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9"/>
  </p:notesMasterIdLst>
  <p:sldIdLst>
    <p:sldId id="259" r:id="rId5"/>
    <p:sldId id="262" r:id="rId6"/>
    <p:sldId id="290" r:id="rId7"/>
    <p:sldId id="275" r:id="rId8"/>
    <p:sldId id="316" r:id="rId9"/>
    <p:sldId id="285" r:id="rId10"/>
    <p:sldId id="289" r:id="rId11"/>
    <p:sldId id="291" r:id="rId12"/>
    <p:sldId id="292" r:id="rId13"/>
    <p:sldId id="293" r:id="rId14"/>
    <p:sldId id="314" r:id="rId15"/>
    <p:sldId id="315" r:id="rId16"/>
    <p:sldId id="297" r:id="rId17"/>
    <p:sldId id="298" r:id="rId18"/>
    <p:sldId id="299" r:id="rId19"/>
    <p:sldId id="303" r:id="rId20"/>
    <p:sldId id="306" r:id="rId21"/>
    <p:sldId id="307" r:id="rId22"/>
    <p:sldId id="301" r:id="rId23"/>
    <p:sldId id="313" r:id="rId24"/>
    <p:sldId id="311" r:id="rId25"/>
    <p:sldId id="304" r:id="rId26"/>
    <p:sldId id="312" r:id="rId27"/>
    <p:sldId id="274" r:id="rId28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1477" autoAdjust="0"/>
  </p:normalViewPr>
  <p:slideViewPr>
    <p:cSldViewPr snapToObjects="1">
      <p:cViewPr varScale="1">
        <p:scale>
          <a:sx n="60" d="100"/>
          <a:sy n="60" d="100"/>
        </p:scale>
        <p:origin x="1068" y="9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4AF25-B136-9240-9AB4-583B687846C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C6366-923F-1E4D-A532-3CA59BF4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lesson 2 of module 2 of </a:t>
            </a:r>
            <a:r>
              <a:rPr lang="en-US" dirty="0" err="1"/>
              <a:t>Baysian</a:t>
            </a:r>
            <a:r>
              <a:rPr lang="en-US" dirty="0"/>
              <a:t>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Conjugacy is an important notion in Bayesian statistics. </a:t>
            </a:r>
          </a:p>
          <a:p>
            <a:endParaRPr lang="en-US" dirty="0"/>
          </a:p>
          <a:p>
            <a:r>
              <a:rPr lang="en-US" dirty="0" err="1"/>
              <a:t>Whenevr</a:t>
            </a:r>
            <a:r>
              <a:rPr lang="en-US" dirty="0"/>
              <a:t> the posterior distribution is the same kind of distribution as the prior (perhaps with different parameters, but part of the same “class”), we call them conjugate. </a:t>
            </a:r>
          </a:p>
          <a:p>
            <a:endParaRPr lang="en-US" dirty="0"/>
          </a:p>
          <a:p>
            <a:r>
              <a:rPr lang="en-US" dirty="0"/>
              <a:t>Formally, let F be our class of sampling distributions (the type of functions our likelihood comes from) and let P be the class of prior distribution, then we say P is conjugate to F if the posterior is in P for all choice of likelihood in F and prior in P. </a:t>
            </a:r>
          </a:p>
          <a:p>
            <a:r>
              <a:rPr lang="en-US" dirty="0"/>
              <a:t>In our example, we were using a conjugate prior because our posterior, a beta distribution, was in the same family as the prior we used. </a:t>
            </a:r>
          </a:p>
          <a:p>
            <a:endParaRPr lang="en-US" dirty="0"/>
          </a:p>
          <a:p>
            <a:r>
              <a:rPr lang="en-US" dirty="0"/>
              <a:t>Put another way, we say that a prior is </a:t>
            </a:r>
            <a:r>
              <a:rPr lang="en-US" dirty="0" err="1"/>
              <a:t>conju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is an interesting, real world finding. Flipping coins is not 50-50. Technically, there is a slight bias toward heads. </a:t>
            </a:r>
          </a:p>
          <a:p>
            <a:endParaRPr lang="en-US" dirty="0"/>
          </a:p>
          <a:p>
            <a:r>
              <a:rPr lang="en-US" dirty="0"/>
              <a:t>Let’s now do an example that illustrates how easy conjugates can be using this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are attempting to replicate the work previously discussed. We start with a prior belief that coins are fair with a small variance, say 0.248%. This is the. Basis of our prior—much like our first example of an informative prior. </a:t>
            </a:r>
          </a:p>
          <a:p>
            <a:endParaRPr lang="en-US" dirty="0"/>
          </a:p>
          <a:p>
            <a:r>
              <a:rPr lang="en-US" dirty="0"/>
              <a:t>I leave it as an exercise to solve for a and 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5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Nonconjugate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lesson, we will discuss priors.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time, we computed an example with Bernoulli trials, modeling it with a binomial distribution and a uniform prior. Our result was a beta distribution. </a:t>
            </a:r>
          </a:p>
          <a:p>
            <a:endParaRPr lang="en-US" dirty="0"/>
          </a:p>
          <a:p>
            <a:r>
              <a:rPr lang="en-US" dirty="0"/>
              <a:t>With this example, we discussed how the posterior is a balance between the prior distribution and the data collected. The larger our dataset, the heavier its influence on our posterior. </a:t>
            </a:r>
          </a:p>
          <a:p>
            <a:endParaRPr lang="en-US" dirty="0"/>
          </a:p>
          <a:p>
            <a:r>
              <a:rPr lang="en-US" dirty="0"/>
              <a:t>We also discussed methods to summarize the posterior distribution and make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</a:t>
            </a:r>
          </a:p>
          <a:p>
            <a:endParaRPr lang="en-US" dirty="0"/>
          </a:p>
          <a:p>
            <a:r>
              <a:rPr lang="en-US" dirty="0"/>
              <a:t>define the conjugate prior distribution, and</a:t>
            </a:r>
          </a:p>
          <a:p>
            <a:endParaRPr lang="en-US" dirty="0"/>
          </a:p>
          <a:p>
            <a:r>
              <a:rPr lang="en-US" dirty="0"/>
              <a:t>Differentiate between informative, noninformative, and weakly informative priors.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Priors are a reflection of some kind of initial information we have about a hidden parameter we are estimating. </a:t>
            </a:r>
          </a:p>
          <a:p>
            <a:endParaRPr lang="en-US" dirty="0"/>
          </a:p>
          <a:p>
            <a:r>
              <a:rPr lang="en-US" dirty="0"/>
              <a:t>A uniform prior, like the one from lesson1 of this module, was noninformative. For it, we assumed no prior knowledge—all the values of theta were equally likely.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informative prior, on the other hand, is one that is a valid probability distribution. </a:t>
            </a:r>
          </a:p>
          <a:p>
            <a:endParaRPr lang="en-US" dirty="0"/>
          </a:p>
          <a:p>
            <a:r>
              <a:rPr lang="en-US" dirty="0"/>
              <a:t>By this, we mean that it is defined by information at hand, such as expert knowledge, historical data or something similar. </a:t>
            </a:r>
          </a:p>
          <a:p>
            <a:endParaRPr lang="en-US" dirty="0"/>
          </a:p>
          <a:p>
            <a:r>
              <a:rPr lang="en-US" dirty="0"/>
              <a:t>The distribution for theta in an informative prior is essentially one where the biases reflect known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distributions are constructed from </a:t>
            </a:r>
          </a:p>
          <a:p>
            <a:endParaRPr lang="en-US" dirty="0"/>
          </a:p>
          <a:p>
            <a:r>
              <a:rPr lang="en-US" dirty="0"/>
              <a:t>All plausible values of the parameter</a:t>
            </a:r>
          </a:p>
          <a:p>
            <a:endParaRPr lang="en-US" dirty="0"/>
          </a:p>
          <a:p>
            <a:r>
              <a:rPr lang="en-US" dirty="0"/>
              <a:t>And some prior knowledge to bias more heavily toward some of those values over others.  Let’s look at an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Bayesian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285D1D-FF46-4CCD-F89A-36A1D388E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repair">
            <a:extLst>
              <a:ext uri="{FF2B5EF4-FFF2-40B4-BE49-F238E27FC236}">
                <a16:creationId xmlns:a16="http://schemas.microsoft.com/office/drawing/2014/main" id="{48BEFFAF-4153-8DE3-369F-0B24E7E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0" r="1074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DFF-C9BE-BE20-A9E0-36D85A6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Suppose we are interested in estimating the probability of a manufacturing defect in a car part. Historical data from the part suggest that the defect rate is typically low, around 5%. However, there is some uncertainty due to differences in manufacturing processes. Based on the data, the variance is roughly 0.25%.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66F7-5EA4-80B3-30A2-575F36C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6500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repair">
            <a:extLst>
              <a:ext uri="{FF2B5EF4-FFF2-40B4-BE49-F238E27FC236}">
                <a16:creationId xmlns:a16="http://schemas.microsoft.com/office/drawing/2014/main" id="{48BEFFAF-4153-8DE3-369F-0B24E7E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0" r="1074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DFF-C9BE-BE20-A9E0-36D85A6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Suppose we are interested in estimating the probability of a manufacturing defect in a car part. Historical data from the part suggest that the </a:t>
            </a:r>
            <a:r>
              <a:rPr lang="en-US" b="1" i="1" dirty="0">
                <a:solidFill>
                  <a:schemeClr val="bg1"/>
                </a:solidFill>
              </a:rPr>
              <a:t>defect rate </a:t>
            </a:r>
            <a:r>
              <a:rPr lang="en-US" i="1" dirty="0"/>
              <a:t>is typically low, around </a:t>
            </a:r>
            <a:r>
              <a:rPr lang="en-US" b="1" i="1" dirty="0">
                <a:solidFill>
                  <a:schemeClr val="bg1"/>
                </a:solidFill>
              </a:rPr>
              <a:t>5%</a:t>
            </a:r>
            <a:r>
              <a:rPr lang="en-US" i="1" dirty="0"/>
              <a:t>. However, there is some uncertainty due to differences in manufacturing processes. Based on the data, the variance is roughly 0.25%.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66F7-5EA4-80B3-30A2-575F36C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684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 repair">
            <a:extLst>
              <a:ext uri="{FF2B5EF4-FFF2-40B4-BE49-F238E27FC236}">
                <a16:creationId xmlns:a16="http://schemas.microsoft.com/office/drawing/2014/main" id="{48BEFFAF-4153-8DE3-369F-0B24E7E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0" r="1074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DFF-C9BE-BE20-A9E0-36D85A6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Suppose we are interested in estimating the probability of a manufacturing defect in a car part. Historical data from the part suggest that the </a:t>
            </a:r>
            <a:r>
              <a:rPr lang="en-US" b="1" i="1" dirty="0">
                <a:solidFill>
                  <a:schemeClr val="bg1"/>
                </a:solidFill>
              </a:rPr>
              <a:t>defect rate </a:t>
            </a:r>
            <a:r>
              <a:rPr lang="en-US" i="1" dirty="0"/>
              <a:t>is typically low, around </a:t>
            </a:r>
            <a:r>
              <a:rPr lang="en-US" b="1" i="1" dirty="0">
                <a:solidFill>
                  <a:schemeClr val="bg1"/>
                </a:solidFill>
              </a:rPr>
              <a:t>5%</a:t>
            </a:r>
            <a:r>
              <a:rPr lang="en-US" i="1" dirty="0"/>
              <a:t>. However, there is some uncertainty due to differences in manufacturing processes. Based on the data, the </a:t>
            </a:r>
            <a:r>
              <a:rPr lang="en-US" b="1" i="1" dirty="0">
                <a:solidFill>
                  <a:schemeClr val="bg1"/>
                </a:solidFill>
              </a:rPr>
              <a:t>variance</a:t>
            </a:r>
            <a:r>
              <a:rPr lang="en-US" i="1" dirty="0"/>
              <a:t> is roughly </a:t>
            </a:r>
            <a:r>
              <a:rPr lang="en-US" b="1" i="1" dirty="0">
                <a:solidFill>
                  <a:schemeClr val="bg1"/>
                </a:solidFill>
              </a:rPr>
              <a:t>0.25%</a:t>
            </a:r>
            <a:r>
              <a:rPr lang="en-US" i="1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66F7-5EA4-80B3-30A2-575F36C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689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5012-58B3-A798-CC1A-54B6D086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More Abstract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3B24-3D75-F9BF-78DA-10B1BD7F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prior distribution will influence the posterior distribution.</a:t>
            </a:r>
          </a:p>
          <a:p>
            <a:r>
              <a:rPr lang="en-US" dirty="0"/>
              <a:t>In lesson 1, we looked at an example where the prior distribution was uniform for Bernoulli trials.</a:t>
            </a:r>
          </a:p>
          <a:p>
            <a:r>
              <a:rPr lang="en-US" dirty="0"/>
              <a:t>We can reconsider this example, but with different priors. </a:t>
            </a:r>
          </a:p>
        </p:txBody>
      </p:sp>
    </p:spTree>
    <p:extLst>
      <p:ext uri="{BB962C8B-B14F-4D97-AF65-F5344CB8AC3E}">
        <p14:creationId xmlns:p14="http://schemas.microsoft.com/office/powerpoint/2010/main" val="11271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E34A0-5811-4DD2-9A62-999FC342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95300"/>
            <a:ext cx="12268200" cy="88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881B-A14C-8231-8FB8-E2B9AC5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60D6C-6C39-8173-A301-4B874E36A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posterior distribution follows the same parametric form as the prior distribution is called </a:t>
                </a:r>
                <a:r>
                  <a:rPr lang="en-US" b="1" dirty="0">
                    <a:solidFill>
                      <a:schemeClr val="bg1"/>
                    </a:solidFill>
                  </a:rPr>
                  <a:t>conjugacy.</a:t>
                </a:r>
              </a:p>
              <a:p>
                <a:r>
                  <a:rPr lang="en-US" dirty="0"/>
                  <a:t>Formally,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a class of sampling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l-GR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a class of prior distributions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then the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chemeClr val="bg1"/>
                    </a:solidFill>
                  </a:rPr>
                  <a:t>conjugate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if</a:t>
                </a:r>
              </a:p>
              <a:p>
                <a:endParaRPr lang="en-US" dirty="0"/>
              </a:p>
              <a:p>
                <a:r>
                  <a:rPr lang="en-US" dirty="0"/>
                  <a:t>In other words, a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conjugate prior </a:t>
                </a:r>
                <a:r>
                  <a:rPr lang="en-US" dirty="0"/>
                  <a:t>to the likelihood is one that </a:t>
                </a:r>
                <a:r>
                  <a:rPr lang="en-US" i="1" u="sng" dirty="0">
                    <a:solidFill>
                      <a:schemeClr val="bg1"/>
                    </a:solidFill>
                  </a:rPr>
                  <a:t>ensures</a:t>
                </a:r>
                <a:r>
                  <a:rPr lang="en-US" dirty="0"/>
                  <a:t> the posterior and prior are from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same</a:t>
                </a:r>
                <a:r>
                  <a:rPr lang="en-US" dirty="0"/>
                  <a:t> class.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60D6C-6C39-8173-A301-4B874E36A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CB2D6-0E5D-6090-5284-13B76C4114A5}"/>
                  </a:ext>
                </a:extLst>
              </p:cNvPr>
              <p:cNvSpPr txBox="1"/>
              <p:nvPr/>
            </p:nvSpPr>
            <p:spPr>
              <a:xfrm>
                <a:off x="3997326" y="5494702"/>
                <a:ext cx="1028700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4000" dirty="0"/>
                  <a:t> for all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CB2D6-0E5D-6090-5284-13B76C411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26" y="5494702"/>
                <a:ext cx="10287000" cy="984885"/>
              </a:xfrm>
              <a:prstGeom prst="rect">
                <a:avLst/>
              </a:prstGeom>
              <a:blipFill>
                <a:blip r:embed="rId4"/>
                <a:stretch>
                  <a:fillRect l="-740" t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7497-E48B-CF1C-76C8-E36E1CAFA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549" y="2085698"/>
            <a:ext cx="10072687" cy="6515100"/>
          </a:xfrm>
        </p:spPr>
        <p:txBody>
          <a:bodyPr>
            <a:normAutofit fontScale="92500"/>
          </a:bodyPr>
          <a:lstStyle/>
          <a:p>
            <a:r>
              <a:rPr lang="en-US" dirty="0"/>
              <a:t>In Scientific American, the article </a:t>
            </a:r>
            <a:r>
              <a:rPr lang="en-US" i="1" dirty="0"/>
              <a:t>Scientists Destroy Illusion That Coin Toss Flips Are 50–50 </a:t>
            </a:r>
            <a:r>
              <a:rPr lang="en-US" dirty="0"/>
              <a:t>(Jan. 2024 by Shi </a:t>
            </a:r>
            <a:r>
              <a:rPr lang="en-US" dirty="0" err="1"/>
              <a:t>En</a:t>
            </a:r>
            <a:r>
              <a:rPr lang="en-US" dirty="0"/>
              <a:t> Kim)</a:t>
            </a:r>
          </a:p>
          <a:p>
            <a:pPr lvl="1"/>
            <a:r>
              <a:rPr lang="en-US" dirty="0"/>
              <a:t>“The leading theory explaining the subtle advantage comes from a 2007 physics study by Stanford University statistician </a:t>
            </a:r>
            <a:r>
              <a:rPr lang="en-US" dirty="0" err="1"/>
              <a:t>Persi</a:t>
            </a:r>
            <a:r>
              <a:rPr lang="en-US" dirty="0"/>
              <a:t> </a:t>
            </a:r>
            <a:r>
              <a:rPr lang="en-US" dirty="0" err="1"/>
              <a:t>Diaconis</a:t>
            </a:r>
            <a:r>
              <a:rPr lang="en-US" dirty="0"/>
              <a:t> and his colleagues, whose calculations predicted a </a:t>
            </a:r>
            <a:r>
              <a:rPr lang="en-US" b="1" dirty="0">
                <a:solidFill>
                  <a:schemeClr val="bg1"/>
                </a:solidFill>
              </a:rPr>
              <a:t>same-side bias of 51 percent</a:t>
            </a:r>
            <a:r>
              <a:rPr lang="en-US" dirty="0"/>
              <a:t>.”</a:t>
            </a:r>
          </a:p>
          <a:p>
            <a:r>
              <a:rPr lang="en-US" dirty="0"/>
              <a:t>Let’s walk through an imaginary scenario based on this work. </a:t>
            </a:r>
          </a:p>
        </p:txBody>
      </p:sp>
      <p:pic>
        <p:nvPicPr>
          <p:cNvPr id="7" name="Content Placeholder 6" descr="A hand throwing coins into the air&#10;&#10;Description automatically generated">
            <a:extLst>
              <a:ext uri="{FF2B5EF4-FFF2-40B4-BE49-F238E27FC236}">
                <a16:creationId xmlns:a16="http://schemas.microsoft.com/office/drawing/2014/main" id="{1E8EADE2-EF73-59BB-E8B6-C4824A09F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44400" y="2098611"/>
            <a:ext cx="4343400" cy="6515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78FB1-4C66-D933-0ACC-AA3BF548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59097-6ED7-14AC-39C8-84333E8C91D8}"/>
              </a:ext>
            </a:extLst>
          </p:cNvPr>
          <p:cNvSpPr txBox="1"/>
          <p:nvPr/>
        </p:nvSpPr>
        <p:spPr>
          <a:xfrm>
            <a:off x="12344400" y="863019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iStock-156210661 credit - </a:t>
            </a:r>
            <a:r>
              <a:rPr lang="en-US" dirty="0" err="1"/>
              <a:t>alexeys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FFA264-4B70-E18D-A275-50CD388372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We start with the belief that coins are likely to be fair.</a:t>
                </a:r>
              </a:p>
              <a:p>
                <a:r>
                  <a:rPr lang="en-US" dirty="0"/>
                  <a:t>We assume small variance of about 0.248%.</a:t>
                </a:r>
              </a:p>
              <a:p>
                <a:r>
                  <a:rPr lang="en-US" dirty="0"/>
                  <a:t>An informative prior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FFA264-4B70-E18D-A275-50CD38837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10" t="-1751" r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311364F-7080-DD5F-17B3-3A9F9BD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Prior</a:t>
            </a:r>
          </a:p>
        </p:txBody>
      </p:sp>
      <p:pic>
        <p:nvPicPr>
          <p:cNvPr id="11" name="Content Placeholder 10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320DA26-D5B3-D385-B437-E94B8C6D7A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98550" y="3039427"/>
            <a:ext cx="7680325" cy="4608195"/>
          </a:xfrm>
        </p:spPr>
      </p:pic>
    </p:spTree>
    <p:extLst>
      <p:ext uri="{BB962C8B-B14F-4D97-AF65-F5344CB8AC3E}">
        <p14:creationId xmlns:p14="http://schemas.microsoft.com/office/powerpoint/2010/main" val="26535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7DECBDD6-53A8-D474-2F82-D11D817E25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3039427"/>
            <a:ext cx="7680325" cy="460819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11364F-7080-DD5F-17B3-3A9F9BD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CBCEB7-5176-C2D5-6AC5-44AE009ADA8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With data, we update: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,50+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we check a single coin and observe 51 heads and 49 tails</a:t>
                </a:r>
              </a:p>
              <a:p>
                <a:r>
                  <a:rPr lang="en-US" dirty="0"/>
                  <a:t>Our new mean has updated to 0.505 and our variance shrank.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CBCEB7-5176-C2D5-6AC5-44AE009AD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310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7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D537-0217-D1D1-6C4F-B6B14E3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Nonconjugate Prior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BF09-1812-A085-7FC7-49F20BEE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Conjugate prior distributions are analytically “nice”.</a:t>
            </a:r>
          </a:p>
          <a:p>
            <a:pPr lvl="1"/>
            <a:r>
              <a:rPr lang="en-US" dirty="0"/>
              <a:t>Our last example was easy to do!</a:t>
            </a:r>
          </a:p>
          <a:p>
            <a:r>
              <a:rPr lang="en-US" dirty="0"/>
              <a:t>In practice, conjugate priors may not be possible.</a:t>
            </a:r>
          </a:p>
          <a:p>
            <a:r>
              <a:rPr lang="en-US" dirty="0"/>
              <a:t>Nonconjugate prior distributions, however, do not pose any new conceptual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E894-F200-406C-F8DF-702F889C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Nonconjugate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8978F-6435-F386-6B6E-91AFDA0C1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you are a researcher studying the ratio of arm to leg lengths in children. Because this is a population, you assume the likelihood of any measurement follows a normal distribution. Assume the variance is 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you do not know the ratio, you assume a prior that is a uniform distribution from 0.25 to 4.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8978F-6435-F386-6B6E-91AFDA0C1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9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EBA9E-0AD0-B4FE-DBB7-81160C29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57200"/>
            <a:ext cx="12046266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52BF-4152-E293-4A53-F904372E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Informative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EBD7-7AC5-9F97-45AA-5AC60959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</a:t>
            </a:r>
            <a:r>
              <a:rPr lang="en-US" b="1" dirty="0">
                <a:solidFill>
                  <a:schemeClr val="bg1"/>
                </a:solidFill>
              </a:rPr>
              <a:t>informative</a:t>
            </a:r>
            <a:r>
              <a:rPr lang="en-US" dirty="0"/>
              <a:t> priors that are </a:t>
            </a:r>
            <a:r>
              <a:rPr lang="en-US" b="1" dirty="0">
                <a:solidFill>
                  <a:schemeClr val="bg1"/>
                </a:solidFill>
              </a:rPr>
              <a:t>conjugate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nonconjugate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Noninformative</a:t>
            </a:r>
            <a:r>
              <a:rPr lang="en-US" dirty="0"/>
              <a:t> are flat, uniform distributions of the parameter, showing no bias to to any values.</a:t>
            </a:r>
          </a:p>
          <a:p>
            <a:r>
              <a:rPr lang="en-US" b="1" dirty="0">
                <a:solidFill>
                  <a:schemeClr val="bg1"/>
                </a:solidFill>
              </a:rPr>
              <a:t>Weakly informative </a:t>
            </a:r>
            <a:r>
              <a:rPr lang="en-US" dirty="0"/>
              <a:t>priors are constructed so that prior knowledge is used but it is intentionally weaker than what is actually known.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AD4-458E-A36B-66BD-F39F1723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Weakly Informative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5C5F-9BB0-8225-E48C-5E1B4004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methods: </a:t>
            </a:r>
          </a:p>
          <a:p>
            <a:pPr lvl="1"/>
            <a:r>
              <a:rPr lang="en-US" dirty="0"/>
              <a:t>Start with a noninformative prior distribution and then add enough information so that inferences are constrained to be reasonable.</a:t>
            </a:r>
          </a:p>
          <a:p>
            <a:pPr lvl="1"/>
            <a:r>
              <a:rPr lang="en-US" dirty="0"/>
              <a:t>Start with a strong, highly informative prior and broaden it to account for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394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6804-D931-5116-38B9-9D19D2CF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659-7C37-0DFA-1498-CDBBEFC0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3963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478-3611-2326-EEC1-38141B6D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E75-FFD3-7FE0-89DE-AAD48FFF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trials, binomial distributions </a:t>
            </a:r>
          </a:p>
          <a:p>
            <a:r>
              <a:rPr lang="en-US" dirty="0"/>
              <a:t>The posterior is a balance between the prior and the data</a:t>
            </a:r>
          </a:p>
          <a:p>
            <a:r>
              <a:rPr lang="en-US" dirty="0"/>
              <a:t>We discussed methods to summarize the posterior distribution and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35047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DD40-D505-7C0E-E426-A8C62D2E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5FD-ADFA-6AA8-D128-E94866F6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Define conjugate prior distributions.</a:t>
            </a:r>
          </a:p>
          <a:p>
            <a:pPr lvl="0"/>
            <a:r>
              <a:rPr lang="en-US" dirty="0"/>
              <a:t>Differentiate between informative, noninformative, and weakly informative priors.</a:t>
            </a:r>
          </a:p>
        </p:txBody>
      </p:sp>
    </p:spTree>
    <p:extLst>
      <p:ext uri="{BB962C8B-B14F-4D97-AF65-F5344CB8AC3E}">
        <p14:creationId xmlns:p14="http://schemas.microsoft.com/office/powerpoint/2010/main" val="6509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9793-B8F1-1863-3D85-A03A5C60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7F79-3A87-6CBB-1037-EA111821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Beta distributions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85DA-C1F2-6AB9-6EB1-2009B39E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Noninformative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1907A-28EE-30E7-4E3C-813AEAF5C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Priors reflect some kind of initial information about a hidden parameter</a:t>
                </a:r>
              </a:p>
              <a:p>
                <a:r>
                  <a:rPr lang="en-US" dirty="0"/>
                  <a:t>A uniform prior, like what we saw from the last lesson, was </a:t>
                </a:r>
                <a:r>
                  <a:rPr lang="en-US" b="1" dirty="0">
                    <a:solidFill>
                      <a:schemeClr val="bg1"/>
                    </a:solidFill>
                  </a:rPr>
                  <a:t>noninformative</a:t>
                </a:r>
                <a:r>
                  <a:rPr lang="en-US" dirty="0"/>
                  <a:t>—it assumed no prior knowledge. </a:t>
                </a:r>
              </a:p>
              <a:p>
                <a:pPr lvl="1"/>
                <a:r>
                  <a:rPr lang="en-US" dirty="0"/>
                  <a:t>All values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were equally likely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1907A-28EE-30E7-4E3C-813AEAF5C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1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95C6-F8BD-0A33-3298-D3EF314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4B6DF-1CE1-A477-C221-B80BD89F3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dirty="0">
                    <a:solidFill>
                      <a:schemeClr val="bg1"/>
                    </a:solidFill>
                  </a:rPr>
                  <a:t>informative prior </a:t>
                </a:r>
                <a:r>
                  <a:rPr lang="en-US" dirty="0"/>
                  <a:t>is one that is a </a:t>
                </a:r>
                <a:r>
                  <a:rPr lang="en-US" i="1" dirty="0"/>
                  <a:t>valid</a:t>
                </a:r>
                <a:r>
                  <a:rPr lang="en-US" dirty="0"/>
                  <a:t> probability distribution function.</a:t>
                </a:r>
              </a:p>
              <a:p>
                <a:pPr lvl="1"/>
                <a:r>
                  <a:rPr lang="en-US" dirty="0"/>
                  <a:t>They can be defined by expert knowledge, historical data, or something similar</a:t>
                </a:r>
              </a:p>
              <a:p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an informative prior has biases that reflect known information.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4B6DF-1CE1-A477-C221-B80BD89F3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46AB-9E3F-E629-AB66-0572298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110F-7657-0E9B-A964-6A2D5268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primary interpretations of prior distributions: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Population Interpretation</a:t>
            </a:r>
            <a:r>
              <a:rPr lang="en-US" dirty="0"/>
              <a:t>: The prior distribution represents a population of possible parameter values.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State of Knowledge Interpretation</a:t>
            </a:r>
            <a:r>
              <a:rPr lang="en-US" dirty="0"/>
              <a:t>: The prior reflects our current knowledge and uncertainty about the parameter, treating its value as a random realization from the prior distribution.</a:t>
            </a:r>
          </a:p>
          <a:p>
            <a:r>
              <a:rPr lang="en-US" dirty="0"/>
              <a:t>Precise population of parameter values may not exist.</a:t>
            </a:r>
          </a:p>
          <a:p>
            <a:r>
              <a:rPr lang="en-US" dirty="0"/>
              <a:t>The prior should encompass </a:t>
            </a:r>
            <a:r>
              <a:rPr lang="en-US" i="1" u="sng" dirty="0"/>
              <a:t>all plausible 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4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35F4-C155-571D-63F9-EB9CD7D4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Prior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D64A-4462-B99C-9177-53DD3345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construction of prior distributions involves </a:t>
            </a:r>
          </a:p>
          <a:p>
            <a:pPr lvl="1"/>
            <a:r>
              <a:rPr lang="en-US" dirty="0"/>
              <a:t>incorporating all plausible values of the parameter and </a:t>
            </a:r>
          </a:p>
          <a:p>
            <a:pPr lvl="1"/>
            <a:r>
              <a:rPr lang="en-US" dirty="0"/>
              <a:t>using prior knowledge to guide the shape and concentration of the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01CB5-7ABA-4EA0-A8CD-795F6E098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10859</TotalTime>
  <Words>1477</Words>
  <Application>Microsoft Office PowerPoint</Application>
  <PresentationFormat>Custom</PresentationFormat>
  <Paragraphs>135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Cambria Math</vt:lpstr>
      <vt:lpstr>Wingdings 2</vt:lpstr>
      <vt:lpstr>Breeze</vt:lpstr>
      <vt:lpstr> Bayesian Inference</vt:lpstr>
      <vt:lpstr>Priors</vt:lpstr>
      <vt:lpstr>Last Time</vt:lpstr>
      <vt:lpstr>Objective</vt:lpstr>
      <vt:lpstr>Topics to Review</vt:lpstr>
      <vt:lpstr>Noninformative Priors</vt:lpstr>
      <vt:lpstr>Informative Priors</vt:lpstr>
      <vt:lpstr>Prior Interpretations</vt:lpstr>
      <vt:lpstr>Construction of Prior Distributions</vt:lpstr>
      <vt:lpstr>Example</vt:lpstr>
      <vt:lpstr>Example</vt:lpstr>
      <vt:lpstr>Example</vt:lpstr>
      <vt:lpstr>On a More Abstract Level</vt:lpstr>
      <vt:lpstr>PowerPoint Presentation</vt:lpstr>
      <vt:lpstr>Conjugate Prior Distribution</vt:lpstr>
      <vt:lpstr>Conjugate Example</vt:lpstr>
      <vt:lpstr>Example Prior</vt:lpstr>
      <vt:lpstr>Resulting Posterior</vt:lpstr>
      <vt:lpstr>Nonconjugate Prior Distributions</vt:lpstr>
      <vt:lpstr>Nonconjugate Example</vt:lpstr>
      <vt:lpstr>PowerPoint Presentation</vt:lpstr>
      <vt:lpstr>Weakly Informative Prior</vt:lpstr>
      <vt:lpstr>Constructing a Weakly Informative Prior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36</cp:revision>
  <dcterms:created xsi:type="dcterms:W3CDTF">2019-02-13T16:04:21Z</dcterms:created>
  <dcterms:modified xsi:type="dcterms:W3CDTF">2025-08-21T14:38:45Z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2024-04-29T04:22:46Z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e63406b8-2b13-420b-9f66-ed259bc00450</vt:lpwstr>
  </property>
  <property fmtid="{D5CDD505-2E9C-101B-9397-08002B2CF9AE}" pid="10" name="MSIP_Label_f2dee603-0001-4639-81f8-0608a53322f1_ContentBits">
    <vt:lpwstr>0</vt:lpwstr>
  </property>
</Properties>
</file>