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4"/>
  </p:notesMasterIdLst>
  <p:sldIdLst>
    <p:sldId id="256" r:id="rId3"/>
    <p:sldId id="279" r:id="rId4"/>
    <p:sldId id="541" r:id="rId5"/>
    <p:sldId id="542" r:id="rId6"/>
    <p:sldId id="543" r:id="rId7"/>
    <p:sldId id="544" r:id="rId8"/>
    <p:sldId id="261" r:id="rId9"/>
    <p:sldId id="265" r:id="rId10"/>
    <p:sldId id="266" r:id="rId11"/>
    <p:sldId id="267" r:id="rId12"/>
    <p:sldId id="270" r:id="rId13"/>
    <p:sldId id="271" r:id="rId14"/>
    <p:sldId id="272" r:id="rId15"/>
    <p:sldId id="325" r:id="rId16"/>
    <p:sldId id="326" r:id="rId17"/>
    <p:sldId id="329" r:id="rId18"/>
    <p:sldId id="512" r:id="rId19"/>
    <p:sldId id="513" r:id="rId20"/>
    <p:sldId id="514" r:id="rId21"/>
    <p:sldId id="422" r:id="rId22"/>
    <p:sldId id="496" r:id="rId23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C40C5-15DD-40C8-8DA1-81D6CF5B5B14}" v="6" dt="2023-08-30T15:37:28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customXml" Target="../customXml/item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ekaki.gerald balekaki.gerald" userId="91a214734aab7360" providerId="LiveId" clId="{238C40C5-15DD-40C8-8DA1-81D6CF5B5B14}"/>
    <pc:docChg chg="undo custSel addSld delSld modSld">
      <pc:chgData name="balekaki.gerald balekaki.gerald" userId="91a214734aab7360" providerId="LiveId" clId="{238C40C5-15DD-40C8-8DA1-81D6CF5B5B14}" dt="2023-09-01T02:37:43.039" v="300" actId="20577"/>
      <pc:docMkLst>
        <pc:docMk/>
      </pc:docMkLst>
      <pc:sldChg chg="modSp mod">
        <pc:chgData name="balekaki.gerald balekaki.gerald" userId="91a214734aab7360" providerId="LiveId" clId="{238C40C5-15DD-40C8-8DA1-81D6CF5B5B14}" dt="2023-09-01T02:34:49.441" v="288" actId="20577"/>
        <pc:sldMkLst>
          <pc:docMk/>
          <pc:sldMk cId="0" sldId="256"/>
        </pc:sldMkLst>
        <pc:spChg chg="mod">
          <ac:chgData name="balekaki.gerald balekaki.gerald" userId="91a214734aab7360" providerId="LiveId" clId="{238C40C5-15DD-40C8-8DA1-81D6CF5B5B14}" dt="2023-09-01T02:34:49.441" v="288" actId="20577"/>
          <ac:spMkLst>
            <pc:docMk/>
            <pc:sldMk cId="0" sldId="256"/>
            <ac:spMk id="40" creationId="{00000000-0000-0000-0000-000000000000}"/>
          </ac:spMkLst>
        </pc:spChg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263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264"/>
        </pc:sldMkLst>
      </pc:sldChg>
      <pc:sldChg chg="modSp mod">
        <pc:chgData name="balekaki.gerald balekaki.gerald" userId="91a214734aab7360" providerId="LiveId" clId="{238C40C5-15DD-40C8-8DA1-81D6CF5B5B14}" dt="2023-09-01T02:37:03.685" v="298" actId="207"/>
        <pc:sldMkLst>
          <pc:docMk/>
          <pc:sldMk cId="0" sldId="271"/>
        </pc:sldMkLst>
        <pc:spChg chg="mod">
          <ac:chgData name="balekaki.gerald balekaki.gerald" userId="91a214734aab7360" providerId="LiveId" clId="{238C40C5-15DD-40C8-8DA1-81D6CF5B5B14}" dt="2023-09-01T02:37:03.685" v="298" actId="207"/>
          <ac:spMkLst>
            <pc:docMk/>
            <pc:sldMk cId="0" sldId="271"/>
            <ac:spMk id="50179" creationId="{00000000-0000-0000-0000-000000000000}"/>
          </ac:spMkLst>
        </pc:spChg>
      </pc:sldChg>
      <pc:sldChg chg="modSp mod">
        <pc:chgData name="balekaki.gerald balekaki.gerald" userId="91a214734aab7360" providerId="LiveId" clId="{238C40C5-15DD-40C8-8DA1-81D6CF5B5B14}" dt="2023-09-01T02:37:43.039" v="300" actId="20577"/>
        <pc:sldMkLst>
          <pc:docMk/>
          <pc:sldMk cId="0" sldId="272"/>
        </pc:sldMkLst>
        <pc:spChg chg="mod">
          <ac:chgData name="balekaki.gerald balekaki.gerald" userId="91a214734aab7360" providerId="LiveId" clId="{238C40C5-15DD-40C8-8DA1-81D6CF5B5B14}" dt="2023-08-30T15:38:42.111" v="265" actId="20577"/>
          <ac:spMkLst>
            <pc:docMk/>
            <pc:sldMk cId="0" sldId="272"/>
            <ac:spMk id="6" creationId="{1F84F826-0982-D2DB-B780-105205CF70E5}"/>
          </ac:spMkLst>
        </pc:spChg>
        <pc:spChg chg="mod">
          <ac:chgData name="balekaki.gerald balekaki.gerald" userId="91a214734aab7360" providerId="LiveId" clId="{238C40C5-15DD-40C8-8DA1-81D6CF5B5B14}" dt="2023-08-30T15:38:45.764" v="267" actId="20577"/>
          <ac:spMkLst>
            <pc:docMk/>
            <pc:sldMk cId="0" sldId="272"/>
            <ac:spMk id="7" creationId="{0715571C-BA60-4D47-AF7E-9ACFB6505F10}"/>
          </ac:spMkLst>
        </pc:spChg>
        <pc:spChg chg="mod">
          <ac:chgData name="balekaki.gerald balekaki.gerald" userId="91a214734aab7360" providerId="LiveId" clId="{238C40C5-15DD-40C8-8DA1-81D6CF5B5B14}" dt="2023-09-01T02:37:43.039" v="300" actId="20577"/>
          <ac:spMkLst>
            <pc:docMk/>
            <pc:sldMk cId="0" sldId="272"/>
            <ac:spMk id="52227" creationId="{00000000-0000-0000-0000-000000000000}"/>
          </ac:spMkLst>
        </pc:spChg>
        <pc:picChg chg="mod">
          <ac:chgData name="balekaki.gerald balekaki.gerald" userId="91a214734aab7360" providerId="LiveId" clId="{238C40C5-15DD-40C8-8DA1-81D6CF5B5B14}" dt="2023-08-30T15:39:33.524" v="272" actId="208"/>
          <ac:picMkLst>
            <pc:docMk/>
            <pc:sldMk cId="0" sldId="272"/>
            <ac:picMk id="4" creationId="{30CBA4CC-5BD4-EAEF-9FF2-F62358F4CA48}"/>
          </ac:picMkLst>
        </pc:picChg>
        <pc:picChg chg="mod">
          <ac:chgData name="balekaki.gerald balekaki.gerald" userId="91a214734aab7360" providerId="LiveId" clId="{238C40C5-15DD-40C8-8DA1-81D6CF5B5B14}" dt="2023-08-30T15:39:36.082" v="273" actId="208"/>
          <ac:picMkLst>
            <pc:docMk/>
            <pc:sldMk cId="0" sldId="272"/>
            <ac:picMk id="5" creationId="{9B2DE21E-D7C3-65B2-DD2A-2B81050AB923}"/>
          </ac:picMkLst>
        </pc:picChg>
      </pc:sldChg>
      <pc:sldChg chg="modSp mod">
        <pc:chgData name="balekaki.gerald balekaki.gerald" userId="91a214734aab7360" providerId="LiveId" clId="{238C40C5-15DD-40C8-8DA1-81D6CF5B5B14}" dt="2023-08-30T15:40:09.081" v="275" actId="20577"/>
        <pc:sldMkLst>
          <pc:docMk/>
          <pc:sldMk cId="0" sldId="279"/>
        </pc:sldMkLst>
        <pc:spChg chg="mod">
          <ac:chgData name="balekaki.gerald balekaki.gerald" userId="91a214734aab7360" providerId="LiveId" clId="{238C40C5-15DD-40C8-8DA1-81D6CF5B5B14}" dt="2023-08-30T15:40:09.081" v="275" actId="20577"/>
          <ac:spMkLst>
            <pc:docMk/>
            <pc:sldMk cId="0" sldId="279"/>
            <ac:spMk id="202" creationId="{00000000-0000-0000-0000-000000000000}"/>
          </ac:spMkLst>
        </pc:spChg>
      </pc:sldChg>
      <pc:sldChg chg="modSp mod">
        <pc:chgData name="balekaki.gerald balekaki.gerald" userId="91a214734aab7360" providerId="LiveId" clId="{238C40C5-15DD-40C8-8DA1-81D6CF5B5B14}" dt="2023-08-30T15:39:24.875" v="271" actId="208"/>
        <pc:sldMkLst>
          <pc:docMk/>
          <pc:sldMk cId="0" sldId="325"/>
        </pc:sldMkLst>
        <pc:picChg chg="mod">
          <ac:chgData name="balekaki.gerald balekaki.gerald" userId="91a214734aab7360" providerId="LiveId" clId="{238C40C5-15DD-40C8-8DA1-81D6CF5B5B14}" dt="2023-08-30T15:39:24.875" v="271" actId="208"/>
          <ac:picMkLst>
            <pc:docMk/>
            <pc:sldMk cId="0" sldId="325"/>
            <ac:picMk id="56324" creationId="{00000000-0000-0000-0000-000000000000}"/>
          </ac:picMkLst>
        </pc:picChg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327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328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3067214098" sldId="332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3028299738" sldId="334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1628173768" sldId="375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381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382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387"/>
        </pc:sldMkLst>
      </pc:sldChg>
      <pc:sldChg chg="modSp add mod">
        <pc:chgData name="balekaki.gerald balekaki.gerald" userId="91a214734aab7360" providerId="LiveId" clId="{238C40C5-15DD-40C8-8DA1-81D6CF5B5B14}" dt="2023-08-30T20:20:52.313" v="282" actId="20577"/>
        <pc:sldMkLst>
          <pc:docMk/>
          <pc:sldMk cId="0" sldId="422"/>
        </pc:sldMkLst>
        <pc:spChg chg="mod">
          <ac:chgData name="balekaki.gerald balekaki.gerald" userId="91a214734aab7360" providerId="LiveId" clId="{238C40C5-15DD-40C8-8DA1-81D6CF5B5B14}" dt="2023-08-30T20:20:52.313" v="282" actId="20577"/>
          <ac:spMkLst>
            <pc:docMk/>
            <pc:sldMk cId="0" sldId="422"/>
            <ac:spMk id="129027" creationId="{00000000-0000-0000-0000-000000000000}"/>
          </ac:spMkLst>
        </pc:spChg>
        <pc:spChg chg="mod">
          <ac:chgData name="balekaki.gerald balekaki.gerald" userId="91a214734aab7360" providerId="LiveId" clId="{238C40C5-15DD-40C8-8DA1-81D6CF5B5B14}" dt="2023-08-30T15:34:52.823" v="73" actId="20577"/>
          <ac:spMkLst>
            <pc:docMk/>
            <pc:sldMk cId="0" sldId="422"/>
            <ac:spMk id="1439746" creationId="{00000000-0000-0000-0000-000000000000}"/>
          </ac:spMkLst>
        </pc:spChg>
      </pc:sldChg>
      <pc:sldChg chg="modSp mod">
        <pc:chgData name="balekaki.gerald balekaki.gerald" userId="91a214734aab7360" providerId="LiveId" clId="{238C40C5-15DD-40C8-8DA1-81D6CF5B5B14}" dt="2023-08-30T15:41:03.163" v="276" actId="113"/>
        <pc:sldMkLst>
          <pc:docMk/>
          <pc:sldMk cId="3148834925" sldId="496"/>
        </pc:sldMkLst>
        <pc:spChg chg="mod">
          <ac:chgData name="balekaki.gerald balekaki.gerald" userId="91a214734aab7360" providerId="LiveId" clId="{238C40C5-15DD-40C8-8DA1-81D6CF5B5B14}" dt="2023-08-30T15:41:03.163" v="276" actId="113"/>
          <ac:spMkLst>
            <pc:docMk/>
            <pc:sldMk cId="3148834925" sldId="496"/>
            <ac:spMk id="238" creationId="{00000000-0000-0000-0000-000000000000}"/>
          </ac:spMkLst>
        </pc:spChg>
      </pc:sldChg>
      <pc:sldChg chg="del">
        <pc:chgData name="balekaki.gerald balekaki.gerald" userId="91a214734aab7360" providerId="LiveId" clId="{238C40C5-15DD-40C8-8DA1-81D6CF5B5B14}" dt="2023-08-30T15:33:05.214" v="0" actId="47"/>
        <pc:sldMkLst>
          <pc:docMk/>
          <pc:sldMk cId="0" sldId="505"/>
        </pc:sldMkLst>
      </pc:sldChg>
      <pc:sldChg chg="modSp mod">
        <pc:chgData name="balekaki.gerald balekaki.gerald" userId="91a214734aab7360" providerId="LiveId" clId="{238C40C5-15DD-40C8-8DA1-81D6CF5B5B14}" dt="2023-08-30T15:37:47.568" v="259" actId="208"/>
        <pc:sldMkLst>
          <pc:docMk/>
          <pc:sldMk cId="0" sldId="512"/>
        </pc:sldMkLst>
        <pc:picChg chg="mod">
          <ac:chgData name="balekaki.gerald balekaki.gerald" userId="91a214734aab7360" providerId="LiveId" clId="{238C40C5-15DD-40C8-8DA1-81D6CF5B5B14}" dt="2023-08-30T15:37:47.568" v="259" actId="208"/>
          <ac:picMkLst>
            <pc:docMk/>
            <pc:sldMk cId="0" sldId="512"/>
            <ac:picMk id="70661" creationId="{00000000-0000-0000-0000-000000000000}"/>
          </ac:picMkLst>
        </pc:picChg>
      </pc:sldChg>
      <pc:sldChg chg="modSp mod">
        <pc:chgData name="balekaki.gerald balekaki.gerald" userId="91a214734aab7360" providerId="LiveId" clId="{238C40C5-15DD-40C8-8DA1-81D6CF5B5B14}" dt="2023-08-30T15:39:14.402" v="270" actId="208"/>
        <pc:sldMkLst>
          <pc:docMk/>
          <pc:sldMk cId="0" sldId="513"/>
        </pc:sldMkLst>
        <pc:picChg chg="mod">
          <ac:chgData name="balekaki.gerald balekaki.gerald" userId="91a214734aab7360" providerId="LiveId" clId="{238C40C5-15DD-40C8-8DA1-81D6CF5B5B14}" dt="2023-08-30T15:39:14.402" v="270" actId="208"/>
          <ac:picMkLst>
            <pc:docMk/>
            <pc:sldMk cId="0" sldId="513"/>
            <ac:picMk id="72708" creationId="{00000000-0000-0000-0000-000000000000}"/>
          </ac:picMkLst>
        </pc:picChg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18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2210840317" sldId="519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0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1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2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3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4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5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6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7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8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29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30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31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32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33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0" sldId="534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2813766888" sldId="535"/>
        </pc:sldMkLst>
      </pc:sldChg>
      <pc:sldChg chg="del">
        <pc:chgData name="balekaki.gerald balekaki.gerald" userId="91a214734aab7360" providerId="LiveId" clId="{238C40C5-15DD-40C8-8DA1-81D6CF5B5B14}" dt="2023-08-30T15:33:54.770" v="2" actId="47"/>
        <pc:sldMkLst>
          <pc:docMk/>
          <pc:sldMk cId="1561858443" sldId="536"/>
        </pc:sldMkLst>
      </pc:sldChg>
      <pc:sldChg chg="del">
        <pc:chgData name="balekaki.gerald balekaki.gerald" userId="91a214734aab7360" providerId="LiveId" clId="{238C40C5-15DD-40C8-8DA1-81D6CF5B5B14}" dt="2023-08-30T15:33:42.627" v="1" actId="47"/>
        <pc:sldMkLst>
          <pc:docMk/>
          <pc:sldMk cId="4053918779" sldId="540"/>
        </pc:sldMkLst>
      </pc:sldChg>
      <pc:sldChg chg="modSp mod">
        <pc:chgData name="balekaki.gerald balekaki.gerald" userId="91a214734aab7360" providerId="LiveId" clId="{238C40C5-15DD-40C8-8DA1-81D6CF5B5B14}" dt="2023-08-30T20:22:24.884" v="284" actId="20577"/>
        <pc:sldMkLst>
          <pc:docMk/>
          <pc:sldMk cId="139906003" sldId="542"/>
        </pc:sldMkLst>
        <pc:spChg chg="mod">
          <ac:chgData name="balekaki.gerald balekaki.gerald" userId="91a214734aab7360" providerId="LiveId" clId="{238C40C5-15DD-40C8-8DA1-81D6CF5B5B14}" dt="2023-08-30T20:22:24.884" v="284" actId="20577"/>
          <ac:spMkLst>
            <pc:docMk/>
            <pc:sldMk cId="139906003" sldId="542"/>
            <ac:spMk id="19459" creationId="{00000000-0000-0000-0000-000000000000}"/>
          </ac:spMkLst>
        </pc:spChg>
      </pc:sldChg>
      <pc:sldChg chg="modSp mod">
        <pc:chgData name="balekaki.gerald balekaki.gerald" userId="91a214734aab7360" providerId="LiveId" clId="{238C40C5-15DD-40C8-8DA1-81D6CF5B5B14}" dt="2023-09-01T02:35:21.234" v="292" actId="1076"/>
        <pc:sldMkLst>
          <pc:docMk/>
          <pc:sldMk cId="3642220141" sldId="543"/>
        </pc:sldMkLst>
        <pc:spChg chg="mod">
          <ac:chgData name="balekaki.gerald balekaki.gerald" userId="91a214734aab7360" providerId="LiveId" clId="{238C40C5-15DD-40C8-8DA1-81D6CF5B5B14}" dt="2023-09-01T02:35:14.481" v="290" actId="20577"/>
          <ac:spMkLst>
            <pc:docMk/>
            <pc:sldMk cId="3642220141" sldId="543"/>
            <ac:spMk id="19459" creationId="{00000000-0000-0000-0000-000000000000}"/>
          </ac:spMkLst>
        </pc:spChg>
        <pc:spChg chg="mod">
          <ac:chgData name="balekaki.gerald balekaki.gerald" userId="91a214734aab7360" providerId="LiveId" clId="{238C40C5-15DD-40C8-8DA1-81D6CF5B5B14}" dt="2023-09-01T02:35:21.234" v="292" actId="1076"/>
          <ac:spMkLst>
            <pc:docMk/>
            <pc:sldMk cId="3642220141" sldId="543"/>
            <ac:spMk id="380930" creationId="{00000000-0000-0000-0000-000000000000}"/>
          </ac:spMkLst>
        </pc:spChg>
      </pc:sldChg>
      <pc:sldChg chg="modSp mod">
        <pc:chgData name="balekaki.gerald balekaki.gerald" userId="91a214734aab7360" providerId="LiveId" clId="{238C40C5-15DD-40C8-8DA1-81D6CF5B5B14}" dt="2023-09-01T02:35:53.934" v="297" actId="20577"/>
        <pc:sldMkLst>
          <pc:docMk/>
          <pc:sldMk cId="939099702" sldId="544"/>
        </pc:sldMkLst>
        <pc:graphicFrameChg chg="modGraphic">
          <ac:chgData name="balekaki.gerald balekaki.gerald" userId="91a214734aab7360" providerId="LiveId" clId="{238C40C5-15DD-40C8-8DA1-81D6CF5B5B14}" dt="2023-09-01T02:35:53.934" v="297" actId="20577"/>
          <ac:graphicFrameMkLst>
            <pc:docMk/>
            <pc:sldMk cId="939099702" sldId="544"/>
            <ac:graphicFrameMk id="5" creationId="{211893A5-9DC0-6C2D-3060-C5CA8E5FF090}"/>
          </ac:graphicFrameMkLst>
        </pc:graphicFrameChg>
      </pc:sldChg>
      <pc:sldChg chg="del">
        <pc:chgData name="balekaki.gerald balekaki.gerald" userId="91a214734aab7360" providerId="LiveId" clId="{238C40C5-15DD-40C8-8DA1-81D6CF5B5B14}" dt="2023-08-30T15:34:55.443" v="74" actId="47"/>
        <pc:sldMkLst>
          <pc:docMk/>
          <pc:sldMk cId="914247388" sldId="545"/>
        </pc:sldMkLst>
      </pc:sldChg>
      <pc:sldMasterChg chg="delSldLayout">
        <pc:chgData name="balekaki.gerald balekaki.gerald" userId="91a214734aab7360" providerId="LiveId" clId="{238C40C5-15DD-40C8-8DA1-81D6CF5B5B14}" dt="2023-08-30T15:33:54.770" v="2" actId="47"/>
        <pc:sldMasterMkLst>
          <pc:docMk/>
          <pc:sldMasterMk cId="0" sldId="2147483655"/>
        </pc:sldMasterMkLst>
        <pc:sldLayoutChg chg="del">
          <pc:chgData name="balekaki.gerald balekaki.gerald" userId="91a214734aab7360" providerId="LiveId" clId="{238C40C5-15DD-40C8-8DA1-81D6CF5B5B14}" dt="2023-08-30T15:33:54.770" v="2" actId="47"/>
          <pc:sldLayoutMkLst>
            <pc:docMk/>
            <pc:sldMasterMk cId="0" sldId="2147483655"/>
            <pc:sldLayoutMk cId="188194836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E8D25E4-98A0-BA4C-B83B-33058DD77523}" type="slidenum">
              <a:rPr lang="en-US" sz="1300">
                <a:latin typeface="Times New Roman" charset="0"/>
              </a:rPr>
              <a:pPr/>
              <a:t>10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E7DED5B-E52B-6E4E-A2DC-7883393E5162}" type="slidenum">
              <a:rPr lang="en-US" sz="1300">
                <a:latin typeface="Times New Roman" charset="0"/>
              </a:rPr>
              <a:pPr/>
              <a:t>11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1FEAE93-7267-884D-BDAD-AAE89A17258D}" type="slidenum">
              <a:rPr lang="en-US" sz="1300">
                <a:latin typeface="Times New Roman" charset="0"/>
              </a:rPr>
              <a:pPr/>
              <a:t>12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4DC3FF2-936C-1842-82DE-606057A6B623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6EEE747-C99A-264E-BEE0-494E552D47C6}" type="slidenum">
              <a:rPr lang="en-US" sz="1300">
                <a:latin typeface="Times New Roman" charset="0"/>
              </a:rPr>
              <a:pPr/>
              <a:t>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09925E9-87BE-BB4B-8EFE-D0EAC5638CE9}" type="slidenum">
              <a:rPr lang="en-US" sz="1300">
                <a:latin typeface="Times New Roman" charset="0"/>
              </a:rPr>
              <a:pPr/>
              <a:t>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43A1D24-6D4D-1446-9814-6F55D05B914C}" type="slidenum">
              <a:rPr lang="en-US" sz="1300">
                <a:latin typeface="Times New Roman" charset="0"/>
              </a:rPr>
              <a:pPr/>
              <a:t>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044CE35-AEA1-C046-B29D-BF956BB386B6}" type="slidenum">
              <a:rPr lang="en-US" sz="1300">
                <a:latin typeface="Times New Roman" charset="0"/>
              </a:rPr>
              <a:pPr/>
              <a:t>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CB9940A-4D65-9D4E-B283-D395CB4E5F3D}" type="slidenum">
              <a:rPr lang="en-US" sz="1300">
                <a:latin typeface="Times New Roman" charset="0"/>
              </a:rPr>
              <a:pPr/>
              <a:t>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9228760-2C20-9740-A83C-39F32E9CAEE2}" type="slidenum">
              <a:rPr lang="en-US" sz="1300">
                <a:latin typeface="Times New Roman" charset="0"/>
              </a:rPr>
              <a:pPr/>
              <a:t>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3fec48e8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3fec48e8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85A71E1-E9FA-6840-8CFA-73293A9385C1}" type="slidenum">
              <a:rPr lang="en-US" sz="1200"/>
              <a:pPr/>
              <a:t>20</a:t>
            </a:fld>
            <a:endParaRPr lang="en-US" sz="1200" dirty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3fec48e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g253fec48e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47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5262CD2-A188-E749-8465-FE838D600EB6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4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5262CD2-A188-E749-8465-FE838D600EB6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4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5262CD2-A188-E749-8465-FE838D600EB6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4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5262CD2-A188-E749-8465-FE838D600EB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5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E112C9F-3438-1842-96BF-BABB85F252F5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68E755F-3DD2-8A4F-AE20-0C175D0D83AF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1CD8E15-70E0-A448-9013-9E66031E4BB0}" type="slidenum">
              <a:rPr lang="en-US" sz="1300">
                <a:latin typeface="Times New Roman" charset="0"/>
              </a:rPr>
              <a:pPr/>
              <a:t>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 rtl="0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LTECH_wht_horiz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 sz="6100" dirty="0"/>
              <a:t>Relational Database Implementation and Applications</a:t>
            </a:r>
            <a:endParaRPr sz="6100"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 dirty="0"/>
              <a:t>Date of Presentation: 8/29/2023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Schedules cont’d 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A3E3A9-BCA6-2902-F3AA-44DF63D9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07250"/>
              </p:ext>
            </p:extLst>
          </p:nvPr>
        </p:nvGraphicFramePr>
        <p:xfrm>
          <a:off x="7001278" y="2336459"/>
          <a:ext cx="4963886" cy="4974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5473">
                  <a:extLst>
                    <a:ext uri="{9D8B030D-6E8A-4147-A177-3AD203B41FA5}">
                      <a16:colId xmlns:a16="http://schemas.microsoft.com/office/drawing/2014/main" val="3968565832"/>
                    </a:ext>
                  </a:extLst>
                </a:gridCol>
                <a:gridCol w="1619461">
                  <a:extLst>
                    <a:ext uri="{9D8B030D-6E8A-4147-A177-3AD203B41FA5}">
                      <a16:colId xmlns:a16="http://schemas.microsoft.com/office/drawing/2014/main" val="889671214"/>
                    </a:ext>
                  </a:extLst>
                </a:gridCol>
                <a:gridCol w="1858952">
                  <a:extLst>
                    <a:ext uri="{9D8B030D-6E8A-4147-A177-3AD203B41FA5}">
                      <a16:colId xmlns:a16="http://schemas.microsoft.com/office/drawing/2014/main" val="4264681239"/>
                    </a:ext>
                  </a:extLst>
                </a:gridCol>
              </a:tblGrid>
              <a:tr h="5853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Instructions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T1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T2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9377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 := A –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 := B + 100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                   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temp: A * 0.5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A:= A -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B:= B +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8056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8BF7A7-F7FA-D602-9286-24A39BB7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59201"/>
              </p:ext>
            </p:extLst>
          </p:nvPr>
        </p:nvGraphicFramePr>
        <p:xfrm>
          <a:off x="12219164" y="2336459"/>
          <a:ext cx="4963886" cy="4974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5473">
                  <a:extLst>
                    <a:ext uri="{9D8B030D-6E8A-4147-A177-3AD203B41FA5}">
                      <a16:colId xmlns:a16="http://schemas.microsoft.com/office/drawing/2014/main" val="3968565832"/>
                    </a:ext>
                  </a:extLst>
                </a:gridCol>
                <a:gridCol w="1619461">
                  <a:extLst>
                    <a:ext uri="{9D8B030D-6E8A-4147-A177-3AD203B41FA5}">
                      <a16:colId xmlns:a16="http://schemas.microsoft.com/office/drawing/2014/main" val="889671214"/>
                    </a:ext>
                  </a:extLst>
                </a:gridCol>
                <a:gridCol w="1858952">
                  <a:extLst>
                    <a:ext uri="{9D8B030D-6E8A-4147-A177-3AD203B41FA5}">
                      <a16:colId xmlns:a16="http://schemas.microsoft.com/office/drawing/2014/main" val="4264681239"/>
                    </a:ext>
                  </a:extLst>
                </a:gridCol>
              </a:tblGrid>
              <a:tr h="5853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Instructions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T1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T2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9377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 := A –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 := B + 100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                    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temp: A * 0.5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A:= A -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B:= B +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8056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00AF12-C1E7-14C0-D226-591FE3076C2D}"/>
              </a:ext>
            </a:extLst>
          </p:cNvPr>
          <p:cNvSpPr txBox="1"/>
          <p:nvPr/>
        </p:nvSpPr>
        <p:spPr>
          <a:xfrm>
            <a:off x="1630993" y="1955088"/>
            <a:ext cx="26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7E755-2B94-7281-5702-3077213D641A}"/>
              </a:ext>
            </a:extLst>
          </p:cNvPr>
          <p:cNvSpPr txBox="1"/>
          <p:nvPr/>
        </p:nvSpPr>
        <p:spPr>
          <a:xfrm>
            <a:off x="6925078" y="1914941"/>
            <a:ext cx="26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6A3BE-0630-C71B-BA2F-60C996C26926}"/>
              </a:ext>
            </a:extLst>
          </p:cNvPr>
          <p:cNvSpPr txBox="1"/>
          <p:nvPr/>
        </p:nvSpPr>
        <p:spPr>
          <a:xfrm>
            <a:off x="12093930" y="1914941"/>
            <a:ext cx="26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8B84A0-12B0-B63D-F1B4-626958AE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66060"/>
              </p:ext>
            </p:extLst>
          </p:nvPr>
        </p:nvGraphicFramePr>
        <p:xfrm>
          <a:off x="1750734" y="2336459"/>
          <a:ext cx="4963886" cy="4974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5473">
                  <a:extLst>
                    <a:ext uri="{9D8B030D-6E8A-4147-A177-3AD203B41FA5}">
                      <a16:colId xmlns:a16="http://schemas.microsoft.com/office/drawing/2014/main" val="3968565832"/>
                    </a:ext>
                  </a:extLst>
                </a:gridCol>
                <a:gridCol w="1619461">
                  <a:extLst>
                    <a:ext uri="{9D8B030D-6E8A-4147-A177-3AD203B41FA5}">
                      <a16:colId xmlns:a16="http://schemas.microsoft.com/office/drawing/2014/main" val="889671214"/>
                    </a:ext>
                  </a:extLst>
                </a:gridCol>
                <a:gridCol w="1858952">
                  <a:extLst>
                    <a:ext uri="{9D8B030D-6E8A-4147-A177-3AD203B41FA5}">
                      <a16:colId xmlns:a16="http://schemas.microsoft.com/office/drawing/2014/main" val="4264681239"/>
                    </a:ext>
                  </a:extLst>
                </a:gridCol>
              </a:tblGrid>
              <a:tr h="5853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Instructions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T1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T2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9377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 := A –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 := B + 100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temp: A * 0.5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A:= A -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B:= B +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8056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585EC6-CC68-B81C-42FB-7FB8EF86C7C9}"/>
              </a:ext>
            </a:extLst>
          </p:cNvPr>
          <p:cNvSpPr txBox="1"/>
          <p:nvPr/>
        </p:nvSpPr>
        <p:spPr>
          <a:xfrm>
            <a:off x="1630992" y="7271053"/>
            <a:ext cx="398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Serial schedule: T1 follows T2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D94EBB-CAE0-2292-2CC8-94E1EC749288}"/>
              </a:ext>
            </a:extLst>
          </p:cNvPr>
          <p:cNvSpPr txBox="1"/>
          <p:nvPr/>
        </p:nvSpPr>
        <p:spPr>
          <a:xfrm>
            <a:off x="6925078" y="7311199"/>
            <a:ext cx="3986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a serial schedule, but equivalent so schedule 1 (A + B = 1000, if initial value is 500 each)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43147-94B4-B23E-FEE0-24DA60E0CB22}"/>
              </a:ext>
            </a:extLst>
          </p:cNvPr>
          <p:cNvSpPr txBox="1"/>
          <p:nvPr/>
        </p:nvSpPr>
        <p:spPr>
          <a:xfrm>
            <a:off x="12219164" y="7271053"/>
            <a:ext cx="3986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a serial schedule, and not equivalent to schedule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Serializability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0114" y="1596571"/>
            <a:ext cx="14125912" cy="745456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Definition of serializability: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Schedule S is serializable iff: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For every DB state, the effect of the execution of S is identical/equivalent to some serial schedule A (possibly concurrent) schedule is serializable if it is equivalent to a serial schedule.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Two kinds of serializability: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Conflict-serializability: based on the concept of conflicting operations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(This type of serializability can be easily enforced by locks)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View-serializability: based of the concept of view (what did the transaction “see” (read))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</a:rPr>
              <a:t>(This type of serializability is more general but harder to enforce)The most common form of serializability implemented in DMBS is Conflict-serializability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ＭＳ Ｐゴシック" charset="0"/>
              </a:rPr>
              <a:t>Simplified view of transactions: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ＭＳ Ｐゴシック" charset="0"/>
              </a:rPr>
              <a:t>Consider only </a:t>
            </a:r>
            <a:r>
              <a:rPr lang="en-US" sz="2400" b="1" dirty="0">
                <a:latin typeface="Helvetica" charset="0"/>
                <a:ea typeface="ＭＳ Ｐゴシック" charset="0"/>
              </a:rPr>
              <a:t>read</a:t>
            </a:r>
            <a:r>
              <a:rPr lang="en-US" sz="2400" dirty="0">
                <a:latin typeface="Helvetica" charset="0"/>
                <a:ea typeface="ＭＳ Ｐゴシック" charset="0"/>
              </a:rPr>
              <a:t> and </a:t>
            </a:r>
            <a:r>
              <a:rPr lang="en-US" sz="2400" b="1" dirty="0">
                <a:latin typeface="Helvetica" charset="0"/>
                <a:ea typeface="ＭＳ Ｐゴシック" charset="0"/>
              </a:rPr>
              <a:t>write </a:t>
            </a:r>
            <a:r>
              <a:rPr lang="en-US" sz="2400" dirty="0">
                <a:latin typeface="Helvetica" charset="0"/>
                <a:ea typeface="ＭＳ Ｐゴシック" charset="0"/>
              </a:rPr>
              <a:t>instructions.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ＭＳ Ｐゴシック" charset="0"/>
              </a:rPr>
              <a:t>Ignore all the operations that may be performed on the data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Example: Read (A) A := A – 100: simply viewed as Read (A)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99"/>
              </a:solidFill>
              <a:latin typeface="Helvetica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Conflicting Instructions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7967" y="2023809"/>
            <a:ext cx="15412065" cy="77007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Suppose Instructions </a:t>
            </a:r>
            <a:r>
              <a:rPr lang="en-US" sz="2800" i="1" dirty="0">
                <a:latin typeface="Helvetica" charset="0"/>
              </a:rPr>
              <a:t>l</a:t>
            </a:r>
            <a:r>
              <a:rPr lang="en-US" sz="2800" i="1" baseline="-25000" dirty="0">
                <a:latin typeface="Helvetica" charset="0"/>
              </a:rPr>
              <a:t>i</a:t>
            </a:r>
            <a:r>
              <a:rPr lang="en-US" sz="2800" dirty="0">
                <a:latin typeface="Helvetica" charset="0"/>
              </a:rPr>
              <a:t> and </a:t>
            </a:r>
            <a:r>
              <a:rPr lang="en-US" sz="2800" i="1" dirty="0">
                <a:latin typeface="Helvetica" charset="0"/>
              </a:rPr>
              <a:t>l</a:t>
            </a:r>
            <a:r>
              <a:rPr lang="en-US" sz="2800" i="1" baseline="-25000" dirty="0">
                <a:latin typeface="Helvetica" charset="0"/>
              </a:rPr>
              <a:t>j</a:t>
            </a:r>
            <a:r>
              <a:rPr lang="en-US" sz="2800" dirty="0">
                <a:latin typeface="Helvetica" charset="0"/>
              </a:rPr>
              <a:t> of transactions </a:t>
            </a:r>
            <a:r>
              <a:rPr lang="en-US" sz="2800" i="1" dirty="0">
                <a:latin typeface="Helvetica" charset="0"/>
              </a:rPr>
              <a:t>T</a:t>
            </a:r>
            <a:r>
              <a:rPr lang="en-US" sz="2800" i="1" baseline="-25000" dirty="0">
                <a:latin typeface="Helvetica" charset="0"/>
              </a:rPr>
              <a:t>i</a:t>
            </a:r>
            <a:r>
              <a:rPr lang="en-US" sz="2800" dirty="0">
                <a:latin typeface="Helvetica" charset="0"/>
              </a:rPr>
              <a:t> and </a:t>
            </a:r>
            <a:r>
              <a:rPr lang="en-US" sz="2800" i="1" dirty="0">
                <a:latin typeface="Helvetica" charset="0"/>
              </a:rPr>
              <a:t>T</a:t>
            </a:r>
            <a:r>
              <a:rPr lang="en-US" sz="2800" i="1" baseline="-25000" dirty="0">
                <a:latin typeface="Helvetica" charset="0"/>
              </a:rPr>
              <a:t>j</a:t>
            </a:r>
            <a:r>
              <a:rPr lang="en-US" sz="2800" dirty="0">
                <a:latin typeface="Helvetica" charset="0"/>
              </a:rPr>
              <a:t> respectively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Conflict</a:t>
            </a:r>
            <a:r>
              <a:rPr lang="en-US" sz="2400" dirty="0">
                <a:latin typeface="Helvetica" charset="0"/>
              </a:rPr>
              <a:t> if and only if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there exists some item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 accessed by both </a:t>
            </a:r>
            <a:r>
              <a:rPr lang="en-US" sz="2000" i="1" dirty="0">
                <a:latin typeface="Helvetica" charset="0"/>
              </a:rPr>
              <a:t>l</a:t>
            </a:r>
            <a:r>
              <a:rPr lang="en-US" sz="2000" i="1" baseline="-25000" dirty="0">
                <a:latin typeface="Helvetica" charset="0"/>
              </a:rPr>
              <a:t>i</a:t>
            </a:r>
            <a:r>
              <a:rPr lang="en-US" sz="2000" dirty="0">
                <a:latin typeface="Helvetica" charset="0"/>
              </a:rPr>
              <a:t> and </a:t>
            </a:r>
            <a:r>
              <a:rPr lang="en-US" sz="2000" i="1" dirty="0">
                <a:latin typeface="Helvetica" charset="0"/>
              </a:rPr>
              <a:t>l</a:t>
            </a:r>
            <a:r>
              <a:rPr lang="en-US" sz="2000" i="1" baseline="-25000" dirty="0">
                <a:latin typeface="Helvetica" charset="0"/>
              </a:rPr>
              <a:t>j</a:t>
            </a:r>
            <a:endParaRPr lang="en-US" sz="2000" dirty="0">
              <a:latin typeface="Helvetica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at least one is Write </a:t>
            </a:r>
            <a:r>
              <a:rPr lang="en-US" sz="2000" i="1" dirty="0">
                <a:latin typeface="Helvetica" charset="0"/>
              </a:rPr>
              <a:t>A</a:t>
            </a:r>
            <a:r>
              <a:rPr lang="en-US" sz="2000" dirty="0">
                <a:latin typeface="Helvetica" charset="0"/>
              </a:rPr>
              <a:t> instructions.</a:t>
            </a:r>
          </a:p>
          <a:p>
            <a:pPr marL="2743200" lvl="6" indent="0">
              <a:lnSpc>
                <a:spcPct val="150000"/>
              </a:lnSpc>
              <a:buNone/>
            </a:pPr>
            <a:r>
              <a:rPr lang="en-US" sz="2400" dirty="0">
                <a:latin typeface="Helvetica" charset="0"/>
              </a:rPr>
              <a:t>   	</a:t>
            </a:r>
            <a:r>
              <a:rPr lang="en-US" sz="2400" i="1" dirty="0">
                <a:latin typeface="Helvetica" charset="0"/>
              </a:rPr>
              <a:t>l</a:t>
            </a:r>
            <a:r>
              <a:rPr lang="en-US" sz="2400" i="1" baseline="-25000" dirty="0">
                <a:latin typeface="Helvetica" charset="0"/>
              </a:rPr>
              <a:t>i</a:t>
            </a:r>
            <a:r>
              <a:rPr lang="en-US" sz="2400" dirty="0">
                <a:latin typeface="Helvetica" charset="0"/>
              </a:rPr>
              <a:t> = </a:t>
            </a:r>
            <a:r>
              <a:rPr lang="en-US" sz="2400" b="1" dirty="0">
                <a:latin typeface="Helvetica" charset="0"/>
              </a:rPr>
              <a:t>Read </a:t>
            </a:r>
            <a:r>
              <a:rPr lang="en-US" sz="2400" dirty="0">
                <a:latin typeface="Helvetica" charset="0"/>
              </a:rPr>
              <a:t>(</a:t>
            </a:r>
            <a:r>
              <a:rPr lang="en-US" sz="2400" i="1" dirty="0">
                <a:latin typeface="Helvetica" charset="0"/>
              </a:rPr>
              <a:t>A), l</a:t>
            </a:r>
            <a:r>
              <a:rPr lang="en-US" sz="2400" i="1" baseline="-25000" dirty="0">
                <a:latin typeface="Helvetica" charset="0"/>
              </a:rPr>
              <a:t>j</a:t>
            </a:r>
            <a:r>
              <a:rPr lang="en-US" sz="2400" i="1" dirty="0">
                <a:latin typeface="Helvetica" charset="0"/>
              </a:rPr>
              <a:t> = </a:t>
            </a:r>
            <a:r>
              <a:rPr lang="en-US" sz="2400" b="1" dirty="0">
                <a:latin typeface="Helvetica" charset="0"/>
              </a:rPr>
              <a:t>Read </a:t>
            </a:r>
            <a:r>
              <a:rPr lang="en-US" sz="2400" dirty="0">
                <a:latin typeface="Helvetica" charset="0"/>
              </a:rPr>
              <a:t>(</a:t>
            </a:r>
            <a:r>
              <a:rPr lang="en-US" sz="2400" i="1" dirty="0">
                <a:latin typeface="Helvetica" charset="0"/>
              </a:rPr>
              <a:t>A</a:t>
            </a:r>
            <a:r>
              <a:rPr lang="en-US" sz="2400" dirty="0">
                <a:latin typeface="Helvetica" charset="0"/>
              </a:rPr>
              <a:t>).   </a:t>
            </a:r>
            <a:r>
              <a:rPr lang="en-US" sz="2400" i="1" dirty="0">
                <a:latin typeface="Helvetica" charset="0"/>
              </a:rPr>
              <a:t>l</a:t>
            </a:r>
            <a:r>
              <a:rPr lang="en-US" sz="2400" i="1" baseline="-25000" dirty="0">
                <a:latin typeface="Helvetica" charset="0"/>
              </a:rPr>
              <a:t>i</a:t>
            </a:r>
            <a:r>
              <a:rPr lang="en-US" sz="2400" dirty="0">
                <a:latin typeface="Helvetica" charset="0"/>
              </a:rPr>
              <a:t> and </a:t>
            </a:r>
            <a:r>
              <a:rPr lang="en-US" sz="2400" i="1" dirty="0">
                <a:latin typeface="Helvetica" charset="0"/>
              </a:rPr>
              <a:t>l</a:t>
            </a:r>
            <a:r>
              <a:rPr lang="en-US" sz="2400" i="1" baseline="-25000" dirty="0">
                <a:latin typeface="Helvetica" charset="0"/>
              </a:rPr>
              <a:t>j</a:t>
            </a:r>
            <a:r>
              <a:rPr lang="en-US" sz="2400" i="1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don</a:t>
            </a:r>
            <a:r>
              <a:rPr lang="ja-JP" altLang="en-US" sz="2400" dirty="0">
                <a:latin typeface="Helvetica" charset="0"/>
              </a:rPr>
              <a:t>’</a:t>
            </a:r>
            <a:r>
              <a:rPr lang="en-US" sz="2400" dirty="0">
                <a:latin typeface="Helvetica" charset="0"/>
              </a:rPr>
              <a:t>t conflict.</a:t>
            </a:r>
            <a:br>
              <a:rPr lang="en-US" sz="2400" dirty="0">
                <a:latin typeface="Helvetica" charset="0"/>
              </a:rPr>
            </a:br>
            <a:r>
              <a:rPr lang="en-US" sz="2400" dirty="0">
                <a:latin typeface="Helvetica" charset="0"/>
              </a:rPr>
              <a:t>   	</a:t>
            </a:r>
            <a:r>
              <a:rPr lang="en-US" sz="2400" i="1" dirty="0">
                <a:latin typeface="Helvetica" charset="0"/>
              </a:rPr>
              <a:t>l</a:t>
            </a:r>
            <a:r>
              <a:rPr lang="en-US" sz="2400" i="1" baseline="-25000" dirty="0">
                <a:latin typeface="Helvetica" charset="0"/>
              </a:rPr>
              <a:t>i</a:t>
            </a:r>
            <a:r>
              <a:rPr lang="en-US" sz="2400" dirty="0">
                <a:latin typeface="Helvetica" charset="0"/>
              </a:rPr>
              <a:t> = </a:t>
            </a:r>
            <a:r>
              <a:rPr lang="en-US" sz="2400" b="1" dirty="0">
                <a:latin typeface="Helvetica" charset="0"/>
              </a:rPr>
              <a:t>Read </a:t>
            </a:r>
            <a:r>
              <a:rPr lang="en-US" sz="2400" dirty="0">
                <a:latin typeface="Helvetica" charset="0"/>
              </a:rPr>
              <a:t>(</a:t>
            </a:r>
            <a:r>
              <a:rPr lang="en-US" sz="2400" i="1" dirty="0">
                <a:latin typeface="Helvetica" charset="0"/>
              </a:rPr>
              <a:t>A), l</a:t>
            </a:r>
            <a:r>
              <a:rPr lang="en-US" sz="2400" i="1" baseline="-25000" dirty="0">
                <a:latin typeface="Helvetica" charset="0"/>
              </a:rPr>
              <a:t>j</a:t>
            </a:r>
            <a:r>
              <a:rPr lang="en-US" sz="2400" i="1" dirty="0">
                <a:latin typeface="Helvetica" charset="0"/>
              </a:rPr>
              <a:t> = </a:t>
            </a:r>
            <a:r>
              <a:rPr lang="en-US" sz="2400" b="1" dirty="0">
                <a:latin typeface="Helvetica" charset="0"/>
              </a:rPr>
              <a:t>Write</a:t>
            </a:r>
            <a:r>
              <a:rPr lang="en-US" sz="2400" dirty="0">
                <a:latin typeface="Helvetica" charset="0"/>
              </a:rPr>
              <a:t>(</a:t>
            </a:r>
            <a:r>
              <a:rPr lang="en-US" sz="2400" i="1" dirty="0">
                <a:latin typeface="Helvetica" charset="0"/>
              </a:rPr>
              <a:t>A</a:t>
            </a:r>
            <a:r>
              <a:rPr lang="en-US" sz="2400" dirty="0">
                <a:latin typeface="Helvetica" charset="0"/>
              </a:rPr>
              <a:t>).    conflict.</a:t>
            </a:r>
            <a:br>
              <a:rPr lang="en-US" sz="2400" dirty="0">
                <a:latin typeface="Helvetica" charset="0"/>
              </a:rPr>
            </a:br>
            <a:r>
              <a:rPr lang="en-US" sz="2400" dirty="0">
                <a:latin typeface="Helvetica" charset="0"/>
              </a:rPr>
              <a:t>   	</a:t>
            </a:r>
            <a:r>
              <a:rPr lang="en-US" sz="2400" i="1" dirty="0">
                <a:latin typeface="Helvetica" charset="0"/>
              </a:rPr>
              <a:t>l</a:t>
            </a:r>
            <a:r>
              <a:rPr lang="en-US" sz="2400" i="1" baseline="-25000" dirty="0">
                <a:latin typeface="Helvetica" charset="0"/>
              </a:rPr>
              <a:t>i</a:t>
            </a:r>
            <a:r>
              <a:rPr lang="en-US" sz="2400" dirty="0">
                <a:latin typeface="Helvetica" charset="0"/>
              </a:rPr>
              <a:t> = </a:t>
            </a:r>
            <a:r>
              <a:rPr lang="en-US" sz="2400" b="1" dirty="0">
                <a:latin typeface="Helvetica" charset="0"/>
              </a:rPr>
              <a:t>Write </a:t>
            </a:r>
            <a:r>
              <a:rPr lang="en-US" sz="2400" dirty="0">
                <a:latin typeface="Helvetica" charset="0"/>
              </a:rPr>
              <a:t>(</a:t>
            </a:r>
            <a:r>
              <a:rPr lang="en-US" sz="2400" i="1" dirty="0">
                <a:latin typeface="Helvetica" charset="0"/>
              </a:rPr>
              <a:t>A), l</a:t>
            </a:r>
            <a:r>
              <a:rPr lang="en-US" sz="2400" i="1" baseline="-25000" dirty="0">
                <a:latin typeface="Helvetica" charset="0"/>
              </a:rPr>
              <a:t>j</a:t>
            </a:r>
            <a:r>
              <a:rPr lang="en-US" sz="2400" i="1" dirty="0">
                <a:latin typeface="Helvetica" charset="0"/>
              </a:rPr>
              <a:t> = </a:t>
            </a:r>
            <a:r>
              <a:rPr lang="en-US" sz="2400" b="1" i="1" dirty="0">
                <a:latin typeface="Helvetica" charset="0"/>
              </a:rPr>
              <a:t>R</a:t>
            </a:r>
            <a:r>
              <a:rPr lang="en-US" sz="2400" b="1" dirty="0">
                <a:latin typeface="Helvetica" charset="0"/>
              </a:rPr>
              <a:t>ead </a:t>
            </a:r>
            <a:r>
              <a:rPr lang="en-US" sz="2400" dirty="0">
                <a:latin typeface="Helvetica" charset="0"/>
              </a:rPr>
              <a:t>(A).   conflict</a:t>
            </a:r>
            <a:br>
              <a:rPr lang="en-US" sz="2400" dirty="0">
                <a:latin typeface="Helvetica" charset="0"/>
              </a:rPr>
            </a:br>
            <a:r>
              <a:rPr lang="en-US" sz="2400" dirty="0">
                <a:latin typeface="Helvetica" charset="0"/>
              </a:rPr>
              <a:t>   	</a:t>
            </a:r>
            <a:r>
              <a:rPr lang="en-US" sz="2400" i="1" dirty="0">
                <a:latin typeface="Helvetica" charset="0"/>
              </a:rPr>
              <a:t>l</a:t>
            </a:r>
            <a:r>
              <a:rPr lang="en-US" sz="2400" i="1" baseline="-25000" dirty="0">
                <a:latin typeface="Helvetica" charset="0"/>
              </a:rPr>
              <a:t>i</a:t>
            </a:r>
            <a:r>
              <a:rPr lang="en-US" sz="2400" dirty="0">
                <a:latin typeface="Helvetica" charset="0"/>
              </a:rPr>
              <a:t> = </a:t>
            </a:r>
            <a:r>
              <a:rPr lang="en-US" sz="2400" b="1" dirty="0">
                <a:latin typeface="Helvetica" charset="0"/>
              </a:rPr>
              <a:t>Write </a:t>
            </a:r>
            <a:r>
              <a:rPr lang="en-US" sz="2400" dirty="0">
                <a:latin typeface="Helvetica" charset="0"/>
              </a:rPr>
              <a:t>(</a:t>
            </a:r>
            <a:r>
              <a:rPr lang="en-US" sz="2400" i="1" dirty="0">
                <a:latin typeface="Helvetica" charset="0"/>
              </a:rPr>
              <a:t>A), l</a:t>
            </a:r>
            <a:r>
              <a:rPr lang="en-US" sz="2400" i="1" baseline="-25000" dirty="0">
                <a:latin typeface="Helvetica" charset="0"/>
              </a:rPr>
              <a:t>j</a:t>
            </a:r>
            <a:r>
              <a:rPr lang="en-US" sz="2400" i="1" dirty="0">
                <a:latin typeface="Helvetica" charset="0"/>
              </a:rPr>
              <a:t> = </a:t>
            </a:r>
            <a:r>
              <a:rPr lang="en-US" sz="2400" b="1" i="1" dirty="0">
                <a:latin typeface="Helvetica" charset="0"/>
              </a:rPr>
              <a:t>W</a:t>
            </a:r>
            <a:r>
              <a:rPr lang="en-US" sz="2400" b="1" dirty="0">
                <a:latin typeface="Helvetica" charset="0"/>
              </a:rPr>
              <a:t>rite</a:t>
            </a:r>
            <a:r>
              <a:rPr lang="en-US" sz="2400" dirty="0">
                <a:latin typeface="Helvetica" charset="0"/>
              </a:rPr>
              <a:t>(</a:t>
            </a:r>
            <a:r>
              <a:rPr lang="en-US" sz="2400" i="1" dirty="0">
                <a:latin typeface="Helvetica" charset="0"/>
              </a:rPr>
              <a:t>A</a:t>
            </a:r>
            <a:r>
              <a:rPr lang="en-US" sz="2400" dirty="0">
                <a:latin typeface="Helvetica" charset="0"/>
              </a:rPr>
              <a:t>).    conflict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Note: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If </a:t>
            </a:r>
            <a:r>
              <a:rPr lang="en-US" sz="2000" i="1" dirty="0">
                <a:latin typeface="Helvetica" charset="0"/>
                <a:ea typeface="ＭＳ Ｐゴシック" charset="0"/>
              </a:rPr>
              <a:t>l</a:t>
            </a:r>
            <a:r>
              <a:rPr lang="en-US" sz="20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2000" dirty="0">
                <a:latin typeface="Helvetica" charset="0"/>
                <a:ea typeface="ＭＳ Ｐゴシック" charset="0"/>
              </a:rPr>
              <a:t> and </a:t>
            </a:r>
            <a:r>
              <a:rPr lang="en-US" sz="2000" i="1" dirty="0">
                <a:latin typeface="Helvetica" charset="0"/>
                <a:ea typeface="ＭＳ Ｐゴシック" charset="0"/>
              </a:rPr>
              <a:t>l</a:t>
            </a:r>
            <a:r>
              <a:rPr lang="en-US" sz="2000" i="1" baseline="-25000" dirty="0">
                <a:latin typeface="Helvetica" charset="0"/>
                <a:ea typeface="ＭＳ Ｐゴシック" charset="0"/>
              </a:rPr>
              <a:t>j</a:t>
            </a:r>
            <a:r>
              <a:rPr lang="en-US" sz="2000" dirty="0">
                <a:latin typeface="Helvetica" charset="0"/>
                <a:ea typeface="ＭＳ Ｐゴシック" charset="0"/>
              </a:rPr>
              <a:t> are consecutive in a schedule and they do not conflict, their results would remain the same even if they had been interchanged in the schedule.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If li and lj are consecutive in a schedule and they do conflict, their results would change when their order is interchanged in the schedule.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Conflict Serializability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4629" y="1669143"/>
            <a:ext cx="8621485" cy="78812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If a schedule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S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 can be transformed into a schedule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S´ 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by a series of swaps of non-conflicting instructions, 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Then,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 and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S´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are </a:t>
            </a: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conflict equivalent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This means the order of each pair of conflicting operations in S and S` is the same</a:t>
            </a:r>
          </a:p>
          <a:p>
            <a:pPr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If a schedule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S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 is </a:t>
            </a: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conflict serializable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Then it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is also conflict equivalent to a serial schedule</a:t>
            </a:r>
          </a:p>
          <a:p>
            <a:pPr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Example: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Schedule 5 can be transformed into Schedule 6 (a serial schedule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Helvetica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 follows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Helvetica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, by series of swaps of non-conflicting instructions.  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We say </a:t>
            </a:r>
            <a:r>
              <a:rPr lang="en-US" sz="2000">
                <a:solidFill>
                  <a:schemeClr val="tx1"/>
                </a:solidFill>
                <a:latin typeface="Helvetica" charset="0"/>
              </a:rPr>
              <a:t>Schedule 5 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is conflict serializable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30CBA4CC-5BD4-EAEF-9FF2-F62358F4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84" y="2327711"/>
            <a:ext cx="3897160" cy="31562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9B2DE21E-D7C3-65B2-DD2A-2B81050A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569" y="6194430"/>
            <a:ext cx="4265008" cy="31562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84F826-0982-D2DB-B780-105205CF70E5}"/>
              </a:ext>
            </a:extLst>
          </p:cNvPr>
          <p:cNvSpPr txBox="1"/>
          <p:nvPr/>
        </p:nvSpPr>
        <p:spPr>
          <a:xfrm>
            <a:off x="11061167" y="1818383"/>
            <a:ext cx="24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5571C-BA60-4D47-AF7E-9ACFB6505F10}"/>
              </a:ext>
            </a:extLst>
          </p:cNvPr>
          <p:cNvSpPr txBox="1"/>
          <p:nvPr/>
        </p:nvSpPr>
        <p:spPr>
          <a:xfrm>
            <a:off x="10959569" y="5750712"/>
            <a:ext cx="24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Conflict Serializability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743" y="1640682"/>
            <a:ext cx="7682973" cy="68484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endParaRPr lang="en-US" sz="2800" dirty="0"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800" dirty="0">
                <a:latin typeface="Helvetica" charset="0"/>
              </a:rPr>
              <a:t>Example: 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400" dirty="0">
                <a:latin typeface="Helvetica" charset="0"/>
              </a:rPr>
              <a:t>a schedule that is not conflict serializable</a:t>
            </a:r>
          </a:p>
          <a:p>
            <a:pPr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800" dirty="0">
                <a:latin typeface="Helvetica" charset="0"/>
              </a:rPr>
              <a:t>We are unable to swap instructions in the example schedule (on the left) 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333750" algn="l"/>
                <a:tab pos="3852863" algn="l"/>
                <a:tab pos="4979195" algn="l"/>
                <a:tab pos="5391150" algn="l"/>
              </a:tabLst>
            </a:pPr>
            <a:r>
              <a:rPr lang="en-US" sz="2400" dirty="0">
                <a:latin typeface="Helvetica" charset="0"/>
              </a:rPr>
              <a:t>to obtain either the serial schedule: </a:t>
            </a:r>
            <a:r>
              <a:rPr lang="en-US" sz="2400" i="1" dirty="0">
                <a:latin typeface="Helvetica" charset="0"/>
              </a:rPr>
              <a:t>T</a:t>
            </a:r>
            <a:r>
              <a:rPr lang="en-US" sz="2400" baseline="-25000" dirty="0">
                <a:latin typeface="Helvetica" charset="0"/>
              </a:rPr>
              <a:t>3 follows</a:t>
            </a:r>
            <a:r>
              <a:rPr lang="en-US" sz="2400" dirty="0">
                <a:latin typeface="Helvetica" charset="0"/>
              </a:rPr>
              <a:t> </a:t>
            </a:r>
            <a:r>
              <a:rPr lang="en-US" sz="2400" i="1" dirty="0">
                <a:latin typeface="Helvetica" charset="0"/>
              </a:rPr>
              <a:t>T</a:t>
            </a:r>
            <a:r>
              <a:rPr lang="en-US" sz="2400" baseline="-25000" dirty="0">
                <a:latin typeface="Helvetica" charset="0"/>
              </a:rPr>
              <a:t>4</a:t>
            </a:r>
            <a:r>
              <a:rPr lang="en-US" sz="2400" dirty="0">
                <a:latin typeface="Helvetica" charset="0"/>
              </a:rPr>
              <a:t>  OR </a:t>
            </a:r>
            <a:r>
              <a:rPr lang="en-US" sz="2400" i="1" dirty="0">
                <a:latin typeface="Helvetica" charset="0"/>
              </a:rPr>
              <a:t>T</a:t>
            </a:r>
            <a:r>
              <a:rPr lang="en-US" sz="2400" baseline="-25000" dirty="0">
                <a:latin typeface="Helvetica" charset="0"/>
              </a:rPr>
              <a:t>4 follows</a:t>
            </a:r>
            <a:r>
              <a:rPr lang="en-US" sz="2400" dirty="0">
                <a:latin typeface="Helvetica" charset="0"/>
              </a:rPr>
              <a:t> </a:t>
            </a:r>
            <a:r>
              <a:rPr lang="en-US" sz="2400" i="1" dirty="0">
                <a:latin typeface="Helvetica" charset="0"/>
              </a:rPr>
              <a:t>T</a:t>
            </a:r>
            <a:r>
              <a:rPr lang="en-US" sz="2400" baseline="-25000" dirty="0">
                <a:latin typeface="Helvetica" charset="0"/>
              </a:rPr>
              <a:t>3</a:t>
            </a:r>
            <a:r>
              <a:rPr lang="en-US" sz="2400" dirty="0">
                <a:latin typeface="Helvetica" charset="0"/>
              </a:rPr>
              <a:t> .</a:t>
            </a:r>
          </a:p>
        </p:txBody>
      </p:sp>
      <p:pic>
        <p:nvPicPr>
          <p:cNvPr id="563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955" y="3819525"/>
            <a:ext cx="7072313" cy="2647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7049A8-7B0C-62C9-186C-4EC236699DA1}"/>
              </a:ext>
            </a:extLst>
          </p:cNvPr>
          <p:cNvSpPr txBox="1"/>
          <p:nvPr/>
        </p:nvSpPr>
        <p:spPr>
          <a:xfrm>
            <a:off x="9974955" y="3357860"/>
            <a:ext cx="24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Testing for Serializability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846" y="1640682"/>
            <a:ext cx="7595420" cy="78720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Consider some schedule of a set of transactions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800" baseline="-25000" dirty="0">
                <a:solidFill>
                  <a:schemeClr val="tx1"/>
                </a:solidFill>
                <a:latin typeface="Helvetica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800" baseline="-25000" dirty="0">
                <a:solidFill>
                  <a:schemeClr val="tx1"/>
                </a:solidFill>
                <a:latin typeface="Helvetica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, ...,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800" i="1" baseline="-25000" dirty="0">
                <a:solidFill>
                  <a:schemeClr val="tx1"/>
                </a:solidFill>
                <a:latin typeface="Helvetica" charset="0"/>
              </a:rPr>
              <a:t>n</a:t>
            </a:r>
            <a:endParaRPr lang="en-US" sz="2800" dirty="0">
              <a:solidFill>
                <a:schemeClr val="tx1"/>
              </a:solidFill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Precedence graph</a:t>
            </a:r>
            <a:r>
              <a:rPr lang="en-US" sz="2800" b="1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refers to directed graph where the vertices are the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We draw an arc from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800" i="1" baseline="-25000" dirty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to 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800" i="1" baseline="-25000" dirty="0">
                <a:solidFill>
                  <a:schemeClr val="tx1"/>
                </a:solidFill>
                <a:latin typeface="Helvetica" charset="0"/>
              </a:rPr>
              <a:t>j</a:t>
            </a:r>
            <a:r>
              <a:rPr lang="en-US" sz="2800" i="1" dirty="0">
                <a:solidFill>
                  <a:schemeClr val="tx1"/>
                </a:solidFill>
                <a:latin typeface="Helvetica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if the two transactions conflict, and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400" i="1" baseline="-25000" dirty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accessed the data item on which the conflict arose earlier.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We can label the arc by the item that was accessed e.g., R</a:t>
            </a:r>
            <a:r>
              <a:rPr lang="en-US" sz="2800" baseline="-25000" dirty="0">
                <a:solidFill>
                  <a:schemeClr val="tx1"/>
                </a:solidFill>
                <a:latin typeface="Helvetica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(A) W</a:t>
            </a:r>
            <a:r>
              <a:rPr lang="en-US" sz="2800" baseline="-25000" dirty="0">
                <a:solidFill>
                  <a:schemeClr val="tx1"/>
                </a:solidFill>
                <a:latin typeface="Helvetica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(A).</a:t>
            </a:r>
          </a:p>
        </p:txBody>
      </p:sp>
      <p:pic>
        <p:nvPicPr>
          <p:cNvPr id="645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702" y="3557359"/>
            <a:ext cx="5815013" cy="36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5064" y="756450"/>
            <a:ext cx="8408307" cy="15513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Test for Conflict Serializability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269" y="2542035"/>
            <a:ext cx="8200102" cy="8010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A schedule is conflict serializable if and only if: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its precedence graph is acyclic (no cycle).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If precedence graph is acyclic, the serializability order can be obtained by a </a:t>
            </a: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topological sorting</a:t>
            </a:r>
            <a:r>
              <a:rPr lang="en-US" sz="2800" dirty="0">
                <a:latin typeface="Helvetica" charset="0"/>
              </a:rPr>
              <a:t> of the graph.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ＭＳ Ｐゴシック" charset="0"/>
              </a:rPr>
              <a:t> This is a linear order consistent with the partial order of the graph.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ＭＳ Ｐゴシック" charset="0"/>
              </a:rPr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charset="0"/>
                <a:ea typeface="ＭＳ Ｐゴシック" charset="0"/>
              </a:rPr>
              <a:t>a serializability order for </a:t>
            </a:r>
            <a:r>
              <a:rPr lang="en-US" sz="1800" dirty="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Schedule </a:t>
            </a:r>
            <a:r>
              <a:rPr lang="en-US" sz="1800" b="1" i="1" dirty="0">
                <a:solidFill>
                  <a:schemeClr val="bg1"/>
                </a:solidFill>
                <a:latin typeface="Helvetica" charset="0"/>
                <a:ea typeface="ＭＳ Ｐゴシック" charset="0"/>
              </a:rPr>
              <a:t>8</a:t>
            </a:r>
            <a:r>
              <a:rPr lang="en-US" sz="1800" dirty="0">
                <a:latin typeface="Helvetica" charset="0"/>
                <a:ea typeface="ＭＳ Ｐゴシック" charset="0"/>
              </a:rPr>
              <a:t> would be</a:t>
            </a:r>
            <a:br>
              <a:rPr lang="en-US" sz="1800" dirty="0">
                <a:latin typeface="Helvetica" charset="0"/>
                <a:ea typeface="ＭＳ Ｐゴシック" charset="0"/>
              </a:rPr>
            </a:br>
            <a:r>
              <a:rPr lang="en-US" sz="1800" dirty="0">
                <a:latin typeface="Helvetica" charset="0"/>
                <a:ea typeface="ＭＳ Ｐゴシック" charset="0"/>
              </a:rPr>
              <a:t>	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</a:t>
            </a:r>
            <a:r>
              <a:rPr lang="en-US" sz="1800" dirty="0">
                <a:latin typeface="Helvetica" charset="0"/>
                <a:ea typeface="ＭＳ Ｐゴシック" charset="0"/>
                <a:sym typeface="Monotype Sorts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j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</a:t>
            </a:r>
            <a:r>
              <a:rPr lang="en-US" sz="1800" dirty="0">
                <a:latin typeface="Helvetica" charset="0"/>
                <a:ea typeface="ＭＳ Ｐゴシック" charset="0"/>
                <a:sym typeface="Monotype Sorts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k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</a:t>
            </a:r>
            <a:r>
              <a:rPr lang="en-US" sz="1800" dirty="0">
                <a:latin typeface="Helvetica" charset="0"/>
                <a:ea typeface="ＭＳ Ｐゴシック" charset="0"/>
                <a:sym typeface="Monotype Sorts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m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</a:p>
          <a:p>
            <a:pPr marL="939800" lvl="2" indent="0">
              <a:buNone/>
            </a:pPr>
            <a:r>
              <a:rPr lang="en-US" sz="1800" i="1" dirty="0">
                <a:latin typeface="Helvetica" charset="0"/>
                <a:ea typeface="ＭＳ Ｐゴシック" charset="0"/>
              </a:rPr>
              <a:t>              T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</a:t>
            </a:r>
            <a:r>
              <a:rPr lang="en-US" sz="1800" dirty="0">
                <a:latin typeface="Helvetica" charset="0"/>
                <a:ea typeface="ＭＳ Ｐゴシック" charset="0"/>
                <a:sym typeface="Monotype Sorts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k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</a:t>
            </a:r>
            <a:r>
              <a:rPr lang="en-US" sz="1800" dirty="0">
                <a:latin typeface="Helvetica" charset="0"/>
                <a:ea typeface="ＭＳ Ｐゴシック" charset="0"/>
                <a:sym typeface="Monotype Sorts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j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</a:t>
            </a:r>
            <a:r>
              <a:rPr lang="en-US" sz="1800" dirty="0">
                <a:latin typeface="Helvetica" charset="0"/>
                <a:ea typeface="ＭＳ Ｐゴシック" charset="0"/>
                <a:sym typeface="Monotype Sorts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T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m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endParaRPr lang="en-US" sz="1800" baseline="-25000" dirty="0">
              <a:latin typeface="Helvetica" charset="0"/>
              <a:ea typeface="ＭＳ Ｐゴシック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  <a:ea typeface="ＭＳ Ｐゴシック" charset="0"/>
                <a:sym typeface="Monotype Sorts" charset="0"/>
              </a:rPr>
              <a:t>Are there others?</a:t>
            </a:r>
          </a:p>
        </p:txBody>
      </p:sp>
      <p:pic>
        <p:nvPicPr>
          <p:cNvPr id="665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529" y="306509"/>
            <a:ext cx="4832786" cy="873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9A55C-1CCF-3999-EF74-1AACBC57943F}"/>
              </a:ext>
            </a:extLst>
          </p:cNvPr>
          <p:cNvSpPr txBox="1"/>
          <p:nvPr/>
        </p:nvSpPr>
        <p:spPr>
          <a:xfrm>
            <a:off x="10828938" y="782934"/>
            <a:ext cx="24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Recoverable Schedules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380" y="2568822"/>
            <a:ext cx="7595420" cy="73734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3593307" algn="l"/>
                <a:tab pos="4286250" algn="l"/>
                <a:tab pos="5324475" algn="l"/>
                <a:tab pos="59959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There is need to address the effect of transaction failures on concurrent transactions.</a:t>
            </a:r>
          </a:p>
          <a:p>
            <a:pPr>
              <a:buFont typeface="Arial" panose="020B0604020202020204" pitchFamily="34" charset="0"/>
              <a:buChar char="•"/>
              <a:tabLst>
                <a:tab pos="3593307" algn="l"/>
                <a:tab pos="4286250" algn="l"/>
                <a:tab pos="5324475" algn="l"/>
                <a:tab pos="5995988" algn="l"/>
              </a:tabLst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Recoverable</a:t>
            </a:r>
            <a:r>
              <a:rPr lang="en-US" sz="2400" b="1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schedule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593307" algn="l"/>
                <a:tab pos="4286250" algn="l"/>
                <a:tab pos="5324475" algn="l"/>
                <a:tab pos="5995988" algn="l"/>
              </a:tabLst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if a transaction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 reads a data item previously written by a transaction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i 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, </a:t>
            </a:r>
          </a:p>
          <a:p>
            <a:pPr lvl="2">
              <a:buFont typeface="Arial" panose="020B0604020202020204" pitchFamily="34" charset="0"/>
              <a:buChar char="•"/>
              <a:tabLst>
                <a:tab pos="3593307" algn="l"/>
                <a:tab pos="4286250" algn="l"/>
                <a:tab pos="5324475" algn="l"/>
                <a:tab pos="5995988" algn="l"/>
              </a:tabLst>
            </a:pP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then the commit operation of </a:t>
            </a:r>
            <a:r>
              <a:rPr lang="en-US" sz="16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1600" i="1" baseline="-25000" dirty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1600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 appears before the commit operation of </a:t>
            </a:r>
            <a:r>
              <a:rPr lang="en-US" sz="16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1600" i="1" baseline="-25000" dirty="0">
                <a:solidFill>
                  <a:schemeClr val="tx1"/>
                </a:solidFill>
                <a:latin typeface="Helvetica" charset="0"/>
              </a:rPr>
              <a:t>j</a:t>
            </a:r>
            <a:r>
              <a:rPr lang="en-US" sz="1600" i="1" dirty="0">
                <a:solidFill>
                  <a:schemeClr val="tx1"/>
                </a:solidFill>
                <a:latin typeface="Helvetica" charset="0"/>
              </a:rPr>
              <a:t>.</a:t>
            </a:r>
            <a:endParaRPr lang="en-US" sz="1600" dirty="0">
              <a:solidFill>
                <a:schemeClr val="tx1"/>
              </a:solidFill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  <a:tabLst>
                <a:tab pos="3593307" algn="l"/>
                <a:tab pos="4286250" algn="l"/>
                <a:tab pos="5324475" algn="l"/>
                <a:tab pos="5995988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Schedule 9 is not recoverable if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400" i="1" baseline="-25000" dirty="0">
                <a:solidFill>
                  <a:schemeClr val="tx1"/>
                </a:solidFill>
                <a:latin typeface="Helvetica" charset="0"/>
              </a:rPr>
              <a:t>9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commits immediately after the read	</a:t>
            </a:r>
          </a:p>
          <a:p>
            <a:pPr>
              <a:buFont typeface="Arial" panose="020B0604020202020204" pitchFamily="34" charset="0"/>
              <a:buChar char="•"/>
              <a:tabLst>
                <a:tab pos="3593307" algn="l"/>
                <a:tab pos="4286250" algn="l"/>
                <a:tab pos="5324475" algn="l"/>
                <a:tab pos="5995988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If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Helvetica" charset="0"/>
              </a:rPr>
              <a:t>8</a:t>
            </a:r>
            <a:r>
              <a:rPr lang="en-US" sz="1400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should abort, </a:t>
            </a:r>
            <a:r>
              <a:rPr lang="en-US" sz="24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Helvetica" charset="0"/>
              </a:rPr>
              <a:t>9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 would have read an inconsistent database state.  </a:t>
            </a:r>
          </a:p>
          <a:p>
            <a:pPr lvl="1">
              <a:buFont typeface="Arial" panose="020B0604020202020204" pitchFamily="34" charset="0"/>
              <a:buChar char="•"/>
              <a:tabLst>
                <a:tab pos="3593307" algn="l"/>
                <a:tab pos="4286250" algn="l"/>
                <a:tab pos="5324475" algn="l"/>
                <a:tab pos="5995988" algn="l"/>
              </a:tabLst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Thus, database must ensure that schedules are recoverable.</a:t>
            </a:r>
          </a:p>
        </p:txBody>
      </p:sp>
      <p:pic>
        <p:nvPicPr>
          <p:cNvPr id="7066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772" y="4120123"/>
            <a:ext cx="5224463" cy="2714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FC72E-B125-9638-2C65-5BC3BDB62EEB}"/>
              </a:ext>
            </a:extLst>
          </p:cNvPr>
          <p:cNvSpPr txBox="1"/>
          <p:nvPr/>
        </p:nvSpPr>
        <p:spPr>
          <a:xfrm>
            <a:off x="11232772" y="3658458"/>
            <a:ext cx="24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Cascading Rollbacks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0" y="2242590"/>
            <a:ext cx="8481503" cy="6934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2488407" algn="l"/>
                <a:tab pos="3181350" algn="l"/>
                <a:tab pos="4026695" algn="l"/>
                <a:tab pos="4545807" algn="l"/>
                <a:tab pos="5650707" algn="l"/>
                <a:tab pos="6084095" algn="l"/>
              </a:tabLst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Cascading rollback</a:t>
            </a:r>
          </a:p>
          <a:p>
            <a:pPr lvl="1">
              <a:buFont typeface="Arial" panose="020B0604020202020204" pitchFamily="34" charset="0"/>
              <a:buChar char="•"/>
              <a:tabLst>
                <a:tab pos="2488407" algn="l"/>
                <a:tab pos="3181350" algn="l"/>
                <a:tab pos="4026695" algn="l"/>
                <a:tab pos="4545807" algn="l"/>
                <a:tab pos="5650707" algn="l"/>
                <a:tab pos="6084095" algn="l"/>
              </a:tabLst>
            </a:pPr>
            <a:r>
              <a:rPr lang="en-US" sz="2000" b="1" dirty="0">
                <a:solidFill>
                  <a:schemeClr val="tx1"/>
                </a:solidFill>
                <a:latin typeface="Helvetica" charset="0"/>
              </a:rPr>
              <a:t>This is when 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a single transaction failure leads to a series of transaction rollbacks.  </a:t>
            </a:r>
          </a:p>
          <a:p>
            <a:pPr lvl="1">
              <a:buFont typeface="Arial" panose="020B0604020202020204" pitchFamily="34" charset="0"/>
              <a:buChar char="•"/>
              <a:tabLst>
                <a:tab pos="2488407" algn="l"/>
                <a:tab pos="3181350" algn="l"/>
                <a:tab pos="4026695" algn="l"/>
                <a:tab pos="4545807" algn="l"/>
                <a:tab pos="5650707" algn="l"/>
                <a:tab pos="6084095" algn="l"/>
              </a:tabLst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In Schedule 10, none of the transactions has yet committed </a:t>
            </a:r>
          </a:p>
          <a:p>
            <a:pPr lvl="2">
              <a:buFont typeface="Arial" panose="020B0604020202020204" pitchFamily="34" charset="0"/>
              <a:buChar char="•"/>
              <a:tabLst>
                <a:tab pos="2488407" algn="l"/>
                <a:tab pos="3181350" algn="l"/>
                <a:tab pos="4026695" algn="l"/>
                <a:tab pos="4545807" algn="l"/>
                <a:tab pos="5650707" algn="l"/>
                <a:tab pos="6084095" algn="l"/>
              </a:tabLst>
            </a:pP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(so the schedule is recoverable)</a:t>
            </a:r>
          </a:p>
          <a:p>
            <a:pPr lvl="2">
              <a:buFont typeface="Arial" panose="020B0604020202020204" pitchFamily="34" charset="0"/>
              <a:buChar char="•"/>
              <a:tabLst>
                <a:tab pos="2488407" algn="l"/>
                <a:tab pos="3181350" algn="l"/>
                <a:tab pos="4026695" algn="l"/>
                <a:tab pos="4545807" algn="l"/>
                <a:tab pos="5650707" algn="l"/>
                <a:tab pos="6084095" algn="l"/>
              </a:tabLst>
            </a:pP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Recall: already committed transaction are always not recoverable</a:t>
            </a:r>
            <a:br>
              <a:rPr lang="en-US" sz="1600" dirty="0">
                <a:solidFill>
                  <a:schemeClr val="tx1"/>
                </a:solidFill>
                <a:latin typeface="Helvetica" charset="0"/>
              </a:rPr>
            </a:br>
            <a:br>
              <a:rPr lang="en-US" sz="1600" dirty="0">
                <a:solidFill>
                  <a:schemeClr val="tx1"/>
                </a:solidFill>
                <a:latin typeface="Helvetica" charset="0"/>
              </a:rPr>
            </a:b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If </a:t>
            </a:r>
            <a:r>
              <a:rPr lang="en-US" sz="16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1600" baseline="-25000" dirty="0">
                <a:solidFill>
                  <a:schemeClr val="tx1"/>
                </a:solidFill>
                <a:latin typeface="Helvetica" charset="0"/>
              </a:rPr>
              <a:t>10</a:t>
            </a: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 fails, </a:t>
            </a:r>
            <a:r>
              <a:rPr lang="en-US" sz="16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1600" baseline="-25000" dirty="0">
                <a:solidFill>
                  <a:schemeClr val="tx1"/>
                </a:solidFill>
                <a:latin typeface="Helvetica" charset="0"/>
              </a:rPr>
              <a:t>11</a:t>
            </a: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 and </a:t>
            </a:r>
            <a:r>
              <a:rPr lang="en-US" sz="16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1600" baseline="-25000" dirty="0">
                <a:solidFill>
                  <a:schemeClr val="tx1"/>
                </a:solidFill>
                <a:latin typeface="Helvetica" charset="0"/>
              </a:rPr>
              <a:t>12</a:t>
            </a:r>
            <a:r>
              <a:rPr lang="en-US" sz="1600" dirty="0">
                <a:solidFill>
                  <a:schemeClr val="tx1"/>
                </a:solidFill>
                <a:latin typeface="Helvetica" charset="0"/>
              </a:rPr>
              <a:t> must also be rolled back.</a:t>
            </a:r>
          </a:p>
          <a:p>
            <a:pPr>
              <a:buFont typeface="Arial" panose="020B0604020202020204" pitchFamily="34" charset="0"/>
              <a:buChar char="•"/>
              <a:tabLst>
                <a:tab pos="2488407" algn="l"/>
                <a:tab pos="3181350" algn="l"/>
                <a:tab pos="4026695" algn="l"/>
                <a:tab pos="4545807" algn="l"/>
                <a:tab pos="5650707" algn="l"/>
                <a:tab pos="6084095" algn="l"/>
              </a:tabLst>
            </a:pP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This effect can lead to the undoing of a significant amount of work.</a:t>
            </a:r>
          </a:p>
        </p:txBody>
      </p:sp>
      <p:pic>
        <p:nvPicPr>
          <p:cNvPr id="727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451" y="2704255"/>
            <a:ext cx="6324600" cy="3552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1E449-11C5-55A5-8908-00E6078DCB3E}"/>
              </a:ext>
            </a:extLst>
          </p:cNvPr>
          <p:cNvSpPr txBox="1"/>
          <p:nvPr/>
        </p:nvSpPr>
        <p:spPr>
          <a:xfrm>
            <a:off x="10222451" y="2242590"/>
            <a:ext cx="247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572651"/>
            <a:ext cx="16084500" cy="1551300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Cascadeless Schedules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Cascadeless</a:t>
            </a:r>
            <a:r>
              <a:rPr lang="en-US" sz="2800" b="1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Helvetica" charset="0"/>
              </a:rPr>
              <a:t>schedules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Is when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cascading rollbacks cannot occur;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i.e., for each pair of transactions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and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 such that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  reads a data item previously written by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, the commit operation of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 appears before the read operation of </a:t>
            </a:r>
            <a:r>
              <a:rPr lang="en-US" sz="2000" i="1" dirty="0">
                <a:solidFill>
                  <a:schemeClr val="tx1"/>
                </a:solidFill>
                <a:latin typeface="Helvetica" charset="0"/>
              </a:rPr>
              <a:t>T</a:t>
            </a:r>
            <a:r>
              <a:rPr lang="en-US" sz="2000" i="1" baseline="-25000" dirty="0">
                <a:solidFill>
                  <a:schemeClr val="tx1"/>
                </a:solidFill>
                <a:latin typeface="Helvetica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Each cascadeless schedule is also recoverable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charset="0"/>
              </a:rPr>
              <a:t>Preferably to restrict transactions to cascadeless schedules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/>
              <a:t>Lesson 5: </a:t>
            </a:r>
            <a:r>
              <a:rPr lang="en-US" sz="6600" dirty="0">
                <a:latin typeface="Helvetica" charset="0"/>
              </a:rPr>
              <a:t>Transactions</a:t>
            </a:r>
            <a:endParaRPr sz="6400"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Gerald Balekaki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Activities and assessment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3547" y="1702595"/>
            <a:ext cx="14276439" cy="7338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See activities and assessments section</a:t>
            </a:r>
            <a:endParaRPr lang="en-US" sz="24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13372194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98500" lvl="0" indent="-63500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Transactions</a:t>
            </a:r>
          </a:p>
          <a:p>
            <a:pPr marL="698500" lvl="0" indent="-63500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Schedules</a:t>
            </a:r>
          </a:p>
          <a:p>
            <a:pPr marL="698500" lvl="0" indent="-63500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Serializability</a:t>
            </a:r>
          </a:p>
          <a:p>
            <a:pPr marL="1155700" lvl="1" indent="-635000">
              <a:lnSpc>
                <a:spcPct val="120000"/>
              </a:lnSpc>
              <a:spcBef>
                <a:spcPts val="4000"/>
              </a:spcBef>
              <a:buSzPts val="3000"/>
              <a:buChar char="●"/>
            </a:pPr>
            <a:r>
              <a:rPr lang="en-US" sz="2600" dirty="0"/>
              <a:t>Test for serializability</a:t>
            </a:r>
          </a:p>
          <a:p>
            <a:pPr marL="1155700" lvl="1" indent="-635000">
              <a:lnSpc>
                <a:spcPct val="120000"/>
              </a:lnSpc>
              <a:spcBef>
                <a:spcPts val="4000"/>
              </a:spcBef>
              <a:buSzPts val="3000"/>
              <a:buChar char="●"/>
            </a:pPr>
            <a:r>
              <a:rPr lang="en-US" sz="2600" dirty="0"/>
              <a:t>Conflict serializable schedules</a:t>
            </a:r>
          </a:p>
          <a:p>
            <a:pPr marL="698500" lvl="0" indent="-63500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Cascading schedules</a:t>
            </a:r>
          </a:p>
          <a:p>
            <a:pPr marL="698500" lvl="0" indent="-635000" algn="l" rtl="0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Recoverable schedules</a:t>
            </a:r>
          </a:p>
        </p:txBody>
      </p:sp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83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Transactions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684" y="1975815"/>
            <a:ext cx="15311402" cy="69948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Transaction refers to a sequence of changes to one or more database elements treated as a single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Database element refers a unit of data accessed by the database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Database is a collection of database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Database state is a collection of values of all database elements in the database (this can be changed by changing one or more of the database elements in the database).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Transaction model include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Read (A) – read value of data element 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Write (A) – writes new value to data element 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Commit – persists changes made by a transaction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Abort – returns all changes made by a transactions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3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Transactions cont’d 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2541" y="1946787"/>
            <a:ext cx="14674645" cy="69948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There two main factors affecting transactions: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Recovery of transactions – failure to recover from system crashes and hardware/node failures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Concurrent transactions – execution of multiple transaction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However, to preserve data integrity, the database transaction must ensure ACID properties: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Atomicity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Durability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ACID properties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286" y="1712665"/>
            <a:ext cx="14762901" cy="7953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Atomicity: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Either all operations of the transaction are properly reflected in the database, or none are (i.e., either all or no commands of transaction are executed)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Consistency: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Execution of a transaction in isolation preserves the consistency of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Isolation: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If two transactions are executing concurrently, each transaction will see the database as if the transaction was executing sequentially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transactions are running isolated from each other)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Durability: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After a transaction completes successfully, the changes it has made to the database persist (permanent), even if there are system failures (i.e., modifications of transactions are never lost)</a:t>
            </a:r>
          </a:p>
        </p:txBody>
      </p:sp>
    </p:spTree>
    <p:extLst>
      <p:ext uri="{BB962C8B-B14F-4D97-AF65-F5344CB8AC3E}">
        <p14:creationId xmlns:p14="http://schemas.microsoft.com/office/powerpoint/2010/main" val="364222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Example: Fund Transfer transaction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50" y="1712665"/>
            <a:ext cx="8039050" cy="818607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Suppose a transaction is required to transfer $100 from account A to account 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Atomicity: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  <a:ea typeface="ＭＳ Ｐゴシック" charset="0"/>
              </a:rPr>
              <a:t>if the transaction fails after step 3 and before step 6, money will be </a:t>
            </a:r>
            <a:r>
              <a:rPr lang="ja-JP" altLang="en-US" sz="1600" dirty="0">
                <a:latin typeface="Helvetica" charset="0"/>
                <a:ea typeface="ＭＳ Ｐゴシック" charset="0"/>
              </a:rPr>
              <a:t>“</a:t>
            </a:r>
            <a:r>
              <a:rPr lang="en-US" sz="1600" dirty="0">
                <a:latin typeface="Helvetica" charset="0"/>
                <a:ea typeface="ＭＳ Ｐゴシック" charset="0"/>
              </a:rPr>
              <a:t>lost</a:t>
            </a:r>
            <a:r>
              <a:rPr lang="ja-JP" altLang="en-US" sz="1600" dirty="0">
                <a:latin typeface="Helvetica" charset="0"/>
                <a:ea typeface="ＭＳ Ｐゴシック" charset="0"/>
              </a:rPr>
              <a:t>”</a:t>
            </a:r>
            <a:r>
              <a:rPr lang="en-US" sz="1600" dirty="0">
                <a:latin typeface="Helvetica" charset="0"/>
                <a:ea typeface="ＭＳ Ｐゴシック" charset="0"/>
              </a:rPr>
              <a:t> leading to an inconsistent database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Consistency: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  <a:ea typeface="ＭＳ Ｐゴシック" charset="0"/>
              </a:rPr>
              <a:t>the sum of A and B is unchanged by the execution of the transaction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  <a:ea typeface="ＭＳ Ｐゴシック" charset="0"/>
              </a:rPr>
              <a:t>Suppose value of A and B initially was 100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  <a:ea typeface="ＭＳ Ｐゴシック" charset="0"/>
              </a:rPr>
              <a:t>Before transaction A+B = 100 + 100 = 200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  <a:ea typeface="ＭＳ Ｐゴシック" charset="0"/>
              </a:rPr>
              <a:t>After transaction A+B = 0 + 200 = 200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Isolation:</a:t>
            </a:r>
            <a:endParaRPr lang="en-US" sz="2000" dirty="0">
              <a:latin typeface="Helvetica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if between instructions 3 and 7, another transaction T2 is allowed to access the partially updated database, then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</a:rPr>
              <a:t>it will see an inconsistent database (the sum  A + B less than 200)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</a:rPr>
              <a:t>Since A = 0 and B = 100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Durability: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Once the transaction has successfully completed, all updates to the database made by that transaction must persist,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charset="0"/>
              </a:rPr>
              <a:t>regardless of any subsequent software or hardware failures.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893A5-9DC0-6C2D-3060-C5CA8E5FF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98604"/>
              </p:ext>
            </p:extLst>
          </p:nvPr>
        </p:nvGraphicFramePr>
        <p:xfrm>
          <a:off x="9593943" y="5559070"/>
          <a:ext cx="5312230" cy="332815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2907">
                  <a:extLst>
                    <a:ext uri="{9D8B030D-6E8A-4147-A177-3AD203B41FA5}">
                      <a16:colId xmlns:a16="http://schemas.microsoft.com/office/drawing/2014/main" val="4292079818"/>
                    </a:ext>
                  </a:extLst>
                </a:gridCol>
                <a:gridCol w="1792148">
                  <a:extLst>
                    <a:ext uri="{9D8B030D-6E8A-4147-A177-3AD203B41FA5}">
                      <a16:colId xmlns:a16="http://schemas.microsoft.com/office/drawing/2014/main" val="1252886787"/>
                    </a:ext>
                  </a:extLst>
                </a:gridCol>
                <a:gridCol w="2057175">
                  <a:extLst>
                    <a:ext uri="{9D8B030D-6E8A-4147-A177-3AD203B41FA5}">
                      <a16:colId xmlns:a16="http://schemas.microsoft.com/office/drawing/2014/main" val="1952370549"/>
                    </a:ext>
                  </a:extLst>
                </a:gridCol>
              </a:tblGrid>
              <a:tr h="5952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Instructions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T1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T2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4985039"/>
                  </a:ext>
                </a:extLst>
              </a:tr>
              <a:tr h="2732869">
                <a:tc>
                  <a:txBody>
                    <a:bodyPr/>
                    <a:lstStyle/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 := A – 100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 := B + 100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                  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Print (A+B)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8336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581968-C45B-33FC-2D2D-94CDBC66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32488"/>
              </p:ext>
            </p:extLst>
          </p:nvPr>
        </p:nvGraphicFramePr>
        <p:xfrm>
          <a:off x="10595430" y="2364693"/>
          <a:ext cx="3480753" cy="25423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79673">
                  <a:extLst>
                    <a:ext uri="{9D8B030D-6E8A-4147-A177-3AD203B41FA5}">
                      <a16:colId xmlns:a16="http://schemas.microsoft.com/office/drawing/2014/main" val="2546584041"/>
                    </a:ext>
                  </a:extLst>
                </a:gridCol>
                <a:gridCol w="1801080">
                  <a:extLst>
                    <a:ext uri="{9D8B030D-6E8A-4147-A177-3AD203B41FA5}">
                      <a16:colId xmlns:a16="http://schemas.microsoft.com/office/drawing/2014/main" val="2246614435"/>
                    </a:ext>
                  </a:extLst>
                </a:gridCol>
              </a:tblGrid>
              <a:tr h="502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kern="100" dirty="0">
                          <a:effectLst/>
                        </a:rPr>
                        <a:t>Instructions</a:t>
                      </a:r>
                      <a:endParaRPr lang="en-US" sz="1800" b="1" i="1" u="none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kern="100" dirty="0">
                          <a:effectLst/>
                        </a:rPr>
                        <a:t>T1</a:t>
                      </a:r>
                      <a:endParaRPr lang="en-US" sz="1800" b="1" i="1" u="none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1955736"/>
                  </a:ext>
                </a:extLst>
              </a:tr>
              <a:tr h="1791726">
                <a:tc>
                  <a:txBody>
                    <a:bodyPr/>
                    <a:lstStyle/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</a:p>
                    <a:p>
                      <a:pPr marL="6858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 := A – 100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 := B + 100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6944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9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Transaction State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8550" y="1712665"/>
            <a:ext cx="8524421" cy="78377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Active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–</a:t>
            </a: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the first state of a transaction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the transaction must stay in this state during execution (before last statement and before system failure)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Partially committed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–</a:t>
            </a: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after the last statement has been executed.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" charset="0"/>
              </a:rPr>
              <a:t>Either committed or Failed state will follow.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Failed </a:t>
            </a:r>
            <a:r>
              <a:rPr lang="en-US" sz="1400" b="1" dirty="0">
                <a:solidFill>
                  <a:schemeClr val="tx1"/>
                </a:solidFill>
                <a:latin typeface="Helvetica" charset="0"/>
              </a:rPr>
              <a:t>--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after the discovery that normal execution can no longer proceed.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Aborted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– after the transaction has been rolled back and the database restored to its state prior to the start of the transaction.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elvetica" charset="0"/>
                <a:ea typeface="ＭＳ Ｐゴシック" charset="0"/>
              </a:rPr>
              <a:t>Either restart the transaction or kill the transaction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Helvetica" charset="0"/>
              </a:rPr>
              <a:t>Committed </a:t>
            </a:r>
            <a:r>
              <a:rPr lang="en-US" sz="2400" dirty="0">
                <a:solidFill>
                  <a:schemeClr val="tx1"/>
                </a:solidFill>
                <a:latin typeface="Helvetica" charset="0"/>
              </a:rPr>
              <a:t>– after successful execution of a transaction.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FB4C92-0D74-8E02-EA89-333BC693F0C1}"/>
              </a:ext>
            </a:extLst>
          </p:cNvPr>
          <p:cNvSpPr/>
          <p:nvPr/>
        </p:nvSpPr>
        <p:spPr>
          <a:xfrm>
            <a:off x="11986077" y="2264608"/>
            <a:ext cx="1758951" cy="15513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Partially</a:t>
            </a:r>
          </a:p>
          <a:p>
            <a:pPr algn="ctr"/>
            <a:r>
              <a:rPr lang="en-US" sz="1600" b="1" dirty="0"/>
              <a:t>committed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55CE8C-19BA-CCA6-6320-5F6C9B0A8753}"/>
              </a:ext>
            </a:extLst>
          </p:cNvPr>
          <p:cNvSpPr/>
          <p:nvPr/>
        </p:nvSpPr>
        <p:spPr>
          <a:xfrm>
            <a:off x="9925048" y="4367850"/>
            <a:ext cx="1758951" cy="15513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DD9E3D-30A8-845E-A1BA-6E8E658AA25D}"/>
              </a:ext>
            </a:extLst>
          </p:cNvPr>
          <p:cNvSpPr/>
          <p:nvPr/>
        </p:nvSpPr>
        <p:spPr>
          <a:xfrm>
            <a:off x="11986076" y="6276478"/>
            <a:ext cx="1758951" cy="15513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Failed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BE97D8-399C-7B32-CBDF-6C91B62C5EF7}"/>
              </a:ext>
            </a:extLst>
          </p:cNvPr>
          <p:cNvSpPr/>
          <p:nvPr/>
        </p:nvSpPr>
        <p:spPr>
          <a:xfrm>
            <a:off x="15228658" y="2235199"/>
            <a:ext cx="1811113" cy="16097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Committed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ECCA7C-07AF-CA99-BBCE-2047F92D0287}"/>
              </a:ext>
            </a:extLst>
          </p:cNvPr>
          <p:cNvSpPr/>
          <p:nvPr/>
        </p:nvSpPr>
        <p:spPr>
          <a:xfrm>
            <a:off x="15228658" y="6276478"/>
            <a:ext cx="1758951" cy="15513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Aborted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F340D9-D7B0-2B2C-0720-74C56DEADA49}"/>
              </a:ext>
            </a:extLst>
          </p:cNvPr>
          <p:cNvCxnSpPr>
            <a:endCxn id="5" idx="3"/>
          </p:cNvCxnSpPr>
          <p:nvPr/>
        </p:nvCxnSpPr>
        <p:spPr>
          <a:xfrm flipV="1">
            <a:off x="11306629" y="3588725"/>
            <a:ext cx="937040" cy="911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1460AB-1C4A-CEE1-9863-809392C79E0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11426407" y="5691967"/>
            <a:ext cx="817261" cy="811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239B0-140B-FDAD-2C66-93AA574681B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2865552" y="3815908"/>
            <a:ext cx="1" cy="2460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BC72C-56D8-9B59-B8FA-0E9BD83EACB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745028" y="3040067"/>
            <a:ext cx="1483630" cy="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9C1DE6-6BF4-6F3C-8818-157F3BB86C7E}"/>
              </a:ext>
            </a:extLst>
          </p:cNvPr>
          <p:cNvCxnSpPr>
            <a:cxnSpLocks/>
          </p:cNvCxnSpPr>
          <p:nvPr/>
        </p:nvCxnSpPr>
        <p:spPr>
          <a:xfrm flipV="1">
            <a:off x="13745026" y="7052128"/>
            <a:ext cx="1483631" cy="35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3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Concurrent Executions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296" y="1659732"/>
            <a:ext cx="14687989" cy="76907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charset="0"/>
              </a:rPr>
              <a:t>Several advantages for running multiple transactions concurrently: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charset="0"/>
                <a:ea typeface="ＭＳ Ｐゴシック" charset="0"/>
              </a:rPr>
              <a:t>increased processor and disk utilization leading to </a:t>
            </a:r>
            <a:r>
              <a:rPr lang="en-US" sz="2800" dirty="0">
                <a:latin typeface="Helvetica" charset="0"/>
                <a:ea typeface="ＭＳ Ｐゴシック" charset="0"/>
              </a:rPr>
              <a:t>better transaction throughput</a:t>
            </a:r>
            <a:endParaRPr lang="en-US" sz="2800" i="1" dirty="0">
              <a:latin typeface="Helvetica" charset="0"/>
              <a:ea typeface="ＭＳ Ｐゴシック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ＭＳ Ｐゴシック" charset="0"/>
              </a:rPr>
              <a:t>one transaction can be using the CPU while another is reading from or writing to the disk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latin typeface="Helvetica" charset="0"/>
                <a:ea typeface="ＭＳ Ｐゴシック" charset="0"/>
              </a:rPr>
              <a:t>reduced average response time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ＭＳ Ｐゴシック" charset="0"/>
              </a:rPr>
              <a:t>Transactions have quick response time, as they don’t need not wait behind long 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charset="0"/>
                <a:ea typeface="ＭＳ Ｐゴシック" charset="0"/>
              </a:rPr>
              <a:t>Besides, transactions require concurrency control schemas to ensure isolation within the concurrent transaction as consistency is maintained.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Schedules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858" y="1659733"/>
            <a:ext cx="9245600" cy="7472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Definition: Schedule in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</a:rPr>
              <a:t>refers to the specific sequence and timing of individual operations (read and write) executed within a transaction or across multiple transactions in a database system.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Schedules must preserve the order in which the instructions appear in each individual transaction.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ＭＳ Ｐゴシック" charset="0"/>
              </a:rPr>
              <a:t>Example: serial schedule in which T2 follows T1.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We get “commit” as last statement at the end of every successfully executed transaction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</a:rPr>
              <a:t>See T1 and T2, both end with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</a:rPr>
              <a:t>We get “abort” as last statement for each transaction that fails.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6F7F36-1F9E-A5D6-7E27-DFE65D15D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79095"/>
              </p:ext>
            </p:extLst>
          </p:nvPr>
        </p:nvGraphicFramePr>
        <p:xfrm>
          <a:off x="11102497" y="2339925"/>
          <a:ext cx="4963886" cy="4974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5473">
                  <a:extLst>
                    <a:ext uri="{9D8B030D-6E8A-4147-A177-3AD203B41FA5}">
                      <a16:colId xmlns:a16="http://schemas.microsoft.com/office/drawing/2014/main" val="3968565832"/>
                    </a:ext>
                  </a:extLst>
                </a:gridCol>
                <a:gridCol w="1619461">
                  <a:extLst>
                    <a:ext uri="{9D8B030D-6E8A-4147-A177-3AD203B41FA5}">
                      <a16:colId xmlns:a16="http://schemas.microsoft.com/office/drawing/2014/main" val="889671214"/>
                    </a:ext>
                  </a:extLst>
                </a:gridCol>
                <a:gridCol w="1858952">
                  <a:extLst>
                    <a:ext uri="{9D8B030D-6E8A-4147-A177-3AD203B41FA5}">
                      <a16:colId xmlns:a16="http://schemas.microsoft.com/office/drawing/2014/main" val="4264681239"/>
                    </a:ext>
                  </a:extLst>
                </a:gridCol>
              </a:tblGrid>
              <a:tr h="5853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Instructions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T1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kern="100" dirty="0">
                          <a:effectLst/>
                        </a:rPr>
                        <a:t>T2</a:t>
                      </a:r>
                      <a:endParaRPr lang="en-US" sz="1800" b="1" i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49377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685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 := A –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 := B + 100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                            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temp: A * 0.5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A:= A -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(A)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Read (B)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B:= B + temp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Write (B)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commit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8056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4B0F97-6747-258E-EF2B-65C197540463}"/>
              </a:ext>
            </a:extLst>
          </p:cNvPr>
          <p:cNvSpPr txBox="1"/>
          <p:nvPr/>
        </p:nvSpPr>
        <p:spPr>
          <a:xfrm>
            <a:off x="11102497" y="7474857"/>
            <a:ext cx="5603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Suppose T1 transfers $100 from A to B, and T2 transfers 50% of balance of A to B 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sz="2000" dirty="0"/>
              <a:t>(Assume initial value: A = 500 and B = 500)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55617-A35B-9E24-8A0D-EDACC2D5F4ED}"/>
              </a:ext>
            </a:extLst>
          </p:cNvPr>
          <p:cNvSpPr txBox="1"/>
          <p:nvPr/>
        </p:nvSpPr>
        <p:spPr>
          <a:xfrm>
            <a:off x="10977263" y="1948900"/>
            <a:ext cx="2607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Schedule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5cef1d12f529d56583853ef5dc33f7c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ccccdfc22f8c8f07a3477280a29706aa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ternalName="Due_x0020_Date">
      <xsd:simpleType>
        <xsd:restriction base="dms:DateTime"/>
      </xsd:simpleType>
    </xsd:element>
    <xsd:element name="Status" ma:index="9" nillable="true" ma:displayName="Status" ma:format="Dropdown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FB46CC8D-243A-43AE-AD0F-80040D21712A}"/>
</file>

<file path=customXml/itemProps2.xml><?xml version="1.0" encoding="utf-8"?>
<ds:datastoreItem xmlns:ds="http://schemas.openxmlformats.org/officeDocument/2006/customXml" ds:itemID="{90A4402B-38C3-4099-8141-D41C475378E3}"/>
</file>

<file path=customXml/itemProps3.xml><?xml version="1.0" encoding="utf-8"?>
<ds:datastoreItem xmlns:ds="http://schemas.openxmlformats.org/officeDocument/2006/customXml" ds:itemID="{818EC319-9B50-4EC5-A222-DAA9D1B7C408}"/>
</file>

<file path=docProps/app.xml><?xml version="1.0" encoding="utf-8"?>
<Properties xmlns="http://schemas.openxmlformats.org/officeDocument/2006/extended-properties" xmlns:vt="http://schemas.openxmlformats.org/officeDocument/2006/docPropsVTypes">
  <TotalTime>11499</TotalTime>
  <Words>2166</Words>
  <Application>Microsoft Office PowerPoint</Application>
  <PresentationFormat>Custom</PresentationFormat>
  <Paragraphs>407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Times New Roman</vt:lpstr>
      <vt:lpstr>Noto Sans Symbols</vt:lpstr>
      <vt:lpstr>Arial</vt:lpstr>
      <vt:lpstr>Calibri</vt:lpstr>
      <vt:lpstr>Helvetica</vt:lpstr>
      <vt:lpstr>Breeze</vt:lpstr>
      <vt:lpstr>Breeze</vt:lpstr>
      <vt:lpstr>Relational Database Implementation and Applications</vt:lpstr>
      <vt:lpstr>Lesson 5: Transactions</vt:lpstr>
      <vt:lpstr>Transactions</vt:lpstr>
      <vt:lpstr>Transactions cont’d …</vt:lpstr>
      <vt:lpstr>ACID properties</vt:lpstr>
      <vt:lpstr>Example: Fund Transfer transaction</vt:lpstr>
      <vt:lpstr>Transaction State</vt:lpstr>
      <vt:lpstr>Concurrent Executions</vt:lpstr>
      <vt:lpstr>Schedules</vt:lpstr>
      <vt:lpstr>Schedules cont’d …</vt:lpstr>
      <vt:lpstr>Serializability</vt:lpstr>
      <vt:lpstr>Conflicting Instructions </vt:lpstr>
      <vt:lpstr>Conflict Serializability</vt:lpstr>
      <vt:lpstr>Conflict Serializability (Cont.)</vt:lpstr>
      <vt:lpstr>Testing for Serializability</vt:lpstr>
      <vt:lpstr>Test for Conflict Serializability</vt:lpstr>
      <vt:lpstr>Recoverable Schedules</vt:lpstr>
      <vt:lpstr>Cascading Rollbacks</vt:lpstr>
      <vt:lpstr>Cascadeless Schedules</vt:lpstr>
      <vt:lpstr>Activities and assessment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Implementation and Applications</dc:title>
  <dc:creator>balekaki.gerald balekaki.gerald</dc:creator>
  <cp:lastModifiedBy>balekaki.gerald balekaki.gerald</cp:lastModifiedBy>
  <cp:revision>17</cp:revision>
  <dcterms:modified xsi:type="dcterms:W3CDTF">2023-09-01T02:37:49Z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</Properties>
</file>