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4"/>
  </p:notesMasterIdLst>
  <p:sldIdLst>
    <p:sldId id="259" r:id="rId5"/>
    <p:sldId id="262" r:id="rId6"/>
    <p:sldId id="277" r:id="rId7"/>
    <p:sldId id="275" r:id="rId8"/>
    <p:sldId id="285" r:id="rId9"/>
    <p:sldId id="278" r:id="rId10"/>
    <p:sldId id="279" r:id="rId11"/>
    <p:sldId id="272" r:id="rId12"/>
    <p:sldId id="280" r:id="rId13"/>
    <p:sldId id="276" r:id="rId14"/>
    <p:sldId id="282" r:id="rId15"/>
    <p:sldId id="283" r:id="rId16"/>
    <p:sldId id="284" r:id="rId17"/>
    <p:sldId id="286" r:id="rId18"/>
    <p:sldId id="274" r:id="rId19"/>
    <p:sldId id="287" r:id="rId20"/>
    <p:sldId id="290" r:id="rId21"/>
    <p:sldId id="288" r:id="rId22"/>
    <p:sldId id="289" r:id="rId23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2" autoAdjust="0"/>
    <p:restoredTop sz="74502"/>
  </p:normalViewPr>
  <p:slideViewPr>
    <p:cSldViewPr snapToObjects="1">
      <p:cViewPr varScale="1">
        <p:scale>
          <a:sx n="55" d="100"/>
          <a:sy n="55" d="100"/>
        </p:scale>
        <p:origin x="330" y="138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1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4AF25-B136-9240-9AB4-583B687846C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C6366-923F-1E4D-A532-3CA59BF4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lesson 1 of module 2 of </a:t>
            </a:r>
            <a:r>
              <a:rPr lang="en-US" dirty="0" err="1"/>
              <a:t>bayesian</a:t>
            </a:r>
            <a:r>
              <a:rPr lang="en-US" dirty="0"/>
              <a:t> inference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M2L12BinomialPosterior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3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distributions assuming n is 15 and y is changing. The blue line represents the mode and the red line represents the mean.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05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 said earlier, it is the posterior distributions we aim to construct. Why? Because these are our models of the population and what we use to make predictions. </a:t>
            </a:r>
          </a:p>
          <a:p>
            <a:endParaRPr lang="en-US" dirty="0"/>
          </a:p>
          <a:p>
            <a:r>
              <a:rPr lang="en-US" dirty="0"/>
              <a:t>So suppose we wish to do that with some value of y tilde with the next m births. </a:t>
            </a:r>
          </a:p>
          <a:p>
            <a:endParaRPr lang="en-US" dirty="0"/>
          </a:p>
          <a:p>
            <a:r>
              <a:rPr lang="en-US" dirty="0"/>
              <a:t>Because this is a Bernoulli trial, we know this should be modeled with a binomial distribution with some parameter theta. But this parameter value is what is modeled with a our posterior. For every value of theta, our posterior distribution gives us an estimated probability of that value. What I want to do is consider each of those thetas, with their assumed probability from my posterior and use ALL of them to estimate how likely y-tilde is in the next m trials. </a:t>
            </a:r>
          </a:p>
          <a:p>
            <a:endParaRPr lang="en-US" dirty="0"/>
          </a:p>
          <a:p>
            <a:r>
              <a:rPr lang="en-US" dirty="0"/>
              <a:t>In other words, I really want to know the probability of y-tilde given y, the data I observed to compute my posterior. So let’s compute this.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22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notice that our posterior distribution—the key product in problems like this--is a balance between the data and the prior. </a:t>
            </a:r>
          </a:p>
          <a:p>
            <a:endParaRPr lang="en-US" dirty="0"/>
          </a:p>
          <a:p>
            <a:r>
              <a:rPr lang="en-US" dirty="0"/>
              <a:t>In our binomial distribution example, we had a posterior distribution of "Beta"(𝑦+1, 𝑛−𝑦+1).</a:t>
            </a:r>
          </a:p>
          <a:p>
            <a:endParaRPr lang="en-US" dirty="0"/>
          </a:p>
          <a:p>
            <a:r>
              <a:rPr lang="en-US" dirty="0"/>
              <a:t>Given 𝑦, what is the expected value of 𝜃, 𝐸(𝜃|𝑦), in this problem?</a:t>
            </a:r>
          </a:p>
          <a:p>
            <a:endParaRPr lang="en-US" dirty="0"/>
          </a:p>
          <a:p>
            <a:r>
              <a:rPr lang="en-US" dirty="0"/>
              <a:t>We take the average of the Beta distribution and get y+1 / n+2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Notice that the posterior is influenced by the data </a:t>
            </a:r>
            <a:r>
              <a:rPr lang="en-US" i="1" dirty="0">
                <a:solidFill>
                  <a:schemeClr val="bg1"/>
                </a:solidFill>
              </a:rPr>
              <a:t>and</a:t>
            </a:r>
            <a:r>
              <a:rPr lang="en-US" dirty="0"/>
              <a:t> the prior! Our prior is the uniform distribution with a mean of ½. You can see that in our quotient.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no data were collected, meaning y=n=0, then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would get exactly that prior distribution’s mean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a large amount of data were collected, like in the millions,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the impact of that +1 in the numerator  and +2 in the </a:t>
            </a:r>
            <a:r>
              <a:rPr lang="en-US" dirty="0" err="1"/>
              <a:t>demoninator</a:t>
            </a:r>
            <a:r>
              <a:rPr lang="en-US" dirty="0"/>
              <a:t>  would be negligible. So we would be looking at a </a:t>
            </a:r>
            <a:r>
              <a:rPr lang="en-US" dirty="0" err="1"/>
              <a:t>posterioer</a:t>
            </a:r>
            <a:r>
              <a:rPr lang="en-US" dirty="0"/>
              <a:t> entirely influenced by the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4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60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At its heart, Bayesian inference involves passing from a prior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, </a:t>
                </a:r>
                <a:r>
                  <a:rPr lang="en-US" dirty="0"/>
                  <a:t>to a posterior distribution,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	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reflects the posterior mean. What is</a:t>
                </a:r>
                <a:r>
                  <a:rPr lang="en-US" baseline="0" dirty="0"/>
                  <a:t> expectation of that posterior mean?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/>
                  <a:t>It is the average of all possible posterior means over the distribution of possible data—this is the mean of the prior!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At its heart, Bayesian inference involves passing from a prior distribution, </a:t>
                </a:r>
                <a:r>
                  <a:rPr lang="en-US" b="0" i="0">
                    <a:latin typeface="Cambria Math" panose="02040503050406030204" pitchFamily="18" charset="0"/>
                  </a:rPr>
                  <a:t>𝑝(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l-GR" dirty="0"/>
                  <a:t>, </a:t>
                </a:r>
                <a:r>
                  <a:rPr lang="en-US" dirty="0"/>
                  <a:t>to a posterior distribution, </a:t>
                </a:r>
                <a:r>
                  <a:rPr lang="en-US" i="0">
                    <a:latin typeface="Cambria Math" panose="02040503050406030204" pitchFamily="18" charset="0"/>
                  </a:rPr>
                  <a:t>𝑝(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|𝑦)</a:t>
                </a:r>
                <a:r>
                  <a:rPr lang="en-US" dirty="0"/>
                  <a:t>.	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𝐸(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𝜃│</a:t>
                </a:r>
                <a:r>
                  <a:rPr lang="en-US" i="0">
                    <a:latin typeface="Cambria Math" panose="02040503050406030204" pitchFamily="18" charset="0"/>
                  </a:rPr>
                  <a:t>𝑦)</a:t>
                </a:r>
                <a:r>
                  <a:rPr lang="en-US" dirty="0"/>
                  <a:t> reflects the posterior mean. What is</a:t>
                </a:r>
                <a:r>
                  <a:rPr lang="en-US" baseline="0" dirty="0"/>
                  <a:t> expectation of that posterior mean?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/>
                  <a:t>It is the average of all possible posterior means over the distribution of possible data—this is the mean of the prior!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7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lesson, we will discuss binomial and posterior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last lesson, we discussed general ideas of Bayesian statistics as well as computational considerations.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</a:t>
            </a:r>
          </a:p>
          <a:p>
            <a:r>
              <a:rPr lang="en-US" dirty="0"/>
              <a:t>(1) Estimate probabilities from binomial data,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(2) Understand the posterior distribution as a compromise between data and prior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(3) Summarize and interpret posterior distributions.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topics I recommend reviewing for this lecture include </a:t>
            </a:r>
          </a:p>
          <a:p>
            <a:r>
              <a:rPr lang="en-US" dirty="0"/>
              <a:t>The Choose function</a:t>
            </a:r>
          </a:p>
          <a:p>
            <a:r>
              <a:rPr lang="en-US" dirty="0"/>
              <a:t>The Chain rule for joint probabilities</a:t>
            </a:r>
          </a:p>
          <a:p>
            <a:r>
              <a:rPr lang="en-US" dirty="0"/>
              <a:t>The Gamma function</a:t>
            </a:r>
          </a:p>
          <a:p>
            <a:r>
              <a:rPr lang="en-US" dirty="0"/>
              <a:t>The Beta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8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Suppose we wish to estimate an unknown proportion in a population for which there are only two potions. This could be, for example, the percentage of people who will vote ”yes” on a proposition. 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Notice that the data is binary in this aim. We have two possible outcomes, which can be labeled “1” (say for yes) and “0” (say for no).</a:t>
            </a:r>
          </a:p>
          <a:p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These are called Bernoulli trials, which are random experiments with exactly two possible outcomes: success or failure. 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This type of data is modeled with a binomial distribution.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9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binomial distribution is thought of as the natural way to model Bernoulli data</a:t>
            </a:r>
          </a:p>
          <a:p>
            <a:r>
              <a:rPr lang="en-US" dirty="0"/>
              <a:t>We assume these are exchangeable trials. In our voting example, that means our population estimate isn’t effected by the order in which votes are collected. </a:t>
            </a:r>
          </a:p>
          <a:p>
            <a:r>
              <a:rPr lang="en-US" dirty="0"/>
              <a:t>We can call 1 success and 0 for failure.</a:t>
            </a:r>
          </a:p>
          <a:p>
            <a:r>
              <a:rPr lang="en-US" dirty="0"/>
              <a:t>This can be anything, including on/off </a:t>
            </a:r>
            <a:r>
              <a:rPr lang="en-US" dirty="0" err="1"/>
              <a:t>switchs</a:t>
            </a:r>
            <a:r>
              <a:rPr lang="en-US" dirty="0"/>
              <a:t>, heads/tails flips, yes/no votes</a:t>
            </a:r>
          </a:p>
          <a:p>
            <a:r>
              <a:rPr lang="en-US" dirty="0"/>
              <a:t>Here is the equation of the model, where y is the number of successes in n trials, and theta is the parameter representing the expected likelihood of each trial being a success. </a:t>
            </a:r>
          </a:p>
          <a:p>
            <a:endParaRPr lang="en-US" dirty="0"/>
          </a:p>
          <a:p>
            <a:r>
              <a:rPr lang="en-US" dirty="0"/>
              <a:t>To help us remember these concepts a little better, let’s see an example.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M2L11BinomialExample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2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class, we are interested in building a posterior distribution, which is used as a model for our actual population. </a:t>
            </a:r>
          </a:p>
          <a:p>
            <a:endParaRPr lang="en-US" dirty="0"/>
          </a:p>
          <a:p>
            <a:r>
              <a:rPr lang="en-US" dirty="0"/>
              <a:t>Let’s see what this looks like with an example. Here, we assume we are trying to estimate theta, the proportion of female births in a population. (1-theta) is the estimate for nonfemale births. </a:t>
            </a:r>
          </a:p>
          <a:p>
            <a:endParaRPr lang="en-US" dirty="0"/>
          </a:p>
          <a:p>
            <a:r>
              <a:rPr lang="en-US" dirty="0"/>
              <a:t>Let y be the number of females in n births. Notice that we will be doing this work without specifying values. </a:t>
            </a:r>
          </a:p>
          <a:p>
            <a:endParaRPr lang="en-US" dirty="0"/>
          </a:p>
          <a:p>
            <a:r>
              <a:rPr lang="en-US" dirty="0"/>
              <a:t>If the prior is the uniform distribution, what is the posterior?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Bayesian Inference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285D1D-FF46-4CCD-F89A-36A1D388E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2, Lesson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9EF426-6FF2-27B4-C96B-C7424CAA9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846"/>
            <a:ext cx="9195588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the Beta distribution at different values of n and y, with the mean indicated ">
            <a:extLst>
              <a:ext uri="{FF2B5EF4-FFF2-40B4-BE49-F238E27FC236}">
                <a16:creationId xmlns:a16="http://schemas.microsoft.com/office/drawing/2014/main" id="{76835C78-31F6-4CF6-9532-EC79C662B8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8549" y="2205952"/>
            <a:ext cx="8183931" cy="6137948"/>
          </a:xfrm>
        </p:spPr>
      </p:pic>
      <p:pic>
        <p:nvPicPr>
          <p:cNvPr id="9" name="Content Placeholder 8" descr="A graph of the Beta distribution at different values of n and y, with the mean indicated ">
            <a:extLst>
              <a:ext uri="{FF2B5EF4-FFF2-40B4-BE49-F238E27FC236}">
                <a16:creationId xmlns:a16="http://schemas.microsoft.com/office/drawing/2014/main" id="{5DD2AA42-6E17-2026-3D35-E8781B807C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999173" y="2205953"/>
            <a:ext cx="8183929" cy="613794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E1DC6B-BCEA-F623-E8EE-959CE90B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7477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CCF4-1281-5758-005A-9B6583DC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BE30E-EF2C-93B7-B8D2-A1C6E7972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These posterior distributions are tools of prediction. </a:t>
                </a:r>
              </a:p>
              <a:p>
                <a:r>
                  <a:rPr lang="en-US" dirty="0"/>
                  <a:t>Suppose we wish to predict the number of female births,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in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births.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an unknown value, will follow the binomial distribution: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Essentially, we want to understand how likely some value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given</a:t>
                </a:r>
                <a:r>
                  <a:rPr lang="en-US" dirty="0"/>
                  <a:t> the data we’ve collected, 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BE30E-EF2C-93B7-B8D2-A1C6E7972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47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9DAD57-7DDD-9E11-43D4-71DE10568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0515"/>
            <a:ext cx="7844871" cy="10152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2D6903-4B4C-67D7-FFE3-551BC758D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20515"/>
            <a:ext cx="7546110" cy="82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7AD99-0EDC-1B36-E612-0EEC099F15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Influence of Data and Prior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in Example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7AD99-0EDC-1B36-E612-0EEC099F15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C47BE-5F45-30C4-98F5-DDD07958B4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posterior distribution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Beta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what is the expected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this problem?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Notice that the posterior is influenced by the data </a:t>
                </a:r>
                <a:r>
                  <a:rPr lang="en-US" i="1" dirty="0">
                    <a:solidFill>
                      <a:schemeClr val="bg1"/>
                    </a:solidFill>
                  </a:rPr>
                  <a:t>and</a:t>
                </a:r>
                <a:r>
                  <a:rPr lang="en-US" dirty="0"/>
                  <a:t> the prior!</a:t>
                </a:r>
              </a:p>
              <a:p>
                <a:pPr lvl="1"/>
                <a:r>
                  <a:rPr lang="en-US" dirty="0"/>
                  <a:t>If no data were collected?</a:t>
                </a:r>
              </a:p>
              <a:p>
                <a:pPr lvl="2"/>
                <a:r>
                  <a:rPr lang="en-US" dirty="0"/>
                  <a:t>The expectation is the mean of the prior distribution.</a:t>
                </a:r>
              </a:p>
              <a:p>
                <a:pPr lvl="1"/>
                <a:r>
                  <a:rPr lang="en-US" dirty="0"/>
                  <a:t>If a large amount of data is collected?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C47BE-5F45-30C4-98F5-DDD07958B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0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D86DB1-4AF5-71B4-E0F4-70D2AFB53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890954" y="275641"/>
            <a:ext cx="9601200" cy="973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B339957-0D4D-6F9C-200F-DFDE7CDE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8B6D-53FD-0B1F-B699-93B92290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Posterior’s Mean, in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184B3-3D93-39DE-0264-63692A3E4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Bayesian inference involves passing from a prior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, </a:t>
                </a:r>
                <a:r>
                  <a:rPr lang="en-US" dirty="0"/>
                  <a:t>to a posterior distribution,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	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reflects the posterior mean. 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/>
                  <a:t>The average of all possible posterior means over the distribution of possible data is the mean of the prior.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184B3-3D93-39DE-0264-63692A3E4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 r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8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338F-8026-57F4-5138-0A21B6D0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A579-0C05-DB7E-C664-B53922CAD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posterior variance is on average smaller than the prior variance. </a:t>
                </a:r>
              </a:p>
              <a:p>
                <a:r>
                  <a:rPr lang="en-US" dirty="0"/>
                  <a:t>We skip the derivation and give you the relationship: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)) +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Observe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))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A579-0C05-DB7E-C664-B53922CAD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0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78E8-DA55-06DE-416E-84039FBD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Posterior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8CD44-2D81-7113-8060-9CAD33C76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summary statistics methods: </a:t>
                </a:r>
              </a:p>
              <a:p>
                <a:pPr lvl="1"/>
                <a:r>
                  <a:rPr lang="en-US" dirty="0"/>
                  <a:t>Mean, median, mode, variance, etc.</a:t>
                </a:r>
              </a:p>
              <a:p>
                <a:r>
                  <a:rPr lang="en-US" dirty="0"/>
                  <a:t>Two ways to generate these values: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from a </a:t>
                </a:r>
                <a:r>
                  <a:rPr lang="en-US" b="1" u="sng" dirty="0">
                    <a:solidFill>
                      <a:schemeClr val="bg1"/>
                    </a:solidFill>
                  </a:rPr>
                  <a:t>known distribution</a:t>
                </a:r>
                <a:r>
                  <a:rPr lang="en-US" dirty="0"/>
                  <a:t>, like the Beta distribution, then these values are easily obtained from the existing facts.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from an </a:t>
                </a:r>
                <a:r>
                  <a:rPr lang="en-US" b="1" u="sng" dirty="0">
                    <a:solidFill>
                      <a:schemeClr val="bg1"/>
                    </a:solidFill>
                  </a:rPr>
                  <a:t>unknown distribution</a:t>
                </a:r>
                <a:r>
                  <a:rPr lang="en-US" dirty="0"/>
                  <a:t>, possible without a closed form, then sampling methods must be used to characterize it.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8CD44-2D81-7113-8060-9CAD33C76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68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2892-58E2-9B8D-CA87-A38361D8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B457-EC86-316A-0BA8-6BA84514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studied an example with the binomial distribution defining the likelihood.</a:t>
            </a:r>
          </a:p>
          <a:p>
            <a:pPr lvl="1"/>
            <a:r>
              <a:rPr lang="en-US" dirty="0"/>
              <a:t>The prior was a uniform distribution.</a:t>
            </a:r>
          </a:p>
          <a:p>
            <a:pPr lvl="1"/>
            <a:r>
              <a:rPr lang="en-US" dirty="0"/>
              <a:t>We computed the prior without specific values for our data.</a:t>
            </a:r>
          </a:p>
          <a:p>
            <a:r>
              <a:rPr lang="en-US" dirty="0"/>
              <a:t>Through this example, we saw</a:t>
            </a:r>
          </a:p>
          <a:p>
            <a:pPr lvl="1"/>
            <a:r>
              <a:rPr lang="en-US" dirty="0"/>
              <a:t>how prediction is computed.</a:t>
            </a:r>
          </a:p>
          <a:p>
            <a:pPr lvl="1"/>
            <a:r>
              <a:rPr lang="en-US" dirty="0"/>
              <a:t>how the prior and data influence the posterior.</a:t>
            </a:r>
          </a:p>
          <a:p>
            <a:r>
              <a:rPr lang="en-US" dirty="0"/>
              <a:t>We also discussed using sampling or known facts to summarize the posterior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65488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Binomial and Posterior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Shahrzad Jamshidi, PhD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DA7E-3CF5-3E49-6813-BA03E2C0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BDD4-7160-4F8F-4FED-DD1702D9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ideas of Bayesian treatments</a:t>
            </a:r>
          </a:p>
          <a:p>
            <a:r>
              <a:rPr lang="en-US" dirty="0"/>
              <a:t>Computational considerations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DD40-D505-7C0E-E426-A8C62D2E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D5FD-ADFA-6AA8-D128-E94866F6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probabilities from binomial data.</a:t>
            </a:r>
          </a:p>
          <a:p>
            <a:r>
              <a:rPr lang="en-US" dirty="0"/>
              <a:t>Understand the posterior distribution as a compromise between data and prior information.</a:t>
            </a:r>
          </a:p>
          <a:p>
            <a:r>
              <a:rPr lang="en-US" dirty="0"/>
              <a:t>Summarize and interpret posterior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6509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85DA-C1F2-6AB9-6EB1-2009B39E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Review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907A-28EE-30E7-4E3C-813AEAF5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Choose function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Chain rule for joint probabilities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Gamma function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Beta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44811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1406-445D-A8EA-C370-C8E45A1F9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u="sng" dirty="0"/>
              <a:t>Aim</a:t>
            </a:r>
            <a:r>
              <a:rPr lang="en-US" sz="3400" dirty="0"/>
              <a:t>: to estimate an unknown population proportion from the results of a sequence of binary data</a:t>
            </a:r>
          </a:p>
          <a:p>
            <a:pPr lvl="1">
              <a:lnSpc>
                <a:spcPct val="90000"/>
              </a:lnSpc>
            </a:pPr>
            <a:r>
              <a:rPr lang="en-US" sz="3400" b="1" dirty="0">
                <a:solidFill>
                  <a:schemeClr val="bg1"/>
                </a:solidFill>
              </a:rPr>
              <a:t>Binary data </a:t>
            </a:r>
            <a:r>
              <a:rPr lang="en-US" sz="3400" dirty="0"/>
              <a:t>is data with </a:t>
            </a:r>
            <a:r>
              <a:rPr lang="en-US" sz="3400" i="1" dirty="0"/>
              <a:t>two possible outcomes </a:t>
            </a:r>
            <a:r>
              <a:rPr lang="en-US" sz="3400" dirty="0"/>
              <a:t>that can be encoded as 0 or 1</a:t>
            </a:r>
          </a:p>
          <a:p>
            <a:pPr lvl="1">
              <a:lnSpc>
                <a:spcPct val="90000"/>
              </a:lnSpc>
            </a:pPr>
            <a:r>
              <a:rPr lang="en-US" sz="3400" dirty="0"/>
              <a:t>These results are called </a:t>
            </a:r>
            <a:r>
              <a:rPr lang="en-US" sz="3400" b="1" dirty="0">
                <a:solidFill>
                  <a:schemeClr val="bg1"/>
                </a:solidFill>
              </a:rPr>
              <a:t>Bernoulli trials</a:t>
            </a:r>
            <a:r>
              <a:rPr lang="en-US" sz="3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3400" dirty="0"/>
              <a:t>Such trials can often be modeled with a </a:t>
            </a:r>
            <a:r>
              <a:rPr lang="en-US" sz="3400" b="1" dirty="0">
                <a:solidFill>
                  <a:schemeClr val="bg1"/>
                </a:solidFill>
              </a:rPr>
              <a:t>binomial distribution</a:t>
            </a:r>
            <a:r>
              <a:rPr lang="en-US" sz="3400" dirty="0"/>
              <a:t>. </a:t>
            </a:r>
          </a:p>
        </p:txBody>
      </p:sp>
      <p:pic>
        <p:nvPicPr>
          <p:cNvPr id="6" name="Content Placeholder 5" descr="A person standing in front of a question mark&#10;&#10;Description automatically generated">
            <a:extLst>
              <a:ext uri="{FF2B5EF4-FFF2-40B4-BE49-F238E27FC236}">
                <a16:creationId xmlns:a16="http://schemas.microsoft.com/office/drawing/2014/main" id="{29E9277D-7B0E-80C1-E80A-352E9B8AD9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02775" y="2327917"/>
            <a:ext cx="7680325" cy="60312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26445-644A-1676-BD58-4AD5F347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Bernoulli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0A3C0-C049-AE18-3329-9624CE8846AA}"/>
              </a:ext>
            </a:extLst>
          </p:cNvPr>
          <p:cNvSpPr txBox="1"/>
          <p:nvPr/>
        </p:nvSpPr>
        <p:spPr>
          <a:xfrm>
            <a:off x="9502775" y="8600798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iStock-1648369465 Credit - </a:t>
            </a:r>
            <a:r>
              <a:rPr lang="en-US" dirty="0" err="1"/>
              <a:t>Rudzhan</a:t>
            </a:r>
            <a:r>
              <a:rPr lang="en-US" dirty="0"/>
              <a:t> </a:t>
            </a:r>
            <a:r>
              <a:rPr lang="en-US" dirty="0" err="1"/>
              <a:t>Nagiev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9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38D3-4C28-C653-2EE9-C61CC214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94126-07D1-1C66-A7CA-D7A56E375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binomial distribution is a “natural” model for Bernoulli data. </a:t>
                </a:r>
              </a:p>
              <a:p>
                <a:pPr lvl="1"/>
                <a:r>
                  <a:rPr lang="en-US" dirty="0"/>
                  <a:t>We assume trials are exchangeable and come from a large population. </a:t>
                </a:r>
              </a:p>
              <a:p>
                <a:pPr lvl="1"/>
                <a:r>
                  <a:rPr lang="en-US" dirty="0"/>
                  <a:t>We will call 1 – </a:t>
                </a:r>
                <a:r>
                  <a:rPr lang="en-US" i="1" dirty="0">
                    <a:solidFill>
                      <a:schemeClr val="bg1"/>
                    </a:solidFill>
                  </a:rPr>
                  <a:t>success</a:t>
                </a:r>
                <a:r>
                  <a:rPr lang="en-US" dirty="0"/>
                  <a:t> and 0 – </a:t>
                </a:r>
                <a:r>
                  <a:rPr lang="en-US" i="1" dirty="0">
                    <a:solidFill>
                      <a:schemeClr val="bg1"/>
                    </a:solidFill>
                  </a:rPr>
                  <a:t>failure</a:t>
                </a:r>
                <a:endParaRPr lang="en-US" dirty="0"/>
              </a:p>
              <a:p>
                <a:pPr lvl="2"/>
                <a:r>
                  <a:rPr lang="en-US" dirty="0"/>
                  <a:t>But it can be anything… on/off, heads/tails,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r>
                  <a:rPr lang="en-US" dirty="0"/>
                  <a:t>The binomial sampling model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parameter representing the proportion of successes,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trials,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number of successes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94126-07D1-1C66-A7CA-D7A56E375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41" t="-1657" r="-552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C7A4A26-C95C-D0BF-55FA-14DC87FF2EEA}"/>
                  </a:ext>
                </a:extLst>
              </p:cNvPr>
              <p:cNvSpPr/>
              <p:nvPr/>
            </p:nvSpPr>
            <p:spPr>
              <a:xfrm>
                <a:off x="5127626" y="6045200"/>
                <a:ext cx="8026400" cy="1320800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  <a:ln w="444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C7A4A26-C95C-D0BF-55FA-14DC87FF2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626" y="6045200"/>
                <a:ext cx="8026400" cy="1320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444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7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1A64DF-25EB-685E-2665-5D052B2A0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05507"/>
            <a:ext cx="14325600" cy="89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43B1-A546-7543-6169-1AC7947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Estimating Female Birth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2E3EC-CE5C-0DBD-94E7-9AED4D264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wish to estimate the sex ratio within a population of human births.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represents the proportion of female births </a:t>
                </a:r>
              </a:p>
              <a:p>
                <a:pPr lvl="1"/>
                <a:r>
                  <a:rPr lang="en-US" dirty="0"/>
                  <a:t>We assume the probability of a female birth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for all cases.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be the number of females in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recorded births.</a:t>
                </a:r>
              </a:p>
              <a:p>
                <a:r>
                  <a:rPr lang="en-US" dirty="0"/>
                  <a:t>If the prior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uniform distribution from [0,1], what is the posterior distribution?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2E3EC-CE5C-0DBD-94E7-9AED4D264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34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7" ma:contentTypeDescription="Create a new document." ma:contentTypeScope="" ma:versionID="76077723e4e34c3b5aeef4b04efa78bf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9e363e40d36e188a1c3db48bbcaf99f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Props1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F351F4-48EA-4343-90F3-EF16948BE8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41b080-9453-459c-bb93-b19be7335f42"/>
    <ds:schemaRef ds:uri="4e58ebf2-e4df-4cd3-9186-1e42b3ede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1629</Words>
  <Application>Microsoft Office PowerPoint</Application>
  <PresentationFormat>Custom</PresentationFormat>
  <Paragraphs>160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.SF NS</vt:lpstr>
      <vt:lpstr>Aptos</vt:lpstr>
      <vt:lpstr>Arial</vt:lpstr>
      <vt:lpstr>Cambria Math</vt:lpstr>
      <vt:lpstr>Wingdings 2</vt:lpstr>
      <vt:lpstr>Breeze</vt:lpstr>
      <vt:lpstr> Bayesian Inference</vt:lpstr>
      <vt:lpstr>Binomial and Posterior Distributions</vt:lpstr>
      <vt:lpstr>Last Time</vt:lpstr>
      <vt:lpstr>Objectives</vt:lpstr>
      <vt:lpstr>What to Review for this Lecture</vt:lpstr>
      <vt:lpstr>Bernoulli trials</vt:lpstr>
      <vt:lpstr>Binomial Distribution</vt:lpstr>
      <vt:lpstr>PowerPoint Presentation</vt:lpstr>
      <vt:lpstr>Example: Estimating Female Birth</vt:lpstr>
      <vt:lpstr>PowerPoint Presentation</vt:lpstr>
      <vt:lpstr>Distribution</vt:lpstr>
      <vt:lpstr>Prediction</vt:lpstr>
      <vt:lpstr>PowerPoint Presentation</vt:lpstr>
      <vt:lpstr>Influence of Data and Prior on θ in Example</vt:lpstr>
      <vt:lpstr>PowerPoint Presentation</vt:lpstr>
      <vt:lpstr>Posterior’s Mean, in General</vt:lpstr>
      <vt:lpstr>Posterior Variance</vt:lpstr>
      <vt:lpstr>Summarizing Posterior Distribution</vt:lpstr>
      <vt:lpstr>Summary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Zehui Bai</cp:lastModifiedBy>
  <cp:revision>41</cp:revision>
  <dcterms:created xsi:type="dcterms:W3CDTF">2019-02-13T16:04:21Z</dcterms:created>
  <dcterms:modified xsi:type="dcterms:W3CDTF">2025-08-21T13:49:57Z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  <property fmtid="{D5CDD505-2E9C-101B-9397-08002B2CF9AE}" pid="4" name="MSIP_Label_f2dee603-0001-4639-81f8-0608a53322f1_Enabled">
    <vt:lpwstr>true</vt:lpwstr>
  </property>
  <property fmtid="{D5CDD505-2E9C-101B-9397-08002B2CF9AE}" pid="5" name="MSIP_Label_f2dee603-0001-4639-81f8-0608a53322f1_SetDate">
    <vt:lpwstr>2024-04-29T04:22:46Z</vt:lpwstr>
  </property>
  <property fmtid="{D5CDD505-2E9C-101B-9397-08002B2CF9AE}" pid="6" name="MSIP_Label_f2dee603-0001-4639-81f8-0608a53322f1_Method">
    <vt:lpwstr>Standard</vt:lpwstr>
  </property>
  <property fmtid="{D5CDD505-2E9C-101B-9397-08002B2CF9AE}" pid="7" name="MSIP_Label_f2dee603-0001-4639-81f8-0608a53322f1_Name">
    <vt:lpwstr>defa4170-0d19-0005-0004-bc88714345d2</vt:lpwstr>
  </property>
  <property fmtid="{D5CDD505-2E9C-101B-9397-08002B2CF9AE}" pid="8" name="MSIP_Label_f2dee603-0001-4639-81f8-0608a53322f1_SiteId">
    <vt:lpwstr>b4478c05-3dd9-4e06-a7fb-5dcf72bd44ee</vt:lpwstr>
  </property>
  <property fmtid="{D5CDD505-2E9C-101B-9397-08002B2CF9AE}" pid="9" name="MSIP_Label_f2dee603-0001-4639-81f8-0608a53322f1_ActionId">
    <vt:lpwstr>e63406b8-2b13-420b-9f66-ed259bc00450</vt:lpwstr>
  </property>
  <property fmtid="{D5CDD505-2E9C-101B-9397-08002B2CF9AE}" pid="10" name="MSIP_Label_f2dee603-0001-4639-81f8-0608a53322f1_ContentBits">
    <vt:lpwstr>0</vt:lpwstr>
  </property>
</Properties>
</file>