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</p:sldMasterIdLst>
  <p:notesMasterIdLst>
    <p:notesMasterId r:id="rId27"/>
  </p:notesMasterIdLst>
  <p:sldIdLst>
    <p:sldId id="259" r:id="rId5"/>
    <p:sldId id="262" r:id="rId6"/>
    <p:sldId id="263" r:id="rId7"/>
    <p:sldId id="264" r:id="rId8"/>
    <p:sldId id="266" r:id="rId9"/>
    <p:sldId id="267" r:id="rId10"/>
    <p:sldId id="272" r:id="rId11"/>
    <p:sldId id="273" r:id="rId12"/>
    <p:sldId id="274" r:id="rId13"/>
    <p:sldId id="275" r:id="rId14"/>
    <p:sldId id="276" r:id="rId15"/>
    <p:sldId id="286" r:id="rId16"/>
    <p:sldId id="277" r:id="rId17"/>
    <p:sldId id="278" r:id="rId18"/>
    <p:sldId id="287" r:id="rId19"/>
    <p:sldId id="288" r:id="rId20"/>
    <p:sldId id="280" r:id="rId21"/>
    <p:sldId id="281" r:id="rId22"/>
    <p:sldId id="282" r:id="rId23"/>
    <p:sldId id="283" r:id="rId24"/>
    <p:sldId id="284" r:id="rId25"/>
    <p:sldId id="285" r:id="rId26"/>
  </p:sldIdLst>
  <p:sldSz cx="18288000" cy="10287000"/>
  <p:notesSz cx="6858000" cy="9144000"/>
  <p:defaultTextStyle>
    <a:defPPr>
      <a:defRPr lang="en-US"/>
    </a:defPPr>
    <a:lvl1pPr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9144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8288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27432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36576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45720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54864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64008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73152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0609A-D6D1-4398-8205-3727AD454177}" v="1" dt="2023-05-09T15:11:37.596"/>
    <p1510:client id="{6AD5E037-7EB6-5E87-6C38-A6EA964E9895}" v="3" dt="2023-09-10T20:07:15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41"/>
    <p:restoredTop sz="79249"/>
  </p:normalViewPr>
  <p:slideViewPr>
    <p:cSldViewPr snapToGrid="0" snapToObjects="1">
      <p:cViewPr varScale="1">
        <p:scale>
          <a:sx n="59" d="100"/>
          <a:sy n="59" d="100"/>
        </p:scale>
        <p:origin x="786" y="78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rosen@iit.edu" userId="S::urn:spo:guest#jrosen@iit.edu::" providerId="AD" clId="Web-{6AD5E037-7EB6-5E87-6C38-A6EA964E9895}"/>
    <pc:docChg chg="modSld">
      <pc:chgData name="jrosen@iit.edu" userId="S::urn:spo:guest#jrosen@iit.edu::" providerId="AD" clId="Web-{6AD5E037-7EB6-5E87-6C38-A6EA964E9895}" dt="2023-09-10T20:07:15.134" v="2" actId="20577"/>
      <pc:docMkLst>
        <pc:docMk/>
      </pc:docMkLst>
      <pc:sldChg chg="modSp">
        <pc:chgData name="jrosen@iit.edu" userId="S::urn:spo:guest#jrosen@iit.edu::" providerId="AD" clId="Web-{6AD5E037-7EB6-5E87-6C38-A6EA964E9895}" dt="2023-09-10T20:07:15.134" v="2" actId="20577"/>
        <pc:sldMkLst>
          <pc:docMk/>
          <pc:sldMk cId="0" sldId="260"/>
        </pc:sldMkLst>
        <pc:spChg chg="mod">
          <ac:chgData name="jrosen@iit.edu" userId="S::urn:spo:guest#jrosen@iit.edu::" providerId="AD" clId="Web-{6AD5E037-7EB6-5E87-6C38-A6EA964E9895}" dt="2023-09-10T20:07:15.134" v="2" actId="20577"/>
          <ac:spMkLst>
            <pc:docMk/>
            <pc:sldMk cId="0" sldId="260"/>
            <ac:spMk id="5121" creationId="{4201BE09-6437-8CAC-DA00-D42CB41E2B9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7AD0C-12B3-7D49-8AB1-3CDD1B339C7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E4751-2FA4-1F40-84D6-9A2F118C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3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 the likelihood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72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Compute the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36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A486D6-E442-077A-EEB3-88D208F2FC4C}"/>
              </a:ext>
            </a:extLst>
          </p:cNvPr>
          <p:cNvSpPr/>
          <p:nvPr/>
        </p:nvSpPr>
        <p:spPr>
          <a:xfrm>
            <a:off x="2657477" y="1943101"/>
            <a:ext cx="12973050" cy="473075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defTabSz="1828800" fontAlgn="auto">
              <a:spcBef>
                <a:spcPts val="4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6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842" y="2286000"/>
            <a:ext cx="12996316" cy="2587300"/>
          </a:xfrm>
        </p:spPr>
        <p:txBody>
          <a:bodyPr lIns="182880" rIns="182880" rtlCol="0">
            <a:noAutofit/>
          </a:bodyPr>
          <a:lstStyle>
            <a:lvl1pPr marL="0" indent="0" algn="ctr" defTabSz="18288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7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5845" y="4948519"/>
            <a:ext cx="12996318" cy="1374962"/>
          </a:xfrm>
        </p:spPr>
        <p:txBody>
          <a:bodyPr rtlCol="0">
            <a:normAutofit/>
          </a:bodyPr>
          <a:lstStyle>
            <a:lvl1pPr marL="0" indent="0" algn="ctr" defTabSz="18288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4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>
            <a:lvl1pPr>
              <a:defRPr sz="5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550" y="2050699"/>
            <a:ext cx="16084552" cy="6888006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259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8550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02142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>
            <a:lvl1pPr>
              <a:defRPr sz="5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611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82098A7-74DB-47EC-8637-CFD1F5FF8EA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98551" y="161926"/>
            <a:ext cx="16084550" cy="200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30E7C49-5D51-22BD-9218-005012D508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98551" y="2400300"/>
            <a:ext cx="16084550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5" descr="ILTECH_wht_horiz.png">
            <a:extLst>
              <a:ext uri="{FF2B5EF4-FFF2-40B4-BE49-F238E27FC236}">
                <a16:creationId xmlns:a16="http://schemas.microsoft.com/office/drawing/2014/main" id="{42D74730-BBC2-6B47-9AEF-9E8FDE440A0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9076" y="9185276"/>
            <a:ext cx="3556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4" r:id="rId2"/>
    <p:sldLayoutId id="2147483675" r:id="rId3"/>
  </p:sldLayoutIdLst>
  <p:txStyles>
    <p:titleStyle>
      <a:lvl1pPr algn="ctr" rtl="0" fontAlgn="base">
        <a:spcBef>
          <a:spcPct val="0"/>
        </a:spcBef>
        <a:spcAft>
          <a:spcPct val="0"/>
        </a:spcAft>
        <a:defRPr sz="5600" b="1" kern="1200">
          <a:solidFill>
            <a:schemeClr val="accent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9144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18288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27432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6576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698500" indent="-698500" algn="l" rtl="0" fontAlgn="base">
        <a:spcBef>
          <a:spcPts val="4000"/>
        </a:spcBef>
        <a:spcAft>
          <a:spcPct val="0"/>
        </a:spcAft>
        <a:buClr>
          <a:schemeClr val="accent2"/>
        </a:buClr>
        <a:buSzPct val="100000"/>
        <a:buFont typeface="Wingdings 2" pitchFamily="2" charset="2"/>
        <a:buChar char=""/>
        <a:defRPr sz="4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1371600" indent="-673100" algn="l" rtl="0" fontAlgn="base">
        <a:spcBef>
          <a:spcPts val="1200"/>
        </a:spcBef>
        <a:spcAft>
          <a:spcPct val="0"/>
        </a:spcAft>
        <a:buClr>
          <a:srgbClr val="808080"/>
        </a:buClr>
        <a:buSzPct val="100000"/>
        <a:buFont typeface="Wingdings 2" pitchFamily="2" charset="2"/>
        <a:buChar char=""/>
        <a:defRPr sz="4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936750" indent="-565150" algn="l" rtl="0" fontAlgn="base">
        <a:spcBef>
          <a:spcPts val="1200"/>
        </a:spcBef>
        <a:spcAft>
          <a:spcPct val="0"/>
        </a:spcAft>
        <a:buClr>
          <a:srgbClr val="969696"/>
        </a:buClr>
        <a:buSzPct val="100000"/>
        <a:buFont typeface="Wingdings 2" pitchFamily="2" charset="2"/>
        <a:buChar char=""/>
        <a:defRPr sz="4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2527300" indent="-590550" algn="l" rtl="0" fontAlgn="base">
        <a:spcBef>
          <a:spcPts val="1200"/>
        </a:spcBef>
        <a:spcAft>
          <a:spcPct val="0"/>
        </a:spcAft>
        <a:buClr>
          <a:srgbClr val="F8BC65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3092450" indent="-565150" algn="l" rtl="0" fontAlgn="base">
        <a:spcBef>
          <a:spcPts val="1200"/>
        </a:spcBef>
        <a:spcAft>
          <a:spcPct val="0"/>
        </a:spcAft>
        <a:buClr>
          <a:srgbClr val="FBD299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3657600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4235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4797426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5378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D2C4-084C-C545-00AC-430EC19B6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777" y="2286001"/>
            <a:ext cx="12998450" cy="258762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Bayesian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3A97B-06C2-BD5D-13DD-A14A00967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4777" y="4949827"/>
            <a:ext cx="12998450" cy="137477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Module 3, Lesson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F98DF87-C037-0344-E110-867ECDDF766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Variable meanings:</a:t>
                </a:r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number of positive outcomes (</a:t>
                </a:r>
                <a:r>
                  <a:rPr lang="en-US" i="1" dirty="0"/>
                  <a:t>survivals</a:t>
                </a:r>
                <a:r>
                  <a:rPr lang="en-US" dirty="0"/>
                  <a:t>).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dose level.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number of trials.</a:t>
                </a:r>
              </a:p>
              <a:p>
                <a:r>
                  <a:rPr lang="en-US" dirty="0"/>
                  <a:t>The logistic regression model is often to model the dose and the probability of survival.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F98DF87-C037-0344-E110-867ECDDF76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310" t="-1751" r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blue dot diagram with white text&#10;&#10;Description automatically generated">
            <a:extLst>
              <a:ext uri="{FF2B5EF4-FFF2-40B4-BE49-F238E27FC236}">
                <a16:creationId xmlns:a16="http://schemas.microsoft.com/office/drawing/2014/main" id="{7C7DEB28-12A5-34DE-173A-EF94A6EA3B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502775" y="2932025"/>
            <a:ext cx="7680325" cy="4823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E2075DB-1B2E-C13B-7DB7-0A96A8D3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Bioassay Example</a:t>
            </a:r>
          </a:p>
        </p:txBody>
      </p:sp>
    </p:spTree>
    <p:extLst>
      <p:ext uri="{BB962C8B-B14F-4D97-AF65-F5344CB8AC3E}">
        <p14:creationId xmlns:p14="http://schemas.microsoft.com/office/powerpoint/2010/main" val="41032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2E1B3-9B6D-5602-E283-8B05365C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Two Proportions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780F71A-749C-C3E4-B5BC-F0BED81FD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could compare the two proportions,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Bin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Bin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Hypothesis: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, since this matches well with logistic regression.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780F71A-749C-C3E4-B5BC-F0BED81FD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4"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175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BDA0A51-B445-017C-B19B-D95D977CD4AE}"/>
              </a:ext>
            </a:extLst>
          </p:cNvPr>
          <p:cNvSpPr txBox="1">
            <a:spLocks/>
          </p:cNvSpPr>
          <p:nvPr/>
        </p:nvSpPr>
        <p:spPr bwMode="auto">
          <a:xfrm>
            <a:off x="1101724" y="4367783"/>
            <a:ext cx="16084552" cy="1551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5600" b="1" kern="1200">
                <a:solidFill>
                  <a:schemeClr val="accent1"/>
                </a:solidFill>
                <a:latin typeface="+mj-lt"/>
                <a:ea typeface="ＭＳ Ｐゴシック" panose="020B0600070205080204" pitchFamily="34" charset="-128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9144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18288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7432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6576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i="1" dirty="0"/>
              <a:t>(board example inserted here)</a:t>
            </a:r>
          </a:p>
        </p:txBody>
      </p:sp>
    </p:spTree>
    <p:extLst>
      <p:ext uri="{BB962C8B-B14F-4D97-AF65-F5344CB8AC3E}">
        <p14:creationId xmlns:p14="http://schemas.microsoft.com/office/powerpoint/2010/main" val="2897174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080D-752C-EBF6-F0DD-FA7FFBC9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Multiparameter Models and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3BE52-8425-DD67-9566-DDD40AAC4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easily calculable posterior distributions in multiparameter models isn't a significant drawback due to practical reasons.</a:t>
            </a:r>
          </a:p>
          <a:p>
            <a:r>
              <a:rPr lang="en-US" dirty="0"/>
              <a:t>Simulation methods suffice for obtaining posterior inference in nonconjugate multiparameter models with few parameters.</a:t>
            </a:r>
          </a:p>
          <a:p>
            <a:r>
              <a:rPr lang="en-US" dirty="0"/>
              <a:t>The bioassay example demonstrates this approach where simulation methods were effectively used for posterior inference.</a:t>
            </a:r>
          </a:p>
        </p:txBody>
      </p:sp>
    </p:spTree>
    <p:extLst>
      <p:ext uri="{BB962C8B-B14F-4D97-AF65-F5344CB8AC3E}">
        <p14:creationId xmlns:p14="http://schemas.microsoft.com/office/powerpoint/2010/main" val="943488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ACFD-B125-6618-B8BC-72DA34436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for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6DAE62-C2DA-2B7E-C714-60E3F59AEF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Step 1</a:t>
                </a:r>
                <a:r>
                  <a:rPr lang="en-US" sz="3200" dirty="0"/>
                  <a:t>: Write the likelihood component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sz="3200" dirty="0"/>
                  <a:t>, </a:t>
                </a:r>
                <a:r>
                  <a:rPr lang="en-US" sz="3200" dirty="0"/>
                  <a:t>ignoring factors independent of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l-GR" sz="3200" dirty="0"/>
                  <a:t>.</a:t>
                </a:r>
              </a:p>
              <a:p>
                <a:r>
                  <a:rPr lang="en-US" sz="3200" b="1" dirty="0"/>
                  <a:t>Step 2</a:t>
                </a:r>
                <a:r>
                  <a:rPr lang="en-US" sz="3200" dirty="0"/>
                  <a:t>: Construct the posterior density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incorporating prior information strategically.</a:t>
                </a:r>
              </a:p>
              <a:p>
                <a:r>
                  <a:rPr lang="en-US" sz="3200" b="1" dirty="0"/>
                  <a:t>Step 3</a:t>
                </a:r>
                <a:r>
                  <a:rPr lang="en-US" sz="3200" dirty="0"/>
                  <a:t>: Create a crude estimate of parameters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l-GR" sz="3200" dirty="0"/>
                  <a:t> </a:t>
                </a:r>
                <a:r>
                  <a:rPr lang="en-US" sz="3200" dirty="0"/>
                  <a:t>provides a starting point for further computation.</a:t>
                </a:r>
              </a:p>
              <a:p>
                <a:r>
                  <a:rPr lang="en-US" sz="3200" b="1" dirty="0"/>
                  <a:t>Step 4</a:t>
                </a:r>
                <a:r>
                  <a:rPr lang="en-US" sz="3200" dirty="0"/>
                  <a:t>: Draw simulations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US" sz="3200" dirty="0"/>
                  <a:t> from the posterior distribution. Compute posterior densities of relevant functions of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l-GR" sz="3200" dirty="0"/>
                  <a:t>.</a:t>
                </a:r>
              </a:p>
              <a:p>
                <a:r>
                  <a:rPr lang="en-US" sz="3200" b="1" dirty="0"/>
                  <a:t>Step 5</a:t>
                </a:r>
                <a:r>
                  <a:rPr lang="en-US" sz="3200" dirty="0"/>
                  <a:t>: If any predictive quantities,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3200" dirty="0"/>
                  <a:t>, are of interest, simulate values based on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200" i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based on a drawn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6DAE62-C2DA-2B7E-C714-60E3F59AEF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8" t="-1150" r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00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5839B-7EB7-5990-A0EF-19F297E6B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5707E-597C-2360-9CFD-A0C62C62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for Computation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89856F-89AE-9B33-EEAA-9E01D5CBA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59" y="1891517"/>
            <a:ext cx="7791423" cy="82341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ACD6C4-6839-8766-DF2A-00C6E58C2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124" y="1712799"/>
            <a:ext cx="7809261" cy="823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53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7F84E-5369-AB7F-8B94-BD9B5B586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F842E-0CBD-0E78-3DD3-0D66D7AC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for Computation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A78A7B-D5C6-6EC0-F8B5-6DDE65BFC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28" y="1865805"/>
            <a:ext cx="8746947" cy="683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5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54B59-D84A-6CBE-1A1E-5AD1CA81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Walk 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C937F-80F4-D19B-CC4C-844C53862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data from a clinical trial comparing the success rates of two treatments, A and B. The data are as follows:</a:t>
            </a:r>
          </a:p>
          <a:p>
            <a:pPr marL="0" indent="0">
              <a:buNone/>
            </a:pPr>
            <a:r>
              <a:rPr lang="en-US" b="1" dirty="0"/>
              <a:t>Group Treated with A</a:t>
            </a:r>
            <a:r>
              <a:rPr lang="en-US" dirty="0"/>
              <a:t>: 35 successes out of 50 trials</a:t>
            </a:r>
          </a:p>
          <a:p>
            <a:pPr marL="0" indent="0">
              <a:buNone/>
            </a:pPr>
            <a:r>
              <a:rPr lang="en-US" b="1" dirty="0"/>
              <a:t>Group Treated with B</a:t>
            </a:r>
            <a:r>
              <a:rPr lang="en-US" dirty="0"/>
              <a:t>: 45 successes out of 60 trials</a:t>
            </a:r>
          </a:p>
          <a:p>
            <a:pPr marL="0" indent="0">
              <a:buNone/>
            </a:pPr>
            <a:r>
              <a:rPr lang="en-US" dirty="0"/>
              <a:t>We want to estimate and compare the success probabilities for treatments A and B, respectively, using Bayesian methods.</a:t>
            </a:r>
          </a:p>
        </p:txBody>
      </p:sp>
    </p:spTree>
    <p:extLst>
      <p:ext uri="{BB962C8B-B14F-4D97-AF65-F5344CB8AC3E}">
        <p14:creationId xmlns:p14="http://schemas.microsoft.com/office/powerpoint/2010/main" val="2318484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E9E2-2960-629A-EAC5-8352A84C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Likelihood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2522C3-F577-AA64-32A6-FD2BA83427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Outcomes are binary, so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Recall: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2522C3-F577-AA64-32A6-FD2BA83427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41"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220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515D4-7ABF-38F2-3C2A-58C655A2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Construct Posterior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FFEAE3-E83E-9251-7491-A7C49C0648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will use a conjugate prior start with weakly informative information.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Beta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Beta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Posterior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FFEAE3-E83E-9251-7491-A7C49C0648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4"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15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807F-AA75-8289-ABFC-30F1E44E6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777" y="2286001"/>
            <a:ext cx="12998450" cy="258762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More Models and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820C0-3BC8-687A-7D56-C3951CF5E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4777" y="4949827"/>
            <a:ext cx="12998450" cy="137477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Shahrzad Jamshidi, PhD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6523-9D30-884E-06AC-27D2AE0B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Crude Initial Estimates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81FC9E-CA73-2F89-8A4D-010E8B47BF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pick initial values of our parameters based on our sample.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81FC9E-CA73-2F89-8A4D-010E8B47BF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4"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684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omparison of a distribution of a number of individuals&#10;&#10;Description automatically generated with medium confidence">
            <a:extLst>
              <a:ext uri="{FF2B5EF4-FFF2-40B4-BE49-F238E27FC236}">
                <a16:creationId xmlns:a16="http://schemas.microsoft.com/office/drawing/2014/main" id="{CC91B6ED-006C-898F-77F2-B4D7005C9F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8550" y="2932025"/>
            <a:ext cx="7680325" cy="48230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03F53AB-59C5-D26D-E189-25E6350B2E0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Draw SS samples from the posterior distribution using Markov Chain Monte Carlo (MCMC) methods, e.g., using Stan.</a:t>
                </a:r>
              </a:p>
              <a:p>
                <a:r>
                  <a:rPr lang="en-US" dirty="0"/>
                  <a:t>Compute posterior densities of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and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​ based on these samples.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03F53AB-59C5-D26D-E189-25E6350B2E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310" t="-1751" r="-2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A1ACE70A-70DD-6B8F-0F17-6A3C15DFC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Simulation</a:t>
            </a:r>
          </a:p>
        </p:txBody>
      </p:sp>
    </p:spTree>
    <p:extLst>
      <p:ext uri="{BB962C8B-B14F-4D97-AF65-F5344CB8AC3E}">
        <p14:creationId xmlns:p14="http://schemas.microsoft.com/office/powerpoint/2010/main" val="351617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D5C8ED-EBD1-DDCD-08B0-59C5427093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can estimate the likelihood of success in the next trial.</a:t>
            </a:r>
          </a:p>
          <a:p>
            <a:r>
              <a:rPr lang="en-US" dirty="0"/>
              <a:t>We simulate new data from our posterior. </a:t>
            </a:r>
          </a:p>
          <a:p>
            <a:endParaRPr lang="en-US" dirty="0"/>
          </a:p>
        </p:txBody>
      </p:sp>
      <p:pic>
        <p:nvPicPr>
          <p:cNvPr id="7" name="Content Placeholder 6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F4F9E94D-7577-D31B-CA87-861042C542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502775" y="2932025"/>
            <a:ext cx="7680325" cy="4823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6B6257-BD37-C49F-17E3-30F0D746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Prediction</a:t>
            </a:r>
          </a:p>
        </p:txBody>
      </p:sp>
      <p:pic>
        <p:nvPicPr>
          <p:cNvPr id="9" name="Picture 8" descr="A group of numbers and symbols&#10;&#10;Description automatically generated">
            <a:extLst>
              <a:ext uri="{FF2B5EF4-FFF2-40B4-BE49-F238E27FC236}">
                <a16:creationId xmlns:a16="http://schemas.microsoft.com/office/drawing/2014/main" id="{372DF561-B3F1-A49F-7E8E-B91E787B6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946" y="6091325"/>
            <a:ext cx="6762168" cy="250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1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7437B09B-40A5-6CD5-DCB3-08809A79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1" y="161926"/>
            <a:ext cx="16084550" cy="1549400"/>
          </a:xfrm>
        </p:spPr>
        <p:txBody>
          <a:bodyPr/>
          <a:lstStyle/>
          <a:p>
            <a:r>
              <a:rPr lang="en-US" altLang="en-US" dirty="0"/>
              <a:t>Last Time</a:t>
            </a:r>
          </a:p>
        </p:txBody>
      </p:sp>
      <p:sp>
        <p:nvSpPr>
          <p:cNvPr id="6146" name="Content Placeholder 2">
            <a:extLst>
              <a:ext uri="{FF2B5EF4-FFF2-40B4-BE49-F238E27FC236}">
                <a16:creationId xmlns:a16="http://schemas.microsoft.com/office/drawing/2014/main" id="{8DFB1FDB-789D-3A4E-B0C7-3BAF194C6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551" y="2051050"/>
            <a:ext cx="16084550" cy="6886576"/>
          </a:xfrm>
        </p:spPr>
        <p:txBody>
          <a:bodyPr/>
          <a:lstStyle/>
          <a:p>
            <a:r>
              <a:rPr lang="en-US" altLang="en-US" dirty="0"/>
              <a:t>Conjugate posterior for normal distribution</a:t>
            </a:r>
          </a:p>
          <a:p>
            <a:r>
              <a:rPr lang="en-US" altLang="en-US" dirty="0"/>
              <a:t>Categorical data and corresponding model</a:t>
            </a:r>
          </a:p>
          <a:p>
            <a:r>
              <a:rPr lang="en-US" altLang="en-US" dirty="0"/>
              <a:t>Multiple means and variances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7437B09B-40A5-6CD5-DCB3-08809A79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1" y="161926"/>
            <a:ext cx="16084550" cy="1549400"/>
          </a:xfrm>
        </p:spPr>
        <p:txBody>
          <a:bodyPr/>
          <a:lstStyle/>
          <a:p>
            <a:r>
              <a:rPr lang="en-US" altLang="en-US" dirty="0"/>
              <a:t>Objectives</a:t>
            </a:r>
          </a:p>
        </p:txBody>
      </p:sp>
      <p:sp>
        <p:nvSpPr>
          <p:cNvPr id="6146" name="Content Placeholder 2">
            <a:extLst>
              <a:ext uri="{FF2B5EF4-FFF2-40B4-BE49-F238E27FC236}">
                <a16:creationId xmlns:a16="http://schemas.microsoft.com/office/drawing/2014/main" id="{8DFB1FDB-789D-3A4E-B0C7-3BAF194C6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551" y="2051050"/>
            <a:ext cx="16084550" cy="6886576"/>
          </a:xfrm>
        </p:spPr>
        <p:txBody>
          <a:bodyPr/>
          <a:lstStyle/>
          <a:p>
            <a:r>
              <a:rPr lang="en-US" altLang="en-US" dirty="0"/>
              <a:t>Analyze logistic regression problems.</a:t>
            </a:r>
          </a:p>
          <a:p>
            <a:r>
              <a:rPr lang="en-US" altLang="en-US" dirty="0"/>
              <a:t>Apply Bayesian methods to complex real-world problems.</a:t>
            </a:r>
          </a:p>
        </p:txBody>
      </p:sp>
    </p:spTree>
    <p:extLst>
      <p:ext uri="{BB962C8B-B14F-4D97-AF65-F5344CB8AC3E}">
        <p14:creationId xmlns:p14="http://schemas.microsoft.com/office/powerpoint/2010/main" val="64846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CB89-06A7-B815-DD00-B1E30698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577F40-ABF4-26C9-4076-D4EE59942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Logistic regression is a type of generalized linear model.</a:t>
                </a:r>
              </a:p>
              <a:p>
                <a:r>
                  <a:rPr lang="en-US" dirty="0"/>
                  <a:t>Data: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Bin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dirty="0"/>
                  <a:t> </a:t>
                </a:r>
                <a:endParaRPr lang="en-US" dirty="0"/>
              </a:p>
              <a:p>
                <a:pPr lvl="1"/>
                <a:r>
                  <a:rPr lang="en-US" dirty="0"/>
                  <a:t>Recall, binary data</a:t>
                </a:r>
              </a:p>
              <a:p>
                <a:r>
                  <a:rPr lang="en-US" dirty="0"/>
                  <a:t>In logistic regression, we model the probability of the binary outcomes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covariates/predictors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577F40-ABF4-26C9-4076-D4EE59942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41"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3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CB89-06A7-B815-DD00-B1E30698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577F40-ABF4-26C9-4076-D4EE59942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Noninformative Prior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Likelihood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Posterior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577F40-ABF4-26C9-4076-D4EE59942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4" t="-1657" b="-42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38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A0E4FB-856E-433E-148E-C35005C77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23" y="0"/>
            <a:ext cx="6016264" cy="60252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503FA7-E1A7-C8A6-5CE3-6A15F2DAF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61958"/>
            <a:ext cx="6538677" cy="24494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92356C-8FEC-5354-2A72-ECC94339B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310" y="0"/>
            <a:ext cx="6011114" cy="53823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373A9C-2E54-C506-DAD8-475339C561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2202" y="0"/>
            <a:ext cx="5715798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7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diagram of a normal distribution&#10;&#10;Description automatically generated">
            <a:extLst>
              <a:ext uri="{FF2B5EF4-FFF2-40B4-BE49-F238E27FC236}">
                <a16:creationId xmlns:a16="http://schemas.microsoft.com/office/drawing/2014/main" id="{AB4286AD-A67D-BB31-074A-9E4DABD6D4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54212" y="2320925"/>
            <a:ext cx="5969000" cy="604520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BEA643-F0A8-1336-ED33-1195E86911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Directly sampling from this posterior distribution is challenging due to its complexity. </a:t>
            </a:r>
          </a:p>
          <a:p>
            <a:r>
              <a:rPr lang="en-US" dirty="0"/>
              <a:t>We often use Markov Chain Monte Carlo (MCMC) methods in software like Stan.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27FDC3-945F-A157-F586-241E3CD3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Sampling</a:t>
            </a:r>
          </a:p>
        </p:txBody>
      </p:sp>
    </p:spTree>
    <p:extLst>
      <p:ext uri="{BB962C8B-B14F-4D97-AF65-F5344CB8AC3E}">
        <p14:creationId xmlns:p14="http://schemas.microsoft.com/office/powerpoint/2010/main" val="1782421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lose up of glass laboratory equipment">
            <a:extLst>
              <a:ext uri="{FF2B5EF4-FFF2-40B4-BE49-F238E27FC236}">
                <a16:creationId xmlns:a16="http://schemas.microsoft.com/office/drawing/2014/main" id="{B13DF19F-BDAB-AFAD-1F65-3EA6A38E81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86" r="2919" b="-1"/>
          <a:stretch/>
        </p:blipFill>
        <p:spPr>
          <a:xfrm>
            <a:off x="1098550" y="2085698"/>
            <a:ext cx="7680960" cy="6515100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3D71DD4-3B02-AF55-6DC1-109405417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02142" y="2085698"/>
            <a:ext cx="7680960" cy="6515100"/>
          </a:xfrm>
        </p:spPr>
        <p:txBody>
          <a:bodyPr>
            <a:normAutofit/>
          </a:bodyPr>
          <a:lstStyle/>
          <a:p>
            <a:r>
              <a:rPr lang="en-US" dirty="0"/>
              <a:t>It is rare to have simple posterior distributions.</a:t>
            </a:r>
          </a:p>
          <a:p>
            <a:r>
              <a:rPr lang="en-US" dirty="0"/>
              <a:t>This bioassay experiment illustrates the challenges</a:t>
            </a:r>
          </a:p>
          <a:p>
            <a:r>
              <a:rPr lang="en-US" dirty="0"/>
              <a:t>A </a:t>
            </a:r>
            <a:r>
              <a:rPr lang="en-US" i="1" dirty="0">
                <a:solidFill>
                  <a:schemeClr val="bg1"/>
                </a:solidFill>
              </a:rPr>
              <a:t>bioassay</a:t>
            </a:r>
            <a:r>
              <a:rPr lang="en-US" dirty="0"/>
              <a:t> is an analytical method to determine the effect of a substance on living cells or tissues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961D08-3B68-4A76-9591-90D7C2FB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Example: Analysis of a Bioassay Experiment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1AFC74-2D9C-4C35-6D4A-45BC0355AE85}"/>
              </a:ext>
            </a:extLst>
          </p:cNvPr>
          <p:cNvSpPr txBox="1"/>
          <p:nvPr/>
        </p:nvSpPr>
        <p:spPr>
          <a:xfrm>
            <a:off x="1098550" y="8600798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Microsoft Stock Images</a:t>
            </a:r>
          </a:p>
        </p:txBody>
      </p:sp>
    </p:spTree>
    <p:extLst>
      <p:ext uri="{BB962C8B-B14F-4D97-AF65-F5344CB8AC3E}">
        <p14:creationId xmlns:p14="http://schemas.microsoft.com/office/powerpoint/2010/main" val="1435366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Custom 3">
      <a:dk1>
        <a:sysClr val="windowText" lastClr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ECH_Template_2019 (1)  -  Compatibility Mode" id="{96DF2388-B785-2045-9157-84F6A1D402CB}" vid="{FA40E05E-1420-CD4F-AB4E-3CD2BC76CD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EF55019BAB0549B2C20BFAAB8A2896" ma:contentTypeVersion="17" ma:contentTypeDescription="Create a new document." ma:contentTypeScope="" ma:versionID="6dd4d27a79178d964495491d99d85ab0">
  <xsd:schema xmlns:xsd="http://www.w3.org/2001/XMLSchema" xmlns:xs="http://www.w3.org/2001/XMLSchema" xmlns:p="http://schemas.microsoft.com/office/2006/metadata/properties" xmlns:ns2="5e41b080-9453-459c-bb93-b19be7335f42" xmlns:ns3="4e58ebf2-e4df-4cd3-9186-1e42b3ede124" targetNamespace="http://schemas.microsoft.com/office/2006/metadata/properties" ma:root="true" ma:fieldsID="5371f2543c27c65efb9018a9acd511a8" ns2:_="" ns3:_="">
    <xsd:import namespace="5e41b080-9453-459c-bb93-b19be7335f42"/>
    <xsd:import namespace="4e58ebf2-e4df-4cd3-9186-1e42b3ede124"/>
    <xsd:element name="properties">
      <xsd:complexType>
        <xsd:sequence>
          <xsd:element name="documentManagement">
            <xsd:complexType>
              <xsd:all>
                <xsd:element ref="ns2:Due_x0020_Date" minOccurs="0"/>
                <xsd:element ref="ns2:Status" minOccurs="0"/>
                <xsd:element ref="ns2:Comments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41b080-9453-459c-bb93-b19be7335f42" elementFormDefault="qualified">
    <xsd:import namespace="http://schemas.microsoft.com/office/2006/documentManagement/types"/>
    <xsd:import namespace="http://schemas.microsoft.com/office/infopath/2007/PartnerControls"/>
    <xsd:element name="Due_x0020_Date" ma:index="8" nillable="true" ma:displayName="Due Date" ma:format="DateOnly" ma:indexed="true" ma:internalName="Due_x0020_Date">
      <xsd:simpleType>
        <xsd:restriction base="dms:DateTime"/>
      </xsd:simpleType>
    </xsd:element>
    <xsd:element name="Status" ma:index="9" nillable="true" ma:displayName="Status" ma:format="Dropdown" ma:indexed="true" ma:internalName="Status">
      <xsd:simpleType>
        <xsd:restriction base="dms:Choice">
          <xsd:enumeration value="For Partner Review"/>
          <xsd:enumeration value="For Collegis Review"/>
          <xsd:enumeration value="Approved by Partner"/>
        </xsd:restriction>
      </xsd:simpleType>
    </xsd:element>
    <xsd:element name="Comments" ma:index="10" nillable="true" ma:displayName="Comments" ma:internalName="Comments">
      <xsd:simpleType>
        <xsd:restriction base="dms:Note">
          <xsd:maxLength value="255"/>
        </xsd:restriction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1040b95-0fdc-46ce-be91-73dc895452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58ebf2-e4df-4cd3-9186-1e42b3ede12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ef5f3a8b-878a-4d06-a8de-79a1d9f1fffd}" ma:internalName="TaxCatchAll" ma:showField="CatchAllData" ma:web="4e58ebf2-e4df-4cd3-9186-1e42b3ede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5e41b080-9453-459c-bb93-b19be7335f42" xsi:nil="true"/>
    <Comments xmlns="5e41b080-9453-459c-bb93-b19be7335f42" xsi:nil="true"/>
    <Due_x0020_Date xmlns="5e41b080-9453-459c-bb93-b19be7335f42" xsi:nil="true"/>
    <lcf76f155ced4ddcb4097134ff3c332f xmlns="5e41b080-9453-459c-bb93-b19be7335f42">
      <Terms xmlns="http://schemas.microsoft.com/office/infopath/2007/PartnerControls"/>
    </lcf76f155ced4ddcb4097134ff3c332f>
    <TaxCatchAll xmlns="4e58ebf2-e4df-4cd3-9186-1e42b3ede124" xsi:nil="true"/>
  </documentManagement>
</p:properties>
</file>

<file path=customXml/itemProps1.xml><?xml version="1.0" encoding="utf-8"?>
<ds:datastoreItem xmlns:ds="http://schemas.openxmlformats.org/officeDocument/2006/customXml" ds:itemID="{6737F79C-8003-4AC6-9505-E5DCB5CA59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41b080-9453-459c-bb93-b19be7335f42"/>
    <ds:schemaRef ds:uri="4e58ebf2-e4df-4cd3-9186-1e42b3ede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A838ED-C12F-4A42-8E88-98BAC73D21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6A4EEA-2556-441D-B20B-0657893061DE}">
  <ds:schemaRefs>
    <ds:schemaRef ds:uri="http://schemas.microsoft.com/office/2006/metadata/properties"/>
    <ds:schemaRef ds:uri="http://schemas.microsoft.com/office/infopath/2007/PartnerControls"/>
    <ds:schemaRef ds:uri="5e41b080-9453-459c-bb93-b19be7335f42"/>
    <ds:schemaRef ds:uri="4e58ebf2-e4df-4cd3-9186-1e42b3ede12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</TotalTime>
  <Words>747</Words>
  <Application>Microsoft Office PowerPoint</Application>
  <PresentationFormat>Custom</PresentationFormat>
  <Paragraphs>87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Arial</vt:lpstr>
      <vt:lpstr>Cambria Math</vt:lpstr>
      <vt:lpstr>Wingdings 2</vt:lpstr>
      <vt:lpstr>Breeze</vt:lpstr>
      <vt:lpstr>Bayesian Inference</vt:lpstr>
      <vt:lpstr>More Models and Applications</vt:lpstr>
      <vt:lpstr>Last Time</vt:lpstr>
      <vt:lpstr>Objectives</vt:lpstr>
      <vt:lpstr>Logistic Regression</vt:lpstr>
      <vt:lpstr>Logistic Regression Summary</vt:lpstr>
      <vt:lpstr>PowerPoint Presentation</vt:lpstr>
      <vt:lpstr>Posterior Sampling</vt:lpstr>
      <vt:lpstr>Example: Analysis of a Bioassay Experiment</vt:lpstr>
      <vt:lpstr>Bioassay Example</vt:lpstr>
      <vt:lpstr>Comparing Two Proportions</vt:lpstr>
      <vt:lpstr>PowerPoint Presentation</vt:lpstr>
      <vt:lpstr>Multiparameter Models and Considerations</vt:lpstr>
      <vt:lpstr>Strategy for Computation</vt:lpstr>
      <vt:lpstr>Strategy for Computation</vt:lpstr>
      <vt:lpstr>Strategy for Computation</vt:lpstr>
      <vt:lpstr>Outline Walk Through</vt:lpstr>
      <vt:lpstr>Step 1: Likelihood </vt:lpstr>
      <vt:lpstr>Step 2: Construct Posterior </vt:lpstr>
      <vt:lpstr>Step 3: Crude Initial Estimates </vt:lpstr>
      <vt:lpstr>Step 4: Simulation</vt:lpstr>
      <vt:lpstr>Step 5: Prediction</vt:lpstr>
    </vt:vector>
  </TitlesOfParts>
  <Manager/>
  <Company>Illinois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Illinois Tech President's PowerPoint Presentation</dc:title>
  <dc:subject/>
  <dc:creator>Sandra Laporte</dc:creator>
  <cp:keywords/>
  <dc:description/>
  <cp:lastModifiedBy>Zehui Bai</cp:lastModifiedBy>
  <cp:revision>25</cp:revision>
  <dcterms:created xsi:type="dcterms:W3CDTF">2019-02-13T16:04:21Z</dcterms:created>
  <dcterms:modified xsi:type="dcterms:W3CDTF">2025-08-21T19:21:01Z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0x010100F3EF55019BAB0549B2C20BFAAB8A2896</vt:lpwstr>
  </property>
  <property fmtid="{D5CDD505-2E9C-101B-9397-08002B2CF9AE}" pid="3" name="MediaServiceImageTags">
    <vt:lpwstr/>
  </property>
  <property fmtid="{D5CDD505-2E9C-101B-9397-08002B2CF9AE}" pid="4" name="MSIP_Label_f2dee603-0001-4639-81f8-0608a53322f1_Enabled">
    <vt:lpwstr>true</vt:lpwstr>
  </property>
  <property fmtid="{D5CDD505-2E9C-101B-9397-08002B2CF9AE}" pid="5" name="MSIP_Label_f2dee603-0001-4639-81f8-0608a53322f1_SetDate">
    <vt:lpwstr>2024-06-24T03:34:40Z</vt:lpwstr>
  </property>
  <property fmtid="{D5CDD505-2E9C-101B-9397-08002B2CF9AE}" pid="6" name="MSIP_Label_f2dee603-0001-4639-81f8-0608a53322f1_Method">
    <vt:lpwstr>Standard</vt:lpwstr>
  </property>
  <property fmtid="{D5CDD505-2E9C-101B-9397-08002B2CF9AE}" pid="7" name="MSIP_Label_f2dee603-0001-4639-81f8-0608a53322f1_Name">
    <vt:lpwstr>defa4170-0d19-0005-0004-bc88714345d2</vt:lpwstr>
  </property>
  <property fmtid="{D5CDD505-2E9C-101B-9397-08002B2CF9AE}" pid="8" name="MSIP_Label_f2dee603-0001-4639-81f8-0608a53322f1_SiteId">
    <vt:lpwstr>b4478c05-3dd9-4e06-a7fb-5dcf72bd44ee</vt:lpwstr>
  </property>
  <property fmtid="{D5CDD505-2E9C-101B-9397-08002B2CF9AE}" pid="9" name="MSIP_Label_f2dee603-0001-4639-81f8-0608a53322f1_ActionId">
    <vt:lpwstr>a5a42784-79e3-4cb6-a6c1-d59028c560ef</vt:lpwstr>
  </property>
  <property fmtid="{D5CDD505-2E9C-101B-9397-08002B2CF9AE}" pid="10" name="MSIP_Label_f2dee603-0001-4639-81f8-0608a53322f1_ContentBits">
    <vt:lpwstr>0</vt:lpwstr>
  </property>
</Properties>
</file>