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2"/>
  </p:notesMasterIdLst>
  <p:sldIdLst>
    <p:sldId id="259" r:id="rId5"/>
    <p:sldId id="262" r:id="rId6"/>
    <p:sldId id="263" r:id="rId7"/>
    <p:sldId id="264" r:id="rId8"/>
    <p:sldId id="273" r:id="rId9"/>
    <p:sldId id="274" r:id="rId10"/>
    <p:sldId id="272" r:id="rId11"/>
    <p:sldId id="275" r:id="rId12"/>
    <p:sldId id="328" r:id="rId13"/>
    <p:sldId id="276" r:id="rId14"/>
    <p:sldId id="277" r:id="rId15"/>
    <p:sldId id="278" r:id="rId16"/>
    <p:sldId id="327" r:id="rId17"/>
    <p:sldId id="326" r:id="rId18"/>
    <p:sldId id="279" r:id="rId19"/>
    <p:sldId id="324" r:id="rId20"/>
    <p:sldId id="325" r:id="rId21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0609A-D6D1-4398-8205-3727AD454177}" v="1" dt="2023-05-09T15:11:37.596"/>
    <p1510:client id="{6AD5E037-7EB6-5E87-6C38-A6EA964E9895}" v="3" dt="2023-09-10T20:07:15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20"/>
    <p:restoredTop sz="79281"/>
  </p:normalViewPr>
  <p:slideViewPr>
    <p:cSldViewPr snapToGrid="0" snapToObjects="1">
      <p:cViewPr varScale="1">
        <p:scale>
          <a:sx n="59" d="100"/>
          <a:sy n="59" d="100"/>
        </p:scale>
        <p:origin x="486" y="78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rosen@iit.edu" userId="S::urn:spo:guest#jrosen@iit.edu::" providerId="AD" clId="Web-{6AD5E037-7EB6-5E87-6C38-A6EA964E9895}"/>
    <pc:docChg chg="modSld">
      <pc:chgData name="jrosen@iit.edu" userId="S::urn:spo:guest#jrosen@iit.edu::" providerId="AD" clId="Web-{6AD5E037-7EB6-5E87-6C38-A6EA964E9895}" dt="2023-09-10T20:07:15.134" v="2" actId="20577"/>
      <pc:docMkLst>
        <pc:docMk/>
      </pc:docMkLst>
      <pc:sldChg chg="modSp">
        <pc:chgData name="jrosen@iit.edu" userId="S::urn:spo:guest#jrosen@iit.edu::" providerId="AD" clId="Web-{6AD5E037-7EB6-5E87-6C38-A6EA964E9895}" dt="2023-09-10T20:07:15.134" v="2" actId="20577"/>
        <pc:sldMkLst>
          <pc:docMk/>
          <pc:sldMk cId="0" sldId="260"/>
        </pc:sldMkLst>
        <pc:spChg chg="mod">
          <ac:chgData name="jrosen@iit.edu" userId="S::urn:spo:guest#jrosen@iit.edu::" providerId="AD" clId="Web-{6AD5E037-7EB6-5E87-6C38-A6EA964E9895}" dt="2023-09-10T20:07:15.134" v="2" actId="20577"/>
          <ac:spMkLst>
            <pc:docMk/>
            <pc:sldMk cId="0" sldId="260"/>
            <ac:spMk id="5121" creationId="{4201BE09-6437-8CAC-DA00-D42CB41E2B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7AD0C-12B3-7D49-8AB1-3CDD1B339C77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E4751-2FA4-1F40-84D6-9A2F118C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E4751-2FA4-1F40-84D6-9A2F118C79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the transformation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showed in lesson 1 of module 4 that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2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MR10"/>
              </a:rPr>
              <a:t>In various simple one-sided hypothesis tests, conventional </a:t>
            </a:r>
            <a:r>
              <a:rPr lang="en-US" sz="1800" dirty="0">
                <a:effectLst/>
                <a:latin typeface="CMMI10"/>
              </a:rPr>
              <a:t>p</a:t>
            </a:r>
            <a:r>
              <a:rPr lang="en-US" sz="1800" dirty="0">
                <a:effectLst/>
                <a:latin typeface="CMR10"/>
              </a:rPr>
              <a:t>-values may correspond with posterior probabilities under noninformative prior distributions. For example, suppose we observe </a:t>
            </a:r>
            <a:r>
              <a:rPr lang="en-US" sz="1800" dirty="0">
                <a:effectLst/>
                <a:latin typeface="CMMI10"/>
              </a:rPr>
              <a:t>y </a:t>
            </a:r>
            <a:r>
              <a:rPr lang="en-US" sz="1800" dirty="0">
                <a:effectLst/>
                <a:latin typeface="CMR10"/>
              </a:rPr>
              <a:t>= 1 from the model </a:t>
            </a:r>
            <a:r>
              <a:rPr lang="en-US" sz="1800" dirty="0">
                <a:effectLst/>
                <a:latin typeface="CMMI10"/>
              </a:rPr>
              <a:t>y </a:t>
            </a:r>
            <a:r>
              <a:rPr lang="en-US" sz="1800" dirty="0">
                <a:effectLst/>
                <a:latin typeface="CMSY10"/>
              </a:rPr>
              <a:t>∼ </a:t>
            </a:r>
            <a:r>
              <a:rPr lang="en-US" sz="1800" dirty="0">
                <a:effectLst/>
                <a:latin typeface="CMR10"/>
              </a:rPr>
              <a:t>N(</a:t>
            </a:r>
            <a:r>
              <a:rPr lang="el-GR" sz="1800" dirty="0">
                <a:effectLst/>
                <a:latin typeface="CMMI10"/>
              </a:rPr>
              <a:t>θ, </a:t>
            </a:r>
            <a:r>
              <a:rPr lang="el-GR" sz="1800" dirty="0">
                <a:effectLst/>
                <a:latin typeface="CMR10"/>
              </a:rPr>
              <a:t>1), </a:t>
            </a:r>
            <a:r>
              <a:rPr lang="en-US" sz="1800" dirty="0">
                <a:effectLst/>
                <a:latin typeface="CMR10"/>
              </a:rPr>
              <a:t>with a uniform prior density on </a:t>
            </a:r>
            <a:r>
              <a:rPr lang="el-GR" sz="1800" dirty="0">
                <a:effectLst/>
                <a:latin typeface="CMMI10"/>
              </a:rPr>
              <a:t>θ</a:t>
            </a:r>
            <a:r>
              <a:rPr lang="el-GR" sz="1800" dirty="0">
                <a:effectLst/>
                <a:latin typeface="CMR10"/>
              </a:rPr>
              <a:t>. </a:t>
            </a:r>
            <a:r>
              <a:rPr lang="en-US" sz="1800" dirty="0">
                <a:effectLst/>
                <a:latin typeface="CMR10"/>
              </a:rPr>
              <a:t>One cannot ‘reject the hypothesis’ that </a:t>
            </a:r>
            <a:r>
              <a:rPr lang="el-GR" sz="1800" dirty="0">
                <a:effectLst/>
                <a:latin typeface="CMMI10"/>
              </a:rPr>
              <a:t>θ </a:t>
            </a:r>
            <a:r>
              <a:rPr lang="el-GR" sz="1800" dirty="0">
                <a:effectLst/>
                <a:latin typeface="CMR10"/>
              </a:rPr>
              <a:t>= 0: </a:t>
            </a:r>
            <a:r>
              <a:rPr lang="en-US" sz="1800" dirty="0">
                <a:effectLst/>
                <a:latin typeface="CMR10"/>
              </a:rPr>
              <a:t>the one-sided </a:t>
            </a:r>
            <a:r>
              <a:rPr lang="en-US" sz="1800" dirty="0">
                <a:effectLst/>
                <a:latin typeface="CMMI10"/>
              </a:rPr>
              <a:t>p</a:t>
            </a:r>
            <a:r>
              <a:rPr lang="en-US" sz="1800" dirty="0">
                <a:effectLst/>
                <a:latin typeface="CMR10"/>
              </a:rPr>
              <a:t>-value is 0.16 and the two-sided </a:t>
            </a:r>
            <a:r>
              <a:rPr lang="en-US" sz="1800" dirty="0">
                <a:effectLst/>
                <a:latin typeface="CMMI10"/>
              </a:rPr>
              <a:t>p</a:t>
            </a:r>
            <a:r>
              <a:rPr lang="en-US" sz="1800" dirty="0">
                <a:effectLst/>
                <a:latin typeface="CMR10"/>
              </a:rPr>
              <a:t>-value is 0.32, both greater than the conventionally accepted cutoff value of 0.05 for ‘statistical significance.’ On the other hand, the posterior probability that </a:t>
            </a:r>
            <a:r>
              <a:rPr lang="el-GR" sz="1800" dirty="0">
                <a:effectLst/>
                <a:latin typeface="CMMI10"/>
              </a:rPr>
              <a:t>θ &gt; </a:t>
            </a:r>
            <a:r>
              <a:rPr lang="el-GR" sz="1800" dirty="0">
                <a:effectLst/>
                <a:latin typeface="CMR10"/>
              </a:rPr>
              <a:t>0 </a:t>
            </a:r>
            <a:r>
              <a:rPr lang="en-US" sz="1800" dirty="0">
                <a:effectLst/>
                <a:latin typeface="CMR10"/>
              </a:rPr>
              <a:t>is 84%, which is a more satisfactory and informative conclusion than the dichotomous verdict ‘reject’ or ‘do not reject.’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E4751-2FA4-1F40-84D6-9A2F118C79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7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9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Bayesian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3A97B-06C2-BD5D-13DD-A14A00967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Module 4, Lesson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9C17-12BB-04A1-500B-84FCD0C1F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More examples in the reading</a:t>
            </a:r>
          </a:p>
          <a:p>
            <a:r>
              <a:rPr lang="en-US" dirty="0"/>
              <a:t>Topics covered:</a:t>
            </a:r>
          </a:p>
          <a:p>
            <a:pPr lvl="1"/>
            <a:r>
              <a:rPr lang="en-US" dirty="0"/>
              <a:t>Point estimates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Confidence</a:t>
            </a:r>
          </a:p>
        </p:txBody>
      </p:sp>
      <p:pic>
        <p:nvPicPr>
          <p:cNvPr id="5" name="Picture 4" descr="Reading a book and drinking coffee on the table">
            <a:extLst>
              <a:ext uri="{FF2B5EF4-FFF2-40B4-BE49-F238E27FC236}">
                <a16:creationId xmlns:a16="http://schemas.microsoft.com/office/drawing/2014/main" id="{C7A579BD-CEB7-E6FA-BE41-6F4DD042C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4" r="9891" b="-1"/>
          <a:stretch/>
        </p:blipFill>
        <p:spPr>
          <a:xfrm>
            <a:off x="9502142" y="2085698"/>
            <a:ext cx="7680960" cy="65151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1A90A8-55D9-F78C-2A69-2474D0E2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More Examples in Reading</a:t>
            </a:r>
          </a:p>
        </p:txBody>
      </p:sp>
    </p:spTree>
    <p:extLst>
      <p:ext uri="{BB962C8B-B14F-4D97-AF65-F5344CB8AC3E}">
        <p14:creationId xmlns:p14="http://schemas.microsoft.com/office/powerpoint/2010/main" val="84439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5AB977-A5C2-A503-0E3D-2254B688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Interpretations of Other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2A12B-8BB1-92D5-83F6-E962620D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large samples, Bayesian methods come to the same conclusions as the frequentist approach</a:t>
            </a:r>
          </a:p>
          <a:p>
            <a:r>
              <a:rPr lang="en-US" dirty="0"/>
              <a:t>With small samples, frequentist methods can be transformed to Bayesian methods with the </a:t>
            </a:r>
            <a:r>
              <a:rPr lang="en-US" u="sng" dirty="0"/>
              <a:t>right</a:t>
            </a:r>
            <a:r>
              <a:rPr lang="en-US" dirty="0"/>
              <a:t> choice of prior.</a:t>
            </a:r>
          </a:p>
          <a:p>
            <a:r>
              <a:rPr lang="en-US" dirty="0"/>
              <a:t>Hypothesis testing, however, can produce different results</a:t>
            </a:r>
          </a:p>
          <a:p>
            <a:pPr lvl="1"/>
            <a:r>
              <a:rPr lang="en-US" dirty="0"/>
              <a:t>Other examples exist (</a:t>
            </a:r>
            <a:r>
              <a:rPr lang="en-US"/>
              <a:t>see reading). </a:t>
            </a:r>
            <a:endParaRPr lang="en-US" dirty="0"/>
          </a:p>
          <a:p>
            <a:pPr lvl="1"/>
            <a:r>
              <a:rPr lang="en-US" dirty="0"/>
              <a:t>Here, we will discuss only hypothesis testing.</a:t>
            </a:r>
          </a:p>
        </p:txBody>
      </p:sp>
    </p:spTree>
    <p:extLst>
      <p:ext uri="{BB962C8B-B14F-4D97-AF65-F5344CB8AC3E}">
        <p14:creationId xmlns:p14="http://schemas.microsoft.com/office/powerpoint/2010/main" val="2130441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7B36-7F11-5EF1-F1BF-E1623422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89ADC-C77B-1A0B-811F-09E8B387A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null hypothesis concept with a continuous distribution requires setting a nonzero probability to a single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comparison between the null,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the alternative,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is a bit artificial.</a:t>
                </a:r>
              </a:p>
              <a:p>
                <a:r>
                  <a:rPr lang="en-US" dirty="0"/>
                  <a:t>Within a Bayesian framework, we simply ask what is the posterior distribution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based on our initial assumption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There is no “reject” or “fail to reject.”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89ADC-C77B-1A0B-811F-09E8B387A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93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730B25-7C20-F939-C6B2-E93ACC697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8" y="0"/>
            <a:ext cx="9514265" cy="8654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167EA8-28BF-2865-81F6-43F477EA0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4" y="4180114"/>
            <a:ext cx="10084766" cy="61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5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EC35-8E5F-DCCC-3437-BBD5B3B9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Nonparametric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923B-BEAB-93AB-C604-7E3A74B1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Nonparametric methods, those that avoid complete probability models, cannot be easily evaluated using Bayesian methods. </a:t>
            </a:r>
          </a:p>
          <a:p>
            <a:r>
              <a:rPr lang="en-US" dirty="0"/>
              <a:t>Without a specified probability model, it is difficult to test the assumptions. </a:t>
            </a:r>
          </a:p>
          <a:p>
            <a:r>
              <a:rPr lang="en-US" dirty="0"/>
              <a:t>With such methods, however, there is often a Bayesian version that can be explored. </a:t>
            </a:r>
          </a:p>
          <a:p>
            <a:pPr lvl="1"/>
            <a:r>
              <a:rPr lang="en-US" dirty="0"/>
              <a:t>Here and in the reading, we see a Bayesian bootstrapping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93309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06E7-661B-DE22-1C32-11BF1B52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A18A-F9BC-EA09-4D5D-4AAEB451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is a technique often used in data science to estimate the prediction error for a given model. </a:t>
            </a:r>
          </a:p>
          <a:p>
            <a:pPr lvl="1"/>
            <a:r>
              <a:rPr lang="en-US" dirty="0"/>
              <a:t>Typically used when datasets are too small to allow for a testing set.</a:t>
            </a:r>
          </a:p>
          <a:p>
            <a:r>
              <a:rPr lang="en-US" dirty="0"/>
              <a:t>It involves sampling from dataset (with replacement) to create “bootstrapped” samples. </a:t>
            </a:r>
          </a:p>
          <a:p>
            <a:pPr lvl="1"/>
            <a:r>
              <a:rPr lang="en-US" dirty="0"/>
              <a:t>These samples are then used to estimate an unknown parameter, such as the expected prediction error.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0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9E1FF-60C6-FC18-0E3A-403B67A61FA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 bootstrapped samples are constructed from randomly sampling the dataset with replacement to construct sets of the same size. </a:t>
                </a:r>
              </a:p>
              <a:p>
                <a:r>
                  <a:rPr lang="en-US" dirty="0"/>
                  <a:t>A small example</a:t>
                </a:r>
              </a:p>
              <a:p>
                <a:r>
                  <a:rPr lang="en-US" dirty="0"/>
                  <a:t>These samples are then used to estimate the unknown parameter (see reading)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9E1FF-60C6-FC18-0E3A-403B67A61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310" t="-1751" r="-2640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20F167-6AE7-4EFF-E1AC-13A12A35355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Dataset: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9, 2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3, 7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9, 7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1, 6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Bootstrapped Samples: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9, 2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9, 2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9, 7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9, 2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1, 6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1, 6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3, 7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9, 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3, 7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3, 7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9, 7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1, 6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, 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7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1, 6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3, 7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9, 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9, 2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20F167-6AE7-4EFF-E1AC-13A12A353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805" t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8D40723-192D-3EB8-0B1E-A2215463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Bootstrapped Samples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BCA0F6-2DEA-B285-3FBA-9EA5E542571E}"/>
              </a:ext>
            </a:extLst>
          </p:cNvPr>
          <p:cNvCxnSpPr/>
          <p:nvPr/>
        </p:nvCxnSpPr>
        <p:spPr>
          <a:xfrm>
            <a:off x="5953635" y="5960327"/>
            <a:ext cx="13716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5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78611E-36F1-5133-8D67-6B8DBF735C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Bayesian bootstrapped samples are seen as weightings of the data. </a:t>
            </a:r>
          </a:p>
          <a:p>
            <a:r>
              <a:rPr lang="en-US" dirty="0"/>
              <a:t>These new weightings of the dataset are used to compute the posterior distribution of the unknown parameter.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B465E7-0073-C2DE-36CC-34C1D390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Bootstrapping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D10734E6-83DB-97A4-E69D-D44621253EA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Dataset: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9, 2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3, 7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9, 7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1, 6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Bootstrapped Weightings: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D10734E6-83DB-97A4-E69D-D44621253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805" t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19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Frequency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Shahrzad Jamshidi, PhD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Last Time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Large-Sample Theory</a:t>
            </a:r>
          </a:p>
          <a:p>
            <a:pPr lvl="1"/>
            <a:r>
              <a:rPr lang="en-US" altLang="en-US" dirty="0"/>
              <a:t>The posterior tends to a normal distribution (</a:t>
            </a:r>
            <a:r>
              <a:rPr lang="en-US" altLang="en-US" b="1" i="1" dirty="0">
                <a:solidFill>
                  <a:schemeClr val="bg1"/>
                </a:solidFill>
              </a:rPr>
              <a:t>asymptotic normality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Counterexamples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Evaluate Bayesian inferences from a frequentist perspective.</a:t>
            </a:r>
          </a:p>
          <a:p>
            <a:r>
              <a:rPr lang="en-US" altLang="en-US" dirty="0"/>
              <a:t>Understand how Bayesian methods relate to other statistical approaches.</a:t>
            </a:r>
          </a:p>
        </p:txBody>
      </p:sp>
    </p:spTree>
    <p:extLst>
      <p:ext uri="{BB962C8B-B14F-4D97-AF65-F5344CB8AC3E}">
        <p14:creationId xmlns:p14="http://schemas.microsoft.com/office/powerpoint/2010/main" val="64846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8214-048D-310F-75DB-AA1B3E9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Evaluations of 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3D57-61C0-BAFD-9B32-3851E9BB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 (non-Bayesian) statistics can provide a useful approach for evaluating properties of Bayesian inference</a:t>
            </a:r>
          </a:p>
          <a:p>
            <a:pPr lvl="1"/>
            <a:r>
              <a:rPr lang="en-US" dirty="0"/>
              <a:t>From the perspective of repeated sampling. </a:t>
            </a:r>
          </a:p>
          <a:p>
            <a:r>
              <a:rPr lang="en-US" dirty="0"/>
              <a:t>Asymptotic normality is based on the idea of repeated sampling. </a:t>
            </a:r>
          </a:p>
          <a:p>
            <a:r>
              <a:rPr lang="en-US" dirty="0"/>
              <a:t>The same is true for the notion of posterior convergence. </a:t>
            </a:r>
          </a:p>
        </p:txBody>
      </p:sp>
    </p:spTree>
    <p:extLst>
      <p:ext uri="{BB962C8B-B14F-4D97-AF65-F5344CB8AC3E}">
        <p14:creationId xmlns:p14="http://schemas.microsoft.com/office/powerpoint/2010/main" val="10416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3C65-DAB6-E0E9-A527-4C147042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Large-Sample Correspondence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E8CB5-7F4A-5A53-BE69-5DD169AD3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 normal approximation for the posterior distribution holds.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it can be standardized under the following transformation: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is the posterior mode,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/>
                  <a:t> is any matrix square root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E8CB5-7F4A-5A53-BE69-5DD169AD3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41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34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3FC41B-FF15-2CFA-DC8A-12DF7357D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06" y="354464"/>
            <a:ext cx="11486512" cy="85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1FEE-7C18-7EF0-C0BB-63D62EF8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Frequentist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69ED4-4A9D-F4DE-5376-4FFED25F9E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in the family of likelihoods,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, 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Under repeated sampling, we can be shown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the maximum likelihood estimate. </a:t>
                </a:r>
              </a:p>
              <a:p>
                <a:r>
                  <a:rPr lang="en-US" dirty="0"/>
                  <a:t>This shows us that the posterior distribution (Bayesian) converges to sampling distribution (Frequentist) </a:t>
                </a:r>
                <a:r>
                  <a:rPr lang="en-US" i="1" dirty="0"/>
                  <a:t>asymptotically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With large enough samples, we get the same result regardless of perspective.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69ED4-4A9D-F4DE-5376-4FFED25F9E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1" t="-1657" r="-1577" b="-10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57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6535F-3DAB-D198-2565-9D2CCF022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F4FD-CBD4-80CB-E740-6BF076FC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Frequentist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5CA282-2FE1-EFEB-B70E-7D63B53A9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212" y="1827052"/>
            <a:ext cx="7561228" cy="845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93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7" ma:contentTypeDescription="Create a new document." ma:contentTypeScope="" ma:versionID="76077723e4e34c3b5aeef4b04efa78bf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9e363e40d36e188a1c3db48bbcaf99f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7E17A8-B65A-4D0D-9650-3FDAB24D2A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41b080-9453-459c-bb93-b19be7335f42"/>
    <ds:schemaRef ds:uri="4e58ebf2-e4df-4cd3-9186-1e42b3ede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customXml/itemProps3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</TotalTime>
  <Words>770</Words>
  <Application>Microsoft Office PowerPoint</Application>
  <PresentationFormat>Custom</PresentationFormat>
  <Paragraphs>92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CMMI10</vt:lpstr>
      <vt:lpstr>CMR10</vt:lpstr>
      <vt:lpstr>CMSY10</vt:lpstr>
      <vt:lpstr>Aptos</vt:lpstr>
      <vt:lpstr>Arial</vt:lpstr>
      <vt:lpstr>Cambria Math</vt:lpstr>
      <vt:lpstr>Wingdings 2</vt:lpstr>
      <vt:lpstr>Breeze</vt:lpstr>
      <vt:lpstr>Bayesian Inference</vt:lpstr>
      <vt:lpstr>Frequency Properties</vt:lpstr>
      <vt:lpstr>Last Time</vt:lpstr>
      <vt:lpstr>Objectives</vt:lpstr>
      <vt:lpstr>Frequency Evaluations of Bayesian Inference</vt:lpstr>
      <vt:lpstr>Large-Sample Correspondence </vt:lpstr>
      <vt:lpstr>PowerPoint Presentation</vt:lpstr>
      <vt:lpstr>Equivalent Frequentist Result</vt:lpstr>
      <vt:lpstr>Equivalent Frequentist Result</vt:lpstr>
      <vt:lpstr>More Examples in Reading</vt:lpstr>
      <vt:lpstr>Bayesian Interpretations of Other Methods</vt:lpstr>
      <vt:lpstr>Hypothesis Testing</vt:lpstr>
      <vt:lpstr>PowerPoint Presentation</vt:lpstr>
      <vt:lpstr>Challenges of Nonparametric Methods</vt:lpstr>
      <vt:lpstr>Bootstrapping</vt:lpstr>
      <vt:lpstr>Bootstrapped Samples</vt:lpstr>
      <vt:lpstr>Bayesian Bootstrapping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Zehui Bai</cp:lastModifiedBy>
  <cp:revision>25</cp:revision>
  <dcterms:created xsi:type="dcterms:W3CDTF">2019-02-13T16:04:21Z</dcterms:created>
  <dcterms:modified xsi:type="dcterms:W3CDTF">2025-08-22T13:17:13Z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  <property fmtid="{D5CDD505-2E9C-101B-9397-08002B2CF9AE}" pid="4" name="MSIP_Label_f2dee603-0001-4639-81f8-0608a53322f1_Enabled">
    <vt:lpwstr>true</vt:lpwstr>
  </property>
  <property fmtid="{D5CDD505-2E9C-101B-9397-08002B2CF9AE}" pid="5" name="MSIP_Label_f2dee603-0001-4639-81f8-0608a53322f1_SetDate">
    <vt:lpwstr>2024-06-24T03:34:40Z</vt:lpwstr>
  </property>
  <property fmtid="{D5CDD505-2E9C-101B-9397-08002B2CF9AE}" pid="6" name="MSIP_Label_f2dee603-0001-4639-81f8-0608a53322f1_Method">
    <vt:lpwstr>Standard</vt:lpwstr>
  </property>
  <property fmtid="{D5CDD505-2E9C-101B-9397-08002B2CF9AE}" pid="7" name="MSIP_Label_f2dee603-0001-4639-81f8-0608a53322f1_Name">
    <vt:lpwstr>defa4170-0d19-0005-0004-bc88714345d2</vt:lpwstr>
  </property>
  <property fmtid="{D5CDD505-2E9C-101B-9397-08002B2CF9AE}" pid="8" name="MSIP_Label_f2dee603-0001-4639-81f8-0608a53322f1_SiteId">
    <vt:lpwstr>b4478c05-3dd9-4e06-a7fb-5dcf72bd44ee</vt:lpwstr>
  </property>
  <property fmtid="{D5CDD505-2E9C-101B-9397-08002B2CF9AE}" pid="9" name="MSIP_Label_f2dee603-0001-4639-81f8-0608a53322f1_ActionId">
    <vt:lpwstr>a5a42784-79e3-4cb6-a6c1-d59028c560ef</vt:lpwstr>
  </property>
  <property fmtid="{D5CDD505-2E9C-101B-9397-08002B2CF9AE}" pid="10" name="MSIP_Label_f2dee603-0001-4639-81f8-0608a53322f1_ContentBits">
    <vt:lpwstr>0</vt:lpwstr>
  </property>
</Properties>
</file>