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</p:sldMasterIdLst>
  <p:notesMasterIdLst>
    <p:notesMasterId r:id="rId31"/>
  </p:notesMasterIdLst>
  <p:sldIdLst>
    <p:sldId id="259" r:id="rId5"/>
    <p:sldId id="262" r:id="rId6"/>
    <p:sldId id="290" r:id="rId7"/>
    <p:sldId id="275" r:id="rId8"/>
    <p:sldId id="316" r:id="rId9"/>
    <p:sldId id="285" r:id="rId10"/>
    <p:sldId id="289" r:id="rId11"/>
    <p:sldId id="291" r:id="rId12"/>
    <p:sldId id="292" r:id="rId13"/>
    <p:sldId id="293" r:id="rId14"/>
    <p:sldId id="314" r:id="rId15"/>
    <p:sldId id="315" r:id="rId16"/>
    <p:sldId id="272" r:id="rId17"/>
    <p:sldId id="296" r:id="rId18"/>
    <p:sldId id="297" r:id="rId19"/>
    <p:sldId id="298" r:id="rId20"/>
    <p:sldId id="299" r:id="rId21"/>
    <p:sldId id="303" r:id="rId22"/>
    <p:sldId id="306" r:id="rId23"/>
    <p:sldId id="307" r:id="rId24"/>
    <p:sldId id="301" r:id="rId25"/>
    <p:sldId id="313" r:id="rId26"/>
    <p:sldId id="311" r:id="rId27"/>
    <p:sldId id="304" r:id="rId28"/>
    <p:sldId id="312" r:id="rId29"/>
    <p:sldId id="274" r:id="rId30"/>
  </p:sldIdLst>
  <p:sldSz cx="18288000" cy="10287000"/>
  <p:notesSz cx="6858000" cy="9144000"/>
  <p:defaultTextStyle>
    <a:defPPr>
      <a:defRPr lang="en-US"/>
    </a:defPPr>
    <a:lvl1pPr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9144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8288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27432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36576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45720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54864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64008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73152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223"/>
    <p:restoredTop sz="74558"/>
  </p:normalViewPr>
  <p:slideViewPr>
    <p:cSldViewPr snapToObjects="1">
      <p:cViewPr varScale="1">
        <p:scale>
          <a:sx n="62" d="100"/>
          <a:sy n="62" d="100"/>
        </p:scale>
        <p:origin x="504" y="216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-18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4AF25-B136-9240-9AB4-583B687846C8}" type="datetimeFigureOut">
              <a:rPr lang="en-US" smtClean="0"/>
              <a:t>7/11/24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C6366-923F-1E4D-A532-3CA59BF4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64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lesson 2 of module 2 of </a:t>
            </a:r>
            <a:r>
              <a:rPr lang="en-US" dirty="0" err="1"/>
              <a:t>Baysian</a:t>
            </a:r>
            <a:r>
              <a:rPr lang="en-US" dirty="0"/>
              <a:t> inference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07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graph of our informative prior for the problem.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8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37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Conjugacy is an important notion in Bayesian statistics. </a:t>
            </a:r>
          </a:p>
          <a:p>
            <a:endParaRPr lang="en-US" dirty="0"/>
          </a:p>
          <a:p>
            <a:r>
              <a:rPr lang="en-US" dirty="0" err="1"/>
              <a:t>Whenevr</a:t>
            </a:r>
            <a:r>
              <a:rPr lang="en-US" dirty="0"/>
              <a:t> the posterior distribution is the same kind of distribution as the prior (perhaps with different parameters, but part of the same “class”), we call them conjugate. </a:t>
            </a:r>
          </a:p>
          <a:p>
            <a:endParaRPr lang="en-US" dirty="0"/>
          </a:p>
          <a:p>
            <a:r>
              <a:rPr lang="en-US" dirty="0"/>
              <a:t>Formally, let F be our class of sampling distributions (the type of functions our likelihood comes from) and let P be the class of prior distribution, then we say P is conjugate to F if the posterior is in P for all choice of likelihood in F and prior in P. </a:t>
            </a:r>
          </a:p>
          <a:p>
            <a:r>
              <a:rPr lang="en-US" dirty="0"/>
              <a:t>In our example, we were using a conjugate prior because our posterior, a beta distribution, was in the same family as the prior we used. </a:t>
            </a:r>
          </a:p>
          <a:p>
            <a:endParaRPr lang="en-US" dirty="0"/>
          </a:p>
          <a:p>
            <a:r>
              <a:rPr lang="en-US" dirty="0"/>
              <a:t>Put another way, we say that a prior is </a:t>
            </a:r>
            <a:r>
              <a:rPr lang="en-US" dirty="0" err="1"/>
              <a:t>conju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87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here is an interesting, real world finding. Flipping coins is not 50-50. Technically, there is a slight bias toward heads. </a:t>
            </a:r>
          </a:p>
          <a:p>
            <a:endParaRPr lang="en-US" dirty="0"/>
          </a:p>
          <a:p>
            <a:r>
              <a:rPr lang="en-US" dirty="0"/>
              <a:t>Let’s now do an example that illustrates how easy conjugates can be using this example.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07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we are attempting to replicate the work previously discussed. We start with a prior belief that coins are fair with a small variance, say 0.248%. This is the. Basis of our prior—much like our first example of an informative prior. </a:t>
            </a:r>
          </a:p>
          <a:p>
            <a:endParaRPr lang="en-US" dirty="0"/>
          </a:p>
          <a:p>
            <a:r>
              <a:rPr lang="en-US" dirty="0"/>
              <a:t>I leave it as an exercise to solve for a and b.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75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Nonconjugate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6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3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lesson, we will discuss priors.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52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time, we computed an example with Bernoulli trials, modeling it with a binomial distribution and a uniform prior. Our result was a beta distribution. </a:t>
            </a:r>
          </a:p>
          <a:p>
            <a:endParaRPr lang="en-US" dirty="0"/>
          </a:p>
          <a:p>
            <a:r>
              <a:rPr lang="en-US" dirty="0"/>
              <a:t>With this example, we discussed how the posterior is a balance between the prior distribution and the data collected. The larger our dataset, the heavier its influence on our posterior. </a:t>
            </a:r>
          </a:p>
          <a:p>
            <a:endParaRPr lang="en-US" dirty="0"/>
          </a:p>
          <a:p>
            <a:r>
              <a:rPr lang="en-US" dirty="0"/>
              <a:t>We also discussed methods to summarize the posterior distribution and make predictions.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10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the end of this lesson, you should be able to </a:t>
            </a:r>
          </a:p>
          <a:p>
            <a:endParaRPr lang="en-US" dirty="0"/>
          </a:p>
          <a:p>
            <a:r>
              <a:rPr lang="en-US" dirty="0"/>
              <a:t>define the conjugate prior distribution, and</a:t>
            </a:r>
          </a:p>
          <a:p>
            <a:endParaRPr lang="en-US" dirty="0"/>
          </a:p>
          <a:p>
            <a:r>
              <a:rPr lang="en-US" dirty="0"/>
              <a:t>Differentiate between informative, noninformative, and weakly informative priors.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9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Priors are a reflection of some kind of initial information we have about a hidden parameter we are estimating. </a:t>
            </a:r>
          </a:p>
          <a:p>
            <a:endParaRPr lang="en-US" dirty="0"/>
          </a:p>
          <a:p>
            <a:r>
              <a:rPr lang="en-US" dirty="0"/>
              <a:t>A uniform prior, like the one from lesson1 of this module, was noninformative. For it, we assumed no prior knowledge—all the values of theta were equally likely.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51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informative prior, on the other hand, is one that is a valid probability distribution. </a:t>
            </a:r>
          </a:p>
          <a:p>
            <a:endParaRPr lang="en-US" dirty="0"/>
          </a:p>
          <a:p>
            <a:r>
              <a:rPr lang="en-US" dirty="0"/>
              <a:t>By this, we mean that it is defined by information at hand, such as expert knowledge, historical data or something similar. </a:t>
            </a:r>
          </a:p>
          <a:p>
            <a:endParaRPr lang="en-US" dirty="0"/>
          </a:p>
          <a:p>
            <a:r>
              <a:rPr lang="en-US" dirty="0"/>
              <a:t>The distribution for theta in an informative prior is essentially one where the biases reflect known information.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3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6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 distributions are constructed from </a:t>
            </a:r>
          </a:p>
          <a:p>
            <a:endParaRPr lang="en-US" dirty="0"/>
          </a:p>
          <a:p>
            <a:r>
              <a:rPr lang="en-US" dirty="0"/>
              <a:t>All plausible values of the parameter</a:t>
            </a:r>
          </a:p>
          <a:p>
            <a:endParaRPr lang="en-US" dirty="0"/>
          </a:p>
          <a:p>
            <a:r>
              <a:rPr lang="en-US" dirty="0"/>
              <a:t>And some prior knowledge to bias more heavily toward some of those values over others.  Let’s look at an example.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94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Solving for the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7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A486D6-E442-077A-EEB3-88D208F2FC4C}"/>
              </a:ext>
            </a:extLst>
          </p:cNvPr>
          <p:cNvSpPr/>
          <p:nvPr/>
        </p:nvSpPr>
        <p:spPr>
          <a:xfrm>
            <a:off x="2657477" y="1943101"/>
            <a:ext cx="12973050" cy="473075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defTabSz="1828800" fontAlgn="auto">
              <a:spcBef>
                <a:spcPts val="4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6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842" y="2286000"/>
            <a:ext cx="12996316" cy="2587300"/>
          </a:xfrm>
        </p:spPr>
        <p:txBody>
          <a:bodyPr lIns="182880" rIns="182880" rtlCol="0">
            <a:noAutofit/>
          </a:bodyPr>
          <a:lstStyle>
            <a:lvl1pPr marL="0" indent="0" algn="ctr" defTabSz="18288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7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5845" y="4948519"/>
            <a:ext cx="12996318" cy="1374962"/>
          </a:xfrm>
        </p:spPr>
        <p:txBody>
          <a:bodyPr rtlCol="0">
            <a:normAutofit/>
          </a:bodyPr>
          <a:lstStyle>
            <a:lvl1pPr marL="0" indent="0" algn="ctr" defTabSz="18288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4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>
            <a:lvl1pPr>
              <a:defRPr sz="5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550" y="2050699"/>
            <a:ext cx="16084552" cy="6888006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259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8550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02142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>
            <a:lvl1pPr>
              <a:defRPr sz="5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611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82098A7-74DB-47EC-8637-CFD1F5FF8EA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98551" y="161926"/>
            <a:ext cx="16084550" cy="200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30E7C49-5D51-22BD-9218-005012D508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98551" y="2400300"/>
            <a:ext cx="16084550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5" descr="ILTECH_wht_horiz.png">
            <a:extLst>
              <a:ext uri="{FF2B5EF4-FFF2-40B4-BE49-F238E27FC236}">
                <a16:creationId xmlns:a16="http://schemas.microsoft.com/office/drawing/2014/main" id="{42D74730-BBC2-6B47-9AEF-9E8FDE440A0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9076" y="9185276"/>
            <a:ext cx="3556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4" r:id="rId2"/>
    <p:sldLayoutId id="2147483675" r:id="rId3"/>
  </p:sldLayoutIdLst>
  <p:txStyles>
    <p:titleStyle>
      <a:lvl1pPr algn="ctr" rtl="0" fontAlgn="base">
        <a:spcBef>
          <a:spcPct val="0"/>
        </a:spcBef>
        <a:spcAft>
          <a:spcPct val="0"/>
        </a:spcAft>
        <a:defRPr sz="5600" b="1" kern="1200">
          <a:solidFill>
            <a:schemeClr val="accent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9144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18288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27432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6576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698500" indent="-698500" algn="l" rtl="0" fontAlgn="base">
        <a:spcBef>
          <a:spcPts val="4000"/>
        </a:spcBef>
        <a:spcAft>
          <a:spcPct val="0"/>
        </a:spcAft>
        <a:buClr>
          <a:schemeClr val="accent2"/>
        </a:buClr>
        <a:buSzPct val="100000"/>
        <a:buFont typeface="Wingdings 2" pitchFamily="2" charset="2"/>
        <a:buChar char=""/>
        <a:defRPr sz="4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1371600" indent="-673100" algn="l" rtl="0" fontAlgn="base">
        <a:spcBef>
          <a:spcPts val="1200"/>
        </a:spcBef>
        <a:spcAft>
          <a:spcPct val="0"/>
        </a:spcAft>
        <a:buClr>
          <a:srgbClr val="808080"/>
        </a:buClr>
        <a:buSzPct val="100000"/>
        <a:buFont typeface="Wingdings 2" pitchFamily="2" charset="2"/>
        <a:buChar char=""/>
        <a:defRPr sz="4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936750" indent="-565150" algn="l" rtl="0" fontAlgn="base">
        <a:spcBef>
          <a:spcPts val="1200"/>
        </a:spcBef>
        <a:spcAft>
          <a:spcPct val="0"/>
        </a:spcAft>
        <a:buClr>
          <a:srgbClr val="969696"/>
        </a:buClr>
        <a:buSzPct val="100000"/>
        <a:buFont typeface="Wingdings 2" pitchFamily="2" charset="2"/>
        <a:buChar char=""/>
        <a:defRPr sz="4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2527300" indent="-590550" algn="l" rtl="0" fontAlgn="base">
        <a:spcBef>
          <a:spcPts val="1200"/>
        </a:spcBef>
        <a:spcAft>
          <a:spcPct val="0"/>
        </a:spcAft>
        <a:buClr>
          <a:srgbClr val="F8BC65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3092450" indent="-565150" algn="l" rtl="0" fontAlgn="base">
        <a:spcBef>
          <a:spcPts val="1200"/>
        </a:spcBef>
        <a:spcAft>
          <a:spcPct val="0"/>
        </a:spcAft>
        <a:buClr>
          <a:srgbClr val="FBD299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3657600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4235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4797426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5378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D2C4-084C-C545-00AC-430EC19B6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777" y="2286001"/>
            <a:ext cx="12998450" cy="258762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br>
              <a:rPr lang="en-US" dirty="0"/>
            </a:br>
            <a:r>
              <a:rPr lang="en-US" dirty="0"/>
              <a:t>Bayesian Inference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F285D1D-FF46-4CCD-F89A-36A1D388E1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2, Lesson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r repair">
            <a:extLst>
              <a:ext uri="{FF2B5EF4-FFF2-40B4-BE49-F238E27FC236}">
                <a16:creationId xmlns:a16="http://schemas.microsoft.com/office/drawing/2014/main" id="{48BEFFAF-4153-8DE3-369F-0B24E7E2CF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740" r="10740"/>
          <a:stretch/>
        </p:blipFill>
        <p:spPr>
          <a:xfrm>
            <a:off x="1098550" y="2085698"/>
            <a:ext cx="7680960" cy="651510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10DFF-C9BE-BE20-A9E0-36D85A66B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02142" y="2085698"/>
            <a:ext cx="7680960" cy="6515100"/>
          </a:xfrm>
        </p:spPr>
        <p:txBody>
          <a:bodyPr wrap="square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i="1" dirty="0"/>
              <a:t>Suppose we are interested in estimating the probability of a manufacturing defect in a car part. Historical data from the part suggest that the defect rate is typically low, around 5%. However, there is some uncertainty due to differences in manufacturing processes. Based on the data, the variance is roughly 0.25%.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666F7-5EA4-80B3-30A2-575F36CB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565000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r repair">
            <a:extLst>
              <a:ext uri="{FF2B5EF4-FFF2-40B4-BE49-F238E27FC236}">
                <a16:creationId xmlns:a16="http://schemas.microsoft.com/office/drawing/2014/main" id="{48BEFFAF-4153-8DE3-369F-0B24E7E2CF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740" r="10740"/>
          <a:stretch/>
        </p:blipFill>
        <p:spPr>
          <a:xfrm>
            <a:off x="1098550" y="2085698"/>
            <a:ext cx="7680960" cy="651510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10DFF-C9BE-BE20-A9E0-36D85A66B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02142" y="2085698"/>
            <a:ext cx="7680960" cy="6515100"/>
          </a:xfrm>
        </p:spPr>
        <p:txBody>
          <a:bodyPr wrap="square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i="1" dirty="0"/>
              <a:t>Suppose we are interested in estimating the probability of a manufacturing defect in a car part. Historical data from the part suggest that the </a:t>
            </a:r>
            <a:r>
              <a:rPr lang="en-US" b="1" i="1" dirty="0">
                <a:solidFill>
                  <a:schemeClr val="bg1"/>
                </a:solidFill>
              </a:rPr>
              <a:t>defect rate </a:t>
            </a:r>
            <a:r>
              <a:rPr lang="en-US" i="1" dirty="0"/>
              <a:t>is typically low, around </a:t>
            </a:r>
            <a:r>
              <a:rPr lang="en-US" b="1" i="1" dirty="0">
                <a:solidFill>
                  <a:schemeClr val="bg1"/>
                </a:solidFill>
              </a:rPr>
              <a:t>5%</a:t>
            </a:r>
            <a:r>
              <a:rPr lang="en-US" i="1" dirty="0"/>
              <a:t>. However, there is some uncertainty due to differences in manufacturing processes. Based on the data, the variance is roughly 0.25%.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666F7-5EA4-80B3-30A2-575F36CB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66841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r repair">
            <a:extLst>
              <a:ext uri="{FF2B5EF4-FFF2-40B4-BE49-F238E27FC236}">
                <a16:creationId xmlns:a16="http://schemas.microsoft.com/office/drawing/2014/main" id="{48BEFFAF-4153-8DE3-369F-0B24E7E2CF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740" r="10740"/>
          <a:stretch/>
        </p:blipFill>
        <p:spPr>
          <a:xfrm>
            <a:off x="1098550" y="2085698"/>
            <a:ext cx="7680960" cy="651510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10DFF-C9BE-BE20-A9E0-36D85A66B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02142" y="2085698"/>
            <a:ext cx="7680960" cy="6515100"/>
          </a:xfrm>
        </p:spPr>
        <p:txBody>
          <a:bodyPr wrap="square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i="1" dirty="0"/>
              <a:t>Suppose we are interested in estimating the probability of a manufacturing defect in a car part. Historical data from the part suggest that the </a:t>
            </a:r>
            <a:r>
              <a:rPr lang="en-US" b="1" i="1" dirty="0">
                <a:solidFill>
                  <a:schemeClr val="bg1"/>
                </a:solidFill>
              </a:rPr>
              <a:t>defect rate </a:t>
            </a:r>
            <a:r>
              <a:rPr lang="en-US" i="1" dirty="0"/>
              <a:t>is typically low, around </a:t>
            </a:r>
            <a:r>
              <a:rPr lang="en-US" b="1" i="1" dirty="0">
                <a:solidFill>
                  <a:schemeClr val="bg1"/>
                </a:solidFill>
              </a:rPr>
              <a:t>5%</a:t>
            </a:r>
            <a:r>
              <a:rPr lang="en-US" i="1" dirty="0"/>
              <a:t>. However, there is some uncertainty due to differences in manufacturing processes. Based on the data, the </a:t>
            </a:r>
            <a:r>
              <a:rPr lang="en-US" b="1" i="1" dirty="0">
                <a:solidFill>
                  <a:schemeClr val="bg1"/>
                </a:solidFill>
              </a:rPr>
              <a:t>variance</a:t>
            </a:r>
            <a:r>
              <a:rPr lang="en-US" i="1" dirty="0"/>
              <a:t> is roughly </a:t>
            </a:r>
            <a:r>
              <a:rPr lang="en-US" b="1" i="1" dirty="0">
                <a:solidFill>
                  <a:schemeClr val="bg1"/>
                </a:solidFill>
              </a:rPr>
              <a:t>0.25%</a:t>
            </a:r>
            <a:r>
              <a:rPr lang="en-US" i="1" dirty="0"/>
              <a:t>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666F7-5EA4-80B3-30A2-575F36CB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626890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BDA0A51-B445-017C-B19B-D95D977CD4AE}"/>
              </a:ext>
            </a:extLst>
          </p:cNvPr>
          <p:cNvSpPr txBox="1">
            <a:spLocks/>
          </p:cNvSpPr>
          <p:nvPr/>
        </p:nvSpPr>
        <p:spPr bwMode="auto">
          <a:xfrm>
            <a:off x="1101724" y="4367783"/>
            <a:ext cx="16084552" cy="1551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5600" b="1" kern="1200">
                <a:solidFill>
                  <a:schemeClr val="accent1"/>
                </a:solidFill>
                <a:latin typeface="+mj-lt"/>
                <a:ea typeface="ＭＳ Ｐゴシック" panose="020B0600070205080204" pitchFamily="34" charset="-128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9144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18288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7432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6576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i="1"/>
              <a:t>(board example inserted here)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22578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A632-78BC-3E3B-517F-AC7F12339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</a:t>
            </a:r>
          </a:p>
        </p:txBody>
      </p:sp>
      <p:pic>
        <p:nvPicPr>
          <p:cNvPr id="6" name="Content Placeholder 5" descr="A graph with a blue line&#10;&#10;Description automatically generated">
            <a:extLst>
              <a:ext uri="{FF2B5EF4-FFF2-40B4-BE49-F238E27FC236}">
                <a16:creationId xmlns:a16="http://schemas.microsoft.com/office/drawing/2014/main" id="{0272A7B7-185F-5F5A-DA93-334F1021F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34486" y="2017792"/>
            <a:ext cx="10419027" cy="6251416"/>
          </a:xfrm>
        </p:spPr>
      </p:pic>
    </p:spTree>
    <p:extLst>
      <p:ext uri="{BB962C8B-B14F-4D97-AF65-F5344CB8AC3E}">
        <p14:creationId xmlns:p14="http://schemas.microsoft.com/office/powerpoint/2010/main" val="2908297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5012-58B3-A798-CC1A-54B6D086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a More Abstract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23B24-3D75-F9BF-78DA-10B1BD7FD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choice of prior distribution will influence the posterior distribution.</a:t>
            </a:r>
          </a:p>
          <a:p>
            <a:r>
              <a:rPr lang="en-US" dirty="0"/>
              <a:t>In lesson 1, we looked at an example where the prior distribution was uniform for Bernoulli trials.</a:t>
            </a:r>
          </a:p>
          <a:p>
            <a:r>
              <a:rPr lang="en-US" dirty="0"/>
              <a:t>We can reconsider this example, but with different priors. </a:t>
            </a:r>
          </a:p>
        </p:txBody>
      </p:sp>
    </p:spTree>
    <p:extLst>
      <p:ext uri="{BB962C8B-B14F-4D97-AF65-F5344CB8AC3E}">
        <p14:creationId xmlns:p14="http://schemas.microsoft.com/office/powerpoint/2010/main" val="112713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BDA0A51-B445-017C-B19B-D95D977CD4AE}"/>
              </a:ext>
            </a:extLst>
          </p:cNvPr>
          <p:cNvSpPr txBox="1">
            <a:spLocks/>
          </p:cNvSpPr>
          <p:nvPr/>
        </p:nvSpPr>
        <p:spPr bwMode="auto">
          <a:xfrm>
            <a:off x="1101724" y="4367783"/>
            <a:ext cx="16084552" cy="1551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5600" b="1" kern="1200">
                <a:solidFill>
                  <a:schemeClr val="accent1"/>
                </a:solidFill>
                <a:latin typeface="+mj-lt"/>
                <a:ea typeface="ＭＳ Ｐゴシック" panose="020B0600070205080204" pitchFamily="34" charset="-128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9144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18288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7432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6576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i="1"/>
              <a:t>(board example inserted here)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39729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881B-A14C-8231-8FB8-E2B9AC5C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Conjugate Prior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060D6C-6C39-8173-A301-4B874E36A6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posterior distribution follows the same parametric form as the prior distribution is called </a:t>
                </a:r>
                <a:r>
                  <a:rPr lang="en-US" b="1" dirty="0">
                    <a:solidFill>
                      <a:schemeClr val="bg1"/>
                    </a:solidFill>
                  </a:rPr>
                  <a:t>conjugacy.</a:t>
                </a:r>
              </a:p>
              <a:p>
                <a:r>
                  <a:rPr lang="en-US" dirty="0"/>
                  <a:t>Formally,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is a class of sampling distributions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l-GR" dirty="0"/>
                  <a:t>,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dirty="0"/>
                  <a:t> is a class of prior distributions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l-GR" dirty="0"/>
                  <a:t>, </a:t>
                </a:r>
                <a:r>
                  <a:rPr lang="en-US" dirty="0"/>
                  <a:t>then the class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>
                    <a:solidFill>
                      <a:schemeClr val="bg1"/>
                    </a:solidFill>
                  </a:rPr>
                  <a:t>conjugate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if</a:t>
                </a:r>
              </a:p>
              <a:p>
                <a:endParaRPr lang="en-US" dirty="0"/>
              </a:p>
              <a:p>
                <a:r>
                  <a:rPr lang="en-US" dirty="0"/>
                  <a:t>In other words, a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conjugate prior </a:t>
                </a:r>
                <a:r>
                  <a:rPr lang="en-US" dirty="0"/>
                  <a:t>to the likelihood is one that </a:t>
                </a:r>
                <a:r>
                  <a:rPr lang="en-US" i="1" u="sng" dirty="0">
                    <a:solidFill>
                      <a:schemeClr val="bg1"/>
                    </a:solidFill>
                  </a:rPr>
                  <a:t>ensures</a:t>
                </a:r>
                <a:r>
                  <a:rPr lang="en-US" dirty="0"/>
                  <a:t> the posterior and prior are from the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same</a:t>
                </a:r>
                <a:r>
                  <a:rPr lang="en-US" dirty="0"/>
                  <a:t> class.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060D6C-6C39-8173-A301-4B874E36A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4" t="-1657" r="-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3CB2D6-0E5D-6090-5284-13B76C4114A5}"/>
                  </a:ext>
                </a:extLst>
              </p:cNvPr>
              <p:cNvSpPr txBox="1"/>
              <p:nvPr/>
            </p:nvSpPr>
            <p:spPr>
              <a:xfrm>
                <a:off x="3997326" y="5494702"/>
                <a:ext cx="1028700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4000" dirty="0"/>
                  <a:t> for all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4000" dirty="0"/>
                  <a:t> and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endParaRPr lang="en-US" sz="4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3CB2D6-0E5D-6090-5284-13B76C411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326" y="5494702"/>
                <a:ext cx="10287000" cy="984885"/>
              </a:xfrm>
              <a:prstGeom prst="rect">
                <a:avLst/>
              </a:prstGeom>
              <a:blipFill>
                <a:blip r:embed="rId4"/>
                <a:stretch>
                  <a:fillRect l="-740" t="-1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33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37497-E48B-CF1C-76C8-E36E1CAFA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8549" y="2085698"/>
            <a:ext cx="10072687" cy="6515100"/>
          </a:xfrm>
        </p:spPr>
        <p:txBody>
          <a:bodyPr>
            <a:normAutofit fontScale="92500"/>
          </a:bodyPr>
          <a:lstStyle/>
          <a:p>
            <a:r>
              <a:rPr lang="en-US" dirty="0"/>
              <a:t>In Scientific American, the article </a:t>
            </a:r>
            <a:r>
              <a:rPr lang="en-US" i="1" dirty="0"/>
              <a:t>Scientists Destroy Illusion That Coin Toss Flips Are 50–50 </a:t>
            </a:r>
            <a:r>
              <a:rPr lang="en-US" dirty="0"/>
              <a:t>(Jan. 2024 by Shi </a:t>
            </a:r>
            <a:r>
              <a:rPr lang="en-US" dirty="0" err="1"/>
              <a:t>En</a:t>
            </a:r>
            <a:r>
              <a:rPr lang="en-US" dirty="0"/>
              <a:t> Kim)</a:t>
            </a:r>
          </a:p>
          <a:p>
            <a:pPr lvl="1"/>
            <a:r>
              <a:rPr lang="en-US" dirty="0"/>
              <a:t>“The leading theory explaining the subtle advantage comes from a 2007 physics study by Stanford University statistician </a:t>
            </a:r>
            <a:r>
              <a:rPr lang="en-US" dirty="0" err="1"/>
              <a:t>Persi</a:t>
            </a:r>
            <a:r>
              <a:rPr lang="en-US" dirty="0"/>
              <a:t> </a:t>
            </a:r>
            <a:r>
              <a:rPr lang="en-US" dirty="0" err="1"/>
              <a:t>Diaconis</a:t>
            </a:r>
            <a:r>
              <a:rPr lang="en-US" dirty="0"/>
              <a:t> and his colleagues, whose calculations predicted a </a:t>
            </a:r>
            <a:r>
              <a:rPr lang="en-US" b="1" dirty="0">
                <a:solidFill>
                  <a:schemeClr val="bg1"/>
                </a:solidFill>
              </a:rPr>
              <a:t>same-side bias of 51 percent</a:t>
            </a:r>
            <a:r>
              <a:rPr lang="en-US" dirty="0"/>
              <a:t>.”</a:t>
            </a:r>
          </a:p>
          <a:p>
            <a:r>
              <a:rPr lang="en-US" dirty="0"/>
              <a:t>Let’s walk through an imaginary scenario based on this work. </a:t>
            </a:r>
          </a:p>
        </p:txBody>
      </p:sp>
      <p:pic>
        <p:nvPicPr>
          <p:cNvPr id="7" name="Content Placeholder 6" descr="A hand throwing coins into the air&#10;&#10;Description automatically generated">
            <a:extLst>
              <a:ext uri="{FF2B5EF4-FFF2-40B4-BE49-F238E27FC236}">
                <a16:creationId xmlns:a16="http://schemas.microsoft.com/office/drawing/2014/main" id="{1E8EADE2-EF73-59BB-E8B6-C4824A09FB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344400" y="2098611"/>
            <a:ext cx="4343400" cy="65151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578FB1-4C66-D933-0ACC-AA3BF5488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Conjugate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59097-6ED7-14AC-39C8-84333E8C91D8}"/>
              </a:ext>
            </a:extLst>
          </p:cNvPr>
          <p:cNvSpPr txBox="1"/>
          <p:nvPr/>
        </p:nvSpPr>
        <p:spPr>
          <a:xfrm>
            <a:off x="12344400" y="8630191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iStock-156210661 credit - </a:t>
            </a:r>
            <a:r>
              <a:rPr lang="en-US" dirty="0" err="1"/>
              <a:t>alexeys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6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9FFA264-4B70-E18D-A275-50CD388372F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We start with the belief that coins are likely to be fair.</a:t>
                </a:r>
              </a:p>
              <a:p>
                <a:r>
                  <a:rPr lang="en-US" dirty="0"/>
                  <a:t>We assume small variance of about 0.248%.</a:t>
                </a:r>
              </a:p>
              <a:p>
                <a:r>
                  <a:rPr lang="en-US" dirty="0"/>
                  <a:t>An informative prior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Beta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9FFA264-4B70-E18D-A275-50CD388372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310" t="-1751" r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2311364F-7080-DD5F-17B3-3A9F9BD3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Prior</a:t>
            </a:r>
          </a:p>
        </p:txBody>
      </p:sp>
      <p:pic>
        <p:nvPicPr>
          <p:cNvPr id="11" name="Content Placeholder 10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6320DA26-D5B3-D385-B437-E94B8C6D7A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098550" y="3039427"/>
            <a:ext cx="7680325" cy="4608195"/>
          </a:xfrm>
        </p:spPr>
      </p:pic>
    </p:spTree>
    <p:extLst>
      <p:ext uri="{BB962C8B-B14F-4D97-AF65-F5344CB8AC3E}">
        <p14:creationId xmlns:p14="http://schemas.microsoft.com/office/powerpoint/2010/main" val="265355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807F-AA75-8289-ABFC-30F1E44E6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777" y="2286001"/>
            <a:ext cx="12998450" cy="258762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Priors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820C0-3BC8-687A-7D56-C3951CF5E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4777" y="4949827"/>
            <a:ext cx="12998450" cy="137477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Shahrzad Jamshidi, PhD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function&#10;&#10;Description automatically generated">
            <a:extLst>
              <a:ext uri="{FF2B5EF4-FFF2-40B4-BE49-F238E27FC236}">
                <a16:creationId xmlns:a16="http://schemas.microsoft.com/office/drawing/2014/main" id="{7DECBDD6-53A8-D474-2F82-D11D817E25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502775" y="3039427"/>
            <a:ext cx="7680325" cy="4608195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311364F-7080-DD5F-17B3-3A9F9BD3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Posterior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CBCEB7-5176-C2D5-6AC5-44AE009ADA8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With data, we update: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Beta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,50+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Suppose we check a single coin and observe 51 heads and 49 tails</a:t>
                </a:r>
              </a:p>
              <a:p>
                <a:r>
                  <a:rPr lang="en-US" dirty="0"/>
                  <a:t>Our new mean has updated to 0.505 and our variance shrank.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CBCEB7-5176-C2D5-6AC5-44AE009ADA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310" t="-1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7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2D537-0217-D1D1-6C4F-B6B14E38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Nonconjugate Prior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ABF09-1812-A085-7FC7-49F20BEE4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Conjugate prior distributions are analytically “nice”.</a:t>
            </a:r>
          </a:p>
          <a:p>
            <a:pPr lvl="1"/>
            <a:r>
              <a:rPr lang="en-US" dirty="0"/>
              <a:t>Our last example was easy to do!</a:t>
            </a:r>
          </a:p>
          <a:p>
            <a:r>
              <a:rPr lang="en-US" dirty="0"/>
              <a:t>In practice, conjugate priors may not be possible.</a:t>
            </a:r>
          </a:p>
          <a:p>
            <a:r>
              <a:rPr lang="en-US" dirty="0"/>
              <a:t>Nonconjugate prior distributions, however, do not pose any new conceptual problems.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9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E894-F200-406C-F8DF-702F889C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Nonconjugate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8978F-6435-F386-6B6E-91AFDA0C1A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Suppose you are a researcher studying the ratio of arm to leg lengths in children. Because this is a population, you assume the likelihood of any measurement follows a normal distribution. Assume the variance is 1.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Because you do not know the ratio, you assume a prior that is a uniform distribution from 0.25 to 4.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8978F-6435-F386-6B6E-91AFDA0C1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41" t="-1657" r="-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294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BDA0A51-B445-017C-B19B-D95D977CD4AE}"/>
              </a:ext>
            </a:extLst>
          </p:cNvPr>
          <p:cNvSpPr txBox="1">
            <a:spLocks/>
          </p:cNvSpPr>
          <p:nvPr/>
        </p:nvSpPr>
        <p:spPr bwMode="auto">
          <a:xfrm>
            <a:off x="1101724" y="4367783"/>
            <a:ext cx="16084552" cy="1551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5600" b="1" kern="1200">
                <a:solidFill>
                  <a:schemeClr val="accent1"/>
                </a:solidFill>
                <a:latin typeface="+mj-lt"/>
                <a:ea typeface="ＭＳ Ｐゴシック" panose="020B0600070205080204" pitchFamily="34" charset="-128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9144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18288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7432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6576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i="1"/>
              <a:t>(board example inserted here)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10582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52BF-4152-E293-4A53-F904372E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Weakly Informative Prior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EBD7-7AC5-9F97-45AA-5AC60959D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discussed </a:t>
            </a:r>
            <a:r>
              <a:rPr lang="en-US" b="1" dirty="0">
                <a:solidFill>
                  <a:schemeClr val="bg1"/>
                </a:solidFill>
              </a:rPr>
              <a:t>informative</a:t>
            </a:r>
            <a:r>
              <a:rPr lang="en-US" dirty="0"/>
              <a:t> priors that are </a:t>
            </a:r>
            <a:r>
              <a:rPr lang="en-US" b="1" dirty="0">
                <a:solidFill>
                  <a:schemeClr val="bg1"/>
                </a:solidFill>
              </a:rPr>
              <a:t>conjugate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nonconjugate</a:t>
            </a:r>
            <a:r>
              <a:rPr lang="en-US" dirty="0"/>
              <a:t>. </a:t>
            </a:r>
          </a:p>
          <a:p>
            <a:r>
              <a:rPr lang="en-US" b="1" dirty="0">
                <a:solidFill>
                  <a:schemeClr val="bg1"/>
                </a:solidFill>
              </a:rPr>
              <a:t>Noninformative</a:t>
            </a:r>
            <a:r>
              <a:rPr lang="en-US" dirty="0"/>
              <a:t> are flat, uniform distributions of the parameter, showing no bias to to any values.</a:t>
            </a:r>
          </a:p>
          <a:p>
            <a:r>
              <a:rPr lang="en-US" b="1" dirty="0">
                <a:solidFill>
                  <a:schemeClr val="bg1"/>
                </a:solidFill>
              </a:rPr>
              <a:t>Weakly informative </a:t>
            </a:r>
            <a:r>
              <a:rPr lang="en-US" dirty="0"/>
              <a:t>priors are constructed so that prior knowledge is used but it is intentionally weaker than what is actually known.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00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67AD4-458E-A36B-66BD-F39F1723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Weakly Informative Prior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25C5F-9BB0-8225-E48C-5E1B40043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main methods: </a:t>
            </a:r>
          </a:p>
          <a:p>
            <a:pPr lvl="1"/>
            <a:r>
              <a:rPr lang="en-US" dirty="0"/>
              <a:t>Start with a noninformative prior distribution and then add enough information so that inferences are constrained to be reasonable.</a:t>
            </a:r>
          </a:p>
          <a:p>
            <a:pPr lvl="1"/>
            <a:r>
              <a:rPr lang="en-US" dirty="0"/>
              <a:t>Start with a strong, highly informative prior and broaden it to account for uncertainty.</a:t>
            </a:r>
          </a:p>
        </p:txBody>
      </p:sp>
    </p:spTree>
    <p:extLst>
      <p:ext uri="{BB962C8B-B14F-4D97-AF65-F5344CB8AC3E}">
        <p14:creationId xmlns:p14="http://schemas.microsoft.com/office/powerpoint/2010/main" val="283949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6804-D931-5116-38B9-9D19D2CF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27659-7C37-0DFA-1498-CDBBEFC05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examples of distributions</a:t>
            </a:r>
          </a:p>
        </p:txBody>
      </p:sp>
    </p:spTree>
    <p:extLst>
      <p:ext uri="{BB962C8B-B14F-4D97-AF65-F5344CB8AC3E}">
        <p14:creationId xmlns:p14="http://schemas.microsoft.com/office/powerpoint/2010/main" val="53963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5478-3611-2326-EEC1-38141B6D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39E75-FFD3-7FE0-89DE-AAD48FFFD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Bernoulli trials, binomial distributions </a:t>
            </a:r>
          </a:p>
          <a:p>
            <a:r>
              <a:rPr lang="en-US" dirty="0"/>
              <a:t>The posterior is a balance between the prior and the data</a:t>
            </a:r>
          </a:p>
          <a:p>
            <a:r>
              <a:rPr lang="en-US" dirty="0"/>
              <a:t>We discussed methods to summarize the posterior distribution and to make predictions. </a:t>
            </a:r>
          </a:p>
        </p:txBody>
      </p:sp>
    </p:spTree>
    <p:extLst>
      <p:ext uri="{BB962C8B-B14F-4D97-AF65-F5344CB8AC3E}">
        <p14:creationId xmlns:p14="http://schemas.microsoft.com/office/powerpoint/2010/main" val="135047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DD40-D505-7C0E-E426-A8C62D2E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5D5FD-ADFA-6AA8-D128-E94866F6E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Define conjugate prior distributions.</a:t>
            </a:r>
          </a:p>
          <a:p>
            <a:pPr lvl="0"/>
            <a:r>
              <a:rPr lang="en-US" dirty="0"/>
              <a:t>Differentiate between informative, noninformative, and weakly informative priors.</a:t>
            </a:r>
          </a:p>
        </p:txBody>
      </p:sp>
    </p:spTree>
    <p:extLst>
      <p:ext uri="{BB962C8B-B14F-4D97-AF65-F5344CB8AC3E}">
        <p14:creationId xmlns:p14="http://schemas.microsoft.com/office/powerpoint/2010/main" val="65094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9793-B8F1-1863-3D85-A03A5C60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7F79-3A87-6CBB-1037-EA1118210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Beta distributions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Normal distributions</a:t>
            </a:r>
          </a:p>
        </p:txBody>
      </p:sp>
    </p:spTree>
    <p:extLst>
      <p:ext uri="{BB962C8B-B14F-4D97-AF65-F5344CB8AC3E}">
        <p14:creationId xmlns:p14="http://schemas.microsoft.com/office/powerpoint/2010/main" val="58112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85DA-C1F2-6AB9-6EB1-2009B39E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Noninformative Priors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1907A-28EE-30E7-4E3C-813AEAF5CB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Priors reflect some kind of initial information about a hidden parameter</a:t>
                </a:r>
              </a:p>
              <a:p>
                <a:r>
                  <a:rPr lang="en-US" dirty="0"/>
                  <a:t>A uniform prior, like what we saw from the last lesson, was </a:t>
                </a:r>
                <a:r>
                  <a:rPr lang="en-US" b="1" dirty="0">
                    <a:solidFill>
                      <a:schemeClr val="bg1"/>
                    </a:solidFill>
                  </a:rPr>
                  <a:t>noninformative</a:t>
                </a:r>
                <a:r>
                  <a:rPr lang="en-US" dirty="0"/>
                  <a:t>—it assumed no prior knowledge. </a:t>
                </a:r>
              </a:p>
              <a:p>
                <a:pPr lvl="1"/>
                <a:r>
                  <a:rPr lang="en-US" dirty="0"/>
                  <a:t>All values of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were equally likely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1907A-28EE-30E7-4E3C-813AEAF5CB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4"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11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95C6-F8BD-0A33-3298-D3EF314D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Informative Priors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4B6DF-1CE1-A477-C221-B80BD89F3E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</a:t>
                </a:r>
                <a:r>
                  <a:rPr lang="en-US" b="1" dirty="0">
                    <a:solidFill>
                      <a:schemeClr val="bg1"/>
                    </a:solidFill>
                  </a:rPr>
                  <a:t>informative prior </a:t>
                </a:r>
                <a:r>
                  <a:rPr lang="en-US" dirty="0"/>
                  <a:t>is one that is a </a:t>
                </a:r>
                <a:r>
                  <a:rPr lang="en-US" i="1" dirty="0"/>
                  <a:t>valid</a:t>
                </a:r>
                <a:r>
                  <a:rPr lang="en-US" dirty="0"/>
                  <a:t> probability distribution function.</a:t>
                </a:r>
              </a:p>
              <a:p>
                <a:pPr lvl="1"/>
                <a:r>
                  <a:rPr lang="en-US" dirty="0"/>
                  <a:t>They can be defined by expert knowledge, historical data, or something similar</a:t>
                </a:r>
              </a:p>
              <a:p>
                <a:r>
                  <a:rPr lang="en-US" dirty="0"/>
                  <a:t>The distribution of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in an informative prior has biases that reflect known information.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4B6DF-1CE1-A477-C221-B80BD89F3E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4" t="-1657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52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46AB-9E3F-E629-AB66-05722989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Interpretations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0110F-7657-0E9B-A964-6A2D5268B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primary interpretations of prior distributions: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Population Interpretation</a:t>
            </a:r>
            <a:r>
              <a:rPr lang="en-US" dirty="0"/>
              <a:t>: The prior distribution represents a population of possible parameter values.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State of Knowledge Interpretation</a:t>
            </a:r>
            <a:r>
              <a:rPr lang="en-US" dirty="0"/>
              <a:t>: The prior reflects our current knowledge and uncertainty about the parameter, treating its value as a random realization from the prior distribution.</a:t>
            </a:r>
          </a:p>
          <a:p>
            <a:r>
              <a:rPr lang="en-US" dirty="0"/>
              <a:t>Precise population of parameter values may not exist.</a:t>
            </a:r>
          </a:p>
          <a:p>
            <a:r>
              <a:rPr lang="en-US" dirty="0"/>
              <a:t>The prior should encompass </a:t>
            </a:r>
            <a:r>
              <a:rPr lang="en-US" i="1" u="sng" dirty="0"/>
              <a:t>all plausible values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947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35F4-C155-571D-63F9-EB9CD7D4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of Prior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7D64A-4462-B99C-9177-53DD33459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construction of prior distributions involves </a:t>
            </a:r>
          </a:p>
          <a:p>
            <a:pPr lvl="1"/>
            <a:r>
              <a:rPr lang="en-US" dirty="0"/>
              <a:t>incorporating all plausible values of the parameter and </a:t>
            </a:r>
          </a:p>
          <a:p>
            <a:pPr lvl="1"/>
            <a:r>
              <a:rPr lang="en-US" dirty="0"/>
              <a:t>using prior knowledge to guide the shape and concentration of the distribution.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65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Custom 3">
      <a:dk1>
        <a:sysClr val="windowText" lastClr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ECH_Template_2019 (1)  -  Compatibility Mode" id="{96DF2388-B785-2045-9157-84F6A1D402CB}" vid="{FA40E05E-1420-CD4F-AB4E-3CD2BC76CD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EF55019BAB0549B2C20BFAAB8A2896" ma:contentTypeVersion="17" ma:contentTypeDescription="Create a new document." ma:contentTypeScope="" ma:versionID="76077723e4e34c3b5aeef4b04efa78bf">
  <xsd:schema xmlns:xsd="http://www.w3.org/2001/XMLSchema" xmlns:xs="http://www.w3.org/2001/XMLSchema" xmlns:p="http://schemas.microsoft.com/office/2006/metadata/properties" xmlns:ns2="5e41b080-9453-459c-bb93-b19be7335f42" xmlns:ns3="4e58ebf2-e4df-4cd3-9186-1e42b3ede124" targetNamespace="http://schemas.microsoft.com/office/2006/metadata/properties" ma:root="true" ma:fieldsID="19e363e40d36e188a1c3db48bbcaf99f" ns2:_="" ns3:_="">
    <xsd:import namespace="5e41b080-9453-459c-bb93-b19be7335f42"/>
    <xsd:import namespace="4e58ebf2-e4df-4cd3-9186-1e42b3ede124"/>
    <xsd:element name="properties">
      <xsd:complexType>
        <xsd:sequence>
          <xsd:element name="documentManagement">
            <xsd:complexType>
              <xsd:all>
                <xsd:element ref="ns2:Due_x0020_Date" minOccurs="0"/>
                <xsd:element ref="ns2:Status" minOccurs="0"/>
                <xsd:element ref="ns2:Comments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41b080-9453-459c-bb93-b19be7335f42" elementFormDefault="qualified">
    <xsd:import namespace="http://schemas.microsoft.com/office/2006/documentManagement/types"/>
    <xsd:import namespace="http://schemas.microsoft.com/office/infopath/2007/PartnerControls"/>
    <xsd:element name="Due_x0020_Date" ma:index="8" nillable="true" ma:displayName="Due Date" ma:format="DateOnly" ma:indexed="true" ma:internalName="Due_x0020_Date">
      <xsd:simpleType>
        <xsd:restriction base="dms:DateTime"/>
      </xsd:simpleType>
    </xsd:element>
    <xsd:element name="Status" ma:index="9" nillable="true" ma:displayName="Status" ma:format="Dropdown" ma:indexed="true" ma:internalName="Status">
      <xsd:simpleType>
        <xsd:restriction base="dms:Choice">
          <xsd:enumeration value="For Partner Review"/>
          <xsd:enumeration value="For Collegis Review"/>
          <xsd:enumeration value="Approved by Partner"/>
        </xsd:restriction>
      </xsd:simpleType>
    </xsd:element>
    <xsd:element name="Comments" ma:index="10" nillable="true" ma:displayName="Comments" ma:internalName="Comments">
      <xsd:simpleType>
        <xsd:restriction base="dms:Note">
          <xsd:maxLength value="255"/>
        </xsd:restriction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1040b95-0fdc-46ce-be91-73dc895452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58ebf2-e4df-4cd3-9186-1e42b3ede12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ef5f3a8b-878a-4d06-a8de-79a1d9f1fffd}" ma:internalName="TaxCatchAll" ma:showField="CatchAllData" ma:web="4e58ebf2-e4df-4cd3-9186-1e42b3ede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5e41b080-9453-459c-bb93-b19be7335f42" xsi:nil="true"/>
    <Comments xmlns="5e41b080-9453-459c-bb93-b19be7335f42" xsi:nil="true"/>
    <Due_x0020_Date xmlns="5e41b080-9453-459c-bb93-b19be7335f42" xsi:nil="true"/>
    <lcf76f155ced4ddcb4097134ff3c332f xmlns="5e41b080-9453-459c-bb93-b19be7335f42">
      <Terms xmlns="http://schemas.microsoft.com/office/infopath/2007/PartnerControls"/>
    </lcf76f155ced4ddcb4097134ff3c332f>
    <TaxCatchAll xmlns="4e58ebf2-e4df-4cd3-9186-1e42b3ede124" xsi:nil="true"/>
  </documentManagement>
</p:properties>
</file>

<file path=customXml/itemProps1.xml><?xml version="1.0" encoding="utf-8"?>
<ds:datastoreItem xmlns:ds="http://schemas.openxmlformats.org/officeDocument/2006/customXml" ds:itemID="{F1901CB5-7ABA-4EA0-A8CD-795F6E098060}"/>
</file>

<file path=customXml/itemProps2.xml><?xml version="1.0" encoding="utf-8"?>
<ds:datastoreItem xmlns:ds="http://schemas.openxmlformats.org/officeDocument/2006/customXml" ds:itemID="{BFA838ED-C12F-4A42-8E88-98BAC73D21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6A4EEA-2556-441D-B20B-0657893061DE}">
  <ds:schemaRefs>
    <ds:schemaRef ds:uri="http://schemas.microsoft.com/office/2006/metadata/properties"/>
    <ds:schemaRef ds:uri="http://schemas.microsoft.com/office/infopath/2007/PartnerControls"/>
    <ds:schemaRef ds:uri="5e41b080-9453-459c-bb93-b19be7335f42"/>
    <ds:schemaRef ds:uri="4e58ebf2-e4df-4cd3-9186-1e42b3ede12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10846</TotalTime>
  <Words>1514</Words>
  <Application>Microsoft Macintosh PowerPoint</Application>
  <PresentationFormat>Custom</PresentationFormat>
  <Paragraphs>143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Aptos</vt:lpstr>
      <vt:lpstr>Arial</vt:lpstr>
      <vt:lpstr>Cambria Math</vt:lpstr>
      <vt:lpstr>Wingdings 2</vt:lpstr>
      <vt:lpstr>Breeze</vt:lpstr>
      <vt:lpstr> Bayesian Inference</vt:lpstr>
      <vt:lpstr>Priors</vt:lpstr>
      <vt:lpstr>Last Time</vt:lpstr>
      <vt:lpstr>Objective</vt:lpstr>
      <vt:lpstr>Topics to Review</vt:lpstr>
      <vt:lpstr>Noninformative Priors</vt:lpstr>
      <vt:lpstr>Informative Priors</vt:lpstr>
      <vt:lpstr>Prior Interpretations</vt:lpstr>
      <vt:lpstr>Construction of Prior Distributions</vt:lpstr>
      <vt:lpstr>Example</vt:lpstr>
      <vt:lpstr>Example</vt:lpstr>
      <vt:lpstr>Example</vt:lpstr>
      <vt:lpstr>PowerPoint Presentation</vt:lpstr>
      <vt:lpstr>Solution </vt:lpstr>
      <vt:lpstr>On a More Abstract Level</vt:lpstr>
      <vt:lpstr>PowerPoint Presentation</vt:lpstr>
      <vt:lpstr>Conjugate Prior Distribution</vt:lpstr>
      <vt:lpstr>Conjugate Example</vt:lpstr>
      <vt:lpstr>Example Prior</vt:lpstr>
      <vt:lpstr>Resulting Posterior</vt:lpstr>
      <vt:lpstr>Nonconjugate Prior Distributions</vt:lpstr>
      <vt:lpstr>Nonconjugate Example</vt:lpstr>
      <vt:lpstr>PowerPoint Presentation</vt:lpstr>
      <vt:lpstr>Weakly Informative Prior</vt:lpstr>
      <vt:lpstr>Constructing a Weakly Informative Prior</vt:lpstr>
      <vt:lpstr>Next Time</vt:lpstr>
    </vt:vector>
  </TitlesOfParts>
  <Manager/>
  <Company>Illinois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Illinois Tech President's PowerPoint Presentation</dc:title>
  <dc:subject/>
  <dc:creator>Sandra Laporte</dc:creator>
  <cp:keywords/>
  <dc:description/>
  <cp:lastModifiedBy>Jamshidi, Sara (She/Her/Hers)</cp:lastModifiedBy>
  <cp:revision>34</cp:revision>
  <dcterms:created xsi:type="dcterms:W3CDTF">2019-02-13T16:04:21Z</dcterms:created>
  <dcterms:modified xsi:type="dcterms:W3CDTF">2024-07-13T22:14:53Z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0x010100F3EF55019BAB0549B2C20BFAAB8A2896</vt:lpwstr>
  </property>
  <property fmtid="{D5CDD505-2E9C-101B-9397-08002B2CF9AE}" pid="3" name="MediaServiceImageTags">
    <vt:lpwstr/>
  </property>
  <property fmtid="{D5CDD505-2E9C-101B-9397-08002B2CF9AE}" pid="4" name="MSIP_Label_f2dee603-0001-4639-81f8-0608a53322f1_Enabled">
    <vt:lpwstr>true</vt:lpwstr>
  </property>
  <property fmtid="{D5CDD505-2E9C-101B-9397-08002B2CF9AE}" pid="5" name="MSIP_Label_f2dee603-0001-4639-81f8-0608a53322f1_SetDate">
    <vt:lpwstr>2024-04-29T04:22:46Z</vt:lpwstr>
  </property>
  <property fmtid="{D5CDD505-2E9C-101B-9397-08002B2CF9AE}" pid="6" name="MSIP_Label_f2dee603-0001-4639-81f8-0608a53322f1_Method">
    <vt:lpwstr>Standard</vt:lpwstr>
  </property>
  <property fmtid="{D5CDD505-2E9C-101B-9397-08002B2CF9AE}" pid="7" name="MSIP_Label_f2dee603-0001-4639-81f8-0608a53322f1_Name">
    <vt:lpwstr>defa4170-0d19-0005-0004-bc88714345d2</vt:lpwstr>
  </property>
  <property fmtid="{D5CDD505-2E9C-101B-9397-08002B2CF9AE}" pid="8" name="MSIP_Label_f2dee603-0001-4639-81f8-0608a53322f1_SiteId">
    <vt:lpwstr>b4478c05-3dd9-4e06-a7fb-5dcf72bd44ee</vt:lpwstr>
  </property>
  <property fmtid="{D5CDD505-2E9C-101B-9397-08002B2CF9AE}" pid="9" name="MSIP_Label_f2dee603-0001-4639-81f8-0608a53322f1_ActionId">
    <vt:lpwstr>e63406b8-2b13-420b-9f66-ed259bc00450</vt:lpwstr>
  </property>
  <property fmtid="{D5CDD505-2E9C-101B-9397-08002B2CF9AE}" pid="10" name="MSIP_Label_f2dee603-0001-4639-81f8-0608a53322f1_ContentBits">
    <vt:lpwstr>0</vt:lpwstr>
  </property>
</Properties>
</file>