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61"/>
  </p:notesMasterIdLst>
  <p:sldIdLst>
    <p:sldId id="259" r:id="rId5"/>
    <p:sldId id="262" r:id="rId6"/>
    <p:sldId id="260" r:id="rId7"/>
    <p:sldId id="266" r:id="rId8"/>
    <p:sldId id="267" r:id="rId9"/>
    <p:sldId id="279" r:id="rId10"/>
    <p:sldId id="281" r:id="rId11"/>
    <p:sldId id="274" r:id="rId12"/>
    <p:sldId id="1152" r:id="rId13"/>
    <p:sldId id="280" r:id="rId14"/>
    <p:sldId id="282" r:id="rId15"/>
    <p:sldId id="1102" r:id="rId16"/>
    <p:sldId id="1103" r:id="rId17"/>
    <p:sldId id="268" r:id="rId18"/>
    <p:sldId id="277" r:id="rId19"/>
    <p:sldId id="949" r:id="rId20"/>
    <p:sldId id="1076" r:id="rId21"/>
    <p:sldId id="952" r:id="rId22"/>
    <p:sldId id="472" r:id="rId23"/>
    <p:sldId id="1148" r:id="rId24"/>
    <p:sldId id="1149" r:id="rId25"/>
    <p:sldId id="1098" r:id="rId26"/>
    <p:sldId id="710" r:id="rId27"/>
    <p:sldId id="1150" r:id="rId28"/>
    <p:sldId id="270" r:id="rId29"/>
    <p:sldId id="278" r:id="rId30"/>
    <p:sldId id="1151" r:id="rId31"/>
    <p:sldId id="722" r:id="rId32"/>
    <p:sldId id="711" r:id="rId33"/>
    <p:sldId id="723" r:id="rId34"/>
    <p:sldId id="669" r:id="rId35"/>
    <p:sldId id="1126" r:id="rId36"/>
    <p:sldId id="1128" r:id="rId37"/>
    <p:sldId id="1129" r:id="rId38"/>
    <p:sldId id="1132" r:id="rId39"/>
    <p:sldId id="1130" r:id="rId40"/>
    <p:sldId id="1153" r:id="rId41"/>
    <p:sldId id="1131" r:id="rId42"/>
    <p:sldId id="983" r:id="rId43"/>
    <p:sldId id="1133" r:id="rId44"/>
    <p:sldId id="1147" r:id="rId45"/>
    <p:sldId id="1134" r:id="rId46"/>
    <p:sldId id="1135" r:id="rId47"/>
    <p:sldId id="1136" r:id="rId48"/>
    <p:sldId id="1138" r:id="rId49"/>
    <p:sldId id="1139" r:id="rId50"/>
    <p:sldId id="1140" r:id="rId51"/>
    <p:sldId id="1143" r:id="rId52"/>
    <p:sldId id="1141" r:id="rId53"/>
    <p:sldId id="1142" r:id="rId54"/>
    <p:sldId id="1144" r:id="rId55"/>
    <p:sldId id="1145" r:id="rId56"/>
    <p:sldId id="1146" r:id="rId57"/>
    <p:sldId id="1154" r:id="rId58"/>
    <p:sldId id="272" r:id="rId59"/>
    <p:sldId id="273" r:id="rId60"/>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82D7353F-8D7B-D9F2-4D09-794744CA02A5}" v="2" dt="2023-12-06T19:12:54.474"/>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p:restoredTop sz="93764"/>
  </p:normalViewPr>
  <p:slideViewPr>
    <p:cSldViewPr snapToGrid="0" snapToObjects="1">
      <p:cViewPr>
        <p:scale>
          <a:sx n="49" d="100"/>
          <a:sy n="49" d="100"/>
        </p:scale>
        <p:origin x="970" y="82"/>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dy Tseng" userId="S::judy.tseng@collegiseducation.com::b031a71b-ea40-479f-9c0f-e713aa008bfa" providerId="AD" clId="Web-{82D7353F-8D7B-D9F2-4D09-794744CA02A5}"/>
    <pc:docChg chg="sldOrd">
      <pc:chgData name="Judy Tseng" userId="S::judy.tseng@collegiseducation.com::b031a71b-ea40-479f-9c0f-e713aa008bfa" providerId="AD" clId="Web-{82D7353F-8D7B-D9F2-4D09-794744CA02A5}" dt="2023-12-06T19:12:54.474" v="1"/>
      <pc:docMkLst>
        <pc:docMk/>
      </pc:docMkLst>
      <pc:sldChg chg="ord">
        <pc:chgData name="Judy Tseng" userId="S::judy.tseng@collegiseducation.com::b031a71b-ea40-479f-9c0f-e713aa008bfa" providerId="AD" clId="Web-{82D7353F-8D7B-D9F2-4D09-794744CA02A5}" dt="2023-12-06T19:12:54.474" v="1"/>
        <pc:sldMkLst>
          <pc:docMk/>
          <pc:sldMk cId="0" sldId="26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46F657-3103-4B92-9ED2-63FC85BB31FC}" type="doc">
      <dgm:prSet loTypeId="urn:microsoft.com/office/officeart/2005/8/layout/cycle5" loCatId="cycle" qsTypeId="urn:microsoft.com/office/officeart/2005/8/quickstyle/simple1" qsCatId="simple" csTypeId="urn:microsoft.com/office/officeart/2005/8/colors/colorful1" csCatId="colorful" phldr="1"/>
      <dgm:spPr/>
      <dgm:t>
        <a:bodyPr/>
        <a:lstStyle/>
        <a:p>
          <a:endParaRPr lang="en-US"/>
        </a:p>
      </dgm:t>
    </dgm:pt>
    <dgm:pt modelId="{ED0B3470-7FEC-4A61-B598-F9FD2FDA16D9}">
      <dgm:prSet phldrT="[Text]"/>
      <dgm:spPr>
        <a:solidFill>
          <a:schemeClr val="accent5">
            <a:lumMod val="75000"/>
          </a:schemeClr>
        </a:solidFill>
      </dgm:spPr>
      <dgm:t>
        <a:bodyPr/>
        <a:lstStyle/>
        <a:p>
          <a:r>
            <a:rPr lang="en-US" dirty="0">
              <a:solidFill>
                <a:schemeClr val="bg2"/>
              </a:solidFill>
            </a:rPr>
            <a:t>Experience</a:t>
          </a:r>
        </a:p>
      </dgm:t>
    </dgm:pt>
    <dgm:pt modelId="{23CBBDA6-8222-4830-9C55-B4968D661FE4}" type="parTrans" cxnId="{7B8F74EC-13BA-4FF6-B65D-A638DFE72CD8}">
      <dgm:prSet/>
      <dgm:spPr/>
      <dgm:t>
        <a:bodyPr/>
        <a:lstStyle/>
        <a:p>
          <a:endParaRPr lang="en-US"/>
        </a:p>
      </dgm:t>
    </dgm:pt>
    <dgm:pt modelId="{E9DC156B-5DDB-4FA7-9190-082D979218F7}" type="sibTrans" cxnId="{7B8F74EC-13BA-4FF6-B65D-A638DFE72CD8}">
      <dgm:prSet/>
      <dgm:spPr>
        <a:ln w="38100"/>
      </dgm:spPr>
      <dgm:t>
        <a:bodyPr/>
        <a:lstStyle/>
        <a:p>
          <a:endParaRPr lang="en-US"/>
        </a:p>
      </dgm:t>
    </dgm:pt>
    <dgm:pt modelId="{760E3AB5-44D1-4684-9783-CE7D87C4BC39}">
      <dgm:prSet phldrT="[Text]"/>
      <dgm:spPr>
        <a:solidFill>
          <a:schemeClr val="accent2">
            <a:lumMod val="75000"/>
          </a:schemeClr>
        </a:solidFill>
      </dgm:spPr>
      <dgm:t>
        <a:bodyPr/>
        <a:lstStyle/>
        <a:p>
          <a:r>
            <a:rPr lang="en-US" dirty="0">
              <a:solidFill>
                <a:schemeClr val="bg2"/>
              </a:solidFill>
            </a:rPr>
            <a:t>Expect</a:t>
          </a:r>
        </a:p>
      </dgm:t>
    </dgm:pt>
    <dgm:pt modelId="{9C69CB34-6A8F-449D-A21A-C02A5C85212B}" type="parTrans" cxnId="{6589A45E-4EB2-4DE7-88FE-AB39D619980E}">
      <dgm:prSet/>
      <dgm:spPr/>
      <dgm:t>
        <a:bodyPr/>
        <a:lstStyle/>
        <a:p>
          <a:endParaRPr lang="en-US"/>
        </a:p>
      </dgm:t>
    </dgm:pt>
    <dgm:pt modelId="{D3E446F2-4B8A-49B2-884D-BA2F4E613169}" type="sibTrans" cxnId="{6589A45E-4EB2-4DE7-88FE-AB39D619980E}">
      <dgm:prSet/>
      <dgm:spPr>
        <a:ln w="38100"/>
      </dgm:spPr>
      <dgm:t>
        <a:bodyPr/>
        <a:lstStyle/>
        <a:p>
          <a:endParaRPr lang="en-US"/>
        </a:p>
      </dgm:t>
    </dgm:pt>
    <dgm:pt modelId="{8F5A3F9E-08C7-4128-8098-C5B7DDBA6021}">
      <dgm:prSet phldrT="[Text]"/>
      <dgm:spPr>
        <a:solidFill>
          <a:srgbClr val="FF0000"/>
        </a:solidFill>
      </dgm:spPr>
      <dgm:t>
        <a:bodyPr/>
        <a:lstStyle/>
        <a:p>
          <a:r>
            <a:rPr lang="en-US" dirty="0">
              <a:solidFill>
                <a:schemeClr val="bg2"/>
              </a:solidFill>
            </a:rPr>
            <a:t>Explain</a:t>
          </a:r>
        </a:p>
      </dgm:t>
    </dgm:pt>
    <dgm:pt modelId="{06DDD24B-FF9F-4550-87E7-F356BDC2A807}" type="parTrans" cxnId="{3AAE10C8-AE61-4561-AB88-1995E3733E17}">
      <dgm:prSet/>
      <dgm:spPr/>
      <dgm:t>
        <a:bodyPr/>
        <a:lstStyle/>
        <a:p>
          <a:endParaRPr lang="en-US"/>
        </a:p>
      </dgm:t>
    </dgm:pt>
    <dgm:pt modelId="{D086B645-F940-453F-A40B-A1AA77D86F97}" type="sibTrans" cxnId="{3AAE10C8-AE61-4561-AB88-1995E3733E17}">
      <dgm:prSet/>
      <dgm:spPr>
        <a:ln w="38100"/>
      </dgm:spPr>
      <dgm:t>
        <a:bodyPr/>
        <a:lstStyle/>
        <a:p>
          <a:endParaRPr lang="en-US"/>
        </a:p>
      </dgm:t>
    </dgm:pt>
    <dgm:pt modelId="{185609CD-5DA0-45EB-A2A8-C281A017AB04}">
      <dgm:prSet phldrT="[Text]"/>
      <dgm:spPr>
        <a:solidFill>
          <a:srgbClr val="00B050"/>
        </a:solidFill>
      </dgm:spPr>
      <dgm:t>
        <a:bodyPr/>
        <a:lstStyle/>
        <a:p>
          <a:r>
            <a:rPr lang="en-US" dirty="0">
              <a:solidFill>
                <a:schemeClr val="bg2"/>
              </a:solidFill>
            </a:rPr>
            <a:t>Expand</a:t>
          </a:r>
        </a:p>
      </dgm:t>
    </dgm:pt>
    <dgm:pt modelId="{90DD9930-723E-435B-9FA6-06C86F566FE7}" type="parTrans" cxnId="{E17C22D8-C669-4A3D-B081-75379D631534}">
      <dgm:prSet/>
      <dgm:spPr/>
      <dgm:t>
        <a:bodyPr/>
        <a:lstStyle/>
        <a:p>
          <a:endParaRPr lang="en-US"/>
        </a:p>
      </dgm:t>
    </dgm:pt>
    <dgm:pt modelId="{59F48442-343D-4660-939D-0628E60C341A}" type="sibTrans" cxnId="{E17C22D8-C669-4A3D-B081-75379D631534}">
      <dgm:prSet/>
      <dgm:spPr>
        <a:ln w="38100"/>
      </dgm:spPr>
      <dgm:t>
        <a:bodyPr/>
        <a:lstStyle/>
        <a:p>
          <a:endParaRPr lang="en-US"/>
        </a:p>
      </dgm:t>
    </dgm:pt>
    <dgm:pt modelId="{3E4CEE74-BD29-47D6-B7BF-9DBC770C4C5B}">
      <dgm:prSet phldrT="[Text]"/>
      <dgm:spPr>
        <a:solidFill>
          <a:schemeClr val="accent2"/>
        </a:solidFill>
      </dgm:spPr>
      <dgm:t>
        <a:bodyPr/>
        <a:lstStyle/>
        <a:p>
          <a:r>
            <a:rPr lang="en-US" dirty="0">
              <a:solidFill>
                <a:schemeClr val="bg2"/>
              </a:solidFill>
            </a:rPr>
            <a:t>Export</a:t>
          </a:r>
        </a:p>
      </dgm:t>
    </dgm:pt>
    <dgm:pt modelId="{7A8482E4-E256-4DC6-8BBD-9412E679D0CA}" type="parTrans" cxnId="{5ADAC61C-2EBB-4D41-87A5-3E2A092D9895}">
      <dgm:prSet/>
      <dgm:spPr/>
      <dgm:t>
        <a:bodyPr/>
        <a:lstStyle/>
        <a:p>
          <a:endParaRPr lang="en-US"/>
        </a:p>
      </dgm:t>
    </dgm:pt>
    <dgm:pt modelId="{BD784F4A-C44A-44B7-B08F-C7A7D6FFE263}" type="sibTrans" cxnId="{5ADAC61C-2EBB-4D41-87A5-3E2A092D9895}">
      <dgm:prSet/>
      <dgm:spPr>
        <a:ln w="38100"/>
      </dgm:spPr>
      <dgm:t>
        <a:bodyPr/>
        <a:lstStyle/>
        <a:p>
          <a:endParaRPr lang="en-US"/>
        </a:p>
      </dgm:t>
    </dgm:pt>
    <dgm:pt modelId="{DB4B73A0-8335-4551-B8EE-D37A9DB5948A}">
      <dgm:prSet/>
      <dgm:spPr>
        <a:solidFill>
          <a:schemeClr val="accent6">
            <a:lumMod val="75000"/>
          </a:schemeClr>
        </a:solidFill>
      </dgm:spPr>
      <dgm:t>
        <a:bodyPr/>
        <a:lstStyle/>
        <a:p>
          <a:r>
            <a:rPr lang="en-US" dirty="0">
              <a:solidFill>
                <a:schemeClr val="bg2"/>
              </a:solidFill>
            </a:rPr>
            <a:t>Explore</a:t>
          </a:r>
        </a:p>
      </dgm:t>
    </dgm:pt>
    <dgm:pt modelId="{E737E9C8-A5B8-4A7A-8096-168A81737412}" type="parTrans" cxnId="{1E8B289B-53FB-404B-B0C0-6DA076A1BC5A}">
      <dgm:prSet/>
      <dgm:spPr/>
      <dgm:t>
        <a:bodyPr/>
        <a:lstStyle/>
        <a:p>
          <a:endParaRPr lang="en-US"/>
        </a:p>
      </dgm:t>
    </dgm:pt>
    <dgm:pt modelId="{15E04A46-9BBA-43C3-99BC-DC96CDF48867}" type="sibTrans" cxnId="{1E8B289B-53FB-404B-B0C0-6DA076A1BC5A}">
      <dgm:prSet/>
      <dgm:spPr>
        <a:ln w="38100"/>
      </dgm:spPr>
      <dgm:t>
        <a:bodyPr/>
        <a:lstStyle/>
        <a:p>
          <a:endParaRPr lang="en-US"/>
        </a:p>
      </dgm:t>
    </dgm:pt>
    <dgm:pt modelId="{6F88F9BF-13CE-4853-94EB-E21C56E5B5F1}" type="pres">
      <dgm:prSet presAssocID="{E846F657-3103-4B92-9ED2-63FC85BB31FC}" presName="cycle" presStyleCnt="0">
        <dgm:presLayoutVars>
          <dgm:dir/>
          <dgm:resizeHandles val="exact"/>
        </dgm:presLayoutVars>
      </dgm:prSet>
      <dgm:spPr/>
    </dgm:pt>
    <dgm:pt modelId="{432552E4-E99C-412B-BF7C-46CC3F70C2CD}" type="pres">
      <dgm:prSet presAssocID="{ED0B3470-7FEC-4A61-B598-F9FD2FDA16D9}" presName="node" presStyleLbl="node1" presStyleIdx="0" presStyleCnt="6" custScaleX="156217" custScaleY="96133">
        <dgm:presLayoutVars>
          <dgm:bulletEnabled val="1"/>
        </dgm:presLayoutVars>
      </dgm:prSet>
      <dgm:spPr/>
    </dgm:pt>
    <dgm:pt modelId="{4E9B4592-697D-4DFB-B8DB-7705D732C57A}" type="pres">
      <dgm:prSet presAssocID="{ED0B3470-7FEC-4A61-B598-F9FD2FDA16D9}" presName="spNode" presStyleCnt="0"/>
      <dgm:spPr/>
    </dgm:pt>
    <dgm:pt modelId="{2CDFA9B4-95B7-4C55-BB6C-5A889A2D82B4}" type="pres">
      <dgm:prSet presAssocID="{E9DC156B-5DDB-4FA7-9190-082D979218F7}" presName="sibTrans" presStyleLbl="sibTrans1D1" presStyleIdx="0" presStyleCnt="6"/>
      <dgm:spPr/>
    </dgm:pt>
    <dgm:pt modelId="{7A459B4B-77CB-476C-AC20-8C0F69F6F775}" type="pres">
      <dgm:prSet presAssocID="{DB4B73A0-8335-4551-B8EE-D37A9DB5948A}" presName="node" presStyleLbl="node1" presStyleIdx="1" presStyleCnt="6" custScaleX="156217" custScaleY="96133">
        <dgm:presLayoutVars>
          <dgm:bulletEnabled val="1"/>
        </dgm:presLayoutVars>
      </dgm:prSet>
      <dgm:spPr/>
    </dgm:pt>
    <dgm:pt modelId="{FDC9970F-7933-41A5-B090-5060D591A7EC}" type="pres">
      <dgm:prSet presAssocID="{DB4B73A0-8335-4551-B8EE-D37A9DB5948A}" presName="spNode" presStyleCnt="0"/>
      <dgm:spPr/>
    </dgm:pt>
    <dgm:pt modelId="{C96A375B-3C84-4894-AA41-9275340D7BC8}" type="pres">
      <dgm:prSet presAssocID="{15E04A46-9BBA-43C3-99BC-DC96CDF48867}" presName="sibTrans" presStyleLbl="sibTrans1D1" presStyleIdx="1" presStyleCnt="6"/>
      <dgm:spPr/>
    </dgm:pt>
    <dgm:pt modelId="{5F7AB878-CB4C-4FBD-9C52-155E8B6F602F}" type="pres">
      <dgm:prSet presAssocID="{760E3AB5-44D1-4684-9783-CE7D87C4BC39}" presName="node" presStyleLbl="node1" presStyleIdx="2" presStyleCnt="6" custScaleX="156217" custScaleY="96133">
        <dgm:presLayoutVars>
          <dgm:bulletEnabled val="1"/>
        </dgm:presLayoutVars>
      </dgm:prSet>
      <dgm:spPr/>
    </dgm:pt>
    <dgm:pt modelId="{EC49B72C-7C8F-4C0B-AE41-452BF485E55C}" type="pres">
      <dgm:prSet presAssocID="{760E3AB5-44D1-4684-9783-CE7D87C4BC39}" presName="spNode" presStyleCnt="0"/>
      <dgm:spPr/>
    </dgm:pt>
    <dgm:pt modelId="{FA22EE1E-5F9F-4ADB-AA3A-6BF661BF2F10}" type="pres">
      <dgm:prSet presAssocID="{D3E446F2-4B8A-49B2-884D-BA2F4E613169}" presName="sibTrans" presStyleLbl="sibTrans1D1" presStyleIdx="2" presStyleCnt="6"/>
      <dgm:spPr/>
    </dgm:pt>
    <dgm:pt modelId="{ADF897D3-9471-440A-8E45-0B762F223124}" type="pres">
      <dgm:prSet presAssocID="{8F5A3F9E-08C7-4128-8098-C5B7DDBA6021}" presName="node" presStyleLbl="node1" presStyleIdx="3" presStyleCnt="6" custScaleX="156217" custScaleY="96133">
        <dgm:presLayoutVars>
          <dgm:bulletEnabled val="1"/>
        </dgm:presLayoutVars>
      </dgm:prSet>
      <dgm:spPr/>
    </dgm:pt>
    <dgm:pt modelId="{8DD42E99-3A19-444C-AC89-3F37AD5AEBC5}" type="pres">
      <dgm:prSet presAssocID="{8F5A3F9E-08C7-4128-8098-C5B7DDBA6021}" presName="spNode" presStyleCnt="0"/>
      <dgm:spPr/>
    </dgm:pt>
    <dgm:pt modelId="{A1D33286-174E-4212-BB99-C3D497BAA110}" type="pres">
      <dgm:prSet presAssocID="{D086B645-F940-453F-A40B-A1AA77D86F97}" presName="sibTrans" presStyleLbl="sibTrans1D1" presStyleIdx="3" presStyleCnt="6"/>
      <dgm:spPr/>
    </dgm:pt>
    <dgm:pt modelId="{1C6457F1-1888-4956-ACD2-045A23FE047E}" type="pres">
      <dgm:prSet presAssocID="{185609CD-5DA0-45EB-A2A8-C281A017AB04}" presName="node" presStyleLbl="node1" presStyleIdx="4" presStyleCnt="6" custScaleX="156217" custScaleY="96133">
        <dgm:presLayoutVars>
          <dgm:bulletEnabled val="1"/>
        </dgm:presLayoutVars>
      </dgm:prSet>
      <dgm:spPr/>
    </dgm:pt>
    <dgm:pt modelId="{93A66E2D-3338-4BF9-8008-8BC9741430B0}" type="pres">
      <dgm:prSet presAssocID="{185609CD-5DA0-45EB-A2A8-C281A017AB04}" presName="spNode" presStyleCnt="0"/>
      <dgm:spPr/>
    </dgm:pt>
    <dgm:pt modelId="{83C0DFF5-8126-41E8-BC54-FE0F6D97554D}" type="pres">
      <dgm:prSet presAssocID="{59F48442-343D-4660-939D-0628E60C341A}" presName="sibTrans" presStyleLbl="sibTrans1D1" presStyleIdx="4" presStyleCnt="6"/>
      <dgm:spPr/>
    </dgm:pt>
    <dgm:pt modelId="{14517BAB-CC54-4052-9AFB-EEB54EBC53DF}" type="pres">
      <dgm:prSet presAssocID="{3E4CEE74-BD29-47D6-B7BF-9DBC770C4C5B}" presName="node" presStyleLbl="node1" presStyleIdx="5" presStyleCnt="6" custScaleX="156217" custScaleY="96133">
        <dgm:presLayoutVars>
          <dgm:bulletEnabled val="1"/>
        </dgm:presLayoutVars>
      </dgm:prSet>
      <dgm:spPr/>
    </dgm:pt>
    <dgm:pt modelId="{8B2C61A2-F5FB-4774-8073-D99003BC2EB3}" type="pres">
      <dgm:prSet presAssocID="{3E4CEE74-BD29-47D6-B7BF-9DBC770C4C5B}" presName="spNode" presStyleCnt="0"/>
      <dgm:spPr/>
    </dgm:pt>
    <dgm:pt modelId="{21441BF4-BA3B-4691-B13C-A21B63F21827}" type="pres">
      <dgm:prSet presAssocID="{BD784F4A-C44A-44B7-B08F-C7A7D6FFE263}" presName="sibTrans" presStyleLbl="sibTrans1D1" presStyleIdx="5" presStyleCnt="6"/>
      <dgm:spPr/>
    </dgm:pt>
  </dgm:ptLst>
  <dgm:cxnLst>
    <dgm:cxn modelId="{39DF760B-B1C9-4B7B-8823-C38EC32C8E53}" type="presOf" srcId="{BD784F4A-C44A-44B7-B08F-C7A7D6FFE263}" destId="{21441BF4-BA3B-4691-B13C-A21B63F21827}" srcOrd="0" destOrd="0" presId="urn:microsoft.com/office/officeart/2005/8/layout/cycle5"/>
    <dgm:cxn modelId="{34B93B1A-C68F-4F07-BA9B-24B564859111}" type="presOf" srcId="{E9DC156B-5DDB-4FA7-9190-082D979218F7}" destId="{2CDFA9B4-95B7-4C55-BB6C-5A889A2D82B4}" srcOrd="0" destOrd="0" presId="urn:microsoft.com/office/officeart/2005/8/layout/cycle5"/>
    <dgm:cxn modelId="{5ADAC61C-2EBB-4D41-87A5-3E2A092D9895}" srcId="{E846F657-3103-4B92-9ED2-63FC85BB31FC}" destId="{3E4CEE74-BD29-47D6-B7BF-9DBC770C4C5B}" srcOrd="5" destOrd="0" parTransId="{7A8482E4-E256-4DC6-8BBD-9412E679D0CA}" sibTransId="{BD784F4A-C44A-44B7-B08F-C7A7D6FFE263}"/>
    <dgm:cxn modelId="{6589A45E-4EB2-4DE7-88FE-AB39D619980E}" srcId="{E846F657-3103-4B92-9ED2-63FC85BB31FC}" destId="{760E3AB5-44D1-4684-9783-CE7D87C4BC39}" srcOrd="2" destOrd="0" parTransId="{9C69CB34-6A8F-449D-A21A-C02A5C85212B}" sibTransId="{D3E446F2-4B8A-49B2-884D-BA2F4E613169}"/>
    <dgm:cxn modelId="{ECF16A47-6052-4147-A266-23C529C04FE7}" type="presOf" srcId="{D086B645-F940-453F-A40B-A1AA77D86F97}" destId="{A1D33286-174E-4212-BB99-C3D497BAA110}" srcOrd="0" destOrd="0" presId="urn:microsoft.com/office/officeart/2005/8/layout/cycle5"/>
    <dgm:cxn modelId="{376B0B57-ACE0-4494-9AA4-FADDA6E9E8F6}" type="presOf" srcId="{ED0B3470-7FEC-4A61-B598-F9FD2FDA16D9}" destId="{432552E4-E99C-412B-BF7C-46CC3F70C2CD}" srcOrd="0" destOrd="0" presId="urn:microsoft.com/office/officeart/2005/8/layout/cycle5"/>
    <dgm:cxn modelId="{F71CEE82-39CD-4761-8CFA-C5BACE73E39C}" type="presOf" srcId="{760E3AB5-44D1-4684-9783-CE7D87C4BC39}" destId="{5F7AB878-CB4C-4FBD-9C52-155E8B6F602F}" srcOrd="0" destOrd="0" presId="urn:microsoft.com/office/officeart/2005/8/layout/cycle5"/>
    <dgm:cxn modelId="{51683A8C-BCFA-4FFE-9582-602AC512B6A0}" type="presOf" srcId="{59F48442-343D-4660-939D-0628E60C341A}" destId="{83C0DFF5-8126-41E8-BC54-FE0F6D97554D}" srcOrd="0" destOrd="0" presId="urn:microsoft.com/office/officeart/2005/8/layout/cycle5"/>
    <dgm:cxn modelId="{F4483390-BAE5-4BEF-8809-66B1FD6D9C56}" type="presOf" srcId="{DB4B73A0-8335-4551-B8EE-D37A9DB5948A}" destId="{7A459B4B-77CB-476C-AC20-8C0F69F6F775}" srcOrd="0" destOrd="0" presId="urn:microsoft.com/office/officeart/2005/8/layout/cycle5"/>
    <dgm:cxn modelId="{1E8B289B-53FB-404B-B0C0-6DA076A1BC5A}" srcId="{E846F657-3103-4B92-9ED2-63FC85BB31FC}" destId="{DB4B73A0-8335-4551-B8EE-D37A9DB5948A}" srcOrd="1" destOrd="0" parTransId="{E737E9C8-A5B8-4A7A-8096-168A81737412}" sibTransId="{15E04A46-9BBA-43C3-99BC-DC96CDF48867}"/>
    <dgm:cxn modelId="{FDD685A1-43F0-4596-A85C-39110395DFBB}" type="presOf" srcId="{8F5A3F9E-08C7-4128-8098-C5B7DDBA6021}" destId="{ADF897D3-9471-440A-8E45-0B762F223124}" srcOrd="0" destOrd="0" presId="urn:microsoft.com/office/officeart/2005/8/layout/cycle5"/>
    <dgm:cxn modelId="{3AAE10C8-AE61-4561-AB88-1995E3733E17}" srcId="{E846F657-3103-4B92-9ED2-63FC85BB31FC}" destId="{8F5A3F9E-08C7-4128-8098-C5B7DDBA6021}" srcOrd="3" destOrd="0" parTransId="{06DDD24B-FF9F-4550-87E7-F356BDC2A807}" sibTransId="{D086B645-F940-453F-A40B-A1AA77D86F97}"/>
    <dgm:cxn modelId="{C6D8C6CF-FECD-44A3-BF58-F69EA28A759D}" type="presOf" srcId="{D3E446F2-4B8A-49B2-884D-BA2F4E613169}" destId="{FA22EE1E-5F9F-4ADB-AA3A-6BF661BF2F10}" srcOrd="0" destOrd="0" presId="urn:microsoft.com/office/officeart/2005/8/layout/cycle5"/>
    <dgm:cxn modelId="{28874FD1-F81D-4B1E-8C28-CEB7809B3B27}" type="presOf" srcId="{E846F657-3103-4B92-9ED2-63FC85BB31FC}" destId="{6F88F9BF-13CE-4853-94EB-E21C56E5B5F1}" srcOrd="0" destOrd="0" presId="urn:microsoft.com/office/officeart/2005/8/layout/cycle5"/>
    <dgm:cxn modelId="{E17C22D8-C669-4A3D-B081-75379D631534}" srcId="{E846F657-3103-4B92-9ED2-63FC85BB31FC}" destId="{185609CD-5DA0-45EB-A2A8-C281A017AB04}" srcOrd="4" destOrd="0" parTransId="{90DD9930-723E-435B-9FA6-06C86F566FE7}" sibTransId="{59F48442-343D-4660-939D-0628E60C341A}"/>
    <dgm:cxn modelId="{5147ACDC-2230-4885-9E4A-DCF1E93A928E}" type="presOf" srcId="{3E4CEE74-BD29-47D6-B7BF-9DBC770C4C5B}" destId="{14517BAB-CC54-4052-9AFB-EEB54EBC53DF}" srcOrd="0" destOrd="0" presId="urn:microsoft.com/office/officeart/2005/8/layout/cycle5"/>
    <dgm:cxn modelId="{7B8F74EC-13BA-4FF6-B65D-A638DFE72CD8}" srcId="{E846F657-3103-4B92-9ED2-63FC85BB31FC}" destId="{ED0B3470-7FEC-4A61-B598-F9FD2FDA16D9}" srcOrd="0" destOrd="0" parTransId="{23CBBDA6-8222-4830-9C55-B4968D661FE4}" sibTransId="{E9DC156B-5DDB-4FA7-9190-082D979218F7}"/>
    <dgm:cxn modelId="{7A526AFD-02BC-4CC6-9ECD-F7ABC64FF4BD}" type="presOf" srcId="{15E04A46-9BBA-43C3-99BC-DC96CDF48867}" destId="{C96A375B-3C84-4894-AA41-9275340D7BC8}" srcOrd="0" destOrd="0" presId="urn:microsoft.com/office/officeart/2005/8/layout/cycle5"/>
    <dgm:cxn modelId="{5CC4B4FE-5591-44C7-B2BD-C4FECAF1F43F}" type="presOf" srcId="{185609CD-5DA0-45EB-A2A8-C281A017AB04}" destId="{1C6457F1-1888-4956-ACD2-045A23FE047E}" srcOrd="0" destOrd="0" presId="urn:microsoft.com/office/officeart/2005/8/layout/cycle5"/>
    <dgm:cxn modelId="{8696CD1E-5B55-4BAB-AEA0-153340C3CAB9}" type="presParOf" srcId="{6F88F9BF-13CE-4853-94EB-E21C56E5B5F1}" destId="{432552E4-E99C-412B-BF7C-46CC3F70C2CD}" srcOrd="0" destOrd="0" presId="urn:microsoft.com/office/officeart/2005/8/layout/cycle5"/>
    <dgm:cxn modelId="{ADB9C740-153A-41D0-B7DF-17742B3AEAB4}" type="presParOf" srcId="{6F88F9BF-13CE-4853-94EB-E21C56E5B5F1}" destId="{4E9B4592-697D-4DFB-B8DB-7705D732C57A}" srcOrd="1" destOrd="0" presId="urn:microsoft.com/office/officeart/2005/8/layout/cycle5"/>
    <dgm:cxn modelId="{F8618375-BE2E-4DE1-9E77-4E64EF3BBBD4}" type="presParOf" srcId="{6F88F9BF-13CE-4853-94EB-E21C56E5B5F1}" destId="{2CDFA9B4-95B7-4C55-BB6C-5A889A2D82B4}" srcOrd="2" destOrd="0" presId="urn:microsoft.com/office/officeart/2005/8/layout/cycle5"/>
    <dgm:cxn modelId="{BE4C94E3-F71F-47F3-B5D1-79505AFF4B0F}" type="presParOf" srcId="{6F88F9BF-13CE-4853-94EB-E21C56E5B5F1}" destId="{7A459B4B-77CB-476C-AC20-8C0F69F6F775}" srcOrd="3" destOrd="0" presId="urn:microsoft.com/office/officeart/2005/8/layout/cycle5"/>
    <dgm:cxn modelId="{027B0AFB-884B-4800-8C00-318A4144D0E8}" type="presParOf" srcId="{6F88F9BF-13CE-4853-94EB-E21C56E5B5F1}" destId="{FDC9970F-7933-41A5-B090-5060D591A7EC}" srcOrd="4" destOrd="0" presId="urn:microsoft.com/office/officeart/2005/8/layout/cycle5"/>
    <dgm:cxn modelId="{6A44F5D5-5B9E-4605-A9CA-DC0CF8A5ABD6}" type="presParOf" srcId="{6F88F9BF-13CE-4853-94EB-E21C56E5B5F1}" destId="{C96A375B-3C84-4894-AA41-9275340D7BC8}" srcOrd="5" destOrd="0" presId="urn:microsoft.com/office/officeart/2005/8/layout/cycle5"/>
    <dgm:cxn modelId="{8C644D43-8A13-459F-9E99-81BAAE8BBFEC}" type="presParOf" srcId="{6F88F9BF-13CE-4853-94EB-E21C56E5B5F1}" destId="{5F7AB878-CB4C-4FBD-9C52-155E8B6F602F}" srcOrd="6" destOrd="0" presId="urn:microsoft.com/office/officeart/2005/8/layout/cycle5"/>
    <dgm:cxn modelId="{69C09B71-C59D-408B-9491-5B0BB782B8AA}" type="presParOf" srcId="{6F88F9BF-13CE-4853-94EB-E21C56E5B5F1}" destId="{EC49B72C-7C8F-4C0B-AE41-452BF485E55C}" srcOrd="7" destOrd="0" presId="urn:microsoft.com/office/officeart/2005/8/layout/cycle5"/>
    <dgm:cxn modelId="{DA86FD5A-6045-4ADF-944E-9965F180BA40}" type="presParOf" srcId="{6F88F9BF-13CE-4853-94EB-E21C56E5B5F1}" destId="{FA22EE1E-5F9F-4ADB-AA3A-6BF661BF2F10}" srcOrd="8" destOrd="0" presId="urn:microsoft.com/office/officeart/2005/8/layout/cycle5"/>
    <dgm:cxn modelId="{C65803DF-FF0D-4DFC-B02A-6323825A9926}" type="presParOf" srcId="{6F88F9BF-13CE-4853-94EB-E21C56E5B5F1}" destId="{ADF897D3-9471-440A-8E45-0B762F223124}" srcOrd="9" destOrd="0" presId="urn:microsoft.com/office/officeart/2005/8/layout/cycle5"/>
    <dgm:cxn modelId="{0E438603-340C-4BF9-A287-73F6D4DCCD0D}" type="presParOf" srcId="{6F88F9BF-13CE-4853-94EB-E21C56E5B5F1}" destId="{8DD42E99-3A19-444C-AC89-3F37AD5AEBC5}" srcOrd="10" destOrd="0" presId="urn:microsoft.com/office/officeart/2005/8/layout/cycle5"/>
    <dgm:cxn modelId="{AFB12361-37EC-4D7D-8535-8984BF81FB34}" type="presParOf" srcId="{6F88F9BF-13CE-4853-94EB-E21C56E5B5F1}" destId="{A1D33286-174E-4212-BB99-C3D497BAA110}" srcOrd="11" destOrd="0" presId="urn:microsoft.com/office/officeart/2005/8/layout/cycle5"/>
    <dgm:cxn modelId="{108951ED-B041-41D8-B05B-85B9A659422C}" type="presParOf" srcId="{6F88F9BF-13CE-4853-94EB-E21C56E5B5F1}" destId="{1C6457F1-1888-4956-ACD2-045A23FE047E}" srcOrd="12" destOrd="0" presId="urn:microsoft.com/office/officeart/2005/8/layout/cycle5"/>
    <dgm:cxn modelId="{B40CD06B-C679-4561-A2C2-02B7EE81D100}" type="presParOf" srcId="{6F88F9BF-13CE-4853-94EB-E21C56E5B5F1}" destId="{93A66E2D-3338-4BF9-8008-8BC9741430B0}" srcOrd="13" destOrd="0" presId="urn:microsoft.com/office/officeart/2005/8/layout/cycle5"/>
    <dgm:cxn modelId="{1979B9DB-D491-4328-AC26-8AE9FADEEBB7}" type="presParOf" srcId="{6F88F9BF-13CE-4853-94EB-E21C56E5B5F1}" destId="{83C0DFF5-8126-41E8-BC54-FE0F6D97554D}" srcOrd="14" destOrd="0" presId="urn:microsoft.com/office/officeart/2005/8/layout/cycle5"/>
    <dgm:cxn modelId="{17C1FFB7-0C16-451C-80A7-ADB8FB30AC66}" type="presParOf" srcId="{6F88F9BF-13CE-4853-94EB-E21C56E5B5F1}" destId="{14517BAB-CC54-4052-9AFB-EEB54EBC53DF}" srcOrd="15" destOrd="0" presId="urn:microsoft.com/office/officeart/2005/8/layout/cycle5"/>
    <dgm:cxn modelId="{0CB5CAE6-2A09-4D95-B16D-25E7D2B5BDA9}" type="presParOf" srcId="{6F88F9BF-13CE-4853-94EB-E21C56E5B5F1}" destId="{8B2C61A2-F5FB-4774-8073-D99003BC2EB3}" srcOrd="16" destOrd="0" presId="urn:microsoft.com/office/officeart/2005/8/layout/cycle5"/>
    <dgm:cxn modelId="{597DA45F-8434-4169-A7B6-5C3F8BEE1E83}" type="presParOf" srcId="{6F88F9BF-13CE-4853-94EB-E21C56E5B5F1}" destId="{21441BF4-BA3B-4691-B13C-A21B63F21827}" srcOrd="17"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659467-1396-4E1A-995D-D4436F3920B4}" type="doc">
      <dgm:prSet loTypeId="urn:microsoft.com/office/officeart/2005/8/layout/default" loCatId="list" qsTypeId="urn:microsoft.com/office/officeart/2005/8/quickstyle/simple1" qsCatId="simple" csTypeId="urn:microsoft.com/office/officeart/2005/8/colors/accent5_1" csCatId="accent5" phldr="1"/>
      <dgm:spPr/>
      <dgm:t>
        <a:bodyPr/>
        <a:lstStyle/>
        <a:p>
          <a:endParaRPr lang="en-US"/>
        </a:p>
      </dgm:t>
    </dgm:pt>
    <dgm:pt modelId="{69958294-573B-403D-B380-6E13D3F8C774}">
      <dgm:prSet phldrT="[Text]" custT="1"/>
      <dgm:spPr>
        <a:noFill/>
        <a:ln w="38100">
          <a:solidFill>
            <a:srgbClr val="FF0000"/>
          </a:solidFill>
        </a:ln>
      </dgm:spPr>
      <dgm:t>
        <a:bodyPr/>
        <a:lstStyle/>
        <a:p>
          <a:r>
            <a:rPr lang="en-US" sz="4400" dirty="0">
              <a:latin typeface="Calibri" panose="020F0502020204030204" pitchFamily="34" charset="0"/>
              <a:ea typeface="Calibri" panose="020F0502020204030204" pitchFamily="34" charset="0"/>
              <a:cs typeface="Calibri" panose="020F0502020204030204" pitchFamily="34" charset="0"/>
            </a:rPr>
            <a:t>Problem Definition</a:t>
          </a:r>
        </a:p>
      </dgm:t>
    </dgm:pt>
    <dgm:pt modelId="{96A70EBF-B42E-4514-8427-3D71D51308CF}" type="parTrans" cxnId="{EE09F2DA-2866-4994-BEA2-00306BF3B8EF}">
      <dgm:prSet/>
      <dgm:spPr/>
      <dgm:t>
        <a:bodyPr/>
        <a:lstStyle/>
        <a:p>
          <a:endParaRPr lang="en-US"/>
        </a:p>
      </dgm:t>
    </dgm:pt>
    <dgm:pt modelId="{3A7C9B05-DB3F-4DCA-AB17-F8A907BFED9B}" type="sibTrans" cxnId="{EE09F2DA-2866-4994-BEA2-00306BF3B8EF}">
      <dgm:prSet/>
      <dgm:spPr/>
      <dgm:t>
        <a:bodyPr/>
        <a:lstStyle/>
        <a:p>
          <a:endParaRPr lang="en-US"/>
        </a:p>
      </dgm:t>
    </dgm:pt>
    <dgm:pt modelId="{FE6D86A0-E09F-47F5-938C-64B1F95BF5F7}">
      <dgm:prSet phldrT="[Text]" custT="1"/>
      <dgm:spPr>
        <a:noFill/>
        <a:ln w="38100">
          <a:solidFill>
            <a:srgbClr val="FF0000"/>
          </a:solidFill>
        </a:ln>
      </dgm:spPr>
      <dgm:t>
        <a:bodyPr/>
        <a:lstStyle/>
        <a:p>
          <a:r>
            <a:rPr lang="en-US" sz="4400" dirty="0">
              <a:latin typeface="Calibri" panose="020F0502020204030204" pitchFamily="34" charset="0"/>
              <a:ea typeface="Calibri" panose="020F0502020204030204" pitchFamily="34" charset="0"/>
              <a:cs typeface="Calibri" panose="020F0502020204030204" pitchFamily="34" charset="0"/>
            </a:rPr>
            <a:t>Data</a:t>
          </a:r>
          <a:br>
            <a:rPr lang="en-US" sz="4400" dirty="0">
              <a:latin typeface="Calibri" panose="020F0502020204030204" pitchFamily="34" charset="0"/>
              <a:ea typeface="Calibri" panose="020F0502020204030204" pitchFamily="34" charset="0"/>
              <a:cs typeface="Calibri" panose="020F0502020204030204" pitchFamily="34" charset="0"/>
            </a:rPr>
          </a:br>
          <a:r>
            <a:rPr lang="en-US" sz="4400" dirty="0">
              <a:latin typeface="Calibri" panose="020F0502020204030204" pitchFamily="34" charset="0"/>
              <a:ea typeface="Calibri" panose="020F0502020204030204" pitchFamily="34" charset="0"/>
              <a:cs typeface="Calibri" panose="020F0502020204030204" pitchFamily="34" charset="0"/>
            </a:rPr>
            <a:t>Exploration</a:t>
          </a:r>
        </a:p>
      </dgm:t>
    </dgm:pt>
    <dgm:pt modelId="{61B332A2-AECA-4F4D-ABE0-EE6F0540B6D9}" type="parTrans" cxnId="{FD559973-2BC8-4C46-9C02-0961EA301731}">
      <dgm:prSet/>
      <dgm:spPr/>
      <dgm:t>
        <a:bodyPr/>
        <a:lstStyle/>
        <a:p>
          <a:endParaRPr lang="en-US"/>
        </a:p>
      </dgm:t>
    </dgm:pt>
    <dgm:pt modelId="{CB7EA180-7B50-4E80-8958-238F208B51DE}" type="sibTrans" cxnId="{FD559973-2BC8-4C46-9C02-0961EA301731}">
      <dgm:prSet/>
      <dgm:spPr/>
      <dgm:t>
        <a:bodyPr/>
        <a:lstStyle/>
        <a:p>
          <a:endParaRPr lang="en-US"/>
        </a:p>
      </dgm:t>
    </dgm:pt>
    <dgm:pt modelId="{EBE342AE-9F2A-4BBD-9B30-FCC470CAE411}">
      <dgm:prSet phldrT="[Text]" custT="1"/>
      <dgm:spPr>
        <a:noFill/>
      </dgm:spPr>
      <dgm:t>
        <a:bodyPr/>
        <a:lstStyle/>
        <a:p>
          <a:r>
            <a:rPr lang="en-US" sz="4400" dirty="0">
              <a:latin typeface="Calibri" panose="020F0502020204030204" pitchFamily="34" charset="0"/>
              <a:ea typeface="Calibri" panose="020F0502020204030204" pitchFamily="34" charset="0"/>
              <a:cs typeface="Calibri" panose="020F0502020204030204" pitchFamily="34" charset="0"/>
            </a:rPr>
            <a:t>Data</a:t>
          </a:r>
          <a:br>
            <a:rPr lang="en-US" sz="4400" dirty="0">
              <a:latin typeface="Calibri" panose="020F0502020204030204" pitchFamily="34" charset="0"/>
              <a:ea typeface="Calibri" panose="020F0502020204030204" pitchFamily="34" charset="0"/>
              <a:cs typeface="Calibri" panose="020F0502020204030204" pitchFamily="34" charset="0"/>
            </a:rPr>
          </a:br>
          <a:r>
            <a:rPr lang="en-US" sz="4400" dirty="0">
              <a:latin typeface="Calibri" panose="020F0502020204030204" pitchFamily="34" charset="0"/>
              <a:ea typeface="Calibri" panose="020F0502020204030204" pitchFamily="34" charset="0"/>
              <a:cs typeface="Calibri" panose="020F0502020204030204" pitchFamily="34" charset="0"/>
            </a:rPr>
            <a:t>Preparation</a:t>
          </a:r>
        </a:p>
      </dgm:t>
    </dgm:pt>
    <dgm:pt modelId="{E17F7F21-A554-4E5F-9F53-06F64D6AD62B}" type="parTrans" cxnId="{E86D767E-22E7-4F26-9D92-2055D7FFEBEA}">
      <dgm:prSet/>
      <dgm:spPr/>
      <dgm:t>
        <a:bodyPr/>
        <a:lstStyle/>
        <a:p>
          <a:endParaRPr lang="en-US"/>
        </a:p>
      </dgm:t>
    </dgm:pt>
    <dgm:pt modelId="{1493C040-ED97-4063-8938-38C72232A791}" type="sibTrans" cxnId="{E86D767E-22E7-4F26-9D92-2055D7FFEBEA}">
      <dgm:prSet/>
      <dgm:spPr/>
      <dgm:t>
        <a:bodyPr/>
        <a:lstStyle/>
        <a:p>
          <a:endParaRPr lang="en-US"/>
        </a:p>
      </dgm:t>
    </dgm:pt>
    <dgm:pt modelId="{C19B7085-59D2-4485-BE7F-5AFC168E3430}">
      <dgm:prSet phldrT="[Text]" custT="1"/>
      <dgm:spPr>
        <a:noFill/>
      </dgm:spPr>
      <dgm:t>
        <a:bodyPr/>
        <a:lstStyle/>
        <a:p>
          <a:r>
            <a:rPr lang="en-US" sz="4400" dirty="0">
              <a:latin typeface="Calibri" panose="020F0502020204030204" pitchFamily="34" charset="0"/>
              <a:ea typeface="Calibri" panose="020F0502020204030204" pitchFamily="34" charset="0"/>
              <a:cs typeface="Calibri" panose="020F0502020204030204" pitchFamily="34" charset="0"/>
            </a:rPr>
            <a:t>Deployment</a:t>
          </a:r>
        </a:p>
      </dgm:t>
    </dgm:pt>
    <dgm:pt modelId="{F9EEA58A-A5C9-4591-831C-EA91E4A15798}" type="parTrans" cxnId="{BACA7A07-DC25-425F-978F-766CB4F2FD2A}">
      <dgm:prSet/>
      <dgm:spPr/>
      <dgm:t>
        <a:bodyPr/>
        <a:lstStyle/>
        <a:p>
          <a:endParaRPr lang="en-US"/>
        </a:p>
      </dgm:t>
    </dgm:pt>
    <dgm:pt modelId="{0CE48212-39F8-4660-B062-85C2C99F495A}" type="sibTrans" cxnId="{BACA7A07-DC25-425F-978F-766CB4F2FD2A}">
      <dgm:prSet/>
      <dgm:spPr/>
      <dgm:t>
        <a:bodyPr/>
        <a:lstStyle/>
        <a:p>
          <a:endParaRPr lang="en-US"/>
        </a:p>
      </dgm:t>
    </dgm:pt>
    <dgm:pt modelId="{BF1F1225-7A6D-4F80-AF8A-1612E303DB1A}">
      <dgm:prSet phldrT="[Text]" custT="1"/>
      <dgm:spPr>
        <a:noFill/>
      </dgm:spPr>
      <dgm:t>
        <a:bodyPr/>
        <a:lstStyle/>
        <a:p>
          <a:r>
            <a:rPr lang="en-US" sz="4400" dirty="0">
              <a:latin typeface="Calibri" panose="020F0502020204030204" pitchFamily="34" charset="0"/>
              <a:ea typeface="Calibri" panose="020F0502020204030204" pitchFamily="34" charset="0"/>
              <a:cs typeface="Calibri" panose="020F0502020204030204" pitchFamily="34" charset="0"/>
            </a:rPr>
            <a:t>Evaluation</a:t>
          </a:r>
        </a:p>
      </dgm:t>
    </dgm:pt>
    <dgm:pt modelId="{90FC77A2-4A92-4E35-A4A4-7999D8A50389}" type="parTrans" cxnId="{B6DA6CE0-76CA-441D-AB8B-23F90C765B26}">
      <dgm:prSet/>
      <dgm:spPr/>
      <dgm:t>
        <a:bodyPr/>
        <a:lstStyle/>
        <a:p>
          <a:endParaRPr lang="en-US"/>
        </a:p>
      </dgm:t>
    </dgm:pt>
    <dgm:pt modelId="{E3E6EFDB-44B8-4D10-B798-1D8DC6BB2678}" type="sibTrans" cxnId="{B6DA6CE0-76CA-441D-AB8B-23F90C765B26}">
      <dgm:prSet/>
      <dgm:spPr/>
      <dgm:t>
        <a:bodyPr/>
        <a:lstStyle/>
        <a:p>
          <a:endParaRPr lang="en-US"/>
        </a:p>
      </dgm:t>
    </dgm:pt>
    <dgm:pt modelId="{9C87E8FD-D5AE-45CB-9877-6A0A067ADEEE}">
      <dgm:prSet custT="1"/>
      <dgm:spPr>
        <a:noFill/>
      </dgm:spPr>
      <dgm:t>
        <a:bodyPr/>
        <a:lstStyle/>
        <a:p>
          <a:r>
            <a:rPr lang="en-US" sz="4400" dirty="0">
              <a:latin typeface="Calibri" panose="020F0502020204030204" pitchFamily="34" charset="0"/>
              <a:ea typeface="Calibri" panose="020F0502020204030204" pitchFamily="34" charset="0"/>
              <a:cs typeface="Calibri" panose="020F0502020204030204" pitchFamily="34" charset="0"/>
            </a:rPr>
            <a:t>Modeling</a:t>
          </a:r>
        </a:p>
      </dgm:t>
    </dgm:pt>
    <dgm:pt modelId="{721A2C60-BEE4-4E87-826D-13C8E2BD5135}" type="parTrans" cxnId="{F59D3F48-D278-462E-B5B6-47ACE3C5F986}">
      <dgm:prSet/>
      <dgm:spPr/>
      <dgm:t>
        <a:bodyPr/>
        <a:lstStyle/>
        <a:p>
          <a:endParaRPr lang="en-US"/>
        </a:p>
      </dgm:t>
    </dgm:pt>
    <dgm:pt modelId="{B8345E9A-5861-40AC-B016-C119053B77D1}" type="sibTrans" cxnId="{F59D3F48-D278-462E-B5B6-47ACE3C5F986}">
      <dgm:prSet/>
      <dgm:spPr/>
      <dgm:t>
        <a:bodyPr/>
        <a:lstStyle/>
        <a:p>
          <a:endParaRPr lang="en-US"/>
        </a:p>
      </dgm:t>
    </dgm:pt>
    <dgm:pt modelId="{FCF1DE1E-2893-4BD2-B9AB-E837CD1942E6}" type="pres">
      <dgm:prSet presAssocID="{B1659467-1396-4E1A-995D-D4436F3920B4}" presName="diagram" presStyleCnt="0">
        <dgm:presLayoutVars>
          <dgm:dir/>
          <dgm:resizeHandles val="exact"/>
        </dgm:presLayoutVars>
      </dgm:prSet>
      <dgm:spPr/>
    </dgm:pt>
    <dgm:pt modelId="{49B5F28D-A98E-45AC-9E9F-7C7E2388B1AE}" type="pres">
      <dgm:prSet presAssocID="{69958294-573B-403D-B380-6E13D3F8C774}" presName="node" presStyleLbl="node1" presStyleIdx="0" presStyleCnt="6">
        <dgm:presLayoutVars>
          <dgm:bulletEnabled val="1"/>
        </dgm:presLayoutVars>
      </dgm:prSet>
      <dgm:spPr/>
    </dgm:pt>
    <dgm:pt modelId="{71678F30-1374-4B7A-A68A-B5CC2FBD9B01}" type="pres">
      <dgm:prSet presAssocID="{3A7C9B05-DB3F-4DCA-AB17-F8A907BFED9B}" presName="sibTrans" presStyleCnt="0"/>
      <dgm:spPr/>
    </dgm:pt>
    <dgm:pt modelId="{03E3CCF5-BCF9-48CA-8F01-A04E480083D4}" type="pres">
      <dgm:prSet presAssocID="{FE6D86A0-E09F-47F5-938C-64B1F95BF5F7}" presName="node" presStyleLbl="node1" presStyleIdx="1" presStyleCnt="6">
        <dgm:presLayoutVars>
          <dgm:bulletEnabled val="1"/>
        </dgm:presLayoutVars>
      </dgm:prSet>
      <dgm:spPr/>
    </dgm:pt>
    <dgm:pt modelId="{FED81FC5-73EF-4E74-8B84-550271F29802}" type="pres">
      <dgm:prSet presAssocID="{CB7EA180-7B50-4E80-8958-238F208B51DE}" presName="sibTrans" presStyleCnt="0"/>
      <dgm:spPr/>
    </dgm:pt>
    <dgm:pt modelId="{117C8CD0-2CFE-4932-ABF8-F98A96781BAC}" type="pres">
      <dgm:prSet presAssocID="{EBE342AE-9F2A-4BBD-9B30-FCC470CAE411}" presName="node" presStyleLbl="node1" presStyleIdx="2" presStyleCnt="6">
        <dgm:presLayoutVars>
          <dgm:bulletEnabled val="1"/>
        </dgm:presLayoutVars>
      </dgm:prSet>
      <dgm:spPr/>
    </dgm:pt>
    <dgm:pt modelId="{A15F3ADD-F1B7-4342-9FC7-CCF962AE5663}" type="pres">
      <dgm:prSet presAssocID="{1493C040-ED97-4063-8938-38C72232A791}" presName="sibTrans" presStyleCnt="0"/>
      <dgm:spPr/>
    </dgm:pt>
    <dgm:pt modelId="{411DA160-75AF-401E-9366-36C01682A8BF}" type="pres">
      <dgm:prSet presAssocID="{C19B7085-59D2-4485-BE7F-5AFC168E3430}" presName="node" presStyleLbl="node1" presStyleIdx="3" presStyleCnt="6">
        <dgm:presLayoutVars>
          <dgm:bulletEnabled val="1"/>
        </dgm:presLayoutVars>
      </dgm:prSet>
      <dgm:spPr/>
    </dgm:pt>
    <dgm:pt modelId="{8174CEC8-D72C-4775-9175-518906660E73}" type="pres">
      <dgm:prSet presAssocID="{0CE48212-39F8-4660-B062-85C2C99F495A}" presName="sibTrans" presStyleCnt="0"/>
      <dgm:spPr/>
    </dgm:pt>
    <dgm:pt modelId="{BFD06CA7-3D08-47A9-A868-3E926E475C77}" type="pres">
      <dgm:prSet presAssocID="{BF1F1225-7A6D-4F80-AF8A-1612E303DB1A}" presName="node" presStyleLbl="node1" presStyleIdx="4" presStyleCnt="6">
        <dgm:presLayoutVars>
          <dgm:bulletEnabled val="1"/>
        </dgm:presLayoutVars>
      </dgm:prSet>
      <dgm:spPr/>
    </dgm:pt>
    <dgm:pt modelId="{2991F3F2-6E67-4855-97AA-87F56319A4CC}" type="pres">
      <dgm:prSet presAssocID="{E3E6EFDB-44B8-4D10-B798-1D8DC6BB2678}" presName="sibTrans" presStyleCnt="0"/>
      <dgm:spPr/>
    </dgm:pt>
    <dgm:pt modelId="{F04A0C3A-751E-4816-8CE9-AE308991870E}" type="pres">
      <dgm:prSet presAssocID="{9C87E8FD-D5AE-45CB-9877-6A0A067ADEEE}" presName="node" presStyleLbl="node1" presStyleIdx="5" presStyleCnt="6">
        <dgm:presLayoutVars>
          <dgm:bulletEnabled val="1"/>
        </dgm:presLayoutVars>
      </dgm:prSet>
      <dgm:spPr/>
    </dgm:pt>
  </dgm:ptLst>
  <dgm:cxnLst>
    <dgm:cxn modelId="{BACA7A07-DC25-425F-978F-766CB4F2FD2A}" srcId="{B1659467-1396-4E1A-995D-D4436F3920B4}" destId="{C19B7085-59D2-4485-BE7F-5AFC168E3430}" srcOrd="3" destOrd="0" parTransId="{F9EEA58A-A5C9-4591-831C-EA91E4A15798}" sibTransId="{0CE48212-39F8-4660-B062-85C2C99F495A}"/>
    <dgm:cxn modelId="{B755E91E-1798-46C9-BC36-601857F602CD}" type="presOf" srcId="{B1659467-1396-4E1A-995D-D4436F3920B4}" destId="{FCF1DE1E-2893-4BD2-B9AB-E837CD1942E6}" srcOrd="0" destOrd="0" presId="urn:microsoft.com/office/officeart/2005/8/layout/default"/>
    <dgm:cxn modelId="{F59D3F48-D278-462E-B5B6-47ACE3C5F986}" srcId="{B1659467-1396-4E1A-995D-D4436F3920B4}" destId="{9C87E8FD-D5AE-45CB-9877-6A0A067ADEEE}" srcOrd="5" destOrd="0" parTransId="{721A2C60-BEE4-4E87-826D-13C8E2BD5135}" sibTransId="{B8345E9A-5861-40AC-B016-C119053B77D1}"/>
    <dgm:cxn modelId="{FD559973-2BC8-4C46-9C02-0961EA301731}" srcId="{B1659467-1396-4E1A-995D-D4436F3920B4}" destId="{FE6D86A0-E09F-47F5-938C-64B1F95BF5F7}" srcOrd="1" destOrd="0" parTransId="{61B332A2-AECA-4F4D-ABE0-EE6F0540B6D9}" sibTransId="{CB7EA180-7B50-4E80-8958-238F208B51DE}"/>
    <dgm:cxn modelId="{E86D767E-22E7-4F26-9D92-2055D7FFEBEA}" srcId="{B1659467-1396-4E1A-995D-D4436F3920B4}" destId="{EBE342AE-9F2A-4BBD-9B30-FCC470CAE411}" srcOrd="2" destOrd="0" parTransId="{E17F7F21-A554-4E5F-9F53-06F64D6AD62B}" sibTransId="{1493C040-ED97-4063-8938-38C72232A791}"/>
    <dgm:cxn modelId="{05DEAC93-4CA1-470B-92A9-4EC366BBE387}" type="presOf" srcId="{C19B7085-59D2-4485-BE7F-5AFC168E3430}" destId="{411DA160-75AF-401E-9366-36C01682A8BF}" srcOrd="0" destOrd="0" presId="urn:microsoft.com/office/officeart/2005/8/layout/default"/>
    <dgm:cxn modelId="{B2871FA5-91B2-44AA-AE13-D637BC87BC24}" type="presOf" srcId="{69958294-573B-403D-B380-6E13D3F8C774}" destId="{49B5F28D-A98E-45AC-9E9F-7C7E2388B1AE}" srcOrd="0" destOrd="0" presId="urn:microsoft.com/office/officeart/2005/8/layout/default"/>
    <dgm:cxn modelId="{F49FC8BA-C805-4C66-9DE3-5252B1820A4A}" type="presOf" srcId="{9C87E8FD-D5AE-45CB-9877-6A0A067ADEEE}" destId="{F04A0C3A-751E-4816-8CE9-AE308991870E}" srcOrd="0" destOrd="0" presId="urn:microsoft.com/office/officeart/2005/8/layout/default"/>
    <dgm:cxn modelId="{2A48B5D8-2E5B-496A-A8E5-DF4707158D37}" type="presOf" srcId="{FE6D86A0-E09F-47F5-938C-64B1F95BF5F7}" destId="{03E3CCF5-BCF9-48CA-8F01-A04E480083D4}" srcOrd="0" destOrd="0" presId="urn:microsoft.com/office/officeart/2005/8/layout/default"/>
    <dgm:cxn modelId="{EE09F2DA-2866-4994-BEA2-00306BF3B8EF}" srcId="{B1659467-1396-4E1A-995D-D4436F3920B4}" destId="{69958294-573B-403D-B380-6E13D3F8C774}" srcOrd="0" destOrd="0" parTransId="{96A70EBF-B42E-4514-8427-3D71D51308CF}" sibTransId="{3A7C9B05-DB3F-4DCA-AB17-F8A907BFED9B}"/>
    <dgm:cxn modelId="{B6DA6CE0-76CA-441D-AB8B-23F90C765B26}" srcId="{B1659467-1396-4E1A-995D-D4436F3920B4}" destId="{BF1F1225-7A6D-4F80-AF8A-1612E303DB1A}" srcOrd="4" destOrd="0" parTransId="{90FC77A2-4A92-4E35-A4A4-7999D8A50389}" sibTransId="{E3E6EFDB-44B8-4D10-B798-1D8DC6BB2678}"/>
    <dgm:cxn modelId="{F84805E2-78D3-4B40-BA1F-35164D506876}" type="presOf" srcId="{EBE342AE-9F2A-4BBD-9B30-FCC470CAE411}" destId="{117C8CD0-2CFE-4932-ABF8-F98A96781BAC}" srcOrd="0" destOrd="0" presId="urn:microsoft.com/office/officeart/2005/8/layout/default"/>
    <dgm:cxn modelId="{18B4C6F1-6936-4252-9D74-7A79AD551C2D}" type="presOf" srcId="{BF1F1225-7A6D-4F80-AF8A-1612E303DB1A}" destId="{BFD06CA7-3D08-47A9-A868-3E926E475C77}" srcOrd="0" destOrd="0" presId="urn:microsoft.com/office/officeart/2005/8/layout/default"/>
    <dgm:cxn modelId="{2ADE9FDC-74A8-417D-A4ED-17370EEEB882}" type="presParOf" srcId="{FCF1DE1E-2893-4BD2-B9AB-E837CD1942E6}" destId="{49B5F28D-A98E-45AC-9E9F-7C7E2388B1AE}" srcOrd="0" destOrd="0" presId="urn:microsoft.com/office/officeart/2005/8/layout/default"/>
    <dgm:cxn modelId="{7321F041-F294-42D6-832C-9DF5D8AD8955}" type="presParOf" srcId="{FCF1DE1E-2893-4BD2-B9AB-E837CD1942E6}" destId="{71678F30-1374-4B7A-A68A-B5CC2FBD9B01}" srcOrd="1" destOrd="0" presId="urn:microsoft.com/office/officeart/2005/8/layout/default"/>
    <dgm:cxn modelId="{23CA3518-2A4A-4962-A80D-74B3F8B751F2}" type="presParOf" srcId="{FCF1DE1E-2893-4BD2-B9AB-E837CD1942E6}" destId="{03E3CCF5-BCF9-48CA-8F01-A04E480083D4}" srcOrd="2" destOrd="0" presId="urn:microsoft.com/office/officeart/2005/8/layout/default"/>
    <dgm:cxn modelId="{48323624-108E-46D2-8378-940A161FB4E6}" type="presParOf" srcId="{FCF1DE1E-2893-4BD2-B9AB-E837CD1942E6}" destId="{FED81FC5-73EF-4E74-8B84-550271F29802}" srcOrd="3" destOrd="0" presId="urn:microsoft.com/office/officeart/2005/8/layout/default"/>
    <dgm:cxn modelId="{B5EBFC0C-E39F-4B27-AFAC-C78B3DF38795}" type="presParOf" srcId="{FCF1DE1E-2893-4BD2-B9AB-E837CD1942E6}" destId="{117C8CD0-2CFE-4932-ABF8-F98A96781BAC}" srcOrd="4" destOrd="0" presId="urn:microsoft.com/office/officeart/2005/8/layout/default"/>
    <dgm:cxn modelId="{0F4BC26D-1653-47D0-8693-CE07318785E2}" type="presParOf" srcId="{FCF1DE1E-2893-4BD2-B9AB-E837CD1942E6}" destId="{A15F3ADD-F1B7-4342-9FC7-CCF962AE5663}" srcOrd="5" destOrd="0" presId="urn:microsoft.com/office/officeart/2005/8/layout/default"/>
    <dgm:cxn modelId="{C73E45C8-9396-4F37-8A99-4C213DC88FE9}" type="presParOf" srcId="{FCF1DE1E-2893-4BD2-B9AB-E837CD1942E6}" destId="{411DA160-75AF-401E-9366-36C01682A8BF}" srcOrd="6" destOrd="0" presId="urn:microsoft.com/office/officeart/2005/8/layout/default"/>
    <dgm:cxn modelId="{323C4508-DD21-48AC-BEBE-C195D4D6527F}" type="presParOf" srcId="{FCF1DE1E-2893-4BD2-B9AB-E837CD1942E6}" destId="{8174CEC8-D72C-4775-9175-518906660E73}" srcOrd="7" destOrd="0" presId="urn:microsoft.com/office/officeart/2005/8/layout/default"/>
    <dgm:cxn modelId="{696AC754-B2BE-46E1-96EF-1D07489BE406}" type="presParOf" srcId="{FCF1DE1E-2893-4BD2-B9AB-E837CD1942E6}" destId="{BFD06CA7-3D08-47A9-A868-3E926E475C77}" srcOrd="8" destOrd="0" presId="urn:microsoft.com/office/officeart/2005/8/layout/default"/>
    <dgm:cxn modelId="{1C17B1BD-6A43-432E-A05B-E01D92CBCD6A}" type="presParOf" srcId="{FCF1DE1E-2893-4BD2-B9AB-E837CD1942E6}" destId="{2991F3F2-6E67-4855-97AA-87F56319A4CC}" srcOrd="9" destOrd="0" presId="urn:microsoft.com/office/officeart/2005/8/layout/default"/>
    <dgm:cxn modelId="{1B19307D-502C-4977-A00C-02CA0E498E03}" type="presParOf" srcId="{FCF1DE1E-2893-4BD2-B9AB-E837CD1942E6}" destId="{F04A0C3A-751E-4816-8CE9-AE308991870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239643-D1A7-4E76-B3B8-368954469A92}" type="doc">
      <dgm:prSet loTypeId="urn:microsoft.com/office/officeart/2005/8/layout/equation2" loCatId="process" qsTypeId="urn:microsoft.com/office/officeart/2005/8/quickstyle/simple1" qsCatId="simple" csTypeId="urn:microsoft.com/office/officeart/2005/8/colors/colorful4" csCatId="colorful" phldr="1"/>
      <dgm:spPr/>
    </dgm:pt>
    <dgm:pt modelId="{E1AAB293-A8A3-4706-939E-7A0F1B89E226}">
      <dgm:prSet phldrT="[Text]" custT="1"/>
      <dgm:spPr>
        <a:solidFill>
          <a:schemeClr val="accent6">
            <a:lumMod val="20000"/>
            <a:lumOff val="80000"/>
          </a:schemeClr>
        </a:solidFill>
      </dgm:spPr>
      <dgm:t>
        <a:bodyPr/>
        <a:lstStyle/>
        <a:p>
          <a:r>
            <a:rPr lang="en-US" sz="4400" b="1" dirty="0">
              <a:solidFill>
                <a:schemeClr val="tx1"/>
              </a:solidFill>
              <a:latin typeface="Calibri" panose="020F0502020204030204" pitchFamily="34" charset="0"/>
              <a:ea typeface="Calibri" panose="020F0502020204030204" pitchFamily="34" charset="0"/>
              <a:cs typeface="Calibri" panose="020F0502020204030204" pitchFamily="34" charset="0"/>
            </a:rPr>
            <a:t>Historical Data</a:t>
          </a:r>
        </a:p>
      </dgm:t>
    </dgm:pt>
    <dgm:pt modelId="{16A69CA0-812F-4E4F-B3CB-1DC9125B0195}" type="parTrans" cxnId="{1A9D76BB-B941-41F0-AD9B-27E2FE410DEC}">
      <dgm:prSet/>
      <dgm:spPr/>
      <dgm:t>
        <a:bodyPr/>
        <a:lstStyle/>
        <a:p>
          <a:endParaRPr lang="en-US"/>
        </a:p>
      </dgm:t>
    </dgm:pt>
    <dgm:pt modelId="{31440011-1BE6-4CF0-89A9-7CB54063050F}" type="sibTrans" cxnId="{1A9D76BB-B941-41F0-AD9B-27E2FE410DEC}">
      <dgm:prSet/>
      <dgm:spPr>
        <a:solidFill>
          <a:srgbClr val="FF0000"/>
        </a:solidFill>
      </dgm:spPr>
      <dgm:t>
        <a:bodyPr/>
        <a:lstStyle/>
        <a:p>
          <a:endParaRPr lang="en-US"/>
        </a:p>
      </dgm:t>
    </dgm:pt>
    <dgm:pt modelId="{40EE232A-CBEF-41E8-BABA-011E4809EC30}">
      <dgm:prSet phldrT="[Text]" custT="1"/>
      <dgm:spPr>
        <a:solidFill>
          <a:schemeClr val="accent2">
            <a:lumMod val="60000"/>
            <a:lumOff val="40000"/>
          </a:schemeClr>
        </a:solidFill>
      </dgm:spPr>
      <dgm:t>
        <a:bodyPr/>
        <a:lstStyle/>
        <a:p>
          <a:r>
            <a:rPr lang="en-US" sz="4400" b="1" dirty="0">
              <a:solidFill>
                <a:schemeClr val="tx1"/>
              </a:solidFill>
              <a:latin typeface="Calibri" panose="020F0502020204030204" pitchFamily="34" charset="0"/>
              <a:ea typeface="Calibri" panose="020F0502020204030204" pitchFamily="34" charset="0"/>
              <a:cs typeface="Calibri" panose="020F0502020204030204" pitchFamily="34" charset="0"/>
            </a:rPr>
            <a:t>Analysis Specifications</a:t>
          </a:r>
        </a:p>
      </dgm:t>
    </dgm:pt>
    <dgm:pt modelId="{34AE517F-1345-433B-B644-298A43C0BF6B}" type="parTrans" cxnId="{0F3F898F-4FFD-4680-9987-64BC600F5976}">
      <dgm:prSet/>
      <dgm:spPr/>
      <dgm:t>
        <a:bodyPr/>
        <a:lstStyle/>
        <a:p>
          <a:endParaRPr lang="en-US"/>
        </a:p>
      </dgm:t>
    </dgm:pt>
    <dgm:pt modelId="{4057CC42-C082-4556-8ADB-72E33B367A5B}" type="sibTrans" cxnId="{0F3F898F-4FFD-4680-9987-64BC600F5976}">
      <dgm:prSet custT="1"/>
      <dgm:spPr>
        <a:solidFill>
          <a:schemeClr val="tx1"/>
        </a:solidFill>
      </dgm:spPr>
      <dgm:t>
        <a:bodyPr/>
        <a:lstStyle/>
        <a:p>
          <a:pPr algn="r"/>
          <a:r>
            <a:rPr lang="en-US" sz="2800" b="1" dirty="0">
              <a:solidFill>
                <a:schemeClr val="bg2"/>
              </a:solidFill>
            </a:rPr>
            <a:t>Algorithm</a:t>
          </a:r>
        </a:p>
      </dgm:t>
    </dgm:pt>
    <dgm:pt modelId="{05471652-2914-4571-82E7-8A9606C11118}">
      <dgm:prSet phldrT="[Text]" custT="1"/>
      <dgm:spPr>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dgm:spPr>
      <dgm:t>
        <a:bodyPr/>
        <a:lstStyle/>
        <a:p>
          <a:r>
            <a:rPr lang="en-US" sz="4400" b="1" dirty="0">
              <a:solidFill>
                <a:srgbClr val="0070C0"/>
              </a:solidFill>
              <a:latin typeface="Calibri" panose="020F0502020204030204" pitchFamily="34" charset="0"/>
              <a:ea typeface="Calibri" panose="020F0502020204030204" pitchFamily="34" charset="0"/>
              <a:cs typeface="Calibri" panose="020F0502020204030204" pitchFamily="34" charset="0"/>
            </a:rPr>
            <a:t>Model</a:t>
          </a:r>
        </a:p>
      </dgm:t>
    </dgm:pt>
    <dgm:pt modelId="{3913F427-28E6-426D-AC6D-FE03A7A60482}" type="sibTrans" cxnId="{4974717A-E4D2-4405-84C2-B49D8CFE45CF}">
      <dgm:prSet/>
      <dgm:spPr/>
      <dgm:t>
        <a:bodyPr/>
        <a:lstStyle/>
        <a:p>
          <a:endParaRPr lang="en-US"/>
        </a:p>
      </dgm:t>
    </dgm:pt>
    <dgm:pt modelId="{4B40F805-5929-4E0A-A4E6-B11702CCFC85}" type="parTrans" cxnId="{4974717A-E4D2-4405-84C2-B49D8CFE45CF}">
      <dgm:prSet/>
      <dgm:spPr/>
      <dgm:t>
        <a:bodyPr/>
        <a:lstStyle/>
        <a:p>
          <a:endParaRPr lang="en-US"/>
        </a:p>
      </dgm:t>
    </dgm:pt>
    <dgm:pt modelId="{DC0D0A3E-3B94-473A-AEE6-88A42ED1EB2C}" type="pres">
      <dgm:prSet presAssocID="{1D239643-D1A7-4E76-B3B8-368954469A92}" presName="Name0" presStyleCnt="0">
        <dgm:presLayoutVars>
          <dgm:dir/>
          <dgm:resizeHandles val="exact"/>
        </dgm:presLayoutVars>
      </dgm:prSet>
      <dgm:spPr/>
    </dgm:pt>
    <dgm:pt modelId="{0854A15A-CF5A-4725-9BEA-3C1C4E6E13D1}" type="pres">
      <dgm:prSet presAssocID="{1D239643-D1A7-4E76-B3B8-368954469A92}" presName="vNodes" presStyleCnt="0"/>
      <dgm:spPr/>
    </dgm:pt>
    <dgm:pt modelId="{0598FB5F-D891-443E-B538-C0548398705C}" type="pres">
      <dgm:prSet presAssocID="{E1AAB293-A8A3-4706-939E-7A0F1B89E226}" presName="node" presStyleLbl="node1" presStyleIdx="0" presStyleCnt="3" custScaleX="201496">
        <dgm:presLayoutVars>
          <dgm:bulletEnabled val="1"/>
        </dgm:presLayoutVars>
      </dgm:prSet>
      <dgm:spPr/>
    </dgm:pt>
    <dgm:pt modelId="{7E8E2168-EF36-498E-9318-441340438080}" type="pres">
      <dgm:prSet presAssocID="{31440011-1BE6-4CF0-89A9-7CB54063050F}" presName="spacerT" presStyleCnt="0"/>
      <dgm:spPr/>
    </dgm:pt>
    <dgm:pt modelId="{B54270BD-287B-43EB-879E-C409EA6C9B85}" type="pres">
      <dgm:prSet presAssocID="{31440011-1BE6-4CF0-89A9-7CB54063050F}" presName="sibTrans" presStyleLbl="sibTrans2D1" presStyleIdx="0" presStyleCnt="2"/>
      <dgm:spPr/>
    </dgm:pt>
    <dgm:pt modelId="{6B213D53-0695-4D1D-A8CC-14A6FDBE4F85}" type="pres">
      <dgm:prSet presAssocID="{31440011-1BE6-4CF0-89A9-7CB54063050F}" presName="spacerB" presStyleCnt="0"/>
      <dgm:spPr/>
    </dgm:pt>
    <dgm:pt modelId="{782141A2-CEFC-476C-8592-E6D35B1CBF90}" type="pres">
      <dgm:prSet presAssocID="{40EE232A-CBEF-41E8-BABA-011E4809EC30}" presName="node" presStyleLbl="node1" presStyleIdx="1" presStyleCnt="3" custScaleX="201496">
        <dgm:presLayoutVars>
          <dgm:bulletEnabled val="1"/>
        </dgm:presLayoutVars>
      </dgm:prSet>
      <dgm:spPr/>
    </dgm:pt>
    <dgm:pt modelId="{941F5143-7D3F-4905-8997-189DA33F78BE}" type="pres">
      <dgm:prSet presAssocID="{1D239643-D1A7-4E76-B3B8-368954469A92}" presName="sibTransLast" presStyleLbl="sibTrans2D1" presStyleIdx="1" presStyleCnt="2" custScaleX="134179" custScaleY="223035" custLinFactNeighborX="-2024"/>
      <dgm:spPr/>
    </dgm:pt>
    <dgm:pt modelId="{1529C6E9-33D1-41F2-8644-94AD68219E15}" type="pres">
      <dgm:prSet presAssocID="{1D239643-D1A7-4E76-B3B8-368954469A92}" presName="connectorText" presStyleLbl="sibTrans2D1" presStyleIdx="1" presStyleCnt="2"/>
      <dgm:spPr/>
    </dgm:pt>
    <dgm:pt modelId="{D67D2E7E-8565-4ABC-B2FC-3C8555C65FB6}" type="pres">
      <dgm:prSet presAssocID="{1D239643-D1A7-4E76-B3B8-368954469A92}" presName="lastNode" presStyleLbl="node1" presStyleIdx="2" presStyleCnt="3" custScaleX="73613" custLinFactX="30808" custLinFactNeighborX="100000" custLinFactNeighborY="-643">
        <dgm:presLayoutVars>
          <dgm:bulletEnabled val="1"/>
        </dgm:presLayoutVars>
      </dgm:prSet>
      <dgm:spPr/>
    </dgm:pt>
  </dgm:ptLst>
  <dgm:cxnLst>
    <dgm:cxn modelId="{562E391A-848F-4121-B6D6-1A47219F3635}" type="presOf" srcId="{E1AAB293-A8A3-4706-939E-7A0F1B89E226}" destId="{0598FB5F-D891-443E-B538-C0548398705C}" srcOrd="0" destOrd="0" presId="urn:microsoft.com/office/officeart/2005/8/layout/equation2"/>
    <dgm:cxn modelId="{2049A220-4ADB-4EC5-9E19-8C3609EECCCB}" type="presOf" srcId="{40EE232A-CBEF-41E8-BABA-011E4809EC30}" destId="{782141A2-CEFC-476C-8592-E6D35B1CBF90}" srcOrd="0" destOrd="0" presId="urn:microsoft.com/office/officeart/2005/8/layout/equation2"/>
    <dgm:cxn modelId="{DDC49B42-0495-4EB4-B3DD-A00155D4EAFE}" type="presOf" srcId="{31440011-1BE6-4CF0-89A9-7CB54063050F}" destId="{B54270BD-287B-43EB-879E-C409EA6C9B85}" srcOrd="0" destOrd="0" presId="urn:microsoft.com/office/officeart/2005/8/layout/equation2"/>
    <dgm:cxn modelId="{46CBBB4D-5131-4150-AFD1-0E4D671AC293}" type="presOf" srcId="{4057CC42-C082-4556-8ADB-72E33B367A5B}" destId="{1529C6E9-33D1-41F2-8644-94AD68219E15}" srcOrd="1" destOrd="0" presId="urn:microsoft.com/office/officeart/2005/8/layout/equation2"/>
    <dgm:cxn modelId="{4974717A-E4D2-4405-84C2-B49D8CFE45CF}" srcId="{1D239643-D1A7-4E76-B3B8-368954469A92}" destId="{05471652-2914-4571-82E7-8A9606C11118}" srcOrd="2" destOrd="0" parTransId="{4B40F805-5929-4E0A-A4E6-B11702CCFC85}" sibTransId="{3913F427-28E6-426D-AC6D-FE03A7A60482}"/>
    <dgm:cxn modelId="{EAE88A86-E1CC-4B7F-90FC-751DA2B4C0E8}" type="presOf" srcId="{05471652-2914-4571-82E7-8A9606C11118}" destId="{D67D2E7E-8565-4ABC-B2FC-3C8555C65FB6}" srcOrd="0" destOrd="0" presId="urn:microsoft.com/office/officeart/2005/8/layout/equation2"/>
    <dgm:cxn modelId="{0F3F898F-4FFD-4680-9987-64BC600F5976}" srcId="{1D239643-D1A7-4E76-B3B8-368954469A92}" destId="{40EE232A-CBEF-41E8-BABA-011E4809EC30}" srcOrd="1" destOrd="0" parTransId="{34AE517F-1345-433B-B644-298A43C0BF6B}" sibTransId="{4057CC42-C082-4556-8ADB-72E33B367A5B}"/>
    <dgm:cxn modelId="{1A9D76BB-B941-41F0-AD9B-27E2FE410DEC}" srcId="{1D239643-D1A7-4E76-B3B8-368954469A92}" destId="{E1AAB293-A8A3-4706-939E-7A0F1B89E226}" srcOrd="0" destOrd="0" parTransId="{16A69CA0-812F-4E4F-B3CB-1DC9125B0195}" sibTransId="{31440011-1BE6-4CF0-89A9-7CB54063050F}"/>
    <dgm:cxn modelId="{6DC667EA-C6EA-41C4-B641-5F2827B5EE61}" type="presOf" srcId="{4057CC42-C082-4556-8ADB-72E33B367A5B}" destId="{941F5143-7D3F-4905-8997-189DA33F78BE}" srcOrd="0" destOrd="0" presId="urn:microsoft.com/office/officeart/2005/8/layout/equation2"/>
    <dgm:cxn modelId="{1AB8F3FB-771C-4D21-BD94-16702AB63EBB}" type="presOf" srcId="{1D239643-D1A7-4E76-B3B8-368954469A92}" destId="{DC0D0A3E-3B94-473A-AEE6-88A42ED1EB2C}" srcOrd="0" destOrd="0" presId="urn:microsoft.com/office/officeart/2005/8/layout/equation2"/>
    <dgm:cxn modelId="{795ABF94-82F6-4DAE-9793-1E5EC95C445E}" type="presParOf" srcId="{DC0D0A3E-3B94-473A-AEE6-88A42ED1EB2C}" destId="{0854A15A-CF5A-4725-9BEA-3C1C4E6E13D1}" srcOrd="0" destOrd="0" presId="urn:microsoft.com/office/officeart/2005/8/layout/equation2"/>
    <dgm:cxn modelId="{E6084841-7B10-4257-8CF5-293080A9AF05}" type="presParOf" srcId="{0854A15A-CF5A-4725-9BEA-3C1C4E6E13D1}" destId="{0598FB5F-D891-443E-B538-C0548398705C}" srcOrd="0" destOrd="0" presId="urn:microsoft.com/office/officeart/2005/8/layout/equation2"/>
    <dgm:cxn modelId="{843846BB-8EAB-4A7B-B00A-1D76C60A0B3C}" type="presParOf" srcId="{0854A15A-CF5A-4725-9BEA-3C1C4E6E13D1}" destId="{7E8E2168-EF36-498E-9318-441340438080}" srcOrd="1" destOrd="0" presId="urn:microsoft.com/office/officeart/2005/8/layout/equation2"/>
    <dgm:cxn modelId="{DF126809-A024-469C-A6CC-F604793ED177}" type="presParOf" srcId="{0854A15A-CF5A-4725-9BEA-3C1C4E6E13D1}" destId="{B54270BD-287B-43EB-879E-C409EA6C9B85}" srcOrd="2" destOrd="0" presId="urn:microsoft.com/office/officeart/2005/8/layout/equation2"/>
    <dgm:cxn modelId="{093FE733-D2B5-4792-A524-CF3D61D25EBB}" type="presParOf" srcId="{0854A15A-CF5A-4725-9BEA-3C1C4E6E13D1}" destId="{6B213D53-0695-4D1D-A8CC-14A6FDBE4F85}" srcOrd="3" destOrd="0" presId="urn:microsoft.com/office/officeart/2005/8/layout/equation2"/>
    <dgm:cxn modelId="{A2C4EF9C-43C4-45B5-894A-AB29D779355B}" type="presParOf" srcId="{0854A15A-CF5A-4725-9BEA-3C1C4E6E13D1}" destId="{782141A2-CEFC-476C-8592-E6D35B1CBF90}" srcOrd="4" destOrd="0" presId="urn:microsoft.com/office/officeart/2005/8/layout/equation2"/>
    <dgm:cxn modelId="{CA649A79-F04D-4525-B289-764026F4C577}" type="presParOf" srcId="{DC0D0A3E-3B94-473A-AEE6-88A42ED1EB2C}" destId="{941F5143-7D3F-4905-8997-189DA33F78BE}" srcOrd="1" destOrd="0" presId="urn:microsoft.com/office/officeart/2005/8/layout/equation2"/>
    <dgm:cxn modelId="{E12CB048-E760-425F-A035-14CF295E1524}" type="presParOf" srcId="{941F5143-7D3F-4905-8997-189DA33F78BE}" destId="{1529C6E9-33D1-41F2-8644-94AD68219E15}" srcOrd="0" destOrd="0" presId="urn:microsoft.com/office/officeart/2005/8/layout/equation2"/>
    <dgm:cxn modelId="{DC33340C-B685-4789-9802-570639B98A7D}" type="presParOf" srcId="{DC0D0A3E-3B94-473A-AEE6-88A42ED1EB2C}" destId="{D67D2E7E-8565-4ABC-B2FC-3C8555C65FB6}"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03C4D-B9EE-4C76-A80E-C7EE0D6435B3}" type="doc">
      <dgm:prSet loTypeId="urn:microsoft.com/office/officeart/2005/8/layout/hProcess3" loCatId="process" qsTypeId="urn:microsoft.com/office/officeart/2005/8/quickstyle/simple1" qsCatId="simple" csTypeId="urn:microsoft.com/office/officeart/2005/8/colors/accent1_2" csCatId="accent1" phldr="1"/>
      <dgm:spPr/>
    </dgm:pt>
    <dgm:pt modelId="{D5C8ED55-7A52-4775-941A-B7B61B7744B2}">
      <dgm:prSet phldrT="[Text]" custT="1"/>
      <dgm:spPr/>
      <dgm:t>
        <a:bodyPr/>
        <a:lstStyle/>
        <a:p>
          <a:r>
            <a:rPr lang="en-US" sz="4400" b="1" dirty="0">
              <a:solidFill>
                <a:schemeClr val="bg2"/>
              </a:solidFill>
              <a:latin typeface="Calibri" panose="020F0502020204030204" pitchFamily="34" charset="0"/>
              <a:ea typeface="Calibri" panose="020F0502020204030204" pitchFamily="34" charset="0"/>
              <a:cs typeface="Calibri" panose="020F0502020204030204" pitchFamily="34" charset="0"/>
            </a:rPr>
            <a:t>Module 1 US Inflation 2010 to 2023.py</a:t>
          </a:r>
          <a:endParaRPr lang="en-US" sz="4400" dirty="0">
            <a:solidFill>
              <a:schemeClr val="bg2"/>
            </a:solidFill>
            <a:latin typeface="Calibri" panose="020F0502020204030204" pitchFamily="34" charset="0"/>
            <a:ea typeface="Calibri" panose="020F0502020204030204" pitchFamily="34" charset="0"/>
            <a:cs typeface="Calibri" panose="020F0502020204030204" pitchFamily="34" charset="0"/>
          </a:endParaRPr>
        </a:p>
      </dgm:t>
    </dgm:pt>
    <dgm:pt modelId="{8CB1E051-1183-4522-962D-63DA2279683A}" type="parTrans" cxnId="{F722D02E-D403-417C-AAA7-150C4C993EAA}">
      <dgm:prSet/>
      <dgm:spPr/>
      <dgm:t>
        <a:bodyPr/>
        <a:lstStyle/>
        <a:p>
          <a:endParaRPr lang="en-US"/>
        </a:p>
      </dgm:t>
    </dgm:pt>
    <dgm:pt modelId="{FCF7F836-3C30-4D14-B6E6-FB271933182B}" type="sibTrans" cxnId="{F722D02E-D403-417C-AAA7-150C4C993EAA}">
      <dgm:prSet/>
      <dgm:spPr/>
      <dgm:t>
        <a:bodyPr/>
        <a:lstStyle/>
        <a:p>
          <a:endParaRPr lang="en-US"/>
        </a:p>
      </dgm:t>
    </dgm:pt>
    <dgm:pt modelId="{D530A9E9-766C-42F0-9A85-9279C521C426}" type="pres">
      <dgm:prSet presAssocID="{97F03C4D-B9EE-4C76-A80E-C7EE0D6435B3}" presName="Name0" presStyleCnt="0">
        <dgm:presLayoutVars>
          <dgm:dir/>
          <dgm:animLvl val="lvl"/>
          <dgm:resizeHandles val="exact"/>
        </dgm:presLayoutVars>
      </dgm:prSet>
      <dgm:spPr/>
    </dgm:pt>
    <dgm:pt modelId="{CF4F4868-60FC-41CF-A137-1897CC54D2D7}" type="pres">
      <dgm:prSet presAssocID="{97F03C4D-B9EE-4C76-A80E-C7EE0D6435B3}" presName="dummy" presStyleCnt="0"/>
      <dgm:spPr/>
    </dgm:pt>
    <dgm:pt modelId="{F8DD50D1-9F86-4726-A20F-7A2CBC013443}" type="pres">
      <dgm:prSet presAssocID="{97F03C4D-B9EE-4C76-A80E-C7EE0D6435B3}" presName="linH" presStyleCnt="0"/>
      <dgm:spPr/>
    </dgm:pt>
    <dgm:pt modelId="{DCE7515F-B1BE-49CF-B7A0-AF3072432128}" type="pres">
      <dgm:prSet presAssocID="{97F03C4D-B9EE-4C76-A80E-C7EE0D6435B3}" presName="padding1" presStyleCnt="0"/>
      <dgm:spPr/>
    </dgm:pt>
    <dgm:pt modelId="{90FBA4D8-CDE4-40BA-92FD-477FB39B3FAF}" type="pres">
      <dgm:prSet presAssocID="{D5C8ED55-7A52-4775-941A-B7B61B7744B2}" presName="linV" presStyleCnt="0"/>
      <dgm:spPr/>
    </dgm:pt>
    <dgm:pt modelId="{0E563F32-C51F-445A-94C2-2FFA96277DA0}" type="pres">
      <dgm:prSet presAssocID="{D5C8ED55-7A52-4775-941A-B7B61B7744B2}" presName="spVertical1" presStyleCnt="0"/>
      <dgm:spPr/>
    </dgm:pt>
    <dgm:pt modelId="{3D93A2F5-D52B-47ED-9578-F4EC9ABBB559}" type="pres">
      <dgm:prSet presAssocID="{D5C8ED55-7A52-4775-941A-B7B61B7744B2}" presName="parTx" presStyleLbl="revTx" presStyleIdx="0" presStyleCnt="1" custScaleX="2000000">
        <dgm:presLayoutVars>
          <dgm:chMax val="0"/>
          <dgm:chPref val="0"/>
          <dgm:bulletEnabled val="1"/>
        </dgm:presLayoutVars>
      </dgm:prSet>
      <dgm:spPr/>
    </dgm:pt>
    <dgm:pt modelId="{5D2D84AB-A4B0-4B14-8928-D9E4B1CD41B1}" type="pres">
      <dgm:prSet presAssocID="{D5C8ED55-7A52-4775-941A-B7B61B7744B2}" presName="spVertical2" presStyleCnt="0"/>
      <dgm:spPr/>
    </dgm:pt>
    <dgm:pt modelId="{B3193ECD-6BF2-4731-BEF5-AE783532E8EF}" type="pres">
      <dgm:prSet presAssocID="{D5C8ED55-7A52-4775-941A-B7B61B7744B2}" presName="spVertical3" presStyleCnt="0"/>
      <dgm:spPr/>
    </dgm:pt>
    <dgm:pt modelId="{1F22590D-3B2B-4A90-9240-914F13808BBA}" type="pres">
      <dgm:prSet presAssocID="{97F03C4D-B9EE-4C76-A80E-C7EE0D6435B3}" presName="padding2" presStyleCnt="0"/>
      <dgm:spPr/>
    </dgm:pt>
    <dgm:pt modelId="{41769C53-74E6-497B-ABE1-7CB59E65CED1}" type="pres">
      <dgm:prSet presAssocID="{97F03C4D-B9EE-4C76-A80E-C7EE0D6435B3}" presName="negArrow" presStyleCnt="0"/>
      <dgm:spPr/>
    </dgm:pt>
    <dgm:pt modelId="{13B74E3C-3971-49EC-88BF-406653E0605E}" type="pres">
      <dgm:prSet presAssocID="{97F03C4D-B9EE-4C76-A80E-C7EE0D6435B3}" presName="backgroundArrow" presStyleLbl="node1" presStyleIdx="0" presStyleCnt="1"/>
      <dgm:spPr>
        <a:gradFill flip="none" rotWithShape="0">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dgm:spPr>
    </dgm:pt>
  </dgm:ptLst>
  <dgm:cxnLst>
    <dgm:cxn modelId="{F722D02E-D403-417C-AAA7-150C4C993EAA}" srcId="{97F03C4D-B9EE-4C76-A80E-C7EE0D6435B3}" destId="{D5C8ED55-7A52-4775-941A-B7B61B7744B2}" srcOrd="0" destOrd="0" parTransId="{8CB1E051-1183-4522-962D-63DA2279683A}" sibTransId="{FCF7F836-3C30-4D14-B6E6-FB271933182B}"/>
    <dgm:cxn modelId="{1EB56072-F94C-4B58-B21A-9F6539A28A36}" type="presOf" srcId="{97F03C4D-B9EE-4C76-A80E-C7EE0D6435B3}" destId="{D530A9E9-766C-42F0-9A85-9279C521C426}" srcOrd="0" destOrd="0" presId="urn:microsoft.com/office/officeart/2005/8/layout/hProcess3"/>
    <dgm:cxn modelId="{543276C9-51A4-4E43-839F-0E1FFBC7245D}" type="presOf" srcId="{D5C8ED55-7A52-4775-941A-B7B61B7744B2}" destId="{3D93A2F5-D52B-47ED-9578-F4EC9ABBB559}" srcOrd="0" destOrd="0" presId="urn:microsoft.com/office/officeart/2005/8/layout/hProcess3"/>
    <dgm:cxn modelId="{D84B2B5A-9B8E-4CA6-9C7A-A9038D537F87}" type="presParOf" srcId="{D530A9E9-766C-42F0-9A85-9279C521C426}" destId="{CF4F4868-60FC-41CF-A137-1897CC54D2D7}" srcOrd="0" destOrd="0" presId="urn:microsoft.com/office/officeart/2005/8/layout/hProcess3"/>
    <dgm:cxn modelId="{E2513066-95E7-4641-837F-2D93898DCB0A}" type="presParOf" srcId="{D530A9E9-766C-42F0-9A85-9279C521C426}" destId="{F8DD50D1-9F86-4726-A20F-7A2CBC013443}" srcOrd="1" destOrd="0" presId="urn:microsoft.com/office/officeart/2005/8/layout/hProcess3"/>
    <dgm:cxn modelId="{7726248A-74A8-40DD-A671-BEAD1E5884A1}" type="presParOf" srcId="{F8DD50D1-9F86-4726-A20F-7A2CBC013443}" destId="{DCE7515F-B1BE-49CF-B7A0-AF3072432128}" srcOrd="0" destOrd="0" presId="urn:microsoft.com/office/officeart/2005/8/layout/hProcess3"/>
    <dgm:cxn modelId="{3DEC7DD5-F611-4C9E-88CC-CB3FCF604D4D}" type="presParOf" srcId="{F8DD50D1-9F86-4726-A20F-7A2CBC013443}" destId="{90FBA4D8-CDE4-40BA-92FD-477FB39B3FAF}" srcOrd="1" destOrd="0" presId="urn:microsoft.com/office/officeart/2005/8/layout/hProcess3"/>
    <dgm:cxn modelId="{027573D8-5C4E-4429-84DC-47474879627D}" type="presParOf" srcId="{90FBA4D8-CDE4-40BA-92FD-477FB39B3FAF}" destId="{0E563F32-C51F-445A-94C2-2FFA96277DA0}" srcOrd="0" destOrd="0" presId="urn:microsoft.com/office/officeart/2005/8/layout/hProcess3"/>
    <dgm:cxn modelId="{B0C9A200-8227-47CB-AC5C-E5B2908D4E7A}" type="presParOf" srcId="{90FBA4D8-CDE4-40BA-92FD-477FB39B3FAF}" destId="{3D93A2F5-D52B-47ED-9578-F4EC9ABBB559}" srcOrd="1" destOrd="0" presId="urn:microsoft.com/office/officeart/2005/8/layout/hProcess3"/>
    <dgm:cxn modelId="{88620E6C-5395-4AAA-ABFD-CCD67BC78B6D}" type="presParOf" srcId="{90FBA4D8-CDE4-40BA-92FD-477FB39B3FAF}" destId="{5D2D84AB-A4B0-4B14-8928-D9E4B1CD41B1}" srcOrd="2" destOrd="0" presId="urn:microsoft.com/office/officeart/2005/8/layout/hProcess3"/>
    <dgm:cxn modelId="{2E872A40-ACF0-4408-A6AE-1F0EA68EF141}" type="presParOf" srcId="{90FBA4D8-CDE4-40BA-92FD-477FB39B3FAF}" destId="{B3193ECD-6BF2-4731-BEF5-AE783532E8EF}" srcOrd="3" destOrd="0" presId="urn:microsoft.com/office/officeart/2005/8/layout/hProcess3"/>
    <dgm:cxn modelId="{819553CC-F95A-49D1-8623-3D3235AA07E3}" type="presParOf" srcId="{F8DD50D1-9F86-4726-A20F-7A2CBC013443}" destId="{1F22590D-3B2B-4A90-9240-914F13808BBA}" srcOrd="2" destOrd="0" presId="urn:microsoft.com/office/officeart/2005/8/layout/hProcess3"/>
    <dgm:cxn modelId="{09C631B6-D7AB-466F-B21D-CF18B81957D3}" type="presParOf" srcId="{F8DD50D1-9F86-4726-A20F-7A2CBC013443}" destId="{41769C53-74E6-497B-ABE1-7CB59E65CED1}" srcOrd="3" destOrd="0" presId="urn:microsoft.com/office/officeart/2005/8/layout/hProcess3"/>
    <dgm:cxn modelId="{2D3A6278-5553-4303-A1C9-ED748FD8573B}" type="presParOf" srcId="{F8DD50D1-9F86-4726-A20F-7A2CBC013443}" destId="{13B74E3C-3971-49EC-88BF-406653E0605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DCDB99-71B9-4EF0-AACB-37FBF89707B4}" type="doc">
      <dgm:prSet loTypeId="urn:microsoft.com/office/officeart/2005/8/layout/equation2" loCatId="process" qsTypeId="urn:microsoft.com/office/officeart/2005/8/quickstyle/simple1" qsCatId="simple" csTypeId="urn:microsoft.com/office/officeart/2005/8/colors/colorful4" csCatId="colorful" phldr="1"/>
      <dgm:spPr/>
    </dgm:pt>
    <dgm:pt modelId="{6F778700-C4FC-4894-82FC-070CA52E3E1F}">
      <dgm:prSet phldrT="[Text]"/>
      <dgm:spPr/>
      <dgm:t>
        <a:bodyPr/>
        <a:lstStyle/>
        <a:p>
          <a:r>
            <a:rPr lang="en-US" b="1" dirty="0">
              <a:solidFill>
                <a:schemeClr val="bg2"/>
              </a:solidFill>
            </a:rPr>
            <a:t>Number of Bins</a:t>
          </a:r>
        </a:p>
      </dgm:t>
    </dgm:pt>
    <dgm:pt modelId="{193D9B6B-2579-43A0-9A95-28B16B18FB82}" type="parTrans" cxnId="{F5F82243-B00F-4AF8-BA98-72C510A2917D}">
      <dgm:prSet/>
      <dgm:spPr/>
      <dgm:t>
        <a:bodyPr/>
        <a:lstStyle/>
        <a:p>
          <a:endParaRPr lang="en-US"/>
        </a:p>
      </dgm:t>
    </dgm:pt>
    <dgm:pt modelId="{6BB45889-65A6-4E48-8A4A-312E8379F7EF}" type="sibTrans" cxnId="{F5F82243-B00F-4AF8-BA98-72C510A2917D}">
      <dgm:prSet/>
      <dgm:spPr>
        <a:solidFill>
          <a:srgbClr val="FF0000"/>
        </a:solidFill>
      </dgm:spPr>
      <dgm:t>
        <a:bodyPr/>
        <a:lstStyle/>
        <a:p>
          <a:endParaRPr lang="en-US"/>
        </a:p>
      </dgm:t>
    </dgm:pt>
    <dgm:pt modelId="{8ACDFA8C-90E1-4EB0-94FF-616700A71A12}">
      <dgm:prSet phldrT="[Text]"/>
      <dgm:spPr>
        <a:solidFill>
          <a:srgbClr val="00B050"/>
        </a:solidFill>
      </dgm:spPr>
      <dgm:t>
        <a:bodyPr/>
        <a:lstStyle/>
        <a:p>
          <a:r>
            <a:rPr lang="en-US" b="1" dirty="0">
              <a:solidFill>
                <a:schemeClr val="bg2"/>
              </a:solidFill>
            </a:rPr>
            <a:t>Bin Width</a:t>
          </a:r>
        </a:p>
      </dgm:t>
    </dgm:pt>
    <dgm:pt modelId="{2CCFD004-4779-4993-899D-B8BD5FBBB518}" type="parTrans" cxnId="{4005356E-A2C6-4923-B073-4284BFB434C4}">
      <dgm:prSet/>
      <dgm:spPr/>
      <dgm:t>
        <a:bodyPr/>
        <a:lstStyle/>
        <a:p>
          <a:endParaRPr lang="en-US"/>
        </a:p>
      </dgm:t>
    </dgm:pt>
    <dgm:pt modelId="{EFE41BF1-36F1-434B-8E51-0984230C5C30}" type="sibTrans" cxnId="{4005356E-A2C6-4923-B073-4284BFB434C4}">
      <dgm:prSet/>
      <dgm:spPr>
        <a:solidFill>
          <a:schemeClr val="tx1"/>
        </a:solidFill>
      </dgm:spPr>
      <dgm:t>
        <a:bodyPr/>
        <a:lstStyle/>
        <a:p>
          <a:endParaRPr lang="en-US"/>
        </a:p>
      </dgm:t>
    </dgm:pt>
    <dgm:pt modelId="{46118CF1-98E5-4263-B55B-D2A30D5BA364}">
      <dgm:prSet phldrT="[Text]"/>
      <dgm:spPr>
        <a:solidFill>
          <a:schemeClr val="accent5">
            <a:lumMod val="60000"/>
            <a:lumOff val="40000"/>
          </a:schemeClr>
        </a:solidFill>
      </dgm:spPr>
      <dgm:t>
        <a:bodyPr/>
        <a:lstStyle/>
        <a:p>
          <a:r>
            <a:rPr lang="en-US" b="1" dirty="0">
              <a:solidFill>
                <a:schemeClr val="bg2"/>
              </a:solidFill>
            </a:rPr>
            <a:t>Boundary</a:t>
          </a:r>
        </a:p>
      </dgm:t>
    </dgm:pt>
    <dgm:pt modelId="{FD0575C4-C864-4BD7-A66C-DF4867200F02}" type="parTrans" cxnId="{160A61DF-A7AF-4ED4-87CF-44C71A83F0D3}">
      <dgm:prSet/>
      <dgm:spPr/>
      <dgm:t>
        <a:bodyPr/>
        <a:lstStyle/>
        <a:p>
          <a:endParaRPr lang="en-US"/>
        </a:p>
      </dgm:t>
    </dgm:pt>
    <dgm:pt modelId="{62B89C8E-A2F2-4754-B6C3-5F58E861775D}" type="sibTrans" cxnId="{160A61DF-A7AF-4ED4-87CF-44C71A83F0D3}">
      <dgm:prSet/>
      <dgm:spPr/>
      <dgm:t>
        <a:bodyPr/>
        <a:lstStyle/>
        <a:p>
          <a:endParaRPr lang="en-US"/>
        </a:p>
      </dgm:t>
    </dgm:pt>
    <dgm:pt modelId="{B8AC0DDA-9EB7-4D99-B701-24C1BAC36CC1}" type="pres">
      <dgm:prSet presAssocID="{D6DCDB99-71B9-4EF0-AACB-37FBF89707B4}" presName="Name0" presStyleCnt="0">
        <dgm:presLayoutVars>
          <dgm:dir/>
          <dgm:resizeHandles val="exact"/>
        </dgm:presLayoutVars>
      </dgm:prSet>
      <dgm:spPr/>
    </dgm:pt>
    <dgm:pt modelId="{42D85B8D-DF5A-4EF0-9FE3-C068AAD6DF9D}" type="pres">
      <dgm:prSet presAssocID="{D6DCDB99-71B9-4EF0-AACB-37FBF89707B4}" presName="vNodes" presStyleCnt="0"/>
      <dgm:spPr/>
    </dgm:pt>
    <dgm:pt modelId="{3B9B8EE2-BD6E-4BF0-8A7E-21996FEB5FC3}" type="pres">
      <dgm:prSet presAssocID="{6F778700-C4FC-4894-82FC-070CA52E3E1F}" presName="node" presStyleLbl="node1" presStyleIdx="0" presStyleCnt="3">
        <dgm:presLayoutVars>
          <dgm:bulletEnabled val="1"/>
        </dgm:presLayoutVars>
      </dgm:prSet>
      <dgm:spPr/>
    </dgm:pt>
    <dgm:pt modelId="{499F817C-AB70-4F0E-B101-5F44721A7765}" type="pres">
      <dgm:prSet presAssocID="{6BB45889-65A6-4E48-8A4A-312E8379F7EF}" presName="spacerT" presStyleCnt="0"/>
      <dgm:spPr/>
    </dgm:pt>
    <dgm:pt modelId="{D39C088A-BAF6-46A3-8F5F-FAB5CBF59E2B}" type="pres">
      <dgm:prSet presAssocID="{6BB45889-65A6-4E48-8A4A-312E8379F7EF}" presName="sibTrans" presStyleLbl="sibTrans2D1" presStyleIdx="0" presStyleCnt="2"/>
      <dgm:spPr/>
    </dgm:pt>
    <dgm:pt modelId="{FE26AF26-5D67-4F2B-ABD5-032930372593}" type="pres">
      <dgm:prSet presAssocID="{6BB45889-65A6-4E48-8A4A-312E8379F7EF}" presName="spacerB" presStyleCnt="0"/>
      <dgm:spPr/>
    </dgm:pt>
    <dgm:pt modelId="{75043A65-540A-48EC-A390-EEA05BC5582F}" type="pres">
      <dgm:prSet presAssocID="{8ACDFA8C-90E1-4EB0-94FF-616700A71A12}" presName="node" presStyleLbl="node1" presStyleIdx="1" presStyleCnt="3">
        <dgm:presLayoutVars>
          <dgm:bulletEnabled val="1"/>
        </dgm:presLayoutVars>
      </dgm:prSet>
      <dgm:spPr/>
    </dgm:pt>
    <dgm:pt modelId="{4EF504A1-4DCD-426F-9445-B46F60FC71C4}" type="pres">
      <dgm:prSet presAssocID="{D6DCDB99-71B9-4EF0-AACB-37FBF89707B4}" presName="sibTransLast" presStyleLbl="sibTrans2D1" presStyleIdx="1" presStyleCnt="2"/>
      <dgm:spPr/>
    </dgm:pt>
    <dgm:pt modelId="{C413F9EE-0ABB-4A60-9EE0-73CE81917B28}" type="pres">
      <dgm:prSet presAssocID="{D6DCDB99-71B9-4EF0-AACB-37FBF89707B4}" presName="connectorText" presStyleLbl="sibTrans2D1" presStyleIdx="1" presStyleCnt="2"/>
      <dgm:spPr/>
    </dgm:pt>
    <dgm:pt modelId="{2110917C-D6F7-44BC-A16F-6D0BEA7AC292}" type="pres">
      <dgm:prSet presAssocID="{D6DCDB99-71B9-4EF0-AACB-37FBF89707B4}" presName="lastNode" presStyleLbl="node1" presStyleIdx="2" presStyleCnt="3">
        <dgm:presLayoutVars>
          <dgm:bulletEnabled val="1"/>
        </dgm:presLayoutVars>
      </dgm:prSet>
      <dgm:spPr/>
    </dgm:pt>
  </dgm:ptLst>
  <dgm:cxnLst>
    <dgm:cxn modelId="{C94F710F-F5D0-4783-BA9D-E0AA4D8FDC2B}" type="presOf" srcId="{EFE41BF1-36F1-434B-8E51-0984230C5C30}" destId="{C413F9EE-0ABB-4A60-9EE0-73CE81917B28}" srcOrd="1" destOrd="0" presId="urn:microsoft.com/office/officeart/2005/8/layout/equation2"/>
    <dgm:cxn modelId="{E98A5927-7C37-429A-947F-E35A2281E5F4}" type="presOf" srcId="{6BB45889-65A6-4E48-8A4A-312E8379F7EF}" destId="{D39C088A-BAF6-46A3-8F5F-FAB5CBF59E2B}" srcOrd="0" destOrd="0" presId="urn:microsoft.com/office/officeart/2005/8/layout/equation2"/>
    <dgm:cxn modelId="{322ECB5E-33B8-44E3-997C-90ABCEC73A59}" type="presOf" srcId="{8ACDFA8C-90E1-4EB0-94FF-616700A71A12}" destId="{75043A65-540A-48EC-A390-EEA05BC5582F}" srcOrd="0" destOrd="0" presId="urn:microsoft.com/office/officeart/2005/8/layout/equation2"/>
    <dgm:cxn modelId="{F5F82243-B00F-4AF8-BA98-72C510A2917D}" srcId="{D6DCDB99-71B9-4EF0-AACB-37FBF89707B4}" destId="{6F778700-C4FC-4894-82FC-070CA52E3E1F}" srcOrd="0" destOrd="0" parTransId="{193D9B6B-2579-43A0-9A95-28B16B18FB82}" sibTransId="{6BB45889-65A6-4E48-8A4A-312E8379F7EF}"/>
    <dgm:cxn modelId="{4005356E-A2C6-4923-B073-4284BFB434C4}" srcId="{D6DCDB99-71B9-4EF0-AACB-37FBF89707B4}" destId="{8ACDFA8C-90E1-4EB0-94FF-616700A71A12}" srcOrd="1" destOrd="0" parTransId="{2CCFD004-4779-4993-899D-B8BD5FBBB518}" sibTransId="{EFE41BF1-36F1-434B-8E51-0984230C5C30}"/>
    <dgm:cxn modelId="{A472154F-01CD-4198-B963-720F7583564F}" type="presOf" srcId="{46118CF1-98E5-4263-B55B-D2A30D5BA364}" destId="{2110917C-D6F7-44BC-A16F-6D0BEA7AC292}" srcOrd="0" destOrd="0" presId="urn:microsoft.com/office/officeart/2005/8/layout/equation2"/>
    <dgm:cxn modelId="{9F8630D0-23DF-4C8B-BDC2-39F054138288}" type="presOf" srcId="{EFE41BF1-36F1-434B-8E51-0984230C5C30}" destId="{4EF504A1-4DCD-426F-9445-B46F60FC71C4}" srcOrd="0" destOrd="0" presId="urn:microsoft.com/office/officeart/2005/8/layout/equation2"/>
    <dgm:cxn modelId="{F73BACD4-0C6F-423F-89AE-8136F43C42A6}" type="presOf" srcId="{6F778700-C4FC-4894-82FC-070CA52E3E1F}" destId="{3B9B8EE2-BD6E-4BF0-8A7E-21996FEB5FC3}" srcOrd="0" destOrd="0" presId="urn:microsoft.com/office/officeart/2005/8/layout/equation2"/>
    <dgm:cxn modelId="{936897DA-4819-401A-B644-0BE6CD245E4E}" type="presOf" srcId="{D6DCDB99-71B9-4EF0-AACB-37FBF89707B4}" destId="{B8AC0DDA-9EB7-4D99-B701-24C1BAC36CC1}" srcOrd="0" destOrd="0" presId="urn:microsoft.com/office/officeart/2005/8/layout/equation2"/>
    <dgm:cxn modelId="{160A61DF-A7AF-4ED4-87CF-44C71A83F0D3}" srcId="{D6DCDB99-71B9-4EF0-AACB-37FBF89707B4}" destId="{46118CF1-98E5-4263-B55B-D2A30D5BA364}" srcOrd="2" destOrd="0" parTransId="{FD0575C4-C864-4BD7-A66C-DF4867200F02}" sibTransId="{62B89C8E-A2F2-4754-B6C3-5F58E861775D}"/>
    <dgm:cxn modelId="{78EC2A4D-B3FB-458F-9478-F45F7AC5EFA7}" type="presParOf" srcId="{B8AC0DDA-9EB7-4D99-B701-24C1BAC36CC1}" destId="{42D85B8D-DF5A-4EF0-9FE3-C068AAD6DF9D}" srcOrd="0" destOrd="0" presId="urn:microsoft.com/office/officeart/2005/8/layout/equation2"/>
    <dgm:cxn modelId="{9A869C05-C844-446A-BB5C-EAED3621C50C}" type="presParOf" srcId="{42D85B8D-DF5A-4EF0-9FE3-C068AAD6DF9D}" destId="{3B9B8EE2-BD6E-4BF0-8A7E-21996FEB5FC3}" srcOrd="0" destOrd="0" presId="urn:microsoft.com/office/officeart/2005/8/layout/equation2"/>
    <dgm:cxn modelId="{501FDAB1-29AE-4EC2-AC9F-ABDE0941BA96}" type="presParOf" srcId="{42D85B8D-DF5A-4EF0-9FE3-C068AAD6DF9D}" destId="{499F817C-AB70-4F0E-B101-5F44721A7765}" srcOrd="1" destOrd="0" presId="urn:microsoft.com/office/officeart/2005/8/layout/equation2"/>
    <dgm:cxn modelId="{14772F54-9D99-4BE3-9787-6BCE44F0C3E2}" type="presParOf" srcId="{42D85B8D-DF5A-4EF0-9FE3-C068AAD6DF9D}" destId="{D39C088A-BAF6-46A3-8F5F-FAB5CBF59E2B}" srcOrd="2" destOrd="0" presId="urn:microsoft.com/office/officeart/2005/8/layout/equation2"/>
    <dgm:cxn modelId="{8C15909F-1262-412A-9CBE-6D2208EA7309}" type="presParOf" srcId="{42D85B8D-DF5A-4EF0-9FE3-C068AAD6DF9D}" destId="{FE26AF26-5D67-4F2B-ABD5-032930372593}" srcOrd="3" destOrd="0" presId="urn:microsoft.com/office/officeart/2005/8/layout/equation2"/>
    <dgm:cxn modelId="{E4BCA88D-4B08-4776-BD92-1EE9660D3CE5}" type="presParOf" srcId="{42D85B8D-DF5A-4EF0-9FE3-C068AAD6DF9D}" destId="{75043A65-540A-48EC-A390-EEA05BC5582F}" srcOrd="4" destOrd="0" presId="urn:microsoft.com/office/officeart/2005/8/layout/equation2"/>
    <dgm:cxn modelId="{FE968F85-94A9-4867-B606-FA711AB2958E}" type="presParOf" srcId="{B8AC0DDA-9EB7-4D99-B701-24C1BAC36CC1}" destId="{4EF504A1-4DCD-426F-9445-B46F60FC71C4}" srcOrd="1" destOrd="0" presId="urn:microsoft.com/office/officeart/2005/8/layout/equation2"/>
    <dgm:cxn modelId="{46F99A96-DDA9-40DE-953E-80FE6D7DE22D}" type="presParOf" srcId="{4EF504A1-4DCD-426F-9445-B46F60FC71C4}" destId="{C413F9EE-0ABB-4A60-9EE0-73CE81917B28}" srcOrd="0" destOrd="0" presId="urn:microsoft.com/office/officeart/2005/8/layout/equation2"/>
    <dgm:cxn modelId="{9B443E8B-0160-45F0-83D6-1B0240158401}" type="presParOf" srcId="{B8AC0DDA-9EB7-4D99-B701-24C1BAC36CC1}" destId="{2110917C-D6F7-44BC-A16F-6D0BEA7AC292}"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552E4-E99C-412B-BF7C-46CC3F70C2CD}">
      <dsp:nvSpPr>
        <dsp:cNvPr id="0" name=""/>
        <dsp:cNvSpPr/>
      </dsp:nvSpPr>
      <dsp:spPr>
        <a:xfrm>
          <a:off x="2571746" y="23426"/>
          <a:ext cx="2743206" cy="1097276"/>
        </a:xfrm>
        <a:prstGeom prst="roundRect">
          <a:avLst/>
        </a:prstGeom>
        <a:solidFill>
          <a:schemeClr val="accent5">
            <a:lumMod val="7500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bg2"/>
              </a:solidFill>
            </a:rPr>
            <a:t>Experience</a:t>
          </a:r>
        </a:p>
      </dsp:txBody>
      <dsp:txXfrm>
        <a:off x="2625311" y="76991"/>
        <a:ext cx="2636076" cy="990146"/>
      </dsp:txXfrm>
    </dsp:sp>
    <dsp:sp modelId="{2CDFA9B4-95B7-4C55-BB6C-5A889A2D82B4}">
      <dsp:nvSpPr>
        <dsp:cNvPr id="0" name=""/>
        <dsp:cNvSpPr/>
      </dsp:nvSpPr>
      <dsp:spPr>
        <a:xfrm>
          <a:off x="1251910" y="572064"/>
          <a:ext cx="5382878" cy="5382878"/>
        </a:xfrm>
        <a:custGeom>
          <a:avLst/>
          <a:gdLst/>
          <a:ahLst/>
          <a:cxnLst/>
          <a:rect l="0" t="0" r="0" b="0"/>
          <a:pathLst>
            <a:path>
              <a:moveTo>
                <a:pt x="4179115" y="448524"/>
              </a:moveTo>
              <a:arcTo wR="2691439" hR="2691439" stAng="18213327" swAng="527463"/>
            </a:path>
          </a:pathLst>
        </a:custGeom>
        <a:noFill/>
        <a:ln w="381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7A459B4B-77CB-476C-AC20-8C0F69F6F775}">
      <dsp:nvSpPr>
        <dsp:cNvPr id="0" name=""/>
        <dsp:cNvSpPr/>
      </dsp:nvSpPr>
      <dsp:spPr>
        <a:xfrm>
          <a:off x="4902601" y="1369145"/>
          <a:ext cx="2743206" cy="1097276"/>
        </a:xfrm>
        <a:prstGeom prst="roundRect">
          <a:avLst/>
        </a:prstGeom>
        <a:solidFill>
          <a:schemeClr val="accent6">
            <a:lumMod val="7500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bg2"/>
              </a:solidFill>
            </a:rPr>
            <a:t>Explore</a:t>
          </a:r>
        </a:p>
      </dsp:txBody>
      <dsp:txXfrm>
        <a:off x="4956166" y="1422710"/>
        <a:ext cx="2636076" cy="990146"/>
      </dsp:txXfrm>
    </dsp:sp>
    <dsp:sp modelId="{C96A375B-3C84-4894-AA41-9275340D7BC8}">
      <dsp:nvSpPr>
        <dsp:cNvPr id="0" name=""/>
        <dsp:cNvSpPr/>
      </dsp:nvSpPr>
      <dsp:spPr>
        <a:xfrm>
          <a:off x="1251910" y="572064"/>
          <a:ext cx="5382878" cy="5382878"/>
        </a:xfrm>
        <a:custGeom>
          <a:avLst/>
          <a:gdLst/>
          <a:ahLst/>
          <a:cxnLst/>
          <a:rect l="0" t="0" r="0" b="0"/>
          <a:pathLst>
            <a:path>
              <a:moveTo>
                <a:pt x="5338327" y="2203762"/>
              </a:moveTo>
              <a:arcTo wR="2691439" hR="2691439" stAng="20973635" swAng="1252729"/>
            </a:path>
          </a:pathLst>
        </a:custGeom>
        <a:noFill/>
        <a:ln w="381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5F7AB878-CB4C-4FBD-9C52-155E8B6F602F}">
      <dsp:nvSpPr>
        <dsp:cNvPr id="0" name=""/>
        <dsp:cNvSpPr/>
      </dsp:nvSpPr>
      <dsp:spPr>
        <a:xfrm>
          <a:off x="4902601" y="4060584"/>
          <a:ext cx="2743206" cy="1097276"/>
        </a:xfrm>
        <a:prstGeom prst="roundRect">
          <a:avLst/>
        </a:prstGeom>
        <a:solidFill>
          <a:schemeClr val="accent2">
            <a:lumMod val="7500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bg2"/>
              </a:solidFill>
            </a:rPr>
            <a:t>Expect</a:t>
          </a:r>
        </a:p>
      </dsp:txBody>
      <dsp:txXfrm>
        <a:off x="4956166" y="4114149"/>
        <a:ext cx="2636076" cy="990146"/>
      </dsp:txXfrm>
    </dsp:sp>
    <dsp:sp modelId="{FA22EE1E-5F9F-4ADB-AA3A-6BF661BF2F10}">
      <dsp:nvSpPr>
        <dsp:cNvPr id="0" name=""/>
        <dsp:cNvSpPr/>
      </dsp:nvSpPr>
      <dsp:spPr>
        <a:xfrm>
          <a:off x="1251910" y="572064"/>
          <a:ext cx="5382878" cy="5382878"/>
        </a:xfrm>
        <a:custGeom>
          <a:avLst/>
          <a:gdLst/>
          <a:ahLst/>
          <a:cxnLst/>
          <a:rect l="0" t="0" r="0" b="0"/>
          <a:pathLst>
            <a:path>
              <a:moveTo>
                <a:pt x="4504426" y="4680640"/>
              </a:moveTo>
              <a:arcTo wR="2691439" hR="2691439" stAng="2859209" swAng="527463"/>
            </a:path>
          </a:pathLst>
        </a:custGeom>
        <a:noFill/>
        <a:ln w="381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ADF897D3-9471-440A-8E45-0B762F223124}">
      <dsp:nvSpPr>
        <dsp:cNvPr id="0" name=""/>
        <dsp:cNvSpPr/>
      </dsp:nvSpPr>
      <dsp:spPr>
        <a:xfrm>
          <a:off x="2571746" y="5406304"/>
          <a:ext cx="2743206" cy="1097276"/>
        </a:xfrm>
        <a:prstGeom prst="roundRect">
          <a:avLst/>
        </a:prstGeom>
        <a:solidFill>
          <a:srgbClr val="FF0000"/>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bg2"/>
              </a:solidFill>
            </a:rPr>
            <a:t>Explain</a:t>
          </a:r>
        </a:p>
      </dsp:txBody>
      <dsp:txXfrm>
        <a:off x="2625311" y="5459869"/>
        <a:ext cx="2636076" cy="990146"/>
      </dsp:txXfrm>
    </dsp:sp>
    <dsp:sp modelId="{A1D33286-174E-4212-BB99-C3D497BAA110}">
      <dsp:nvSpPr>
        <dsp:cNvPr id="0" name=""/>
        <dsp:cNvSpPr/>
      </dsp:nvSpPr>
      <dsp:spPr>
        <a:xfrm>
          <a:off x="1251910" y="572064"/>
          <a:ext cx="5382878" cy="5382878"/>
        </a:xfrm>
        <a:custGeom>
          <a:avLst/>
          <a:gdLst/>
          <a:ahLst/>
          <a:cxnLst/>
          <a:rect l="0" t="0" r="0" b="0"/>
          <a:pathLst>
            <a:path>
              <a:moveTo>
                <a:pt x="1203762" y="4934353"/>
              </a:moveTo>
              <a:arcTo wR="2691439" hR="2691439" stAng="7413327" swAng="527463"/>
            </a:path>
          </a:pathLst>
        </a:custGeom>
        <a:noFill/>
        <a:ln w="381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1C6457F1-1888-4956-ACD2-045A23FE047E}">
      <dsp:nvSpPr>
        <dsp:cNvPr id="0" name=""/>
        <dsp:cNvSpPr/>
      </dsp:nvSpPr>
      <dsp:spPr>
        <a:xfrm>
          <a:off x="240892" y="4060584"/>
          <a:ext cx="2743206" cy="1097276"/>
        </a:xfrm>
        <a:prstGeom prst="roundRect">
          <a:avLst/>
        </a:prstGeom>
        <a:solidFill>
          <a:srgbClr val="00B050"/>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bg2"/>
              </a:solidFill>
            </a:rPr>
            <a:t>Expand</a:t>
          </a:r>
        </a:p>
      </dsp:txBody>
      <dsp:txXfrm>
        <a:off x="294457" y="4114149"/>
        <a:ext cx="2636076" cy="990146"/>
      </dsp:txXfrm>
    </dsp:sp>
    <dsp:sp modelId="{83C0DFF5-8126-41E8-BC54-FE0F6D97554D}">
      <dsp:nvSpPr>
        <dsp:cNvPr id="0" name=""/>
        <dsp:cNvSpPr/>
      </dsp:nvSpPr>
      <dsp:spPr>
        <a:xfrm>
          <a:off x="1251910" y="572064"/>
          <a:ext cx="5382878" cy="5382878"/>
        </a:xfrm>
        <a:custGeom>
          <a:avLst/>
          <a:gdLst/>
          <a:ahLst/>
          <a:cxnLst/>
          <a:rect l="0" t="0" r="0" b="0"/>
          <a:pathLst>
            <a:path>
              <a:moveTo>
                <a:pt x="44551" y="3179116"/>
              </a:moveTo>
              <a:arcTo wR="2691439" hR="2691439" stAng="10173635" swAng="1252729"/>
            </a:path>
          </a:pathLst>
        </a:custGeom>
        <a:noFill/>
        <a:ln w="381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 modelId="{14517BAB-CC54-4052-9AFB-EEB54EBC53DF}">
      <dsp:nvSpPr>
        <dsp:cNvPr id="0" name=""/>
        <dsp:cNvSpPr/>
      </dsp:nvSpPr>
      <dsp:spPr>
        <a:xfrm>
          <a:off x="240892" y="1369145"/>
          <a:ext cx="2743206" cy="1097276"/>
        </a:xfrm>
        <a:prstGeom prst="roundRect">
          <a:avLst/>
        </a:prstGeom>
        <a:solidFill>
          <a:schemeClr val="accent2"/>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solidFill>
                <a:schemeClr val="bg2"/>
              </a:solidFill>
            </a:rPr>
            <a:t>Export</a:t>
          </a:r>
        </a:p>
      </dsp:txBody>
      <dsp:txXfrm>
        <a:off x="294457" y="1422710"/>
        <a:ext cx="2636076" cy="990146"/>
      </dsp:txXfrm>
    </dsp:sp>
    <dsp:sp modelId="{21441BF4-BA3B-4691-B13C-A21B63F21827}">
      <dsp:nvSpPr>
        <dsp:cNvPr id="0" name=""/>
        <dsp:cNvSpPr/>
      </dsp:nvSpPr>
      <dsp:spPr>
        <a:xfrm>
          <a:off x="1251910" y="572064"/>
          <a:ext cx="5382878" cy="5382878"/>
        </a:xfrm>
        <a:custGeom>
          <a:avLst/>
          <a:gdLst/>
          <a:ahLst/>
          <a:cxnLst/>
          <a:rect l="0" t="0" r="0" b="0"/>
          <a:pathLst>
            <a:path>
              <a:moveTo>
                <a:pt x="878451" y="702238"/>
              </a:moveTo>
              <a:arcTo wR="2691439" hR="2691439" stAng="13659209" swAng="527463"/>
            </a:path>
          </a:pathLst>
        </a:custGeom>
        <a:noFill/>
        <a:ln w="38100" cap="flat" cmpd="sng" algn="ctr">
          <a:solidFill>
            <a:scrgbClr r="0" g="0" b="0">
              <a:shade val="95000"/>
              <a:satMod val="105000"/>
            </a:scrgb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B5F28D-A98E-45AC-9E9F-7C7E2388B1AE}">
      <dsp:nvSpPr>
        <dsp:cNvPr id="0" name=""/>
        <dsp:cNvSpPr/>
      </dsp:nvSpPr>
      <dsp:spPr>
        <a:xfrm>
          <a:off x="801528" y="4152"/>
          <a:ext cx="4213919" cy="2528351"/>
        </a:xfrm>
        <a:prstGeom prst="rect">
          <a:avLst/>
        </a:prstGeom>
        <a:noFill/>
        <a:ln w="38100" cap="flat" cmpd="dbl"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Calibri" panose="020F0502020204030204" pitchFamily="34" charset="0"/>
              <a:ea typeface="Calibri" panose="020F0502020204030204" pitchFamily="34" charset="0"/>
              <a:cs typeface="Calibri" panose="020F0502020204030204" pitchFamily="34" charset="0"/>
            </a:rPr>
            <a:t>Problem Definition</a:t>
          </a:r>
        </a:p>
      </dsp:txBody>
      <dsp:txXfrm>
        <a:off x="801528" y="4152"/>
        <a:ext cx="4213919" cy="2528351"/>
      </dsp:txXfrm>
    </dsp:sp>
    <dsp:sp modelId="{03E3CCF5-BCF9-48CA-8F01-A04E480083D4}">
      <dsp:nvSpPr>
        <dsp:cNvPr id="0" name=""/>
        <dsp:cNvSpPr/>
      </dsp:nvSpPr>
      <dsp:spPr>
        <a:xfrm>
          <a:off x="5436840" y="4152"/>
          <a:ext cx="4213919" cy="2528351"/>
        </a:xfrm>
        <a:prstGeom prst="rect">
          <a:avLst/>
        </a:prstGeom>
        <a:noFill/>
        <a:ln w="38100" cap="flat" cmpd="dbl" algn="ctr">
          <a:solidFill>
            <a:srgbClr val="FF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Calibri" panose="020F0502020204030204" pitchFamily="34" charset="0"/>
              <a:ea typeface="Calibri" panose="020F0502020204030204" pitchFamily="34" charset="0"/>
              <a:cs typeface="Calibri" panose="020F0502020204030204" pitchFamily="34" charset="0"/>
            </a:rPr>
            <a:t>Data</a:t>
          </a:r>
          <a:br>
            <a:rPr lang="en-US" sz="4400" kern="1200" dirty="0">
              <a:latin typeface="Calibri" panose="020F0502020204030204" pitchFamily="34" charset="0"/>
              <a:ea typeface="Calibri" panose="020F0502020204030204" pitchFamily="34" charset="0"/>
              <a:cs typeface="Calibri" panose="020F0502020204030204" pitchFamily="34" charset="0"/>
            </a:rPr>
          </a:br>
          <a:r>
            <a:rPr lang="en-US" sz="4400" kern="1200" dirty="0">
              <a:latin typeface="Calibri" panose="020F0502020204030204" pitchFamily="34" charset="0"/>
              <a:ea typeface="Calibri" panose="020F0502020204030204" pitchFamily="34" charset="0"/>
              <a:cs typeface="Calibri" panose="020F0502020204030204" pitchFamily="34" charset="0"/>
            </a:rPr>
            <a:t>Exploration</a:t>
          </a:r>
        </a:p>
      </dsp:txBody>
      <dsp:txXfrm>
        <a:off x="5436840" y="4152"/>
        <a:ext cx="4213919" cy="2528351"/>
      </dsp:txXfrm>
    </dsp:sp>
    <dsp:sp modelId="{117C8CD0-2CFE-4932-ABF8-F98A96781BAC}">
      <dsp:nvSpPr>
        <dsp:cNvPr id="0" name=""/>
        <dsp:cNvSpPr/>
      </dsp:nvSpPr>
      <dsp:spPr>
        <a:xfrm>
          <a:off x="10072151" y="4152"/>
          <a:ext cx="4213919" cy="2528351"/>
        </a:xfrm>
        <a:prstGeom prst="rect">
          <a:avLst/>
        </a:prstGeom>
        <a:noFill/>
        <a:ln w="25400" cap="flat" cmpd="dbl"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Calibri" panose="020F0502020204030204" pitchFamily="34" charset="0"/>
              <a:ea typeface="Calibri" panose="020F0502020204030204" pitchFamily="34" charset="0"/>
              <a:cs typeface="Calibri" panose="020F0502020204030204" pitchFamily="34" charset="0"/>
            </a:rPr>
            <a:t>Data</a:t>
          </a:r>
          <a:br>
            <a:rPr lang="en-US" sz="4400" kern="1200" dirty="0">
              <a:latin typeface="Calibri" panose="020F0502020204030204" pitchFamily="34" charset="0"/>
              <a:ea typeface="Calibri" panose="020F0502020204030204" pitchFamily="34" charset="0"/>
              <a:cs typeface="Calibri" panose="020F0502020204030204" pitchFamily="34" charset="0"/>
            </a:rPr>
          </a:br>
          <a:r>
            <a:rPr lang="en-US" sz="4400" kern="1200" dirty="0">
              <a:latin typeface="Calibri" panose="020F0502020204030204" pitchFamily="34" charset="0"/>
              <a:ea typeface="Calibri" panose="020F0502020204030204" pitchFamily="34" charset="0"/>
              <a:cs typeface="Calibri" panose="020F0502020204030204" pitchFamily="34" charset="0"/>
            </a:rPr>
            <a:t>Preparation</a:t>
          </a:r>
        </a:p>
      </dsp:txBody>
      <dsp:txXfrm>
        <a:off x="10072151" y="4152"/>
        <a:ext cx="4213919" cy="2528351"/>
      </dsp:txXfrm>
    </dsp:sp>
    <dsp:sp modelId="{411DA160-75AF-401E-9366-36C01682A8BF}">
      <dsp:nvSpPr>
        <dsp:cNvPr id="0" name=""/>
        <dsp:cNvSpPr/>
      </dsp:nvSpPr>
      <dsp:spPr>
        <a:xfrm>
          <a:off x="801528" y="2953895"/>
          <a:ext cx="4213919" cy="2528351"/>
        </a:xfrm>
        <a:prstGeom prst="rect">
          <a:avLst/>
        </a:prstGeom>
        <a:noFill/>
        <a:ln w="25400" cap="flat" cmpd="dbl"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Calibri" panose="020F0502020204030204" pitchFamily="34" charset="0"/>
              <a:ea typeface="Calibri" panose="020F0502020204030204" pitchFamily="34" charset="0"/>
              <a:cs typeface="Calibri" panose="020F0502020204030204" pitchFamily="34" charset="0"/>
            </a:rPr>
            <a:t>Deployment</a:t>
          </a:r>
        </a:p>
      </dsp:txBody>
      <dsp:txXfrm>
        <a:off x="801528" y="2953895"/>
        <a:ext cx="4213919" cy="2528351"/>
      </dsp:txXfrm>
    </dsp:sp>
    <dsp:sp modelId="{BFD06CA7-3D08-47A9-A868-3E926E475C77}">
      <dsp:nvSpPr>
        <dsp:cNvPr id="0" name=""/>
        <dsp:cNvSpPr/>
      </dsp:nvSpPr>
      <dsp:spPr>
        <a:xfrm>
          <a:off x="5436840" y="2953895"/>
          <a:ext cx="4213919" cy="2528351"/>
        </a:xfrm>
        <a:prstGeom prst="rect">
          <a:avLst/>
        </a:prstGeom>
        <a:noFill/>
        <a:ln w="25400" cap="flat" cmpd="dbl"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Calibri" panose="020F0502020204030204" pitchFamily="34" charset="0"/>
              <a:ea typeface="Calibri" panose="020F0502020204030204" pitchFamily="34" charset="0"/>
              <a:cs typeface="Calibri" panose="020F0502020204030204" pitchFamily="34" charset="0"/>
            </a:rPr>
            <a:t>Evaluation</a:t>
          </a:r>
        </a:p>
      </dsp:txBody>
      <dsp:txXfrm>
        <a:off x="5436840" y="2953895"/>
        <a:ext cx="4213919" cy="2528351"/>
      </dsp:txXfrm>
    </dsp:sp>
    <dsp:sp modelId="{F04A0C3A-751E-4816-8CE9-AE308991870E}">
      <dsp:nvSpPr>
        <dsp:cNvPr id="0" name=""/>
        <dsp:cNvSpPr/>
      </dsp:nvSpPr>
      <dsp:spPr>
        <a:xfrm>
          <a:off x="10072151" y="2953895"/>
          <a:ext cx="4213919" cy="2528351"/>
        </a:xfrm>
        <a:prstGeom prst="rect">
          <a:avLst/>
        </a:prstGeom>
        <a:noFill/>
        <a:ln w="25400" cap="flat" cmpd="dbl"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dirty="0">
              <a:latin typeface="Calibri" panose="020F0502020204030204" pitchFamily="34" charset="0"/>
              <a:ea typeface="Calibri" panose="020F0502020204030204" pitchFamily="34" charset="0"/>
              <a:cs typeface="Calibri" panose="020F0502020204030204" pitchFamily="34" charset="0"/>
            </a:rPr>
            <a:t>Modeling</a:t>
          </a:r>
        </a:p>
      </dsp:txBody>
      <dsp:txXfrm>
        <a:off x="10072151" y="2953895"/>
        <a:ext cx="4213919" cy="25283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8FB5F-D891-443E-B538-C0548398705C}">
      <dsp:nvSpPr>
        <dsp:cNvPr id="0" name=""/>
        <dsp:cNvSpPr/>
      </dsp:nvSpPr>
      <dsp:spPr>
        <a:xfrm>
          <a:off x="3156953" y="1557"/>
          <a:ext cx="4663438" cy="2314407"/>
        </a:xfrm>
        <a:prstGeom prst="ellipse">
          <a:avLst/>
        </a:prstGeom>
        <a:solidFill>
          <a:schemeClr val="accent6">
            <a:lumMod val="20000"/>
            <a:lumOff val="8000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Historical Data</a:t>
          </a:r>
        </a:p>
      </dsp:txBody>
      <dsp:txXfrm>
        <a:off x="3839898" y="340494"/>
        <a:ext cx="3297548" cy="1636533"/>
      </dsp:txXfrm>
    </dsp:sp>
    <dsp:sp modelId="{B54270BD-287B-43EB-879E-C409EA6C9B85}">
      <dsp:nvSpPr>
        <dsp:cNvPr id="0" name=""/>
        <dsp:cNvSpPr/>
      </dsp:nvSpPr>
      <dsp:spPr>
        <a:xfrm>
          <a:off x="4817494" y="2503894"/>
          <a:ext cx="1342356" cy="1342356"/>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995423" y="3017211"/>
        <a:ext cx="986498" cy="315722"/>
      </dsp:txXfrm>
    </dsp:sp>
    <dsp:sp modelId="{782141A2-CEFC-476C-8592-E6D35B1CBF90}">
      <dsp:nvSpPr>
        <dsp:cNvPr id="0" name=""/>
        <dsp:cNvSpPr/>
      </dsp:nvSpPr>
      <dsp:spPr>
        <a:xfrm>
          <a:off x="3156953" y="4034180"/>
          <a:ext cx="4663438" cy="2314407"/>
        </a:xfrm>
        <a:prstGeom prst="ellipse">
          <a:avLst/>
        </a:prstGeom>
        <a:solidFill>
          <a:schemeClr val="accent2">
            <a:lumMod val="60000"/>
            <a:lumOff val="4000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chemeClr val="tx1"/>
              </a:solidFill>
              <a:latin typeface="Calibri" panose="020F0502020204030204" pitchFamily="34" charset="0"/>
              <a:ea typeface="Calibri" panose="020F0502020204030204" pitchFamily="34" charset="0"/>
              <a:cs typeface="Calibri" panose="020F0502020204030204" pitchFamily="34" charset="0"/>
            </a:rPr>
            <a:t>Analysis Specifications</a:t>
          </a:r>
        </a:p>
      </dsp:txBody>
      <dsp:txXfrm>
        <a:off x="3839898" y="4373117"/>
        <a:ext cx="3297548" cy="1636533"/>
      </dsp:txXfrm>
    </dsp:sp>
    <dsp:sp modelId="{941F5143-7D3F-4905-8997-189DA33F78BE}">
      <dsp:nvSpPr>
        <dsp:cNvPr id="0" name=""/>
        <dsp:cNvSpPr/>
      </dsp:nvSpPr>
      <dsp:spPr>
        <a:xfrm rot="21587024">
          <a:off x="8392813" y="2198667"/>
          <a:ext cx="2737668" cy="1920241"/>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r" defTabSz="1244600">
            <a:lnSpc>
              <a:spcPct val="90000"/>
            </a:lnSpc>
            <a:spcBef>
              <a:spcPct val="0"/>
            </a:spcBef>
            <a:spcAft>
              <a:spcPct val="35000"/>
            </a:spcAft>
            <a:buNone/>
          </a:pPr>
          <a:r>
            <a:rPr lang="en-US" sz="2800" b="1" kern="1200" dirty="0">
              <a:solidFill>
                <a:schemeClr val="bg2"/>
              </a:solidFill>
            </a:rPr>
            <a:t>Algorithm</a:t>
          </a:r>
        </a:p>
      </dsp:txBody>
      <dsp:txXfrm>
        <a:off x="8392815" y="2583802"/>
        <a:ext cx="2161596" cy="1152145"/>
      </dsp:txXfrm>
    </dsp:sp>
    <dsp:sp modelId="{D67D2E7E-8565-4ABC-B2FC-3C8555C65FB6}">
      <dsp:nvSpPr>
        <dsp:cNvPr id="0" name=""/>
        <dsp:cNvSpPr/>
      </dsp:nvSpPr>
      <dsp:spPr>
        <a:xfrm>
          <a:off x="11670000" y="830901"/>
          <a:ext cx="3407409" cy="4628814"/>
        </a:xfrm>
        <a:prstGeom prst="ellipse">
          <a:avLst/>
        </a:prstGeom>
        <a:gradFill flip="none" rotWithShape="0">
          <a:gsLst>
            <a:gs pos="0">
              <a:srgbClr val="00B0F0">
                <a:tint val="66000"/>
                <a:satMod val="160000"/>
              </a:srgbClr>
            </a:gs>
            <a:gs pos="50000">
              <a:srgbClr val="00B0F0">
                <a:tint val="44500"/>
                <a:satMod val="160000"/>
              </a:srgbClr>
            </a:gs>
            <a:gs pos="100000">
              <a:srgbClr val="00B0F0">
                <a:tint val="23500"/>
                <a:satMod val="160000"/>
              </a:srgbClr>
            </a:gs>
          </a:gsLst>
          <a:lin ang="0" scaled="1"/>
          <a:tileRect/>
        </a:gra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rgbClr val="0070C0"/>
              </a:solidFill>
              <a:latin typeface="Calibri" panose="020F0502020204030204" pitchFamily="34" charset="0"/>
              <a:ea typeface="Calibri" panose="020F0502020204030204" pitchFamily="34" charset="0"/>
              <a:cs typeface="Calibri" panose="020F0502020204030204" pitchFamily="34" charset="0"/>
            </a:rPr>
            <a:t>Model</a:t>
          </a:r>
        </a:p>
      </dsp:txBody>
      <dsp:txXfrm>
        <a:off x="12169003" y="1508775"/>
        <a:ext cx="2409403" cy="32730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B74E3C-3971-49EC-88BF-406653E0605E}">
      <dsp:nvSpPr>
        <dsp:cNvPr id="0" name=""/>
        <dsp:cNvSpPr/>
      </dsp:nvSpPr>
      <dsp:spPr>
        <a:xfrm>
          <a:off x="0" y="224021"/>
          <a:ext cx="13030200" cy="4626877"/>
        </a:xfrm>
        <a:prstGeom prst="rightArrow">
          <a:avLst/>
        </a:prstGeom>
        <a:gradFill flip="none" rotWithShape="0">
          <a:gsLst>
            <a:gs pos="0">
              <a:schemeClr val="accent2">
                <a:lumMod val="60000"/>
                <a:lumOff val="40000"/>
                <a:shade val="30000"/>
                <a:satMod val="115000"/>
              </a:schemeClr>
            </a:gs>
            <a:gs pos="50000">
              <a:schemeClr val="accent2">
                <a:lumMod val="60000"/>
                <a:lumOff val="40000"/>
                <a:shade val="67500"/>
                <a:satMod val="115000"/>
              </a:schemeClr>
            </a:gs>
            <a:gs pos="100000">
              <a:schemeClr val="accent2">
                <a:lumMod val="60000"/>
                <a:lumOff val="40000"/>
                <a:shade val="100000"/>
                <a:satMod val="115000"/>
              </a:schemeClr>
            </a:gs>
          </a:gsLst>
          <a:lin ang="0" scaled="1"/>
          <a:tileRect/>
        </a:gra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3A2F5-D52B-47ED-9578-F4EC9ABBB559}">
      <dsp:nvSpPr>
        <dsp:cNvPr id="0" name=""/>
        <dsp:cNvSpPr/>
      </dsp:nvSpPr>
      <dsp:spPr>
        <a:xfrm>
          <a:off x="1056728" y="1380740"/>
          <a:ext cx="10704741" cy="2313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47040" rIns="0" bIns="447040" numCol="1" spcCol="1270" anchor="ctr" anchorCtr="0">
          <a:noAutofit/>
        </a:bodyPr>
        <a:lstStyle/>
        <a:p>
          <a:pPr marL="0" lvl="0" indent="0" algn="ctr" defTabSz="1955800">
            <a:lnSpc>
              <a:spcPct val="90000"/>
            </a:lnSpc>
            <a:spcBef>
              <a:spcPct val="0"/>
            </a:spcBef>
            <a:spcAft>
              <a:spcPct val="35000"/>
            </a:spcAft>
            <a:buNone/>
          </a:pPr>
          <a:r>
            <a:rPr lang="en-US" sz="4400" b="1" kern="1200" dirty="0">
              <a:solidFill>
                <a:schemeClr val="bg2"/>
              </a:solidFill>
              <a:latin typeface="Calibri" panose="020F0502020204030204" pitchFamily="34" charset="0"/>
              <a:ea typeface="Calibri" panose="020F0502020204030204" pitchFamily="34" charset="0"/>
              <a:cs typeface="Calibri" panose="020F0502020204030204" pitchFamily="34" charset="0"/>
            </a:rPr>
            <a:t>Module 1 US Inflation 2010 to 2023.py</a:t>
          </a:r>
          <a:endParaRPr lang="en-US" sz="4400" kern="1200" dirty="0">
            <a:solidFill>
              <a:schemeClr val="bg2"/>
            </a:solidFill>
            <a:latin typeface="Calibri" panose="020F0502020204030204" pitchFamily="34" charset="0"/>
            <a:ea typeface="Calibri" panose="020F0502020204030204" pitchFamily="34" charset="0"/>
            <a:cs typeface="Calibri" panose="020F0502020204030204" pitchFamily="34" charset="0"/>
          </a:endParaRPr>
        </a:p>
      </dsp:txBody>
      <dsp:txXfrm>
        <a:off x="1056728" y="1380740"/>
        <a:ext cx="10704741" cy="23134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9B8EE2-BD6E-4BF0-8A7E-21996FEB5FC3}">
      <dsp:nvSpPr>
        <dsp:cNvPr id="0" name=""/>
        <dsp:cNvSpPr/>
      </dsp:nvSpPr>
      <dsp:spPr>
        <a:xfrm>
          <a:off x="3526679" y="1668"/>
          <a:ext cx="2422233" cy="2422233"/>
        </a:xfrm>
        <a:prstGeom prst="ellipse">
          <a:avLst/>
        </a:prstGeom>
        <a:solidFill>
          <a:schemeClr val="accent4">
            <a:hueOff val="0"/>
            <a:satOff val="0"/>
            <a:lumOff val="0"/>
            <a:alphaOff val="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2"/>
              </a:solidFill>
            </a:rPr>
            <a:t>Number of Bins</a:t>
          </a:r>
        </a:p>
      </dsp:txBody>
      <dsp:txXfrm>
        <a:off x="3881407" y="356396"/>
        <a:ext cx="1712777" cy="1712777"/>
      </dsp:txXfrm>
    </dsp:sp>
    <dsp:sp modelId="{D39C088A-BAF6-46A3-8F5F-FAB5CBF59E2B}">
      <dsp:nvSpPr>
        <dsp:cNvPr id="0" name=""/>
        <dsp:cNvSpPr/>
      </dsp:nvSpPr>
      <dsp:spPr>
        <a:xfrm>
          <a:off x="4035348" y="2620587"/>
          <a:ext cx="1404895" cy="1404895"/>
        </a:xfrm>
        <a:prstGeom prst="mathPlus">
          <a:avLst/>
        </a:prstGeom>
        <a:solidFill>
          <a:srgbClr val="FF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221567" y="3157819"/>
        <a:ext cx="1032457" cy="330431"/>
      </dsp:txXfrm>
    </dsp:sp>
    <dsp:sp modelId="{75043A65-540A-48EC-A390-EEA05BC5582F}">
      <dsp:nvSpPr>
        <dsp:cNvPr id="0" name=""/>
        <dsp:cNvSpPr/>
      </dsp:nvSpPr>
      <dsp:spPr>
        <a:xfrm>
          <a:off x="3526679" y="4222168"/>
          <a:ext cx="2422233" cy="2422233"/>
        </a:xfrm>
        <a:prstGeom prst="ellipse">
          <a:avLst/>
        </a:prstGeom>
        <a:solidFill>
          <a:srgbClr val="00B050"/>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r>
            <a:rPr lang="en-US" sz="3300" b="1" kern="1200" dirty="0">
              <a:solidFill>
                <a:schemeClr val="bg2"/>
              </a:solidFill>
            </a:rPr>
            <a:t>Bin Width</a:t>
          </a:r>
        </a:p>
      </dsp:txBody>
      <dsp:txXfrm>
        <a:off x="3881407" y="4576896"/>
        <a:ext cx="1712777" cy="1712777"/>
      </dsp:txXfrm>
    </dsp:sp>
    <dsp:sp modelId="{4EF504A1-4DCD-426F-9445-B46F60FC71C4}">
      <dsp:nvSpPr>
        <dsp:cNvPr id="0" name=""/>
        <dsp:cNvSpPr/>
      </dsp:nvSpPr>
      <dsp:spPr>
        <a:xfrm>
          <a:off x="6312248" y="2872499"/>
          <a:ext cx="770270" cy="90107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6312248" y="3052713"/>
        <a:ext cx="539189" cy="540642"/>
      </dsp:txXfrm>
    </dsp:sp>
    <dsp:sp modelId="{2110917C-D6F7-44BC-A16F-6D0BEA7AC292}">
      <dsp:nvSpPr>
        <dsp:cNvPr id="0" name=""/>
        <dsp:cNvSpPr/>
      </dsp:nvSpPr>
      <dsp:spPr>
        <a:xfrm>
          <a:off x="7402253" y="900801"/>
          <a:ext cx="4844467" cy="4844467"/>
        </a:xfrm>
        <a:prstGeom prst="ellipse">
          <a:avLst/>
        </a:prstGeom>
        <a:solidFill>
          <a:schemeClr val="accent5">
            <a:lumMod val="60000"/>
            <a:lumOff val="40000"/>
          </a:schemeClr>
        </a:solidFill>
        <a:ln w="25400" cap="flat" cmpd="dbl"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2444750">
            <a:lnSpc>
              <a:spcPct val="90000"/>
            </a:lnSpc>
            <a:spcBef>
              <a:spcPct val="0"/>
            </a:spcBef>
            <a:spcAft>
              <a:spcPct val="35000"/>
            </a:spcAft>
            <a:buNone/>
          </a:pPr>
          <a:r>
            <a:rPr lang="en-US" sz="5500" b="1" kern="1200" dirty="0">
              <a:solidFill>
                <a:schemeClr val="bg2"/>
              </a:solidFill>
            </a:rPr>
            <a:t>Boundary</a:t>
          </a:r>
        </a:p>
      </dsp:txBody>
      <dsp:txXfrm>
        <a:off x="8111709" y="1610257"/>
        <a:ext cx="3425555" cy="3425555"/>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07C94-780E-4ED2-9A6E-74F72C049F25}"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B1B9FC-681F-4591-B3BB-14AC94966584}" type="slidenum">
              <a:rPr lang="en-US" smtClean="0"/>
              <a:t>‹#›</a:t>
            </a:fld>
            <a:endParaRPr lang="en-US"/>
          </a:p>
        </p:txBody>
      </p:sp>
    </p:spTree>
    <p:extLst>
      <p:ext uri="{BB962C8B-B14F-4D97-AF65-F5344CB8AC3E}">
        <p14:creationId xmlns:p14="http://schemas.microsoft.com/office/powerpoint/2010/main" val="3610454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1B9FC-681F-4591-B3BB-14AC94966584}" type="slidenum">
              <a:rPr lang="en-US" smtClean="0"/>
              <a:t>6</a:t>
            </a:fld>
            <a:endParaRPr lang="en-US"/>
          </a:p>
        </p:txBody>
      </p:sp>
    </p:spTree>
    <p:extLst>
      <p:ext uri="{BB962C8B-B14F-4D97-AF65-F5344CB8AC3E}">
        <p14:creationId xmlns:p14="http://schemas.microsoft.com/office/powerpoint/2010/main" val="220652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34</a:t>
            </a:fld>
            <a:endParaRPr lang="en-US" dirty="0"/>
          </a:p>
        </p:txBody>
      </p:sp>
    </p:spTree>
    <p:extLst>
      <p:ext uri="{BB962C8B-B14F-4D97-AF65-F5344CB8AC3E}">
        <p14:creationId xmlns:p14="http://schemas.microsoft.com/office/powerpoint/2010/main" val="2057009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35</a:t>
            </a:fld>
            <a:endParaRPr lang="en-US" dirty="0"/>
          </a:p>
        </p:txBody>
      </p:sp>
    </p:spTree>
    <p:extLst>
      <p:ext uri="{BB962C8B-B14F-4D97-AF65-F5344CB8AC3E}">
        <p14:creationId xmlns:p14="http://schemas.microsoft.com/office/powerpoint/2010/main" val="369307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36</a:t>
            </a:fld>
            <a:endParaRPr lang="en-US" dirty="0"/>
          </a:p>
        </p:txBody>
      </p:sp>
    </p:spTree>
    <p:extLst>
      <p:ext uri="{BB962C8B-B14F-4D97-AF65-F5344CB8AC3E}">
        <p14:creationId xmlns:p14="http://schemas.microsoft.com/office/powerpoint/2010/main" val="852150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38</a:t>
            </a:fld>
            <a:endParaRPr lang="en-US" dirty="0"/>
          </a:p>
        </p:txBody>
      </p:sp>
    </p:spTree>
    <p:extLst>
      <p:ext uri="{BB962C8B-B14F-4D97-AF65-F5344CB8AC3E}">
        <p14:creationId xmlns:p14="http://schemas.microsoft.com/office/powerpoint/2010/main" val="3423213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40</a:t>
            </a:fld>
            <a:endParaRPr lang="en-US" dirty="0"/>
          </a:p>
        </p:txBody>
      </p:sp>
    </p:spTree>
    <p:extLst>
      <p:ext uri="{BB962C8B-B14F-4D97-AF65-F5344CB8AC3E}">
        <p14:creationId xmlns:p14="http://schemas.microsoft.com/office/powerpoint/2010/main" val="466543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41</a:t>
            </a:fld>
            <a:endParaRPr lang="en-US" dirty="0"/>
          </a:p>
        </p:txBody>
      </p:sp>
    </p:spTree>
    <p:extLst>
      <p:ext uri="{BB962C8B-B14F-4D97-AF65-F5344CB8AC3E}">
        <p14:creationId xmlns:p14="http://schemas.microsoft.com/office/powerpoint/2010/main" val="1968093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42</a:t>
            </a:fld>
            <a:endParaRPr lang="en-US" dirty="0"/>
          </a:p>
        </p:txBody>
      </p:sp>
    </p:spTree>
    <p:extLst>
      <p:ext uri="{BB962C8B-B14F-4D97-AF65-F5344CB8AC3E}">
        <p14:creationId xmlns:p14="http://schemas.microsoft.com/office/powerpoint/2010/main" val="331855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43</a:t>
            </a:fld>
            <a:endParaRPr lang="en-US" dirty="0"/>
          </a:p>
        </p:txBody>
      </p:sp>
    </p:spTree>
    <p:extLst>
      <p:ext uri="{BB962C8B-B14F-4D97-AF65-F5344CB8AC3E}">
        <p14:creationId xmlns:p14="http://schemas.microsoft.com/office/powerpoint/2010/main" val="27635569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44</a:t>
            </a:fld>
            <a:endParaRPr lang="en-US" dirty="0"/>
          </a:p>
        </p:txBody>
      </p:sp>
    </p:spTree>
    <p:extLst>
      <p:ext uri="{BB962C8B-B14F-4D97-AF65-F5344CB8AC3E}">
        <p14:creationId xmlns:p14="http://schemas.microsoft.com/office/powerpoint/2010/main" val="3183208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45</a:t>
            </a:fld>
            <a:endParaRPr lang="en-US" dirty="0"/>
          </a:p>
        </p:txBody>
      </p:sp>
    </p:spTree>
    <p:extLst>
      <p:ext uri="{BB962C8B-B14F-4D97-AF65-F5344CB8AC3E}">
        <p14:creationId xmlns:p14="http://schemas.microsoft.com/office/powerpoint/2010/main" val="280143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B1B9FC-681F-4591-B3BB-14AC94966584}" type="slidenum">
              <a:rPr lang="en-US" smtClean="0"/>
              <a:t>8</a:t>
            </a:fld>
            <a:endParaRPr lang="en-US"/>
          </a:p>
        </p:txBody>
      </p:sp>
    </p:spTree>
    <p:extLst>
      <p:ext uri="{BB962C8B-B14F-4D97-AF65-F5344CB8AC3E}">
        <p14:creationId xmlns:p14="http://schemas.microsoft.com/office/powerpoint/2010/main" val="3555296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46</a:t>
            </a:fld>
            <a:endParaRPr lang="en-US" dirty="0"/>
          </a:p>
        </p:txBody>
      </p:sp>
    </p:spTree>
    <p:extLst>
      <p:ext uri="{BB962C8B-B14F-4D97-AF65-F5344CB8AC3E}">
        <p14:creationId xmlns:p14="http://schemas.microsoft.com/office/powerpoint/2010/main" val="4101334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47</a:t>
            </a:fld>
            <a:endParaRPr lang="en-US" dirty="0"/>
          </a:p>
        </p:txBody>
      </p:sp>
    </p:spTree>
    <p:extLst>
      <p:ext uri="{BB962C8B-B14F-4D97-AF65-F5344CB8AC3E}">
        <p14:creationId xmlns:p14="http://schemas.microsoft.com/office/powerpoint/2010/main" val="2005613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48</a:t>
            </a:fld>
            <a:endParaRPr lang="en-US" dirty="0"/>
          </a:p>
        </p:txBody>
      </p:sp>
    </p:spTree>
    <p:extLst>
      <p:ext uri="{BB962C8B-B14F-4D97-AF65-F5344CB8AC3E}">
        <p14:creationId xmlns:p14="http://schemas.microsoft.com/office/powerpoint/2010/main" val="3475430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49</a:t>
            </a:fld>
            <a:endParaRPr lang="en-US" dirty="0"/>
          </a:p>
        </p:txBody>
      </p:sp>
    </p:spTree>
    <p:extLst>
      <p:ext uri="{BB962C8B-B14F-4D97-AF65-F5344CB8AC3E}">
        <p14:creationId xmlns:p14="http://schemas.microsoft.com/office/powerpoint/2010/main" val="3460163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50</a:t>
            </a:fld>
            <a:endParaRPr lang="en-US" dirty="0"/>
          </a:p>
        </p:txBody>
      </p:sp>
    </p:spTree>
    <p:extLst>
      <p:ext uri="{BB962C8B-B14F-4D97-AF65-F5344CB8AC3E}">
        <p14:creationId xmlns:p14="http://schemas.microsoft.com/office/powerpoint/2010/main" val="2171644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51</a:t>
            </a:fld>
            <a:endParaRPr lang="en-US" dirty="0"/>
          </a:p>
        </p:txBody>
      </p:sp>
    </p:spTree>
    <p:extLst>
      <p:ext uri="{BB962C8B-B14F-4D97-AF65-F5344CB8AC3E}">
        <p14:creationId xmlns:p14="http://schemas.microsoft.com/office/powerpoint/2010/main" val="682912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52</a:t>
            </a:fld>
            <a:endParaRPr lang="en-US" dirty="0"/>
          </a:p>
        </p:txBody>
      </p:sp>
    </p:spTree>
    <p:extLst>
      <p:ext uri="{BB962C8B-B14F-4D97-AF65-F5344CB8AC3E}">
        <p14:creationId xmlns:p14="http://schemas.microsoft.com/office/powerpoint/2010/main" val="269321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53</a:t>
            </a:fld>
            <a:endParaRPr lang="en-US" dirty="0"/>
          </a:p>
        </p:txBody>
      </p:sp>
    </p:spTree>
    <p:extLst>
      <p:ext uri="{BB962C8B-B14F-4D97-AF65-F5344CB8AC3E}">
        <p14:creationId xmlns:p14="http://schemas.microsoft.com/office/powerpoint/2010/main" val="183171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12</a:t>
            </a:fld>
            <a:endParaRPr lang="en-US" dirty="0"/>
          </a:p>
        </p:txBody>
      </p:sp>
    </p:spTree>
    <p:extLst>
      <p:ext uri="{BB962C8B-B14F-4D97-AF65-F5344CB8AC3E}">
        <p14:creationId xmlns:p14="http://schemas.microsoft.com/office/powerpoint/2010/main" val="109196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16</a:t>
            </a:fld>
            <a:endParaRPr lang="en-US" dirty="0"/>
          </a:p>
        </p:txBody>
      </p:sp>
    </p:spTree>
    <p:extLst>
      <p:ext uri="{BB962C8B-B14F-4D97-AF65-F5344CB8AC3E}">
        <p14:creationId xmlns:p14="http://schemas.microsoft.com/office/powerpoint/2010/main" val="214922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19</a:t>
            </a:fld>
            <a:endParaRPr lang="en-US" dirty="0"/>
          </a:p>
        </p:txBody>
      </p:sp>
    </p:spTree>
    <p:extLst>
      <p:ext uri="{BB962C8B-B14F-4D97-AF65-F5344CB8AC3E}">
        <p14:creationId xmlns:p14="http://schemas.microsoft.com/office/powerpoint/2010/main" val="1639672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20</a:t>
            </a:fld>
            <a:endParaRPr lang="en-US" dirty="0"/>
          </a:p>
        </p:txBody>
      </p:sp>
    </p:spTree>
    <p:extLst>
      <p:ext uri="{BB962C8B-B14F-4D97-AF65-F5344CB8AC3E}">
        <p14:creationId xmlns:p14="http://schemas.microsoft.com/office/powerpoint/2010/main" val="2337048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21</a:t>
            </a:fld>
            <a:endParaRPr lang="en-US" dirty="0"/>
          </a:p>
        </p:txBody>
      </p:sp>
    </p:spTree>
    <p:extLst>
      <p:ext uri="{BB962C8B-B14F-4D97-AF65-F5344CB8AC3E}">
        <p14:creationId xmlns:p14="http://schemas.microsoft.com/office/powerpoint/2010/main" val="158245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31</a:t>
            </a:fld>
            <a:endParaRPr lang="en-US" dirty="0"/>
          </a:p>
        </p:txBody>
      </p:sp>
    </p:spTree>
    <p:extLst>
      <p:ext uri="{BB962C8B-B14F-4D97-AF65-F5344CB8AC3E}">
        <p14:creationId xmlns:p14="http://schemas.microsoft.com/office/powerpoint/2010/main" val="2210080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3394041-AB16-4FF7-A9C5-62D99BEC926B}" type="slidenum">
              <a:rPr lang="en-US" smtClean="0"/>
              <a:t>33</a:t>
            </a:fld>
            <a:endParaRPr lang="en-US" dirty="0"/>
          </a:p>
        </p:txBody>
      </p:sp>
    </p:spTree>
    <p:extLst>
      <p:ext uri="{BB962C8B-B14F-4D97-AF65-F5344CB8AC3E}">
        <p14:creationId xmlns:p14="http://schemas.microsoft.com/office/powerpoint/2010/main" val="1800436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chor="ctr">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2645845" y="4948519"/>
            <a:ext cx="12996318" cy="1374962"/>
          </a:xfrm>
        </p:spPr>
        <p:txBody>
          <a:bodyPr rtlCol="0" anchor="ctr">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nchor="ctr"/>
          <a:lstStyle>
            <a:lvl1pPr>
              <a:defRPr sz="5600" b="1"/>
            </a:lvl1pPr>
          </a:lstStyle>
          <a:p>
            <a:r>
              <a:rPr lang="en-US" dirty="0"/>
              <a:t>Click to edit Master title style</a:t>
            </a:r>
            <a:endParaRPr dirty="0"/>
          </a:p>
        </p:txBody>
      </p:sp>
      <p:sp>
        <p:nvSpPr>
          <p:cNvPr id="3" name="Content Placeholder 2"/>
          <p:cNvSpPr>
            <a:spLocks noGrp="1"/>
          </p:cNvSpPr>
          <p:nvPr>
            <p:ph idx="1"/>
          </p:nvPr>
        </p:nvSpPr>
        <p:spPr>
          <a:xfrm>
            <a:off x="1098550" y="2050699"/>
            <a:ext cx="16084552" cy="6888006"/>
          </a:xfrm>
        </p:spPr>
        <p:txBody>
          <a:bodyPr/>
          <a:lstStyle>
            <a:lvl1pPr>
              <a:defRPr sz="44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atin typeface="Calibri" panose="020F0502020204030204" pitchFamily="34" charset="0"/>
                <a:ea typeface="Calibri" panose="020F0502020204030204" pitchFamily="34" charset="0"/>
                <a:cs typeface="Calibri" panose="020F0502020204030204" pitchFamily="34" charset="0"/>
              </a:defRPr>
            </a:lvl1pPr>
            <a:lvl2pPr>
              <a:defRPr sz="3600">
                <a:latin typeface="Calibri" panose="020F0502020204030204" pitchFamily="34" charset="0"/>
                <a:ea typeface="Calibri" panose="020F0502020204030204" pitchFamily="34" charset="0"/>
                <a:cs typeface="Calibri" panose="020F0502020204030204" pitchFamily="34" charset="0"/>
              </a:defRPr>
            </a:lvl2pPr>
            <a:lvl3pPr>
              <a:defRPr sz="3200">
                <a:latin typeface="Calibri" panose="020F0502020204030204" pitchFamily="34" charset="0"/>
                <a:ea typeface="Calibri" panose="020F0502020204030204" pitchFamily="34" charset="0"/>
                <a:cs typeface="Calibri" panose="020F0502020204030204" pitchFamily="34" charset="0"/>
              </a:defRPr>
            </a:lvl3pPr>
            <a:lvl4pPr>
              <a:defRPr sz="2800">
                <a:latin typeface="Calibri" panose="020F0502020204030204" pitchFamily="34" charset="0"/>
                <a:ea typeface="Calibri" panose="020F0502020204030204" pitchFamily="34" charset="0"/>
                <a:cs typeface="Calibri" panose="020F0502020204030204" pitchFamily="34" charset="0"/>
              </a:defRPr>
            </a:lvl4pPr>
            <a:lvl5pPr>
              <a:defRPr sz="2400">
                <a:latin typeface="Calibri" panose="020F0502020204030204" pitchFamily="34" charset="0"/>
                <a:ea typeface="Calibri" panose="020F0502020204030204" pitchFamily="34" charset="0"/>
                <a:cs typeface="Calibri" panose="020F0502020204030204" pitchFamily="34" charset="0"/>
              </a:defRPr>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nchor="ctr"/>
          <a:lstStyle>
            <a:lvl1pPr>
              <a:defRPr sz="5600" b="1"/>
            </a:lvl1pPr>
          </a:lstStyle>
          <a:p>
            <a:r>
              <a:rPr lang="en-US" dirty="0"/>
              <a:t>Click to edit Master title style</a:t>
            </a:r>
            <a:endParaRPr dirty="0"/>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hf sldNum="0" hdr="0" ftr="0" dt="0"/>
  <p:txStyles>
    <p:titleStyle>
      <a:lvl1pPr algn="ctr" rtl="0" fontAlgn="base">
        <a:spcBef>
          <a:spcPct val="0"/>
        </a:spcBef>
        <a:spcAft>
          <a:spcPct val="0"/>
        </a:spcAft>
        <a:defRPr sz="5600" b="1" kern="1200">
          <a:solidFill>
            <a:schemeClr val="accent1"/>
          </a:solidFill>
          <a:latin typeface="Calibri" panose="020F0502020204030204" pitchFamily="34" charset="0"/>
          <a:ea typeface="Calibri" panose="020F0502020204030204" pitchFamily="34" charset="0"/>
          <a:cs typeface="Calibri" panose="020F0502020204030204" pitchFamily="34" charset="0"/>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datascience-pm.com/crisp-dm-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fred.stlouisfed.org/"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hat.chatgptdemo.ne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neuralengine.org/res/histogram.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0.png"/></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usatoday.com/story/money/2023/10/07/grocery-prices-rising-social-media-complaints/7108756900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nbcnews.com/data-graphics/inflation-tracker-how-much-prices-rising-us-consumers-n1296378" TargetMode="External"/><Relationship Id="rId4" Type="http://schemas.openxmlformats.org/officeDocument/2006/relationships/hyperlink" Target="https://www.wsj.com/business/media/netflix-price-increase-actors-strike-792de9b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1891862"/>
            <a:ext cx="12998450" cy="4776951"/>
          </a:xfrm>
        </p:spPr>
        <p:txBody>
          <a:bodyPr anchor="ctr"/>
          <a:lstStyle/>
          <a:p>
            <a:pPr fontAlgn="auto">
              <a:spcAft>
                <a:spcPts val="0"/>
              </a:spcAft>
              <a:defRPr/>
            </a:pPr>
            <a:r>
              <a:rPr lang="en-US" dirty="0"/>
              <a:t>Data Preparation</a:t>
            </a:r>
            <a:br>
              <a:rPr lang="en-US" dirty="0"/>
            </a:br>
            <a:r>
              <a:rPr lang="en-US" dirty="0"/>
              <a:t>and Analysis</a:t>
            </a:r>
            <a:br>
              <a:rPr lang="en-US" dirty="0"/>
            </a:br>
            <a:r>
              <a:rPr lang="en-US" dirty="0"/>
              <a:t>Module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Why Do We Analyze Data?</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2051050"/>
            <a:ext cx="16084550" cy="6886576"/>
          </a:xfrm>
        </p:spPr>
        <p:txBody>
          <a:bodyPr anchor="ctr"/>
          <a:lstStyle/>
          <a:p>
            <a:pPr marL="742950" indent="-742950">
              <a:buFont typeface="+mj-lt"/>
              <a:buAutoNum type="arabicPeriod"/>
            </a:pPr>
            <a:r>
              <a:rPr lang="en-US" altLang="en-US" b="1" dirty="0"/>
              <a:t>We can know something about our past</a:t>
            </a:r>
          </a:p>
          <a:p>
            <a:pPr lvl="1"/>
            <a:r>
              <a:rPr lang="en-US" altLang="en-US" dirty="0"/>
              <a:t>By the time we obtained the data, everything in it was history.</a:t>
            </a:r>
          </a:p>
          <a:p>
            <a:pPr lvl="1"/>
            <a:r>
              <a:rPr lang="en-US" altLang="en-US" dirty="0"/>
              <a:t>We generate </a:t>
            </a:r>
            <a:r>
              <a:rPr lang="en-US" altLang="en-US" i="1" dirty="0"/>
              <a:t>Descriptive Analytics</a:t>
            </a:r>
            <a:r>
              <a:rPr lang="en-US" altLang="en-US" dirty="0"/>
              <a:t>.</a:t>
            </a:r>
          </a:p>
          <a:p>
            <a:pPr marL="742950" indent="-742950">
              <a:buFont typeface="+mj-lt"/>
              <a:buAutoNum type="arabicPeriod"/>
            </a:pPr>
            <a:r>
              <a:rPr lang="en-US" altLang="en-US" b="1" dirty="0"/>
              <a:t>We may find reasons why things happened in our past</a:t>
            </a:r>
          </a:p>
          <a:p>
            <a:pPr lvl="1"/>
            <a:r>
              <a:rPr lang="en-US" altLang="en-US" dirty="0"/>
              <a:t>Taking history as a mirror — historical knowledge enables us to find solutions to contemporary conflicts and problems.</a:t>
            </a:r>
          </a:p>
          <a:p>
            <a:pPr lvl="1"/>
            <a:r>
              <a:rPr lang="en-US" altLang="en-US" dirty="0"/>
              <a:t>This is </a:t>
            </a:r>
            <a:r>
              <a:rPr lang="en-US" altLang="en-US" i="1" dirty="0"/>
              <a:t>Diagnostic Analytics</a:t>
            </a:r>
            <a:r>
              <a:rPr lang="en-US" altLang="en-US" dirty="0"/>
              <a:t>.</a:t>
            </a:r>
          </a:p>
        </p:txBody>
      </p:sp>
    </p:spTree>
    <p:extLst>
      <p:ext uri="{BB962C8B-B14F-4D97-AF65-F5344CB8AC3E}">
        <p14:creationId xmlns:p14="http://schemas.microsoft.com/office/powerpoint/2010/main" val="994262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Why Do We Analyze Data?</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2051050"/>
            <a:ext cx="16084550" cy="6886576"/>
          </a:xfrm>
        </p:spPr>
        <p:txBody>
          <a:bodyPr anchor="ctr"/>
          <a:lstStyle/>
          <a:p>
            <a:pPr marL="742950" indent="-742950">
              <a:buFont typeface="+mj-lt"/>
              <a:buAutoNum type="arabicPeriod" startAt="3"/>
            </a:pPr>
            <a:r>
              <a:rPr lang="en-US" altLang="en-US" b="1" dirty="0"/>
              <a:t>We might predict which things will happen in our future</a:t>
            </a:r>
          </a:p>
          <a:p>
            <a:pPr lvl="1"/>
            <a:r>
              <a:rPr lang="en-US" altLang="en-US" dirty="0"/>
              <a:t>If we discover the patterns (i.e., models) that trigger things that happened in the past, we can apply the patterns to predict the future.</a:t>
            </a:r>
          </a:p>
          <a:p>
            <a:pPr lvl="1"/>
            <a:r>
              <a:rPr lang="en-US" altLang="en-US" i="1" dirty="0"/>
              <a:t>Predictive Analytics</a:t>
            </a:r>
            <a:r>
              <a:rPr lang="en-US" altLang="en-US" dirty="0"/>
              <a:t> provide us with a view of what may happen.</a:t>
            </a:r>
          </a:p>
          <a:p>
            <a:pPr marL="742950" indent="-742950">
              <a:buFont typeface="+mj-lt"/>
              <a:buAutoNum type="arabicPeriod" startAt="3"/>
            </a:pPr>
            <a:r>
              <a:rPr lang="en-US" altLang="en-US" b="1" dirty="0"/>
              <a:t>We could find out actions we need to take to make things happen in our future</a:t>
            </a:r>
          </a:p>
          <a:p>
            <a:pPr lvl="1"/>
            <a:r>
              <a:rPr lang="en-US" altLang="en-US" dirty="0"/>
              <a:t>We want to leverage things we can control to produce our desired outcomes.</a:t>
            </a:r>
          </a:p>
          <a:p>
            <a:pPr lvl="1"/>
            <a:r>
              <a:rPr lang="en-US" altLang="en-US" i="1" dirty="0"/>
              <a:t>Prescriptive Analytics</a:t>
            </a:r>
            <a:r>
              <a:rPr lang="en-US" altLang="en-US" dirty="0"/>
              <a:t> show us a path to our desired destination. </a:t>
            </a:r>
          </a:p>
        </p:txBody>
      </p:sp>
    </p:spTree>
    <p:extLst>
      <p:ext uri="{BB962C8B-B14F-4D97-AF65-F5344CB8AC3E}">
        <p14:creationId xmlns:p14="http://schemas.microsoft.com/office/powerpoint/2010/main" val="95332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The Gartner’s Analytics Ascendancy Model</a:t>
            </a:r>
          </a:p>
        </p:txBody>
      </p:sp>
      <p:pic>
        <p:nvPicPr>
          <p:cNvPr id="1026" name="Picture 2" descr="Gartner's model on data ascendancy">
            <a:extLst>
              <a:ext uri="{FF2B5EF4-FFF2-40B4-BE49-F238E27FC236}">
                <a16:creationId xmlns:a16="http://schemas.microsoft.com/office/drawing/2014/main" id="{8C4567CE-7BD4-469D-A3B5-7571A898F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1" y="2242252"/>
            <a:ext cx="10515600" cy="7215580"/>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95032885-E7A6-1206-5C79-A50AC37F4BBD}"/>
              </a:ext>
            </a:extLst>
          </p:cNvPr>
          <p:cNvSpPr/>
          <p:nvPr/>
        </p:nvSpPr>
        <p:spPr>
          <a:xfrm>
            <a:off x="10896601" y="5270094"/>
            <a:ext cx="5943600" cy="2743200"/>
          </a:xfrm>
          <a:prstGeom prst="ellipse">
            <a:avLst/>
          </a:prstGeom>
          <a:gradFill flip="none" rotWithShape="1">
            <a:gsLst>
              <a:gs pos="0">
                <a:schemeClr val="accent1">
                  <a:shade val="100000"/>
                  <a:satMod val="120000"/>
                </a:schemeClr>
              </a:gs>
              <a:gs pos="69000">
                <a:schemeClr val="accent1">
                  <a:tint val="80000"/>
                  <a:shade val="100000"/>
                  <a:satMod val="150000"/>
                </a:schemeClr>
              </a:gs>
              <a:gs pos="100000">
                <a:schemeClr val="accent1">
                  <a:tint val="50000"/>
                  <a:shade val="100000"/>
                  <a:satMod val="15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bg2"/>
                </a:solidFill>
                <a:latin typeface="Calibri" panose="020F0502020204030204" pitchFamily="34" charset="0"/>
                <a:ea typeface="Calibri" panose="020F0502020204030204" pitchFamily="34" charset="0"/>
                <a:cs typeface="Calibri" panose="020F0502020204030204" pitchFamily="34" charset="0"/>
              </a:rPr>
              <a:t>A more difficult task demands better talent and greater effort.  In return, our solution can bring more business value to stakeholders. </a:t>
            </a:r>
          </a:p>
        </p:txBody>
      </p:sp>
    </p:spTree>
    <p:extLst>
      <p:ext uri="{BB962C8B-B14F-4D97-AF65-F5344CB8AC3E}">
        <p14:creationId xmlns:p14="http://schemas.microsoft.com/office/powerpoint/2010/main" val="422042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Why Do We Analyze Data?</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2051050"/>
            <a:ext cx="16084550" cy="6886576"/>
          </a:xfrm>
        </p:spPr>
        <p:txBody>
          <a:bodyPr anchor="ctr"/>
          <a:lstStyle/>
          <a:p>
            <a:pPr>
              <a:lnSpc>
                <a:spcPct val="125000"/>
              </a:lnSpc>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We analyze data to </a:t>
            </a:r>
            <a:r>
              <a:rPr lang="en-US" altLang="en-US" b="1" dirty="0">
                <a:latin typeface="Calibri" panose="020F0502020204030204" pitchFamily="34" charset="0"/>
                <a:ea typeface="Calibri" panose="020F0502020204030204" pitchFamily="34" charset="0"/>
                <a:cs typeface="Calibri" panose="020F0502020204030204" pitchFamily="34" charset="0"/>
              </a:rPr>
              <a:t>first</a:t>
            </a:r>
            <a:r>
              <a:rPr lang="en-US" altLang="en-US" dirty="0">
                <a:latin typeface="Calibri" panose="020F0502020204030204" pitchFamily="34" charset="0"/>
                <a:ea typeface="Calibri" panose="020F0502020204030204" pitchFamily="34" charset="0"/>
                <a:cs typeface="Calibri" panose="020F0502020204030204" pitchFamily="34" charset="0"/>
              </a:rPr>
              <a:t> better understand the aspects of this world and the mechanisms of how this world operates.</a:t>
            </a:r>
          </a:p>
          <a:p>
            <a:pPr>
              <a:lnSpc>
                <a:spcPct val="125000"/>
              </a:lnSpc>
              <a:spcBef>
                <a:spcPts val="600"/>
              </a:spcBef>
            </a:pPr>
            <a:r>
              <a:rPr lang="en-US" altLang="en-US" b="1" dirty="0">
                <a:latin typeface="Calibri" panose="020F0502020204030204" pitchFamily="34" charset="0"/>
                <a:ea typeface="Calibri" panose="020F0502020204030204" pitchFamily="34" charset="0"/>
                <a:cs typeface="Calibri" panose="020F0502020204030204" pitchFamily="34" charset="0"/>
              </a:rPr>
              <a:t>Next</a:t>
            </a:r>
            <a:r>
              <a:rPr lang="en-US" altLang="en-US" dirty="0">
                <a:latin typeface="Calibri" panose="020F0502020204030204" pitchFamily="34" charset="0"/>
                <a:ea typeface="Calibri" panose="020F0502020204030204" pitchFamily="34" charset="0"/>
                <a:cs typeface="Calibri" panose="020F0502020204030204" pitchFamily="34" charset="0"/>
              </a:rPr>
              <a:t>, we aim to improve this world by producing better outcomes from things that we can leverage every day!</a:t>
            </a:r>
          </a:p>
          <a:p>
            <a:pPr>
              <a:lnSpc>
                <a:spcPct val="125000"/>
              </a:lnSpc>
              <a:spcBef>
                <a:spcPts val="600"/>
              </a:spcBef>
            </a:pPr>
            <a:r>
              <a:rPr lang="en-US" altLang="en-US" b="1" dirty="0"/>
              <a:t>Finally</a:t>
            </a:r>
            <a:r>
              <a:rPr lang="en-US" altLang="en-US" dirty="0"/>
              <a:t>, we build a path to reach our desired goal guided by the insights we found in the data. </a:t>
            </a: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607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1</a:t>
            </a:r>
          </a:p>
        </p:txBody>
      </p:sp>
    </p:spTree>
    <p:extLst>
      <p:ext uri="{BB962C8B-B14F-4D97-AF65-F5344CB8AC3E}">
        <p14:creationId xmlns:p14="http://schemas.microsoft.com/office/powerpoint/2010/main" val="397052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2:</a:t>
            </a:r>
            <a:br>
              <a:rPr lang="en-US" altLang="en-US" sz="7200" b="1" dirty="0">
                <a:solidFill>
                  <a:schemeClr val="tx1"/>
                </a:solidFill>
              </a:rPr>
            </a:br>
            <a:r>
              <a:rPr lang="en-US" altLang="en-US" sz="7200" b="1" dirty="0">
                <a:solidFill>
                  <a:schemeClr val="tx1"/>
                </a:solidFill>
              </a:rPr>
              <a:t>The Process of</a:t>
            </a:r>
            <a:br>
              <a:rPr lang="en-US" altLang="en-US" sz="7200" b="1" dirty="0">
                <a:solidFill>
                  <a:schemeClr val="tx1"/>
                </a:solidFill>
              </a:rPr>
            </a:br>
            <a:r>
              <a:rPr lang="en-US" altLang="en-US" sz="7200" b="1" dirty="0">
                <a:solidFill>
                  <a:schemeClr val="tx1"/>
                </a:solidFill>
              </a:rPr>
              <a:t>Data Analysis</a:t>
            </a:r>
            <a:endParaRPr lang="en-US" sz="7200" b="1" dirty="0">
              <a:solidFill>
                <a:schemeClr val="tx1"/>
              </a:solidFill>
            </a:endParaRPr>
          </a:p>
        </p:txBody>
      </p:sp>
    </p:spTree>
    <p:extLst>
      <p:ext uri="{BB962C8B-B14F-4D97-AF65-F5344CB8AC3E}">
        <p14:creationId xmlns:p14="http://schemas.microsoft.com/office/powerpoint/2010/main" val="2599216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Typical Life Cycle of Learning</a:t>
            </a:r>
          </a:p>
        </p:txBody>
      </p:sp>
      <p:graphicFrame>
        <p:nvGraphicFramePr>
          <p:cNvPr id="8" name="Content Placeholder 7">
            <a:extLst>
              <a:ext uri="{FF2B5EF4-FFF2-40B4-BE49-F238E27FC236}">
                <a16:creationId xmlns:a16="http://schemas.microsoft.com/office/drawing/2014/main" id="{8F5851CF-1496-455C-9DB2-17ED4E54FF1B}"/>
              </a:ext>
            </a:extLst>
          </p:cNvPr>
          <p:cNvGraphicFramePr>
            <a:graphicFrameLocks noGrp="1"/>
          </p:cNvGraphicFramePr>
          <p:nvPr>
            <p:ph idx="1"/>
            <p:extLst>
              <p:ext uri="{D42A27DB-BD31-4B8C-83A1-F6EECF244321}">
                <p14:modId xmlns:p14="http://schemas.microsoft.com/office/powerpoint/2010/main" val="3652148815"/>
              </p:ext>
            </p:extLst>
          </p:nvPr>
        </p:nvGraphicFramePr>
        <p:xfrm>
          <a:off x="1257300" y="2738438"/>
          <a:ext cx="7886700" cy="652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EB0FE1D-CBEE-4ADA-B37E-902F86679769}"/>
              </a:ext>
            </a:extLst>
          </p:cNvPr>
          <p:cNvSpPr txBox="1"/>
          <p:nvPr/>
        </p:nvSpPr>
        <p:spPr>
          <a:xfrm>
            <a:off x="9639302" y="2736206"/>
            <a:ext cx="7772400" cy="6400800"/>
          </a:xfrm>
          <a:prstGeom prst="rect">
            <a:avLst/>
          </a:prstGeom>
          <a:noFill/>
        </p:spPr>
        <p:txBody>
          <a:bodyPr wrap="square" rtlCol="0" anchor="ctr">
            <a:spAutoFit/>
          </a:bodyPr>
          <a:lstStyle/>
          <a:p>
            <a:pPr marL="514350" indent="-514350">
              <a:lnSpc>
                <a:spcPct val="125000"/>
              </a:lnSpc>
              <a:spcBef>
                <a:spcPts val="900"/>
              </a:spcBef>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Experience a phenomenon</a:t>
            </a:r>
          </a:p>
          <a:p>
            <a:pPr marL="514350" indent="-514350">
              <a:lnSpc>
                <a:spcPct val="125000"/>
              </a:lnSpc>
              <a:spcBef>
                <a:spcPts val="900"/>
              </a:spcBef>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Explore for supporting data</a:t>
            </a:r>
          </a:p>
          <a:p>
            <a:pPr marL="514350" indent="-514350">
              <a:lnSpc>
                <a:spcPct val="125000"/>
              </a:lnSpc>
              <a:spcBef>
                <a:spcPts val="900"/>
              </a:spcBef>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Expect an assumption will hold</a:t>
            </a:r>
          </a:p>
          <a:p>
            <a:pPr marL="514350" indent="-514350">
              <a:lnSpc>
                <a:spcPct val="125000"/>
              </a:lnSpc>
              <a:spcBef>
                <a:spcPts val="900"/>
              </a:spcBef>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Explain the findings</a:t>
            </a:r>
          </a:p>
          <a:p>
            <a:pPr marL="514350" indent="-514350">
              <a:lnSpc>
                <a:spcPct val="125000"/>
              </a:lnSpc>
              <a:spcBef>
                <a:spcPts val="900"/>
              </a:spcBef>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Expand the applicability</a:t>
            </a:r>
          </a:p>
          <a:p>
            <a:pPr marL="514350" indent="-514350">
              <a:lnSpc>
                <a:spcPct val="125000"/>
              </a:lnSpc>
              <a:spcBef>
                <a:spcPts val="900"/>
              </a:spcBef>
              <a:buFont typeface="+mj-lt"/>
              <a:buAutoNum type="arabicPeriod"/>
            </a:pPr>
            <a:r>
              <a:rPr lang="en-US" sz="4400" dirty="0">
                <a:latin typeface="Calibri" panose="020F0502020204030204" pitchFamily="34" charset="0"/>
                <a:ea typeface="Calibri" panose="020F0502020204030204" pitchFamily="34" charset="0"/>
                <a:cs typeface="Calibri" panose="020F0502020204030204" pitchFamily="34" charset="0"/>
              </a:rPr>
              <a:t>Export the knowledge</a:t>
            </a:r>
          </a:p>
        </p:txBody>
      </p:sp>
    </p:spTree>
    <p:extLst>
      <p:ext uri="{BB962C8B-B14F-4D97-AF65-F5344CB8AC3E}">
        <p14:creationId xmlns:p14="http://schemas.microsoft.com/office/powerpoint/2010/main" val="20390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r>
              <a:rPr lang="en-US" b="1" dirty="0"/>
              <a:t>A Process of Data Analysis</a:t>
            </a:r>
            <a:endParaRPr lang="en-US" dirty="0"/>
          </a:p>
        </p:txBody>
      </p:sp>
      <p:sp>
        <p:nvSpPr>
          <p:cNvPr id="7" name="Content Placeholder 6">
            <a:extLst>
              <a:ext uri="{FF2B5EF4-FFF2-40B4-BE49-F238E27FC236}">
                <a16:creationId xmlns:a16="http://schemas.microsoft.com/office/drawing/2014/main" id="{580903AD-0CAC-42EE-B4F3-A9EF4C0EBB3B}"/>
              </a:ext>
            </a:extLst>
          </p:cNvPr>
          <p:cNvSpPr>
            <a:spLocks noGrp="1"/>
          </p:cNvSpPr>
          <p:nvPr>
            <p:ph idx="1"/>
          </p:nvPr>
        </p:nvSpPr>
        <p:spPr>
          <a:xfrm>
            <a:off x="1257299" y="2738438"/>
            <a:ext cx="10751198" cy="6527007"/>
          </a:xfrm>
        </p:spPr>
        <p:txBody>
          <a:bodyPr anchor="ctr">
            <a:noAutofit/>
          </a:bodyPr>
          <a:lstStyle/>
          <a:p>
            <a:pPr>
              <a:lnSpc>
                <a:spcPct val="135000"/>
              </a:lnSpc>
              <a:spcBef>
                <a:spcPts val="900"/>
              </a:spcBef>
            </a:pPr>
            <a:r>
              <a:rPr 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Cross-Industry Standard Process for Data Mining</a:t>
            </a:r>
            <a:r>
              <a:rPr lang="en-US" dirty="0">
                <a:latin typeface="Calibri" panose="020F0502020204030204" pitchFamily="34" charset="0"/>
                <a:ea typeface="Calibri" panose="020F0502020204030204" pitchFamily="34" charset="0"/>
                <a:cs typeface="Calibri" panose="020F0502020204030204" pitchFamily="34" charset="0"/>
              </a:rPr>
              <a:t> (CRISP-DM) – started in Europe as a project in which IBM and SPSS participated around 1997.</a:t>
            </a:r>
          </a:p>
          <a:p>
            <a:pPr>
              <a:lnSpc>
                <a:spcPct val="135000"/>
              </a:lnSpc>
              <a:spcBef>
                <a:spcPts val="900"/>
              </a:spcBef>
            </a:pPr>
            <a:r>
              <a:rPr lang="en-US" dirty="0"/>
              <a:t>The CRISP-DM methodology suggests a process for analyzing data.</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325FD1EE-0D77-BAD0-AC75-023E1961040D}"/>
              </a:ext>
            </a:extLst>
          </p:cNvPr>
          <p:cNvPicPr>
            <a:picLocks noChangeAspect="1"/>
          </p:cNvPicPr>
          <p:nvPr/>
        </p:nvPicPr>
        <p:blipFill>
          <a:blip r:embed="rId3"/>
          <a:stretch>
            <a:fillRect/>
          </a:stretch>
        </p:blipFill>
        <p:spPr>
          <a:xfrm>
            <a:off x="11430000" y="3197019"/>
            <a:ext cx="6858000" cy="5609844"/>
          </a:xfrm>
          <a:prstGeom prst="rect">
            <a:avLst/>
          </a:prstGeom>
        </p:spPr>
      </p:pic>
    </p:spTree>
    <p:extLst>
      <p:ext uri="{BB962C8B-B14F-4D97-AF65-F5344CB8AC3E}">
        <p14:creationId xmlns:p14="http://schemas.microsoft.com/office/powerpoint/2010/main" val="708014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pPr algn="ctr"/>
            <a:r>
              <a:rPr lang="en-US" b="1" dirty="0"/>
              <a:t>CRISP-DM Methodology</a:t>
            </a:r>
            <a:endParaRPr lang="en-US" dirty="0"/>
          </a:p>
        </p:txBody>
      </p:sp>
      <p:graphicFrame>
        <p:nvGraphicFramePr>
          <p:cNvPr id="3" name="Diagram 2">
            <a:extLst>
              <a:ext uri="{FF2B5EF4-FFF2-40B4-BE49-F238E27FC236}">
                <a16:creationId xmlns:a16="http://schemas.microsoft.com/office/drawing/2014/main" id="{B8EBE867-49CF-4B13-AFF9-979D4E4F397C}"/>
              </a:ext>
            </a:extLst>
          </p:cNvPr>
          <p:cNvGraphicFramePr/>
          <p:nvPr>
            <p:extLst>
              <p:ext uri="{D42A27DB-BD31-4B8C-83A1-F6EECF244321}">
                <p14:modId xmlns:p14="http://schemas.microsoft.com/office/powerpoint/2010/main" val="3291765199"/>
              </p:ext>
            </p:extLst>
          </p:nvPr>
        </p:nvGraphicFramePr>
        <p:xfrm>
          <a:off x="1600200" y="2955519"/>
          <a:ext cx="150876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Right 3">
            <a:extLst>
              <a:ext uri="{FF2B5EF4-FFF2-40B4-BE49-F238E27FC236}">
                <a16:creationId xmlns:a16="http://schemas.microsoft.com/office/drawing/2014/main" id="{0560DBB5-4DAD-4251-CDD3-8ED693963830}"/>
              </a:ext>
            </a:extLst>
          </p:cNvPr>
          <p:cNvSpPr/>
          <p:nvPr/>
        </p:nvSpPr>
        <p:spPr>
          <a:xfrm>
            <a:off x="6332705" y="3795579"/>
            <a:ext cx="1094363" cy="1097280"/>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E9E713BD-4C7F-E99E-5954-E618609D0804}"/>
              </a:ext>
            </a:extLst>
          </p:cNvPr>
          <p:cNvSpPr/>
          <p:nvPr/>
        </p:nvSpPr>
        <p:spPr>
          <a:xfrm>
            <a:off x="10963070" y="3644801"/>
            <a:ext cx="1094363" cy="1097280"/>
          </a:xfrm>
          <a:prstGeom prst="righ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03CB9335-08FC-3AA5-EAB1-C604C2B3A1E5}"/>
              </a:ext>
            </a:extLst>
          </p:cNvPr>
          <p:cNvSpPr/>
          <p:nvPr/>
        </p:nvSpPr>
        <p:spPr>
          <a:xfrm>
            <a:off x="10960152" y="6538089"/>
            <a:ext cx="1097280" cy="1097280"/>
          </a:xfrm>
          <a:prstGeom prst="lef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923284E8-D57B-FC9D-7B6A-CBF517BA63D0}"/>
              </a:ext>
            </a:extLst>
          </p:cNvPr>
          <p:cNvSpPr/>
          <p:nvPr/>
        </p:nvSpPr>
        <p:spPr>
          <a:xfrm>
            <a:off x="6331245" y="6538089"/>
            <a:ext cx="1097280" cy="1097280"/>
          </a:xfrm>
          <a:prstGeom prst="left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BD49401E-2B16-8C09-E01D-2DAF047C4279}"/>
              </a:ext>
            </a:extLst>
          </p:cNvPr>
          <p:cNvSpPr/>
          <p:nvPr/>
        </p:nvSpPr>
        <p:spPr>
          <a:xfrm>
            <a:off x="13219890" y="5143499"/>
            <a:ext cx="1097280" cy="1097280"/>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DDC768D8-72B0-4DB8-C0FC-9B02DB0CFF21}"/>
              </a:ext>
            </a:extLst>
          </p:cNvPr>
          <p:cNvSpPr/>
          <p:nvPr/>
        </p:nvSpPr>
        <p:spPr>
          <a:xfrm rot="2213569">
            <a:off x="5719862" y="5303403"/>
            <a:ext cx="2057400" cy="685800"/>
          </a:xfrm>
          <a:prstGeom prst="leftArrow">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RESET</a:t>
            </a:r>
          </a:p>
        </p:txBody>
      </p:sp>
      <p:sp>
        <p:nvSpPr>
          <p:cNvPr id="18" name="Arrow: Curved Left 17">
            <a:extLst>
              <a:ext uri="{FF2B5EF4-FFF2-40B4-BE49-F238E27FC236}">
                <a16:creationId xmlns:a16="http://schemas.microsoft.com/office/drawing/2014/main" id="{D9023F35-29AA-7DB9-A712-E8D067524AAD}"/>
              </a:ext>
            </a:extLst>
          </p:cNvPr>
          <p:cNvSpPr/>
          <p:nvPr/>
        </p:nvSpPr>
        <p:spPr>
          <a:xfrm rot="10800000">
            <a:off x="765704" y="4617603"/>
            <a:ext cx="1371600" cy="2057400"/>
          </a:xfrm>
          <a:prstGeom prst="curvedLef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2803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 Time To Define Problems</a:t>
            </a:r>
            <a:endParaRPr lang="en-US" b="1" dirty="0"/>
          </a:p>
        </p:txBody>
      </p:sp>
      <p:sp>
        <p:nvSpPr>
          <p:cNvPr id="3" name="Content Placeholder 2"/>
          <p:cNvSpPr>
            <a:spLocks noGrp="1"/>
          </p:cNvSpPr>
          <p:nvPr>
            <p:ph idx="1"/>
          </p:nvPr>
        </p:nvSpPr>
        <p:spPr>
          <a:xfrm>
            <a:off x="1257300" y="2805113"/>
            <a:ext cx="15773400" cy="6527007"/>
          </a:xfrm>
        </p:spPr>
        <p:txBody>
          <a:bodyPr anchor="ctr">
            <a:normAutofit fontScale="92500" lnSpcReduction="20000"/>
          </a:bodyPr>
          <a:lstStyle/>
          <a:p>
            <a:pPr>
              <a:lnSpc>
                <a:spcPct val="145000"/>
              </a:lnSpc>
              <a:spcBef>
                <a:spcPts val="600"/>
              </a:spcBef>
            </a:pPr>
            <a:r>
              <a:rPr lang="en-US" dirty="0"/>
              <a:t>What are the primary motivations for performing the analysis?</a:t>
            </a:r>
          </a:p>
          <a:p>
            <a:pPr>
              <a:lnSpc>
                <a:spcPct val="145000"/>
              </a:lnSpc>
              <a:spcBef>
                <a:spcPts val="600"/>
              </a:spcBef>
            </a:pPr>
            <a:r>
              <a:rPr lang="en-US" dirty="0"/>
              <a:t>What specific outcomes do we want the analysis to produce?</a:t>
            </a:r>
          </a:p>
          <a:p>
            <a:pPr>
              <a:lnSpc>
                <a:spcPct val="145000"/>
              </a:lnSpc>
              <a:spcBef>
                <a:spcPts val="600"/>
              </a:spcBef>
            </a:pPr>
            <a:r>
              <a:rPr lang="en-US" dirty="0"/>
              <a:t>What kind of resources are available for the analysis?</a:t>
            </a:r>
          </a:p>
          <a:p>
            <a:pPr>
              <a:lnSpc>
                <a:spcPct val="145000"/>
              </a:lnSpc>
              <a:spcBef>
                <a:spcPts val="600"/>
              </a:spcBef>
            </a:pPr>
            <a:r>
              <a:rPr lang="en-US" dirty="0"/>
              <a:t>What are the benefits and the risks of performing the analysis?</a:t>
            </a:r>
          </a:p>
          <a:p>
            <a:pPr>
              <a:lnSpc>
                <a:spcPct val="145000"/>
              </a:lnSpc>
              <a:spcBef>
                <a:spcPts val="600"/>
              </a:spcBef>
            </a:pPr>
            <a:r>
              <a:rPr lang="en-US" dirty="0"/>
              <a:t>Who is pushing the agenda of the analysis?</a:t>
            </a:r>
          </a:p>
          <a:p>
            <a:pPr>
              <a:lnSpc>
                <a:spcPct val="145000"/>
              </a:lnSpc>
              <a:spcBef>
                <a:spcPts val="600"/>
              </a:spcBef>
            </a:pPr>
            <a:r>
              <a:rPr lang="en-US" i="1" dirty="0"/>
              <a:t>Get answers so you can clearly see the scope of the problem</a:t>
            </a:r>
            <a:r>
              <a:rPr lang="en-US" dirty="0"/>
              <a:t>.</a:t>
            </a:r>
          </a:p>
        </p:txBody>
      </p:sp>
      <p:sp>
        <p:nvSpPr>
          <p:cNvPr id="7" name="Slide Number Placeholder 6"/>
          <p:cNvSpPr>
            <a:spLocks noGrp="1"/>
          </p:cNvSpPr>
          <p:nvPr>
            <p:ph type="sldNum" sz="quarter" idx="12"/>
          </p:nvPr>
        </p:nvSpPr>
        <p:spPr>
          <a:xfrm>
            <a:off x="9448800" y="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FFFF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20BA80-1909-427C-B3BD-3DD8AEAFD5BE}" type="slidenum">
              <a:rPr lang="en-US" smtClean="0"/>
              <a:pPr/>
              <a:t>19</a:t>
            </a:fld>
            <a:endParaRPr lang="en-US" dirty="0"/>
          </a:p>
        </p:txBody>
      </p:sp>
      <p:pic>
        <p:nvPicPr>
          <p:cNvPr id="6" name="Picture 5">
            <a:extLst>
              <a:ext uri="{FF2B5EF4-FFF2-40B4-BE49-F238E27FC236}">
                <a16:creationId xmlns:a16="http://schemas.microsoft.com/office/drawing/2014/main" id="{96CA2304-EF7B-7A71-4540-5BDD058FC53A}"/>
              </a:ext>
            </a:extLst>
          </p:cNvPr>
          <p:cNvPicPr>
            <a:picLocks noChangeAspect="1"/>
          </p:cNvPicPr>
          <p:nvPr/>
        </p:nvPicPr>
        <p:blipFill>
          <a:blip r:embed="rId3"/>
          <a:stretch>
            <a:fillRect/>
          </a:stretch>
        </p:blipFill>
        <p:spPr>
          <a:xfrm>
            <a:off x="14236262" y="507015"/>
            <a:ext cx="3200400" cy="3200400"/>
          </a:xfrm>
          <a:prstGeom prst="rect">
            <a:avLst/>
          </a:prstGeom>
        </p:spPr>
      </p:pic>
    </p:spTree>
    <p:extLst>
      <p:ext uri="{BB962C8B-B14F-4D97-AF65-F5344CB8AC3E}">
        <p14:creationId xmlns:p14="http://schemas.microsoft.com/office/powerpoint/2010/main" val="3003469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1970688"/>
            <a:ext cx="12998450" cy="3383280"/>
          </a:xfrm>
        </p:spPr>
        <p:txBody>
          <a:bodyPr anchor="ctr"/>
          <a:lstStyle/>
          <a:p>
            <a:pPr fontAlgn="auto">
              <a:spcAft>
                <a:spcPts val="0"/>
              </a:spcAft>
              <a:defRPr/>
            </a:pPr>
            <a:r>
              <a:rPr lang="en-US" dirty="0"/>
              <a:t>Process of Preparing and Analyzing Data </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5" y="5426734"/>
            <a:ext cx="12998450" cy="1280160"/>
          </a:xfrm>
        </p:spPr>
        <p:txBody>
          <a:bodyPr anchor="ctr"/>
          <a:lstStyle/>
          <a:p>
            <a:pPr fontAlgn="auto">
              <a:spcAft>
                <a:spcPts val="0"/>
              </a:spcAft>
              <a:defRPr/>
            </a:pPr>
            <a:r>
              <a:rPr lang="en-US" dirty="0"/>
              <a:t>Mr. Ming-Long Lam</a:t>
            </a:r>
            <a:br>
              <a:rPr lang="en-US" dirty="0"/>
            </a:br>
            <a:r>
              <a:rPr lang="en-US" sz="3200" i="1" dirty="0"/>
              <a:t>Ph.D. in Statistics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Have Here?</a:t>
            </a:r>
            <a:endParaRPr lang="en-US" b="1" dirty="0"/>
          </a:p>
        </p:txBody>
      </p:sp>
      <p:sp>
        <p:nvSpPr>
          <p:cNvPr id="3" name="Content Placeholder 2"/>
          <p:cNvSpPr>
            <a:spLocks noGrp="1"/>
          </p:cNvSpPr>
          <p:nvPr>
            <p:ph idx="1"/>
          </p:nvPr>
        </p:nvSpPr>
        <p:spPr>
          <a:xfrm>
            <a:off x="1257300" y="2805113"/>
            <a:ext cx="15773400" cy="6527007"/>
          </a:xfrm>
        </p:spPr>
        <p:txBody>
          <a:bodyPr anchor="ctr">
            <a:normAutofit fontScale="92500" lnSpcReduction="20000"/>
          </a:bodyPr>
          <a:lstStyle/>
          <a:p>
            <a:pPr>
              <a:lnSpc>
                <a:spcPct val="145000"/>
              </a:lnSpc>
              <a:spcBef>
                <a:spcPts val="600"/>
              </a:spcBef>
            </a:pPr>
            <a:r>
              <a:rPr lang="en-US" dirty="0"/>
              <a:t>The features do not show up randomly in your data for no reason. So, let the features tell you who they are.</a:t>
            </a:r>
          </a:p>
          <a:p>
            <a:pPr>
              <a:lnSpc>
                <a:spcPct val="145000"/>
              </a:lnSpc>
              <a:spcBef>
                <a:spcPts val="600"/>
              </a:spcBef>
            </a:pPr>
            <a:r>
              <a:rPr lang="en-US" dirty="0"/>
              <a:t>Is this all the records that are available to me? </a:t>
            </a:r>
          </a:p>
          <a:p>
            <a:pPr>
              <a:lnSpc>
                <a:spcPct val="145000"/>
              </a:lnSpc>
              <a:spcBef>
                <a:spcPts val="600"/>
              </a:spcBef>
            </a:pPr>
            <a:r>
              <a:rPr lang="en-US" dirty="0"/>
              <a:t>Be open-minded and see the data from various perspectives.</a:t>
            </a:r>
          </a:p>
          <a:p>
            <a:pPr>
              <a:lnSpc>
                <a:spcPct val="145000"/>
              </a:lnSpc>
              <a:spcBef>
                <a:spcPts val="600"/>
              </a:spcBef>
            </a:pPr>
            <a:r>
              <a:rPr lang="en-US" dirty="0"/>
              <a:t>Determine if it has the information for our analysis.</a:t>
            </a:r>
          </a:p>
          <a:p>
            <a:pPr>
              <a:lnSpc>
                <a:spcPct val="145000"/>
              </a:lnSpc>
              <a:spcBef>
                <a:spcPts val="600"/>
              </a:spcBef>
            </a:pPr>
            <a:r>
              <a:rPr lang="en-US" i="1" dirty="0"/>
              <a:t>Just because you have data does not mean you have a solution</a:t>
            </a:r>
            <a:r>
              <a:rPr lang="en-US" dirty="0"/>
              <a:t>! </a:t>
            </a:r>
          </a:p>
        </p:txBody>
      </p:sp>
      <p:sp>
        <p:nvSpPr>
          <p:cNvPr id="7" name="Slide Number Placeholder 6"/>
          <p:cNvSpPr>
            <a:spLocks noGrp="1"/>
          </p:cNvSpPr>
          <p:nvPr>
            <p:ph type="sldNum" sz="quarter" idx="12"/>
          </p:nvPr>
        </p:nvSpPr>
        <p:spPr>
          <a:xfrm>
            <a:off x="9448800" y="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FFFF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20BA80-1909-427C-B3BD-3DD8AEAFD5BE}" type="slidenum">
              <a:rPr lang="en-US" smtClean="0"/>
              <a:pPr/>
              <a:t>20</a:t>
            </a:fld>
            <a:endParaRPr lang="en-US" dirty="0"/>
          </a:p>
        </p:txBody>
      </p:sp>
    </p:spTree>
    <p:extLst>
      <p:ext uri="{BB962C8B-B14F-4D97-AF65-F5344CB8AC3E}">
        <p14:creationId xmlns:p14="http://schemas.microsoft.com/office/powerpoint/2010/main" val="1706367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a:t>
            </a:r>
            <a:r>
              <a:rPr lang="en-US" dirty="0"/>
              <a:t>Feed the Data to Analysis?</a:t>
            </a:r>
            <a:endParaRPr lang="en-US" b="1" dirty="0"/>
          </a:p>
        </p:txBody>
      </p:sp>
      <p:sp>
        <p:nvSpPr>
          <p:cNvPr id="3" name="Content Placeholder 2"/>
          <p:cNvSpPr>
            <a:spLocks noGrp="1"/>
          </p:cNvSpPr>
          <p:nvPr>
            <p:ph idx="1"/>
          </p:nvPr>
        </p:nvSpPr>
        <p:spPr>
          <a:xfrm>
            <a:off x="1257300" y="2805113"/>
            <a:ext cx="15773400" cy="6527007"/>
          </a:xfrm>
        </p:spPr>
        <p:txBody>
          <a:bodyPr anchor="ctr">
            <a:normAutofit fontScale="92500" lnSpcReduction="20000"/>
          </a:bodyPr>
          <a:lstStyle/>
          <a:p>
            <a:pPr>
              <a:lnSpc>
                <a:spcPct val="145000"/>
              </a:lnSpc>
              <a:spcBef>
                <a:spcPts val="600"/>
              </a:spcBef>
            </a:pPr>
            <a:r>
              <a:rPr lang="en-US" dirty="0"/>
              <a:t>What assumptions do the analysis have on the features?</a:t>
            </a:r>
          </a:p>
          <a:p>
            <a:pPr>
              <a:lnSpc>
                <a:spcPct val="145000"/>
              </a:lnSpc>
              <a:spcBef>
                <a:spcPts val="600"/>
              </a:spcBef>
            </a:pPr>
            <a:r>
              <a:rPr lang="en-US" dirty="0"/>
              <a:t>Do we need to massage or fix the data to make it suitable for analysis?</a:t>
            </a:r>
          </a:p>
          <a:p>
            <a:pPr>
              <a:lnSpc>
                <a:spcPct val="145000"/>
              </a:lnSpc>
              <a:spcBef>
                <a:spcPts val="600"/>
              </a:spcBef>
            </a:pPr>
            <a:r>
              <a:rPr lang="en-US" i="1" dirty="0"/>
              <a:t>Prepare the data in the shape and form so that the analysis takes the least effort to use.  Thus, the analysis can focus on the things it does the best.</a:t>
            </a:r>
            <a:endParaRPr lang="en-US" dirty="0"/>
          </a:p>
        </p:txBody>
      </p:sp>
      <p:sp>
        <p:nvSpPr>
          <p:cNvPr id="7" name="Slide Number Placeholder 6"/>
          <p:cNvSpPr>
            <a:spLocks noGrp="1"/>
          </p:cNvSpPr>
          <p:nvPr>
            <p:ph type="sldNum" sz="quarter" idx="12"/>
          </p:nvPr>
        </p:nvSpPr>
        <p:spPr>
          <a:xfrm>
            <a:off x="9448800" y="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rgbClr val="FFFF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20BA80-1909-427C-B3BD-3DD8AEAFD5BE}" type="slidenum">
              <a:rPr lang="en-US" smtClean="0"/>
              <a:pPr/>
              <a:t>21</a:t>
            </a:fld>
            <a:endParaRPr lang="en-US" dirty="0"/>
          </a:p>
        </p:txBody>
      </p:sp>
      <p:pic>
        <p:nvPicPr>
          <p:cNvPr id="4" name="Picture 3">
            <a:extLst>
              <a:ext uri="{FF2B5EF4-FFF2-40B4-BE49-F238E27FC236}">
                <a16:creationId xmlns:a16="http://schemas.microsoft.com/office/drawing/2014/main" id="{5825030D-3F49-99B7-801F-0D546842B8F4}"/>
              </a:ext>
            </a:extLst>
          </p:cNvPr>
          <p:cNvPicPr>
            <a:picLocks noChangeAspect="1"/>
          </p:cNvPicPr>
          <p:nvPr/>
        </p:nvPicPr>
        <p:blipFill>
          <a:blip r:embed="rId3"/>
          <a:stretch>
            <a:fillRect/>
          </a:stretch>
        </p:blipFill>
        <p:spPr>
          <a:xfrm>
            <a:off x="12616357" y="1518548"/>
            <a:ext cx="4572000" cy="25731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07626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951A-6027-4532-BB51-F5CFCE1E81DE}"/>
              </a:ext>
            </a:extLst>
          </p:cNvPr>
          <p:cNvSpPr>
            <a:spLocks noGrp="1"/>
          </p:cNvSpPr>
          <p:nvPr>
            <p:ph type="title"/>
          </p:nvPr>
        </p:nvSpPr>
        <p:spPr/>
        <p:txBody>
          <a:bodyPr/>
          <a:lstStyle/>
          <a:p>
            <a:pPr algn="ctr"/>
            <a:r>
              <a:rPr lang="en-US" b="1" dirty="0"/>
              <a:t>A Very Simplistic View of a Model</a:t>
            </a:r>
            <a:endParaRPr lang="en-US" dirty="0"/>
          </a:p>
        </p:txBody>
      </p:sp>
      <p:graphicFrame>
        <p:nvGraphicFramePr>
          <p:cNvPr id="3" name="Content Placeholder 2">
            <a:extLst>
              <a:ext uri="{FF2B5EF4-FFF2-40B4-BE49-F238E27FC236}">
                <a16:creationId xmlns:a16="http://schemas.microsoft.com/office/drawing/2014/main" id="{C3E677A0-319E-9EBB-AE7D-B58D06332BB9}"/>
              </a:ext>
            </a:extLst>
          </p:cNvPr>
          <p:cNvGraphicFramePr>
            <a:graphicFrameLocks noGrp="1"/>
          </p:cNvGraphicFramePr>
          <p:nvPr>
            <p:ph idx="1"/>
            <p:extLst>
              <p:ext uri="{D42A27DB-BD31-4B8C-83A1-F6EECF244321}">
                <p14:modId xmlns:p14="http://schemas.microsoft.com/office/powerpoint/2010/main" val="1242487152"/>
              </p:ext>
            </p:extLst>
          </p:nvPr>
        </p:nvGraphicFramePr>
        <p:xfrm>
          <a:off x="1714500" y="2298812"/>
          <a:ext cx="15773399" cy="63501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Pentagon 7">
            <a:extLst>
              <a:ext uri="{FF2B5EF4-FFF2-40B4-BE49-F238E27FC236}">
                <a16:creationId xmlns:a16="http://schemas.microsoft.com/office/drawing/2014/main" id="{03030DED-EF31-F530-F954-FF9E8F01AB52}"/>
              </a:ext>
            </a:extLst>
          </p:cNvPr>
          <p:cNvSpPr/>
          <p:nvPr/>
        </p:nvSpPr>
        <p:spPr>
          <a:xfrm>
            <a:off x="1098550" y="3645084"/>
            <a:ext cx="4572000" cy="3657600"/>
          </a:xfrm>
          <a:prstGeom prst="homePlat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Calibri" panose="020F0502020204030204" pitchFamily="34" charset="0"/>
                <a:ea typeface="Calibri" panose="020F0502020204030204" pitchFamily="34" charset="0"/>
                <a:cs typeface="Calibri" panose="020F0502020204030204" pitchFamily="34" charset="0"/>
              </a:rPr>
              <a:t>A model is an abstract illustration of how things “will” work in the real world based on a snapshot of experience.</a:t>
            </a:r>
          </a:p>
        </p:txBody>
      </p:sp>
    </p:spTree>
    <p:extLst>
      <p:ext uri="{BB962C8B-B14F-4D97-AF65-F5344CB8AC3E}">
        <p14:creationId xmlns:p14="http://schemas.microsoft.com/office/powerpoint/2010/main" val="83774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Did I Analyze the Data Correctly?</a:t>
            </a:r>
            <a:endParaRPr lang="en-US" sz="2700" dirty="0"/>
          </a:p>
        </p:txBody>
      </p:sp>
      <p:sp>
        <p:nvSpPr>
          <p:cNvPr id="6" name="Rectangle 5">
            <a:extLst>
              <a:ext uri="{FF2B5EF4-FFF2-40B4-BE49-F238E27FC236}">
                <a16:creationId xmlns:a16="http://schemas.microsoft.com/office/drawing/2014/main" id="{50ED487C-A346-3923-68F4-CF630B5316DD}"/>
              </a:ext>
            </a:extLst>
          </p:cNvPr>
          <p:cNvSpPr/>
          <p:nvPr/>
        </p:nvSpPr>
        <p:spPr>
          <a:xfrm>
            <a:off x="1098550" y="3878317"/>
            <a:ext cx="5486400" cy="3291840"/>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solidFill>
                  <a:schemeClr val="tx1"/>
                </a:solidFill>
                <a:latin typeface="Calibri" panose="020F0502020204030204" pitchFamily="34" charset="0"/>
                <a:ea typeface="Calibri" panose="020F0502020204030204" pitchFamily="34" charset="0"/>
                <a:cs typeface="Calibri" panose="020F0502020204030204" pitchFamily="34" charset="0"/>
              </a:rPr>
              <a:t>Data Insights</a:t>
            </a:r>
          </a:p>
        </p:txBody>
      </p:sp>
      <p:sp>
        <p:nvSpPr>
          <p:cNvPr id="7" name="Rectangle 6">
            <a:extLst>
              <a:ext uri="{FF2B5EF4-FFF2-40B4-BE49-F238E27FC236}">
                <a16:creationId xmlns:a16="http://schemas.microsoft.com/office/drawing/2014/main" id="{3383B5CD-90D8-F305-A38D-131DE9091837}"/>
              </a:ext>
            </a:extLst>
          </p:cNvPr>
          <p:cNvSpPr/>
          <p:nvPr/>
        </p:nvSpPr>
        <p:spPr>
          <a:xfrm>
            <a:off x="11366940" y="3878317"/>
            <a:ext cx="5486400" cy="32918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6000" b="1" dirty="0">
                <a:solidFill>
                  <a:schemeClr val="bg2"/>
                </a:solidFill>
                <a:latin typeface="Calibri" panose="020F0502020204030204" pitchFamily="34" charset="0"/>
                <a:ea typeface="Calibri" panose="020F0502020204030204" pitchFamily="34" charset="0"/>
                <a:cs typeface="Calibri" panose="020F0502020204030204" pitchFamily="34" charset="0"/>
              </a:rPr>
              <a:t>Analysis Outcomes</a:t>
            </a:r>
          </a:p>
        </p:txBody>
      </p:sp>
      <p:sp>
        <p:nvSpPr>
          <p:cNvPr id="8" name="Arrow: Left-Right 7">
            <a:extLst>
              <a:ext uri="{FF2B5EF4-FFF2-40B4-BE49-F238E27FC236}">
                <a16:creationId xmlns:a16="http://schemas.microsoft.com/office/drawing/2014/main" id="{A97B66B9-B3F1-C121-444E-7AED0F39B4F0}"/>
              </a:ext>
            </a:extLst>
          </p:cNvPr>
          <p:cNvSpPr/>
          <p:nvPr/>
        </p:nvSpPr>
        <p:spPr>
          <a:xfrm>
            <a:off x="6921061" y="4381237"/>
            <a:ext cx="3840480" cy="2286000"/>
          </a:xfrm>
          <a:prstGeom prst="leftRightArrow">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Calibri" panose="020F0502020204030204" pitchFamily="34" charset="0"/>
                <a:ea typeface="Calibri" panose="020F0502020204030204" pitchFamily="34" charset="0"/>
                <a:cs typeface="Calibri" panose="020F0502020204030204" pitchFamily="34" charset="0"/>
              </a:rPr>
              <a:t>Consistent? Agree? Relevant?</a:t>
            </a:r>
          </a:p>
        </p:txBody>
      </p:sp>
      <p:sp>
        <p:nvSpPr>
          <p:cNvPr id="9" name="TextBox 8">
            <a:extLst>
              <a:ext uri="{FF2B5EF4-FFF2-40B4-BE49-F238E27FC236}">
                <a16:creationId xmlns:a16="http://schemas.microsoft.com/office/drawing/2014/main" id="{1893028A-B17A-B4E4-9A06-2EB68ECDC08C}"/>
              </a:ext>
            </a:extLst>
          </p:cNvPr>
          <p:cNvSpPr txBox="1"/>
          <p:nvPr/>
        </p:nvSpPr>
        <p:spPr>
          <a:xfrm>
            <a:off x="6921061" y="2638783"/>
            <a:ext cx="3840480" cy="1015663"/>
          </a:xfrm>
          <a:prstGeom prst="rect">
            <a:avLst/>
          </a:prstGeom>
          <a:noFill/>
        </p:spPr>
        <p:txBody>
          <a:bodyPr wrap="square" rtlCol="0">
            <a:spAutoFit/>
          </a:bodyPr>
          <a:lstStyle/>
          <a:p>
            <a:pPr algn="ctr"/>
            <a:r>
              <a:rPr lang="en-US" sz="6000" dirty="0">
                <a:latin typeface="Calibri" panose="020F0502020204030204" pitchFamily="34" charset="0"/>
                <a:ea typeface="Calibri" panose="020F0502020204030204" pitchFamily="34" charset="0"/>
                <a:cs typeface="Calibri" panose="020F0502020204030204" pitchFamily="34" charset="0"/>
              </a:rPr>
              <a:t>Evaluation</a:t>
            </a:r>
          </a:p>
        </p:txBody>
      </p:sp>
      <p:sp>
        <p:nvSpPr>
          <p:cNvPr id="10" name="TextBox 9">
            <a:extLst>
              <a:ext uri="{FF2B5EF4-FFF2-40B4-BE49-F238E27FC236}">
                <a16:creationId xmlns:a16="http://schemas.microsoft.com/office/drawing/2014/main" id="{BEBA8B94-CA35-2BC3-1A14-B02CC958FD64}"/>
              </a:ext>
            </a:extLst>
          </p:cNvPr>
          <p:cNvSpPr txBox="1"/>
          <p:nvPr/>
        </p:nvSpPr>
        <p:spPr>
          <a:xfrm>
            <a:off x="4158942" y="7899898"/>
            <a:ext cx="9364717" cy="646331"/>
          </a:xfrm>
          <a:prstGeom prst="rect">
            <a:avLst/>
          </a:prstGeom>
          <a:noFill/>
        </p:spPr>
        <p:txBody>
          <a:bodyPr wrap="square" rtlCol="0">
            <a:spAutoFit/>
          </a:bodyPr>
          <a:lstStyle/>
          <a:p>
            <a:pPr algn="ctr"/>
            <a:r>
              <a:rPr lang="en-US" sz="3600" i="1" dirty="0">
                <a:latin typeface="Calibri" panose="020F0502020204030204" pitchFamily="34" charset="0"/>
                <a:ea typeface="Calibri" panose="020F0502020204030204" pitchFamily="34" charset="0"/>
                <a:cs typeface="Calibri" panose="020F0502020204030204" pitchFamily="34" charset="0"/>
              </a:rPr>
              <a:t>Do I need to adjust anything?</a:t>
            </a:r>
          </a:p>
        </p:txBody>
      </p:sp>
    </p:spTree>
    <p:extLst>
      <p:ext uri="{BB962C8B-B14F-4D97-AF65-F5344CB8AC3E}">
        <p14:creationId xmlns:p14="http://schemas.microsoft.com/office/powerpoint/2010/main" val="3704644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Let The Tires Meet The Road</a:t>
            </a:r>
            <a:endParaRPr lang="en-US" sz="2700" dirty="0"/>
          </a:p>
        </p:txBody>
      </p:sp>
      <p:sp>
        <p:nvSpPr>
          <p:cNvPr id="5" name="Content Placeholder 4">
            <a:extLst>
              <a:ext uri="{FF2B5EF4-FFF2-40B4-BE49-F238E27FC236}">
                <a16:creationId xmlns:a16="http://schemas.microsoft.com/office/drawing/2014/main" id="{CEA407A1-CFC8-415A-9542-2857BDF57115}"/>
              </a:ext>
            </a:extLst>
          </p:cNvPr>
          <p:cNvSpPr>
            <a:spLocks noGrp="1"/>
          </p:cNvSpPr>
          <p:nvPr>
            <p:ph idx="1"/>
          </p:nvPr>
        </p:nvSpPr>
        <p:spPr/>
        <p:txBody>
          <a:bodyPr anchor="ctr">
            <a:normAutofit fontScale="62500" lnSpcReduction="20000"/>
          </a:bodyPr>
          <a:lstStyle/>
          <a:p>
            <a:pPr>
              <a:lnSpc>
                <a:spcPct val="135000"/>
              </a:lnSpc>
              <a:spcBef>
                <a:spcPts val="900"/>
              </a:spcBef>
            </a:pPr>
            <a:r>
              <a:rPr lang="en-US" sz="7000" dirty="0">
                <a:latin typeface="Calibri" panose="020F0502020204030204" pitchFamily="34" charset="0"/>
                <a:ea typeface="Calibri" panose="020F0502020204030204" pitchFamily="34" charset="0"/>
                <a:cs typeface="Calibri" panose="020F0502020204030204" pitchFamily="34" charset="0"/>
              </a:rPr>
              <a:t>Deployment is an operation.</a:t>
            </a:r>
          </a:p>
          <a:p>
            <a:pPr>
              <a:lnSpc>
                <a:spcPct val="135000"/>
              </a:lnSpc>
              <a:spcBef>
                <a:spcPts val="900"/>
              </a:spcBef>
            </a:pPr>
            <a:r>
              <a:rPr lang="en-US" sz="7000" dirty="0">
                <a:latin typeface="Calibri" panose="020F0502020204030204" pitchFamily="34" charset="0"/>
                <a:ea typeface="Calibri" panose="020F0502020204030204" pitchFamily="34" charset="0"/>
                <a:cs typeface="Calibri" panose="020F0502020204030204" pitchFamily="34" charset="0"/>
              </a:rPr>
              <a:t>Your analysis results are ready for the organization to consume.</a:t>
            </a:r>
          </a:p>
          <a:p>
            <a:pPr>
              <a:lnSpc>
                <a:spcPct val="135000"/>
              </a:lnSpc>
              <a:spcBef>
                <a:spcPts val="900"/>
              </a:spcBef>
            </a:pPr>
            <a:r>
              <a:rPr lang="en-US" sz="7000" dirty="0">
                <a:latin typeface="Calibri" panose="020F0502020204030204" pitchFamily="34" charset="0"/>
                <a:ea typeface="Calibri" panose="020F0502020204030204" pitchFamily="34" charset="0"/>
                <a:cs typeface="Calibri" panose="020F0502020204030204" pitchFamily="34" charset="0"/>
              </a:rPr>
              <a:t>If your analysis produces a model, then it will </a:t>
            </a:r>
            <a:r>
              <a:rPr lang="en-US" sz="7000" dirty="0"/>
              <a:t>be integrated with the organization’s production pipeline.</a:t>
            </a:r>
          </a:p>
          <a:p>
            <a:pPr>
              <a:lnSpc>
                <a:spcPct val="135000"/>
              </a:lnSpc>
              <a:spcBef>
                <a:spcPts val="900"/>
              </a:spcBef>
            </a:pPr>
            <a:r>
              <a:rPr lang="en-US" sz="7000" i="1" dirty="0">
                <a:latin typeface="Calibri" panose="020F0502020204030204" pitchFamily="34" charset="0"/>
                <a:ea typeface="Calibri" panose="020F0502020204030204" pitchFamily="34" charset="0"/>
                <a:cs typeface="Calibri" panose="020F0502020204030204" pitchFamily="34" charset="0"/>
              </a:rPr>
              <a:t>Yo</a:t>
            </a:r>
            <a:r>
              <a:rPr lang="en-US" sz="7000" i="1" dirty="0"/>
              <a:t>u can celebrate! At the same time, the organization is monitoring if your analysis results can deliver the promise.</a:t>
            </a:r>
            <a:r>
              <a:rPr lang="en-US" sz="7000" dirty="0"/>
              <a:t> </a:t>
            </a:r>
            <a:endParaRPr lang="en-US" sz="7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546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2</a:t>
            </a:r>
          </a:p>
        </p:txBody>
      </p:sp>
    </p:spTree>
    <p:extLst>
      <p:ext uri="{BB962C8B-B14F-4D97-AF65-F5344CB8AC3E}">
        <p14:creationId xmlns:p14="http://schemas.microsoft.com/office/powerpoint/2010/main" val="220816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3:</a:t>
            </a:r>
            <a:br>
              <a:rPr lang="en-US" altLang="en-US" sz="7200" b="1" dirty="0">
                <a:solidFill>
                  <a:schemeClr val="tx1"/>
                </a:solidFill>
              </a:rPr>
            </a:br>
            <a:r>
              <a:rPr lang="en-US" altLang="en-US" sz="7200" b="1" dirty="0">
                <a:solidFill>
                  <a:schemeClr val="tx1"/>
                </a:solidFill>
              </a:rPr>
              <a:t>The First Step of Knowing Your Data</a:t>
            </a:r>
          </a:p>
        </p:txBody>
      </p:sp>
    </p:spTree>
    <p:extLst>
      <p:ext uri="{BB962C8B-B14F-4D97-AF65-F5344CB8AC3E}">
        <p14:creationId xmlns:p14="http://schemas.microsoft.com/office/powerpoint/2010/main" val="1999142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Sources of Uncertainty / Error in Sample</a:t>
            </a:r>
            <a:endParaRPr lang="en-US" sz="2700" dirty="0"/>
          </a:p>
        </p:txBody>
      </p:sp>
      <p:sp>
        <p:nvSpPr>
          <p:cNvPr id="5" name="Content Placeholder 4">
            <a:extLst>
              <a:ext uri="{FF2B5EF4-FFF2-40B4-BE49-F238E27FC236}">
                <a16:creationId xmlns:a16="http://schemas.microsoft.com/office/drawing/2014/main" id="{CEA407A1-CFC8-415A-9542-2857BDF57115}"/>
              </a:ext>
            </a:extLst>
          </p:cNvPr>
          <p:cNvSpPr>
            <a:spLocks noGrp="1"/>
          </p:cNvSpPr>
          <p:nvPr>
            <p:ph idx="1"/>
          </p:nvPr>
        </p:nvSpPr>
        <p:spPr/>
        <p:txBody>
          <a:bodyPr anchor="ctr">
            <a:normAutofit fontScale="62500" lnSpcReduction="20000"/>
          </a:bodyPr>
          <a:lstStyle/>
          <a:p>
            <a:pPr marL="771525" indent="-771525">
              <a:lnSpc>
                <a:spcPct val="135000"/>
              </a:lnSpc>
              <a:spcBef>
                <a:spcPts val="900"/>
              </a:spcBef>
              <a:buFont typeface="+mj-lt"/>
              <a:buAutoNum type="arabicPeriod"/>
            </a:pPr>
            <a:r>
              <a:rPr lang="en-US" sz="7000" b="1" dirty="0">
                <a:latin typeface="Calibri" panose="020F0502020204030204" pitchFamily="34" charset="0"/>
                <a:ea typeface="Calibri" panose="020F0502020204030204" pitchFamily="34" charset="0"/>
                <a:cs typeface="Calibri" panose="020F0502020204030204" pitchFamily="34" charset="0"/>
              </a:rPr>
              <a:t>Measurement Tools</a:t>
            </a:r>
          </a:p>
          <a:p>
            <a:pPr lvl="1">
              <a:lnSpc>
                <a:spcPct val="145000"/>
              </a:lnSpc>
              <a:spcBef>
                <a:spcPts val="900"/>
              </a:spcBef>
            </a:pPr>
            <a:r>
              <a:rPr lang="en-US" sz="4500" dirty="0"/>
              <a:t>Even the most sophisticated tool has limited resolution (e.g., the United States strontium atomic clock, is accurate to within 1/15,000,000,000 of a second per year)</a:t>
            </a:r>
          </a:p>
          <a:p>
            <a:pPr marL="771525" indent="-771525">
              <a:lnSpc>
                <a:spcPct val="135000"/>
              </a:lnSpc>
              <a:spcBef>
                <a:spcPts val="900"/>
              </a:spcBef>
              <a:buFont typeface="+mj-lt"/>
              <a:buAutoNum type="arabicPeriod"/>
            </a:pPr>
            <a:r>
              <a:rPr lang="en-US" sz="7000" b="1" dirty="0">
                <a:latin typeface="Calibri" panose="020F0502020204030204" pitchFamily="34" charset="0"/>
                <a:ea typeface="Calibri" panose="020F0502020204030204" pitchFamily="34" charset="0"/>
                <a:cs typeface="Calibri" panose="020F0502020204030204" pitchFamily="34" charset="0"/>
              </a:rPr>
              <a:t>Human Actions</a:t>
            </a:r>
          </a:p>
          <a:p>
            <a:pPr lvl="1">
              <a:lnSpc>
                <a:spcPct val="145000"/>
              </a:lnSpc>
              <a:spcBef>
                <a:spcPts val="900"/>
              </a:spcBef>
            </a:pPr>
            <a:r>
              <a:rPr lang="en-US" sz="4500" dirty="0"/>
              <a:t>Intentionally take less precision than the tools provide (due to storage type limitation), change the value to protect data privacy, or suggest responses to interviewees.</a:t>
            </a:r>
          </a:p>
          <a:p>
            <a:pPr lvl="1">
              <a:lnSpc>
                <a:spcPct val="145000"/>
              </a:lnSpc>
              <a:spcBef>
                <a:spcPts val="900"/>
              </a:spcBef>
            </a:pPr>
            <a:r>
              <a:rPr lang="en-US" sz="4500" dirty="0"/>
              <a:t>Typos (e.g., butter finger, type 9 instead of 0) due to omission or mistakes in entering data</a:t>
            </a:r>
          </a:p>
          <a:p>
            <a:pPr marL="771525" indent="-771525">
              <a:lnSpc>
                <a:spcPct val="135000"/>
              </a:lnSpc>
              <a:spcBef>
                <a:spcPts val="900"/>
              </a:spcBef>
              <a:buFont typeface="+mj-lt"/>
              <a:buAutoNum type="arabicPeriod"/>
            </a:pPr>
            <a:r>
              <a:rPr lang="en-US" sz="7000" b="1" dirty="0">
                <a:latin typeface="Calibri" panose="020F0502020204030204" pitchFamily="34" charset="0"/>
                <a:ea typeface="Calibri" panose="020F0502020204030204" pitchFamily="34" charset="0"/>
                <a:cs typeface="Calibri" panose="020F0502020204030204" pitchFamily="34" charset="0"/>
              </a:rPr>
              <a:t>Sampling Procedures</a:t>
            </a:r>
          </a:p>
          <a:p>
            <a:pPr lvl="1">
              <a:lnSpc>
                <a:spcPct val="145000"/>
              </a:lnSpc>
              <a:spcBef>
                <a:spcPts val="900"/>
              </a:spcBef>
            </a:pPr>
            <a:r>
              <a:rPr lang="en-US" sz="4500" dirty="0"/>
              <a:t>Not able to observe or collect all possible values of an attribute (e.g., we will miss Covid patients who do not seek medical treatment) </a:t>
            </a:r>
          </a:p>
        </p:txBody>
      </p:sp>
    </p:spTree>
    <p:extLst>
      <p:ext uri="{BB962C8B-B14F-4D97-AF65-F5344CB8AC3E}">
        <p14:creationId xmlns:p14="http://schemas.microsoft.com/office/powerpoint/2010/main" val="101095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Deal with Uncertainty / Error in Sample</a:t>
            </a:r>
            <a:endParaRPr lang="en-US" sz="2700" dirty="0"/>
          </a:p>
        </p:txBody>
      </p:sp>
      <p:sp>
        <p:nvSpPr>
          <p:cNvPr id="5" name="Content Placeholder 4">
            <a:extLst>
              <a:ext uri="{FF2B5EF4-FFF2-40B4-BE49-F238E27FC236}">
                <a16:creationId xmlns:a16="http://schemas.microsoft.com/office/drawing/2014/main" id="{CEA407A1-CFC8-415A-9542-2857BDF57115}"/>
              </a:ext>
            </a:extLst>
          </p:cNvPr>
          <p:cNvSpPr>
            <a:spLocks noGrp="1"/>
          </p:cNvSpPr>
          <p:nvPr>
            <p:ph idx="1"/>
          </p:nvPr>
        </p:nvSpPr>
        <p:spPr/>
        <p:txBody>
          <a:bodyPr anchor="ctr">
            <a:normAutofit/>
          </a:bodyPr>
          <a:lstStyle/>
          <a:p>
            <a:pPr marL="771525" indent="-771525">
              <a:lnSpc>
                <a:spcPct val="125000"/>
              </a:lnSpc>
              <a:spcBef>
                <a:spcPts val="900"/>
              </a:spcBef>
              <a:buFont typeface="+mj-lt"/>
              <a:buAutoNum type="arabicPeriod"/>
            </a:pPr>
            <a:r>
              <a:rPr lang="en-US" b="1" dirty="0"/>
              <a:t>Stochastic</a:t>
            </a:r>
          </a:p>
          <a:p>
            <a:pPr lvl="1">
              <a:lnSpc>
                <a:spcPct val="125000"/>
              </a:lnSpc>
              <a:spcBef>
                <a:spcPts val="900"/>
              </a:spcBef>
            </a:pPr>
            <a:r>
              <a:rPr lang="en-US" dirty="0">
                <a:solidFill>
                  <a:schemeClr val="tx1"/>
                </a:solidFill>
              </a:rPr>
              <a:t>Incorporate the errors as a property in a model</a:t>
            </a:r>
          </a:p>
          <a:p>
            <a:pPr lvl="1">
              <a:lnSpc>
                <a:spcPct val="125000"/>
              </a:lnSpc>
              <a:spcBef>
                <a:spcPts val="900"/>
              </a:spcBef>
            </a:pPr>
            <a:r>
              <a:rPr lang="en-US" dirty="0">
                <a:solidFill>
                  <a:schemeClr val="tx1"/>
                </a:solidFill>
              </a:rPr>
              <a:t>Assume errors follow a particular distribution</a:t>
            </a:r>
          </a:p>
          <a:p>
            <a:pPr lvl="1">
              <a:lnSpc>
                <a:spcPct val="125000"/>
              </a:lnSpc>
              <a:spcBef>
                <a:spcPts val="900"/>
              </a:spcBef>
            </a:pPr>
            <a:r>
              <a:rPr lang="en-US" dirty="0">
                <a:solidFill>
                  <a:schemeClr val="tx1"/>
                </a:solidFill>
              </a:rPr>
              <a:t>Train models using special techniques that minimize the impact of errors</a:t>
            </a:r>
          </a:p>
          <a:p>
            <a:pPr marL="771525" indent="-771525">
              <a:lnSpc>
                <a:spcPct val="125000"/>
              </a:lnSpc>
              <a:spcBef>
                <a:spcPts val="900"/>
              </a:spcBef>
              <a:buFont typeface="+mj-lt"/>
              <a:buAutoNum type="arabicPeriod"/>
            </a:pPr>
            <a:r>
              <a:rPr lang="en-US" b="1" dirty="0"/>
              <a:t>Non-Stochastic</a:t>
            </a:r>
          </a:p>
          <a:p>
            <a:pPr lvl="1">
              <a:lnSpc>
                <a:spcPct val="125000"/>
              </a:lnSpc>
              <a:spcBef>
                <a:spcPts val="900"/>
              </a:spcBef>
            </a:pPr>
            <a:r>
              <a:rPr lang="en-US" dirty="0">
                <a:solidFill>
                  <a:schemeClr val="tx1"/>
                </a:solidFill>
              </a:rPr>
              <a:t>Data validation and cleaning</a:t>
            </a:r>
          </a:p>
          <a:p>
            <a:pPr lvl="1">
              <a:lnSpc>
                <a:spcPct val="125000"/>
              </a:lnSpc>
              <a:spcBef>
                <a:spcPts val="900"/>
              </a:spcBef>
            </a:pPr>
            <a:r>
              <a:rPr lang="en-US" dirty="0">
                <a:solidFill>
                  <a:schemeClr val="tx1"/>
                </a:solidFill>
              </a:rPr>
              <a:t>Identify and omit observations with non-random errors</a:t>
            </a:r>
          </a:p>
          <a:p>
            <a:pPr lvl="1">
              <a:lnSpc>
                <a:spcPct val="125000"/>
              </a:lnSpc>
              <a:spcBef>
                <a:spcPts val="900"/>
              </a:spcBef>
            </a:pPr>
            <a:r>
              <a:rPr lang="en-US" dirty="0">
                <a:solidFill>
                  <a:schemeClr val="tx1"/>
                </a:solidFill>
              </a:rPr>
              <a:t>Investigate the cause of non-random errors</a:t>
            </a:r>
          </a:p>
        </p:txBody>
      </p:sp>
    </p:spTree>
    <p:extLst>
      <p:ext uri="{BB962C8B-B14F-4D97-AF65-F5344CB8AC3E}">
        <p14:creationId xmlns:p14="http://schemas.microsoft.com/office/powerpoint/2010/main" val="3855330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Why Does Data Contain Missing Values?</a:t>
            </a:r>
            <a:endParaRPr lang="en-US" sz="2700" dirty="0"/>
          </a:p>
        </p:txBody>
      </p:sp>
      <p:sp>
        <p:nvSpPr>
          <p:cNvPr id="5" name="Content Placeholder 4">
            <a:extLst>
              <a:ext uri="{FF2B5EF4-FFF2-40B4-BE49-F238E27FC236}">
                <a16:creationId xmlns:a16="http://schemas.microsoft.com/office/drawing/2014/main" id="{CEA407A1-CFC8-415A-9542-2857BDF57115}"/>
              </a:ext>
            </a:extLst>
          </p:cNvPr>
          <p:cNvSpPr>
            <a:spLocks noGrp="1"/>
          </p:cNvSpPr>
          <p:nvPr>
            <p:ph idx="1"/>
          </p:nvPr>
        </p:nvSpPr>
        <p:spPr/>
        <p:txBody>
          <a:bodyPr anchor="ctr">
            <a:normAutofit lnSpcReduction="10000"/>
          </a:bodyPr>
          <a:lstStyle/>
          <a:p>
            <a:pPr marL="685800" indent="-685800">
              <a:lnSpc>
                <a:spcPct val="125000"/>
              </a:lnSpc>
              <a:spcBef>
                <a:spcPts val="900"/>
              </a:spcBef>
              <a:buFont typeface="+mj-lt"/>
              <a:buAutoNum type="arabicPeriod"/>
            </a:pPr>
            <a:r>
              <a:rPr lang="en-US" b="1" dirty="0"/>
              <a:t>Non-availability of Measurement Tools</a:t>
            </a:r>
          </a:p>
          <a:p>
            <a:pPr lvl="1">
              <a:lnSpc>
                <a:spcPct val="135000"/>
              </a:lnSpc>
              <a:spcBef>
                <a:spcPts val="900"/>
              </a:spcBef>
            </a:pPr>
            <a:r>
              <a:rPr lang="en-US" sz="2800" dirty="0"/>
              <a:t>The tools cannot provide measurement because of mechanical failure or unscheduled maintenance.</a:t>
            </a:r>
          </a:p>
          <a:p>
            <a:pPr marL="685800" indent="-685800">
              <a:lnSpc>
                <a:spcPct val="125000"/>
              </a:lnSpc>
              <a:spcBef>
                <a:spcPts val="900"/>
              </a:spcBef>
              <a:buFont typeface="+mj-lt"/>
              <a:buAutoNum type="arabicPeriod"/>
            </a:pPr>
            <a:r>
              <a:rPr lang="en-US" b="1" dirty="0"/>
              <a:t>Human Omission</a:t>
            </a:r>
          </a:p>
          <a:p>
            <a:pPr lvl="1">
              <a:lnSpc>
                <a:spcPct val="135000"/>
              </a:lnSpc>
              <a:spcBef>
                <a:spcPts val="900"/>
              </a:spcBef>
            </a:pPr>
            <a:r>
              <a:rPr lang="en-US" sz="2800" dirty="0"/>
              <a:t>Intentionally not record the value to protect data privacy, or because the value is within a certain range, or simply criminal deception</a:t>
            </a:r>
          </a:p>
          <a:p>
            <a:pPr lvl="1">
              <a:lnSpc>
                <a:spcPct val="135000"/>
              </a:lnSpc>
              <a:spcBef>
                <a:spcPts val="900"/>
              </a:spcBef>
            </a:pPr>
            <a:r>
              <a:rPr lang="en-US" sz="2800" dirty="0"/>
              <a:t>Clerical Mistake: Forgot to enter values, butter fingers. </a:t>
            </a:r>
          </a:p>
          <a:p>
            <a:pPr marL="685800" indent="-685800">
              <a:lnSpc>
                <a:spcPct val="125000"/>
              </a:lnSpc>
              <a:spcBef>
                <a:spcPts val="900"/>
              </a:spcBef>
              <a:buFont typeface="+mj-lt"/>
              <a:buAutoNum type="arabicPeriod"/>
            </a:pPr>
            <a:r>
              <a:rPr lang="en-US" b="1" dirty="0"/>
              <a:t>Mishaps in the Data Collection Process</a:t>
            </a:r>
          </a:p>
          <a:p>
            <a:pPr lvl="1">
              <a:lnSpc>
                <a:spcPct val="135000"/>
              </a:lnSpc>
              <a:spcBef>
                <a:spcPts val="900"/>
              </a:spcBef>
            </a:pPr>
            <a:r>
              <a:rPr lang="en-US" sz="2800" dirty="0"/>
              <a:t>An interviewer omits a question because s/he thinks the question is irrelevant.</a:t>
            </a:r>
          </a:p>
          <a:p>
            <a:pPr lvl="1">
              <a:lnSpc>
                <a:spcPct val="135000"/>
              </a:lnSpc>
              <a:spcBef>
                <a:spcPts val="900"/>
              </a:spcBef>
            </a:pPr>
            <a:r>
              <a:rPr lang="en-US" sz="2800" dirty="0"/>
              <a:t>Responses are misplaced in other questions</a:t>
            </a:r>
          </a:p>
        </p:txBody>
      </p:sp>
    </p:spTree>
    <p:extLst>
      <p:ext uri="{BB962C8B-B14F-4D97-AF65-F5344CB8AC3E}">
        <p14:creationId xmlns:p14="http://schemas.microsoft.com/office/powerpoint/2010/main" val="30726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Module 1 Lesson Plan</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3197226" y="1489841"/>
            <a:ext cx="11887200" cy="7315200"/>
          </a:xfrm>
        </p:spPr>
        <p:txBody>
          <a:bodyPr anchor="ctr"/>
          <a:lstStyle/>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1: Why Do We Analyze Data?</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Tell the difference between data and information.</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Introduce the Gartner’s Analytics Ascendancy Model.</a:t>
            </a:r>
          </a:p>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2: The Process of Data Analysis</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Introduced to the CRISP-DM Process.</a:t>
            </a:r>
          </a:p>
          <a:p>
            <a:pPr marL="742950" indent="-742950">
              <a:buFont typeface="+mj-lt"/>
              <a:buAutoNum type="arabicPeriod"/>
            </a:pPr>
            <a:r>
              <a:rPr lang="en-US" altLang="en-US" b="1" dirty="0">
                <a:latin typeface="Calibri" panose="020F0502020204030204" pitchFamily="34" charset="0"/>
                <a:ea typeface="Calibri" panose="020F0502020204030204" pitchFamily="34" charset="0"/>
                <a:cs typeface="Calibri" panose="020F0502020204030204" pitchFamily="34" charset="0"/>
              </a:rPr>
              <a:t>Lesson 3: The First Step of Knowing Your Data</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Understand the source of noise and missing values.</a:t>
            </a:r>
          </a:p>
          <a:p>
            <a:pPr lvl="1">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Familiarize with the art of creating a “nice” histogram.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Handle Missing Values</a:t>
            </a:r>
            <a:endParaRPr lang="en-US" sz="2700" dirty="0"/>
          </a:p>
        </p:txBody>
      </p:sp>
      <p:sp>
        <p:nvSpPr>
          <p:cNvPr id="5" name="Content Placeholder 4">
            <a:extLst>
              <a:ext uri="{FF2B5EF4-FFF2-40B4-BE49-F238E27FC236}">
                <a16:creationId xmlns:a16="http://schemas.microsoft.com/office/drawing/2014/main" id="{CEA407A1-CFC8-415A-9542-2857BDF57115}"/>
              </a:ext>
            </a:extLst>
          </p:cNvPr>
          <p:cNvSpPr>
            <a:spLocks noGrp="1"/>
          </p:cNvSpPr>
          <p:nvPr>
            <p:ph idx="1"/>
          </p:nvPr>
        </p:nvSpPr>
        <p:spPr/>
        <p:txBody>
          <a:bodyPr anchor="ctr">
            <a:normAutofit/>
          </a:bodyPr>
          <a:lstStyle/>
          <a:p>
            <a:pPr marL="685800" indent="-685800">
              <a:lnSpc>
                <a:spcPct val="125000"/>
              </a:lnSpc>
              <a:spcBef>
                <a:spcPts val="900"/>
              </a:spcBef>
              <a:buFont typeface="+mj-lt"/>
              <a:buAutoNum type="arabicPeriod"/>
            </a:pPr>
            <a:r>
              <a:rPr lang="en-US" b="1" dirty="0"/>
              <a:t>Non-Random</a:t>
            </a:r>
          </a:p>
          <a:p>
            <a:pPr lvl="1">
              <a:lnSpc>
                <a:spcPct val="125000"/>
              </a:lnSpc>
              <a:spcBef>
                <a:spcPts val="900"/>
              </a:spcBef>
            </a:pPr>
            <a:r>
              <a:rPr lang="en-US" dirty="0">
                <a:solidFill>
                  <a:schemeClr val="tx1"/>
                </a:solidFill>
              </a:rPr>
              <a:t>Values are missing because of the values (e.g., rich people hesitate to report their income, job applicants previously fired skip employment history)</a:t>
            </a:r>
          </a:p>
          <a:p>
            <a:pPr lvl="1">
              <a:lnSpc>
                <a:spcPct val="125000"/>
              </a:lnSpc>
              <a:spcBef>
                <a:spcPts val="900"/>
              </a:spcBef>
            </a:pPr>
            <a:r>
              <a:rPr lang="en-US" dirty="0">
                <a:solidFill>
                  <a:schemeClr val="tx1"/>
                </a:solidFill>
              </a:rPr>
              <a:t>Nothing can be done except to omit these observations</a:t>
            </a:r>
          </a:p>
          <a:p>
            <a:pPr marL="685800" indent="-685800">
              <a:lnSpc>
                <a:spcPct val="125000"/>
              </a:lnSpc>
              <a:spcBef>
                <a:spcPts val="900"/>
              </a:spcBef>
              <a:buFont typeface="+mj-lt"/>
              <a:buAutoNum type="arabicPeriod"/>
            </a:pPr>
            <a:r>
              <a:rPr lang="en-US" b="1" dirty="0"/>
              <a:t>Random</a:t>
            </a:r>
          </a:p>
          <a:p>
            <a:pPr lvl="1">
              <a:lnSpc>
                <a:spcPct val="125000"/>
              </a:lnSpc>
              <a:spcBef>
                <a:spcPts val="900"/>
              </a:spcBef>
            </a:pPr>
            <a:r>
              <a:rPr lang="en-US" dirty="0">
                <a:solidFill>
                  <a:schemeClr val="tx1"/>
                </a:solidFill>
              </a:rPr>
              <a:t>Missing for reasons not related to the values</a:t>
            </a:r>
          </a:p>
          <a:p>
            <a:pPr lvl="1">
              <a:lnSpc>
                <a:spcPct val="125000"/>
              </a:lnSpc>
              <a:spcBef>
                <a:spcPts val="900"/>
              </a:spcBef>
            </a:pPr>
            <a:r>
              <a:rPr lang="en-US" dirty="0">
                <a:solidFill>
                  <a:schemeClr val="tx1"/>
                </a:solidFill>
              </a:rPr>
              <a:t>We </a:t>
            </a:r>
            <a:r>
              <a:rPr lang="en-US" dirty="0"/>
              <a:t>may o</a:t>
            </a:r>
            <a:r>
              <a:rPr lang="en-US" dirty="0">
                <a:solidFill>
                  <a:schemeClr val="tx1"/>
                </a:solidFill>
              </a:rPr>
              <a:t>mit observations with missing values, impute missing values to produce seemingly valid values as part of the data preparation, or estimate missing values as part of the model training step (e.g., EM Algorithm)</a:t>
            </a:r>
          </a:p>
        </p:txBody>
      </p:sp>
    </p:spTree>
    <p:extLst>
      <p:ext uri="{BB962C8B-B14F-4D97-AF65-F5344CB8AC3E}">
        <p14:creationId xmlns:p14="http://schemas.microsoft.com/office/powerpoint/2010/main" val="2611715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Case Study: The Tool to Tame Inflation</a:t>
            </a:r>
          </a:p>
        </p:txBody>
      </p:sp>
      <p:sp>
        <p:nvSpPr>
          <p:cNvPr id="5" name="Content Placeholder 4">
            <a:extLst>
              <a:ext uri="{FF2B5EF4-FFF2-40B4-BE49-F238E27FC236}">
                <a16:creationId xmlns:a16="http://schemas.microsoft.com/office/drawing/2014/main" id="{D34C74AF-7BF1-B9E7-D824-0FF6D4484EF0}"/>
              </a:ext>
            </a:extLst>
          </p:cNvPr>
          <p:cNvSpPr>
            <a:spLocks noGrp="1"/>
          </p:cNvSpPr>
          <p:nvPr>
            <p:ph idx="1"/>
          </p:nvPr>
        </p:nvSpPr>
        <p:spPr>
          <a:xfrm>
            <a:off x="1257300" y="2328470"/>
            <a:ext cx="15773400" cy="7000875"/>
          </a:xfrm>
        </p:spPr>
        <p:txBody>
          <a:bodyPr anchor="ctr">
            <a:noAutofit/>
          </a:bodyPr>
          <a:lstStyle/>
          <a:p>
            <a:pPr>
              <a:lnSpc>
                <a:spcPct val="125000"/>
              </a:lnSpc>
              <a:spcBef>
                <a:spcPts val="900"/>
              </a:spcBef>
            </a:pPr>
            <a:r>
              <a:rPr lang="en-US" dirty="0"/>
              <a:t>The conventional view among economists is that higher interest rates may be needed to bring rising inflation under control, while slowing economic growth often lowers the inflation rate and may prompt rate cuts.</a:t>
            </a:r>
          </a:p>
          <a:p>
            <a:pPr>
              <a:lnSpc>
                <a:spcPct val="125000"/>
              </a:lnSpc>
              <a:spcBef>
                <a:spcPts val="900"/>
              </a:spcBef>
            </a:pPr>
            <a:r>
              <a:rPr lang="en-US" dirty="0"/>
              <a:t>The rationale behind this view is that higher interest rates increase the cost of borrowing and discourage demand across the economy.  This will eventually result in excess supply and lower inflation.</a:t>
            </a:r>
          </a:p>
        </p:txBody>
      </p:sp>
    </p:spTree>
    <p:extLst>
      <p:ext uri="{BB962C8B-B14F-4D97-AF65-F5344CB8AC3E}">
        <p14:creationId xmlns:p14="http://schemas.microsoft.com/office/powerpoint/2010/main" val="1290152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7300" y="0"/>
            <a:ext cx="15773400" cy="1969116"/>
          </a:xfrm>
        </p:spPr>
        <p:txBody>
          <a:bodyPr/>
          <a:lstStyle/>
          <a:p>
            <a:r>
              <a:rPr lang="en-US" b="1" dirty="0"/>
              <a:t>Health of The United States Economy Since 2010</a:t>
            </a:r>
          </a:p>
        </p:txBody>
      </p:sp>
      <p:sp>
        <p:nvSpPr>
          <p:cNvPr id="9" name="Content Placeholder 8">
            <a:extLst>
              <a:ext uri="{FF2B5EF4-FFF2-40B4-BE49-F238E27FC236}">
                <a16:creationId xmlns:a16="http://schemas.microsoft.com/office/drawing/2014/main" id="{858B29B6-FFE4-C246-24A6-25C39CC1C9A1}"/>
              </a:ext>
            </a:extLst>
          </p:cNvPr>
          <p:cNvSpPr>
            <a:spLocks noGrp="1"/>
          </p:cNvSpPr>
          <p:nvPr>
            <p:ph idx="1"/>
          </p:nvPr>
        </p:nvSpPr>
        <p:spPr/>
        <p:txBody>
          <a:bodyPr anchor="ctr"/>
          <a:lstStyle/>
          <a:p>
            <a:pPr>
              <a:lnSpc>
                <a:spcPct val="125000"/>
              </a:lnSpc>
              <a:spcBef>
                <a:spcPts val="900"/>
              </a:spcBef>
            </a:pPr>
            <a:r>
              <a:rPr lang="en-US" dirty="0"/>
              <a:t>We will use the CPI Inflation Rates and the Federal Funds Rates to give us a peek into the health of the United States economy after the 2008 financial crisis and the 2019 COVID-19 pandemic disaster.</a:t>
            </a:r>
          </a:p>
          <a:p>
            <a:pPr>
              <a:lnSpc>
                <a:spcPct val="125000"/>
              </a:lnSpc>
              <a:spcBef>
                <a:spcPts val="900"/>
              </a:spcBef>
            </a:pPr>
            <a:r>
              <a:rPr lang="en-US" dirty="0"/>
              <a:t>We retrieved the CPIAUCSL and the FEDSFUND series between 1-1-2010 to the present from the </a:t>
            </a:r>
            <a:r>
              <a:rPr lang="en-US" dirty="0">
                <a:solidFill>
                  <a:srgbClr val="0070C0"/>
                </a:solidFill>
                <a:hlinkClick r:id="rId2">
                  <a:extLst>
                    <a:ext uri="{A12FA001-AC4F-418D-AE19-62706E023703}">
                      <ahyp:hlinkClr xmlns:ahyp="http://schemas.microsoft.com/office/drawing/2018/hyperlinkcolor" val="tx"/>
                    </a:ext>
                  </a:extLst>
                </a:hlinkClick>
              </a:rPr>
              <a:t>Federal Research Education Data (FRED)</a:t>
            </a:r>
            <a:r>
              <a:rPr lang="en-US" dirty="0"/>
              <a:t> site.  The data is in the US_Inflation_2010_2023.xlsx.</a:t>
            </a:r>
          </a:p>
        </p:txBody>
      </p:sp>
    </p:spTree>
    <p:extLst>
      <p:ext uri="{BB962C8B-B14F-4D97-AF65-F5344CB8AC3E}">
        <p14:creationId xmlns:p14="http://schemas.microsoft.com/office/powerpoint/2010/main" val="781270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Health of The United States Economy Since 2010</a:t>
            </a:r>
          </a:p>
        </p:txBody>
      </p:sp>
      <p:graphicFrame>
        <p:nvGraphicFramePr>
          <p:cNvPr id="6" name="Content Placeholder 5">
            <a:extLst>
              <a:ext uri="{FF2B5EF4-FFF2-40B4-BE49-F238E27FC236}">
                <a16:creationId xmlns:a16="http://schemas.microsoft.com/office/drawing/2014/main" id="{C1D84BF5-3FBF-47FB-919B-D59ACF367E4B}"/>
              </a:ext>
            </a:extLst>
          </p:cNvPr>
          <p:cNvGraphicFramePr>
            <a:graphicFrameLocks noGrp="1"/>
          </p:cNvGraphicFramePr>
          <p:nvPr>
            <p:ph idx="1"/>
            <p:extLst>
              <p:ext uri="{D42A27DB-BD31-4B8C-83A1-F6EECF244321}">
                <p14:modId xmlns:p14="http://schemas.microsoft.com/office/powerpoint/2010/main" val="3976396836"/>
              </p:ext>
            </p:extLst>
          </p:nvPr>
        </p:nvGraphicFramePr>
        <p:xfrm>
          <a:off x="2628900" y="3217599"/>
          <a:ext cx="13030200" cy="5074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7160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Measurement Levels</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57300" y="2301204"/>
            <a:ext cx="15361920" cy="1371600"/>
          </a:xfrm>
        </p:spPr>
        <p:txBody>
          <a:bodyPr anchor="ctr"/>
          <a:lstStyle/>
          <a:p>
            <a:pPr marL="0" indent="0" algn="ctr">
              <a:lnSpc>
                <a:spcPct val="125000"/>
              </a:lnSpc>
              <a:spcBef>
                <a:spcPts val="900"/>
              </a:spcBef>
              <a:buNone/>
            </a:pPr>
            <a:r>
              <a:rPr lang="en-US" dirty="0"/>
              <a:t>The </a:t>
            </a:r>
            <a:r>
              <a:rPr lang="en-US" b="1" dirty="0"/>
              <a:t>US_Inflation_2010_2023.xlsx</a:t>
            </a:r>
            <a:r>
              <a:rPr lang="en-US" dirty="0"/>
              <a:t> file has three columns</a:t>
            </a:r>
          </a:p>
        </p:txBody>
      </p:sp>
      <p:graphicFrame>
        <p:nvGraphicFramePr>
          <p:cNvPr id="11" name="Table 11">
            <a:extLst>
              <a:ext uri="{FF2B5EF4-FFF2-40B4-BE49-F238E27FC236}">
                <a16:creationId xmlns:a16="http://schemas.microsoft.com/office/drawing/2014/main" id="{59ECFFD5-016F-59DC-1566-ABA3A12FC165}"/>
              </a:ext>
            </a:extLst>
          </p:cNvPr>
          <p:cNvGraphicFramePr>
            <a:graphicFrameLocks noGrp="1"/>
          </p:cNvGraphicFramePr>
          <p:nvPr>
            <p:extLst>
              <p:ext uri="{D42A27DB-BD31-4B8C-83A1-F6EECF244321}">
                <p14:modId xmlns:p14="http://schemas.microsoft.com/office/powerpoint/2010/main" val="293861118"/>
              </p:ext>
            </p:extLst>
          </p:nvPr>
        </p:nvGraphicFramePr>
        <p:xfrm>
          <a:off x="1257300" y="3673255"/>
          <a:ext cx="15361920" cy="5227320"/>
        </p:xfrm>
        <a:graphic>
          <a:graphicData uri="http://schemas.openxmlformats.org/drawingml/2006/table">
            <a:tbl>
              <a:tblPr firstRow="1">
                <a:tableStyleId>{69012ECD-51FC-41F1-AA8D-1B2483CD663E}</a:tableStyleId>
              </a:tblPr>
              <a:tblGrid>
                <a:gridCol w="3429000">
                  <a:extLst>
                    <a:ext uri="{9D8B030D-6E8A-4147-A177-3AD203B41FA5}">
                      <a16:colId xmlns:a16="http://schemas.microsoft.com/office/drawing/2014/main" val="2387726650"/>
                    </a:ext>
                  </a:extLst>
                </a:gridCol>
                <a:gridCol w="5486400">
                  <a:extLst>
                    <a:ext uri="{9D8B030D-6E8A-4147-A177-3AD203B41FA5}">
                      <a16:colId xmlns:a16="http://schemas.microsoft.com/office/drawing/2014/main" val="3701322313"/>
                    </a:ext>
                  </a:extLst>
                </a:gridCol>
                <a:gridCol w="3566160">
                  <a:extLst>
                    <a:ext uri="{9D8B030D-6E8A-4147-A177-3AD203B41FA5}">
                      <a16:colId xmlns:a16="http://schemas.microsoft.com/office/drawing/2014/main" val="740060098"/>
                    </a:ext>
                  </a:extLst>
                </a:gridCol>
                <a:gridCol w="2880360">
                  <a:extLst>
                    <a:ext uri="{9D8B030D-6E8A-4147-A177-3AD203B41FA5}">
                      <a16:colId xmlns:a16="http://schemas.microsoft.com/office/drawing/2014/main" val="4255607309"/>
                    </a:ext>
                  </a:extLst>
                </a:gridCol>
              </a:tblGrid>
              <a:tr h="1051560">
                <a:tc>
                  <a:txBody>
                    <a:bodyPr/>
                    <a:lstStyle/>
                    <a:p>
                      <a:pPr algn="l"/>
                      <a:r>
                        <a:rPr lang="en-US" sz="3200" dirty="0">
                          <a:solidFill>
                            <a:schemeClr val="bg2"/>
                          </a:solidFill>
                          <a:latin typeface="Calibri" panose="020F0502020204030204" pitchFamily="34" charset="0"/>
                          <a:ea typeface="Calibri" panose="020F0502020204030204" pitchFamily="34" charset="0"/>
                          <a:cs typeface="Calibri" panose="020F0502020204030204" pitchFamily="34" charset="0"/>
                        </a:rPr>
                        <a:t>Name</a:t>
                      </a:r>
                    </a:p>
                  </a:txBody>
                  <a:tcPr marL="137160" marR="137160" marT="68580" marB="68580" anchor="ctr"/>
                </a:tc>
                <a:tc>
                  <a:txBody>
                    <a:bodyPr/>
                    <a:lstStyle/>
                    <a:p>
                      <a:pPr algn="l"/>
                      <a:r>
                        <a:rPr lang="en-US" sz="3200" dirty="0">
                          <a:solidFill>
                            <a:schemeClr val="bg2"/>
                          </a:solidFill>
                          <a:latin typeface="Calibri" panose="020F0502020204030204" pitchFamily="34" charset="0"/>
                          <a:ea typeface="Calibri" panose="020F0502020204030204" pitchFamily="34" charset="0"/>
                          <a:cs typeface="Calibri" panose="020F0502020204030204" pitchFamily="34" charset="0"/>
                        </a:rPr>
                        <a:t>Description</a:t>
                      </a:r>
                    </a:p>
                  </a:txBody>
                  <a:tcPr marL="137160" marR="137160" marT="68580" marB="68580" anchor="ctr"/>
                </a:tc>
                <a:tc>
                  <a:txBody>
                    <a:bodyPr/>
                    <a:lstStyle/>
                    <a:p>
                      <a:pPr algn="ctr"/>
                      <a:r>
                        <a:rPr lang="en-US" sz="3200" dirty="0">
                          <a:solidFill>
                            <a:schemeClr val="bg2"/>
                          </a:solidFill>
                          <a:latin typeface="Calibri" panose="020F0502020204030204" pitchFamily="34" charset="0"/>
                          <a:ea typeface="Calibri" panose="020F0502020204030204" pitchFamily="34" charset="0"/>
                          <a:cs typeface="Calibri" panose="020F0502020204030204" pitchFamily="34" charset="0"/>
                        </a:rPr>
                        <a:t>Measurement Level</a:t>
                      </a:r>
                    </a:p>
                  </a:txBody>
                  <a:tcPr marL="137160" marR="137160" marT="68580" marB="68580" anchor="ctr"/>
                </a:tc>
                <a:tc>
                  <a:txBody>
                    <a:bodyPr/>
                    <a:lstStyle/>
                    <a:p>
                      <a:pPr algn="ctr"/>
                      <a:r>
                        <a:rPr lang="en-US" sz="3200" dirty="0">
                          <a:solidFill>
                            <a:schemeClr val="bg2"/>
                          </a:solidFill>
                          <a:latin typeface="Calibri" panose="020F0502020204030204" pitchFamily="34" charset="0"/>
                          <a:ea typeface="Calibri" panose="020F0502020204030204" pitchFamily="34" charset="0"/>
                          <a:cs typeface="Calibri" panose="020F0502020204030204" pitchFamily="34" charset="0"/>
                        </a:rPr>
                        <a:t>Analysis Role</a:t>
                      </a:r>
                    </a:p>
                  </a:txBody>
                  <a:tcPr marL="137160" marR="137160" marT="68580" marB="68580" anchor="ctr"/>
                </a:tc>
                <a:extLst>
                  <a:ext uri="{0D108BD9-81ED-4DB2-BD59-A6C34878D82A}">
                    <a16:rowId xmlns:a16="http://schemas.microsoft.com/office/drawing/2014/main" val="1119909497"/>
                  </a:ext>
                </a:extLst>
              </a:tr>
              <a:tr h="1371600">
                <a:tc>
                  <a:txBody>
                    <a:bodyPr/>
                    <a:lstStyle/>
                    <a:p>
                      <a:pPr algn="l"/>
                      <a:r>
                        <a:rPr lang="en-US" sz="3200" dirty="0" err="1">
                          <a:solidFill>
                            <a:schemeClr val="tx1"/>
                          </a:solidFill>
                          <a:latin typeface="Calibri" panose="020F0502020204030204" pitchFamily="34" charset="0"/>
                          <a:ea typeface="Calibri" panose="020F0502020204030204" pitchFamily="34" charset="0"/>
                          <a:cs typeface="Calibri" panose="020F0502020204030204" pitchFamily="34" charset="0"/>
                        </a:rPr>
                        <a:t>observation_date</a:t>
                      </a: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l"/>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The reported year and month</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Date</a:t>
                      </a:r>
                    </a:p>
                  </a:txBody>
                  <a:tcPr marL="137160" marR="137160" marT="68580" marB="68580" anchor="ct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Datetime</a:t>
                      </a:r>
                    </a:p>
                  </a:txBody>
                  <a:tcPr marL="137160" marR="137160" marT="68580" marB="68580" anchor="ctr"/>
                </a:tc>
                <a:extLst>
                  <a:ext uri="{0D108BD9-81ED-4DB2-BD59-A6C34878D82A}">
                    <a16:rowId xmlns:a16="http://schemas.microsoft.com/office/drawing/2014/main" val="442661232"/>
                  </a:ext>
                </a:extLst>
              </a:tr>
              <a:tr h="1371600">
                <a:tc>
                  <a:txBody>
                    <a:bodyPr/>
                    <a:lstStyle/>
                    <a:p>
                      <a:pPr algn="l"/>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CPI Inflation </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l"/>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The Headline Inflation Rate in percentage</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Quantitative</a:t>
                      </a:r>
                    </a:p>
                  </a:txBody>
                  <a:tcPr marL="137160" marR="137160" marT="68580" marB="68580" anchor="ct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Target Variable</a:t>
                      </a:r>
                    </a:p>
                  </a:txBody>
                  <a:tcPr marL="137160" marR="137160" marT="68580" marB="68580" anchor="ctr"/>
                </a:tc>
                <a:extLst>
                  <a:ext uri="{0D108BD9-81ED-4DB2-BD59-A6C34878D82A}">
                    <a16:rowId xmlns:a16="http://schemas.microsoft.com/office/drawing/2014/main" val="1136271199"/>
                  </a:ext>
                </a:extLst>
              </a:tr>
              <a:tr h="1371600">
                <a:tc>
                  <a:txBody>
                    <a:bodyPr/>
                    <a:lstStyle/>
                    <a:p>
                      <a:pPr algn="l"/>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Federal Funds Rate</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l"/>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The Federal Funds Rate in percentage</a:t>
                      </a:r>
                      <a:endParaRPr lang="en-US" sz="3200" dirty="0">
                        <a:latin typeface="Calibri" panose="020F0502020204030204" pitchFamily="34" charset="0"/>
                        <a:ea typeface="Calibri" panose="020F0502020204030204" pitchFamily="34" charset="0"/>
                        <a:cs typeface="Calibri" panose="020F0502020204030204" pitchFamily="34" charset="0"/>
                      </a:endParaRPr>
                    </a:p>
                  </a:txBody>
                  <a:tcPr marL="137160" marR="137160" marT="68580" marB="68580" anchor="ct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Quantitative</a:t>
                      </a:r>
                    </a:p>
                  </a:txBody>
                  <a:tcPr marL="137160" marR="137160" marT="68580" marB="68580" anchor="ct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Predictor</a:t>
                      </a:r>
                    </a:p>
                  </a:txBody>
                  <a:tcPr marL="137160" marR="137160" marT="68580" marB="68580" anchor="ctr"/>
                </a:tc>
                <a:extLst>
                  <a:ext uri="{0D108BD9-81ED-4DB2-BD59-A6C34878D82A}">
                    <a16:rowId xmlns:a16="http://schemas.microsoft.com/office/drawing/2014/main" val="3743899089"/>
                  </a:ext>
                </a:extLst>
              </a:tr>
            </a:tbl>
          </a:graphicData>
        </a:graphic>
      </p:graphicFrame>
    </p:spTree>
    <p:extLst>
      <p:ext uri="{BB962C8B-B14F-4D97-AF65-F5344CB8AC3E}">
        <p14:creationId xmlns:p14="http://schemas.microsoft.com/office/powerpoint/2010/main" val="3689742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Time Plots</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57300" y="2301205"/>
            <a:ext cx="15773400" cy="7081124"/>
          </a:xfrm>
        </p:spPr>
        <p:txBody>
          <a:bodyPr anchor="ctr"/>
          <a:lstStyle/>
          <a:p>
            <a:pPr>
              <a:lnSpc>
                <a:spcPct val="125000"/>
              </a:lnSpc>
              <a:spcBef>
                <a:spcPts val="900"/>
              </a:spcBef>
            </a:pPr>
            <a:r>
              <a:rPr lang="en-US" dirty="0"/>
              <a:t>Whenever there is a chronological variable in the data, we always make a </a:t>
            </a:r>
            <a:r>
              <a:rPr lang="en-US" b="1" dirty="0"/>
              <a:t>time plot</a:t>
            </a:r>
            <a:r>
              <a:rPr lang="en-US" dirty="0"/>
              <a:t> — a line plot with the chronological variable on an axis.</a:t>
            </a:r>
          </a:p>
          <a:p>
            <a:pPr>
              <a:lnSpc>
                <a:spcPct val="125000"/>
              </a:lnSpc>
              <a:spcBef>
                <a:spcPts val="900"/>
              </a:spcBef>
            </a:pPr>
            <a:r>
              <a:rPr lang="en-US" dirty="0"/>
              <a:t>Since both the CPIAUCSL and the FEDSFUND series are indexed by the same </a:t>
            </a:r>
            <a:r>
              <a:rPr lang="en-US" i="1" dirty="0"/>
              <a:t>observation date</a:t>
            </a:r>
            <a:r>
              <a:rPr lang="en-US" dirty="0"/>
              <a:t>, we will put both time plots in the same chart frame.</a:t>
            </a:r>
          </a:p>
        </p:txBody>
      </p:sp>
    </p:spTree>
    <p:extLst>
      <p:ext uri="{BB962C8B-B14F-4D97-AF65-F5344CB8AC3E}">
        <p14:creationId xmlns:p14="http://schemas.microsoft.com/office/powerpoint/2010/main" val="1959216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Health of The United States Economy Since 2010</a:t>
            </a:r>
          </a:p>
        </p:txBody>
      </p:sp>
      <p:pic>
        <p:nvPicPr>
          <p:cNvPr id="12" name="Picture 11">
            <a:extLst>
              <a:ext uri="{FF2B5EF4-FFF2-40B4-BE49-F238E27FC236}">
                <a16:creationId xmlns:a16="http://schemas.microsoft.com/office/drawing/2014/main" id="{2B742AEF-DFC4-5B26-668B-1C9668471CC3}"/>
              </a:ext>
            </a:extLst>
          </p:cNvPr>
          <p:cNvPicPr>
            <a:picLocks noChangeAspect="1"/>
          </p:cNvPicPr>
          <p:nvPr/>
        </p:nvPicPr>
        <p:blipFill>
          <a:blip r:embed="rId3"/>
          <a:stretch>
            <a:fillRect/>
          </a:stretch>
        </p:blipFill>
        <p:spPr>
          <a:xfrm>
            <a:off x="2538992" y="2147659"/>
            <a:ext cx="13210017" cy="6858000"/>
          </a:xfrm>
          <a:prstGeom prst="rect">
            <a:avLst/>
          </a:prstGeom>
        </p:spPr>
      </p:pic>
      <p:sp>
        <p:nvSpPr>
          <p:cNvPr id="13" name="Oval 12">
            <a:extLst>
              <a:ext uri="{FF2B5EF4-FFF2-40B4-BE49-F238E27FC236}">
                <a16:creationId xmlns:a16="http://schemas.microsoft.com/office/drawing/2014/main" id="{BB725D31-98B2-3A88-FECF-78700C8C4FD1}"/>
              </a:ext>
            </a:extLst>
          </p:cNvPr>
          <p:cNvSpPr/>
          <p:nvPr/>
        </p:nvSpPr>
        <p:spPr>
          <a:xfrm>
            <a:off x="7242388" y="2970957"/>
            <a:ext cx="4800600" cy="2057400"/>
          </a:xfrm>
          <a:prstGeom prst="ellipse">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2"/>
                </a:solidFill>
                <a:latin typeface="Calibri" panose="020F0502020204030204" pitchFamily="34" charset="0"/>
                <a:ea typeface="Calibri" panose="020F0502020204030204" pitchFamily="34" charset="0"/>
                <a:cs typeface="Calibri" panose="020F0502020204030204" pitchFamily="34" charset="0"/>
              </a:rPr>
              <a:t>What Does This Chart Tell You?</a:t>
            </a:r>
          </a:p>
        </p:txBody>
      </p:sp>
    </p:spTree>
    <p:extLst>
      <p:ext uri="{BB962C8B-B14F-4D97-AF65-F5344CB8AC3E}">
        <p14:creationId xmlns:p14="http://schemas.microsoft.com/office/powerpoint/2010/main" val="409541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36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buFont typeface="+mj-lt"/>
              <a:buAutoNum type="arabicPeriod"/>
            </a:pPr>
            <a:r>
              <a:rPr lang="en-US" dirty="0"/>
              <a:t>What does this chart tell you?</a:t>
            </a:r>
          </a:p>
          <a:p>
            <a:pPr marL="1416050" lvl="1" indent="-742950"/>
            <a:r>
              <a:rPr lang="en-US" dirty="0"/>
              <a:t>The Inflation curve is mostly above the Federal Funds Rate curve.</a:t>
            </a:r>
          </a:p>
          <a:p>
            <a:pPr marL="1416050" lvl="1" indent="-742950"/>
            <a:r>
              <a:rPr lang="en-US" dirty="0"/>
              <a:t>Between 2015 to 2019, the two curves move in lockstep.</a:t>
            </a:r>
          </a:p>
          <a:p>
            <a:pPr marL="1416050" lvl="1" indent="-742950"/>
            <a:r>
              <a:rPr lang="en-US" dirty="0"/>
              <a:t>Between the early months of 2020 and mid-2022, the Federal Funds Rate was kept at levels close to zero while the Inflation rose steeply to 9%.</a:t>
            </a:r>
          </a:p>
        </p:txBody>
      </p:sp>
    </p:spTree>
    <p:extLst>
      <p:ext uri="{BB962C8B-B14F-4D97-AF65-F5344CB8AC3E}">
        <p14:creationId xmlns:p14="http://schemas.microsoft.com/office/powerpoint/2010/main" val="16629128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Histograms</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57300" y="2301205"/>
            <a:ext cx="15773400" cy="7081124"/>
          </a:xfrm>
        </p:spPr>
        <p:txBody>
          <a:bodyPr anchor="ctr"/>
          <a:lstStyle/>
          <a:p>
            <a:pPr fontAlgn="ctr">
              <a:lnSpc>
                <a:spcPct val="125000"/>
              </a:lnSpc>
              <a:spcBef>
                <a:spcPts val="900"/>
              </a:spcBef>
            </a:pPr>
            <a:r>
              <a:rPr lang="en-US" dirty="0"/>
              <a:t>Whenever there are quantitative variables in the data, a common step is to generate </a:t>
            </a:r>
            <a:r>
              <a:rPr lang="en-US" b="1" dirty="0"/>
              <a:t>histograms</a:t>
            </a:r>
            <a:r>
              <a:rPr lang="en-US" dirty="0"/>
              <a:t> for these variables.</a:t>
            </a:r>
          </a:p>
          <a:p>
            <a:pPr fontAlgn="ctr">
              <a:lnSpc>
                <a:spcPct val="125000"/>
              </a:lnSpc>
              <a:spcBef>
                <a:spcPts val="900"/>
              </a:spcBef>
            </a:pPr>
            <a:r>
              <a:rPr lang="en-US" dirty="0"/>
              <a:t>A histogram is a graphical representation of the distribution of a dataset. It consists of a series of vertical [horizontal] bars, where each bar represents a range of values, and the height [length] of the bar represents the frequency or count of data points falling within that range. — </a:t>
            </a:r>
            <a:r>
              <a:rPr lang="en-US" dirty="0">
                <a:hlinkClick r:id="rId3"/>
              </a:rPr>
              <a:t>ChatGPT Demo</a:t>
            </a:r>
            <a:r>
              <a:rPr lang="en-US" dirty="0"/>
              <a:t> retrieved at 3:31:56 PM on September 27, 2023</a:t>
            </a:r>
          </a:p>
        </p:txBody>
      </p:sp>
    </p:spTree>
    <p:extLst>
      <p:ext uri="{BB962C8B-B14F-4D97-AF65-F5344CB8AC3E}">
        <p14:creationId xmlns:p14="http://schemas.microsoft.com/office/powerpoint/2010/main" val="1171246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15773400" cy="1969116"/>
          </a:xfrm>
        </p:spPr>
        <p:txBody>
          <a:bodyPr>
            <a:normAutofit/>
          </a:bodyPr>
          <a:lstStyle/>
          <a:p>
            <a:pPr algn="ctr"/>
            <a:r>
              <a:rPr lang="en-US" b="1" dirty="0"/>
              <a:t>The Art and Science of Drawing Histogram</a:t>
            </a:r>
          </a:p>
        </p:txBody>
      </p:sp>
      <p:graphicFrame>
        <p:nvGraphicFramePr>
          <p:cNvPr id="6" name="Content Placeholder 5">
            <a:extLst>
              <a:ext uri="{FF2B5EF4-FFF2-40B4-BE49-F238E27FC236}">
                <a16:creationId xmlns:a16="http://schemas.microsoft.com/office/drawing/2014/main" id="{5F074FAF-3785-4E2E-DC4C-FE6E09D83F3F}"/>
              </a:ext>
            </a:extLst>
          </p:cNvPr>
          <p:cNvGraphicFramePr>
            <a:graphicFrameLocks noGrp="1"/>
          </p:cNvGraphicFramePr>
          <p:nvPr>
            <p:ph idx="1"/>
            <p:extLst>
              <p:ext uri="{D42A27DB-BD31-4B8C-83A1-F6EECF244321}">
                <p14:modId xmlns:p14="http://schemas.microsoft.com/office/powerpoint/2010/main" val="319251988"/>
              </p:ext>
            </p:extLst>
          </p:nvPr>
        </p:nvGraphicFramePr>
        <p:xfrm>
          <a:off x="1257300" y="2300288"/>
          <a:ext cx="15773400" cy="66460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9ECF4001-67B9-920F-014E-7977D86B212F}"/>
              </a:ext>
            </a:extLst>
          </p:cNvPr>
          <p:cNvSpPr/>
          <p:nvPr/>
        </p:nvSpPr>
        <p:spPr>
          <a:xfrm>
            <a:off x="538896" y="2505872"/>
            <a:ext cx="4114800" cy="2743200"/>
          </a:xfrm>
          <a:prstGeom prst="rightArrow">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28625" indent="-428625">
              <a:buFont typeface="Arial" panose="020B0604020202020204" pitchFamily="34" charset="0"/>
              <a:buChar char="•"/>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Not too few but not too many</a:t>
            </a:r>
          </a:p>
          <a:p>
            <a:pPr marL="428625" indent="-428625">
              <a:buFont typeface="Arial" panose="020B0604020202020204" pitchFamily="34" charset="0"/>
              <a:buChar char="•"/>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Avoid empty bins</a:t>
            </a:r>
          </a:p>
        </p:txBody>
      </p:sp>
      <p:sp>
        <p:nvSpPr>
          <p:cNvPr id="5" name="Arrow: Right 4">
            <a:extLst>
              <a:ext uri="{FF2B5EF4-FFF2-40B4-BE49-F238E27FC236}">
                <a16:creationId xmlns:a16="http://schemas.microsoft.com/office/drawing/2014/main" id="{129869CE-6ADF-2910-7A8B-EFA80C7A0318}"/>
              </a:ext>
            </a:extLst>
          </p:cNvPr>
          <p:cNvSpPr/>
          <p:nvPr/>
        </p:nvSpPr>
        <p:spPr>
          <a:xfrm>
            <a:off x="483177" y="6379977"/>
            <a:ext cx="4114800" cy="2743200"/>
          </a:xfrm>
          <a:prstGeom prst="rightArrow">
            <a:avLst/>
          </a:prstGeom>
          <a:solidFill>
            <a:srgbClr val="77EF7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28625" indent="-428625">
              <a:buFont typeface="Arial" panose="020B0604020202020204" pitchFamily="34" charset="0"/>
              <a:buChar char="•"/>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Fixed or Variable</a:t>
            </a:r>
          </a:p>
          <a:p>
            <a:pPr marL="428625" indent="-428625">
              <a:buFont typeface="Arial" panose="020B0604020202020204" pitchFamily="34" charset="0"/>
              <a:buChar char="•"/>
            </a:pP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Cannot leave out any observations</a:t>
            </a:r>
          </a:p>
        </p:txBody>
      </p:sp>
      <p:sp>
        <p:nvSpPr>
          <p:cNvPr id="7" name="Arrow: Left 6">
            <a:extLst>
              <a:ext uri="{FF2B5EF4-FFF2-40B4-BE49-F238E27FC236}">
                <a16:creationId xmlns:a16="http://schemas.microsoft.com/office/drawing/2014/main" id="{72DC27D4-216C-8287-6142-F127256AEEF7}"/>
              </a:ext>
            </a:extLst>
          </p:cNvPr>
          <p:cNvSpPr/>
          <p:nvPr/>
        </p:nvSpPr>
        <p:spPr>
          <a:xfrm>
            <a:off x="13690023" y="3861887"/>
            <a:ext cx="4114800" cy="4114800"/>
          </a:xfrm>
          <a:prstGeom prst="lef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74320" lvl="1" indent="-274320">
              <a:buFont typeface="Arial" panose="020B0604020202020204" pitchFamily="34" charset="0"/>
              <a:buChar char="•"/>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Nice looking and intelligent</a:t>
            </a:r>
          </a:p>
          <a:p>
            <a:pPr marL="274320" lvl="1" indent="-274320">
              <a:buFont typeface="Arial" panose="020B0604020202020204" pitchFamily="34" charset="0"/>
              <a:buChar char="•"/>
            </a:pP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Resemble data values</a:t>
            </a:r>
          </a:p>
        </p:txBody>
      </p:sp>
    </p:spTree>
    <p:extLst>
      <p:ext uri="{BB962C8B-B14F-4D97-AF65-F5344CB8AC3E}">
        <p14:creationId xmlns:p14="http://schemas.microsoft.com/office/powerpoint/2010/main" val="2822667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INTRODUCTION</a:t>
            </a:r>
          </a:p>
        </p:txBody>
      </p:sp>
    </p:spTree>
    <p:extLst>
      <p:ext uri="{BB962C8B-B14F-4D97-AF65-F5344CB8AC3E}">
        <p14:creationId xmlns:p14="http://schemas.microsoft.com/office/powerpoint/2010/main" val="3101484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Determine the Bin Width?</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57300" y="2301205"/>
            <a:ext cx="15773400" cy="7081124"/>
          </a:xfrm>
        </p:spPr>
        <p:txBody>
          <a:bodyPr anchor="ctr"/>
          <a:lstStyle/>
          <a:p>
            <a:pPr fontAlgn="ctr">
              <a:lnSpc>
                <a:spcPct val="125000"/>
              </a:lnSpc>
              <a:spcBef>
                <a:spcPts val="900"/>
              </a:spcBef>
            </a:pPr>
            <a:r>
              <a:rPr lang="en-US" dirty="0"/>
              <a:t>We start constructing a histogram by determining the bin width.</a:t>
            </a:r>
          </a:p>
          <a:p>
            <a:pPr fontAlgn="ctr">
              <a:lnSpc>
                <a:spcPct val="125000"/>
              </a:lnSpc>
              <a:spcBef>
                <a:spcPts val="900"/>
              </a:spcBef>
            </a:pPr>
            <a:r>
              <a:rPr lang="en-US" dirty="0"/>
              <a:t>The bin width is often related to the precision of our measurement.  Suppose we measure salary in thousands of dollars, then our intuition will suggest a bin width of $1,000 or more.</a:t>
            </a:r>
          </a:p>
        </p:txBody>
      </p:sp>
    </p:spTree>
    <p:extLst>
      <p:ext uri="{BB962C8B-B14F-4D97-AF65-F5344CB8AC3E}">
        <p14:creationId xmlns:p14="http://schemas.microsoft.com/office/powerpoint/2010/main" val="554700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Determine the Bin Width?</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57300" y="2301205"/>
            <a:ext cx="15773400" cy="7081124"/>
          </a:xfrm>
        </p:spPr>
        <p:txBody>
          <a:bodyPr anchor="ctr"/>
          <a:lstStyle/>
          <a:p>
            <a:pPr fontAlgn="ctr">
              <a:lnSpc>
                <a:spcPct val="125000"/>
              </a:lnSpc>
              <a:spcBef>
                <a:spcPts val="900"/>
              </a:spcBef>
            </a:pPr>
            <a:r>
              <a:rPr lang="en-US" dirty="0"/>
              <a:t>Since the FOMC always moves the </a:t>
            </a:r>
            <a:r>
              <a:rPr lang="en-US" i="1" dirty="0"/>
              <a:t>Federal Funds Rate</a:t>
            </a:r>
            <a:r>
              <a:rPr lang="en-US" dirty="0"/>
              <a:t> in increments of ¼%, it makes good business sense to select a bin width of 0.25 for its histogram.</a:t>
            </a:r>
          </a:p>
          <a:p>
            <a:pPr fontAlgn="ctr">
              <a:lnSpc>
                <a:spcPct val="125000"/>
              </a:lnSpc>
              <a:spcBef>
                <a:spcPts val="900"/>
              </a:spcBef>
            </a:pPr>
            <a:r>
              <a:rPr lang="en-US" dirty="0"/>
              <a:t>On the other hand, the </a:t>
            </a:r>
            <a:r>
              <a:rPr lang="en-US" i="1" dirty="0"/>
              <a:t>Headline Inflation Rate</a:t>
            </a:r>
            <a:r>
              <a:rPr lang="en-US" dirty="0"/>
              <a:t> is a calculated percentage.  Thus, there is no obvious bin-width choice for its histogram.      </a:t>
            </a:r>
          </a:p>
        </p:txBody>
      </p:sp>
    </p:spTree>
    <p:extLst>
      <p:ext uri="{BB962C8B-B14F-4D97-AF65-F5344CB8AC3E}">
        <p14:creationId xmlns:p14="http://schemas.microsoft.com/office/powerpoint/2010/main" val="1558110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Histogram of Federal Funds Rate</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665412" y="2301204"/>
            <a:ext cx="4526280" cy="7132320"/>
          </a:xfrm>
        </p:spPr>
        <p:txBody>
          <a:bodyPr anchor="ctr"/>
          <a:lstStyle/>
          <a:p>
            <a:pPr fontAlgn="ctr">
              <a:lnSpc>
                <a:spcPct val="125000"/>
              </a:lnSpc>
              <a:spcBef>
                <a:spcPts val="900"/>
              </a:spcBef>
            </a:pPr>
            <a:r>
              <a:rPr lang="en-US" sz="3600" dirty="0"/>
              <a:t>Highly right-skewed distribution.</a:t>
            </a:r>
          </a:p>
          <a:p>
            <a:pPr fontAlgn="ctr">
              <a:lnSpc>
                <a:spcPct val="125000"/>
              </a:lnSpc>
              <a:spcBef>
                <a:spcPts val="900"/>
              </a:spcBef>
            </a:pPr>
            <a:r>
              <a:rPr lang="en-US" sz="3600" dirty="0"/>
              <a:t>Between January 2010 and August 2023, the Federal Funds Rate has been below ¼% for 96 months.</a:t>
            </a:r>
          </a:p>
        </p:txBody>
      </p:sp>
      <p:pic>
        <p:nvPicPr>
          <p:cNvPr id="5" name="Picture 4">
            <a:extLst>
              <a:ext uri="{FF2B5EF4-FFF2-40B4-BE49-F238E27FC236}">
                <a16:creationId xmlns:a16="http://schemas.microsoft.com/office/drawing/2014/main" id="{493D4381-ED44-E243-8B1A-54692C2D9D01}"/>
              </a:ext>
            </a:extLst>
          </p:cNvPr>
          <p:cNvPicPr>
            <a:picLocks noChangeAspect="1"/>
          </p:cNvPicPr>
          <p:nvPr/>
        </p:nvPicPr>
        <p:blipFill>
          <a:blip r:embed="rId3"/>
          <a:stretch>
            <a:fillRect/>
          </a:stretch>
        </p:blipFill>
        <p:spPr>
          <a:xfrm>
            <a:off x="1257301" y="2524328"/>
            <a:ext cx="11184524" cy="6858000"/>
          </a:xfrm>
          <a:prstGeom prst="rect">
            <a:avLst/>
          </a:prstGeom>
        </p:spPr>
      </p:pic>
    </p:spTree>
    <p:extLst>
      <p:ext uri="{BB962C8B-B14F-4D97-AF65-F5344CB8AC3E}">
        <p14:creationId xmlns:p14="http://schemas.microsoft.com/office/powerpoint/2010/main" val="19336320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Histogram of Headline Inflation Rate</a:t>
            </a:r>
          </a:p>
        </p:txBody>
      </p:sp>
      <p:sp>
        <p:nvSpPr>
          <p:cNvPr id="4" name="Content Placeholder 3">
            <a:extLst>
              <a:ext uri="{FF2B5EF4-FFF2-40B4-BE49-F238E27FC236}">
                <a16:creationId xmlns:a16="http://schemas.microsoft.com/office/drawing/2014/main" id="{8AEA728E-CEDE-7FBE-328B-0B0B42630894}"/>
              </a:ext>
            </a:extLst>
          </p:cNvPr>
          <p:cNvSpPr>
            <a:spLocks noGrp="1"/>
          </p:cNvSpPr>
          <p:nvPr>
            <p:ph idx="1"/>
          </p:nvPr>
        </p:nvSpPr>
        <p:spPr>
          <a:xfrm>
            <a:off x="12504906" y="2301203"/>
            <a:ext cx="4525794" cy="7132320"/>
          </a:xfrm>
        </p:spPr>
        <p:txBody>
          <a:bodyPr anchor="ctr"/>
          <a:lstStyle/>
          <a:p>
            <a:pPr fontAlgn="ctr">
              <a:lnSpc>
                <a:spcPct val="125000"/>
              </a:lnSpc>
              <a:spcBef>
                <a:spcPts val="900"/>
              </a:spcBef>
            </a:pPr>
            <a:r>
              <a:rPr lang="en-US" sz="3600" dirty="0"/>
              <a:t>Right-skewed distribution.</a:t>
            </a:r>
          </a:p>
          <a:p>
            <a:pPr fontAlgn="ctr">
              <a:lnSpc>
                <a:spcPct val="125000"/>
              </a:lnSpc>
              <a:spcBef>
                <a:spcPts val="900"/>
              </a:spcBef>
            </a:pPr>
            <a:r>
              <a:rPr lang="en-US" sz="3600" dirty="0"/>
              <a:t>The horizontal tick marks do not align well with the bars!</a:t>
            </a:r>
          </a:p>
          <a:p>
            <a:pPr fontAlgn="ctr">
              <a:lnSpc>
                <a:spcPct val="125000"/>
              </a:lnSpc>
              <a:spcBef>
                <a:spcPts val="900"/>
              </a:spcBef>
            </a:pPr>
            <a:r>
              <a:rPr lang="en-US" sz="3600" dirty="0"/>
              <a:t>The function’s default bin width is 0.916292%. Where does this number come from?</a:t>
            </a:r>
          </a:p>
        </p:txBody>
      </p:sp>
      <p:pic>
        <p:nvPicPr>
          <p:cNvPr id="6" name="Picture 5">
            <a:extLst>
              <a:ext uri="{FF2B5EF4-FFF2-40B4-BE49-F238E27FC236}">
                <a16:creationId xmlns:a16="http://schemas.microsoft.com/office/drawing/2014/main" id="{DC807E1F-8C1B-3A7C-5DF5-2C904205B004}"/>
              </a:ext>
            </a:extLst>
          </p:cNvPr>
          <p:cNvPicPr>
            <a:picLocks noChangeAspect="1"/>
          </p:cNvPicPr>
          <p:nvPr/>
        </p:nvPicPr>
        <p:blipFill>
          <a:blip r:embed="rId3"/>
          <a:stretch>
            <a:fillRect/>
          </a:stretch>
        </p:blipFill>
        <p:spPr>
          <a:xfrm>
            <a:off x="1257300" y="2438363"/>
            <a:ext cx="11066169" cy="6858000"/>
          </a:xfrm>
          <a:prstGeom prst="rect">
            <a:avLst/>
          </a:prstGeom>
        </p:spPr>
      </p:pic>
    </p:spTree>
    <p:extLst>
      <p:ext uri="{BB962C8B-B14F-4D97-AF65-F5344CB8AC3E}">
        <p14:creationId xmlns:p14="http://schemas.microsoft.com/office/powerpoint/2010/main" val="2834695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Histogram of Headline Inflation Rate</a:t>
            </a:r>
          </a:p>
        </p:txBody>
      </p:sp>
      <p:sp>
        <p:nvSpPr>
          <p:cNvPr id="5" name="Content Placeholder 4">
            <a:extLst>
              <a:ext uri="{FF2B5EF4-FFF2-40B4-BE49-F238E27FC236}">
                <a16:creationId xmlns:a16="http://schemas.microsoft.com/office/drawing/2014/main" id="{C4D0E2E3-E1AC-A013-93DF-6CB6A442BC68}"/>
              </a:ext>
            </a:extLst>
          </p:cNvPr>
          <p:cNvSpPr>
            <a:spLocks noGrp="1"/>
          </p:cNvSpPr>
          <p:nvPr>
            <p:ph idx="1"/>
          </p:nvPr>
        </p:nvSpPr>
        <p:spPr/>
        <p:txBody>
          <a:bodyPr anchor="ctr"/>
          <a:lstStyle/>
          <a:p>
            <a:pPr>
              <a:lnSpc>
                <a:spcPct val="125000"/>
              </a:lnSpc>
              <a:spcBef>
                <a:spcPts val="900"/>
              </a:spcBef>
            </a:pPr>
            <a:r>
              <a:rPr lang="en-US" dirty="0"/>
              <a:t>For the 164 months between January 2010 and August 2023, the minimum Headline Inflation Rate is -0.22993% and the maximum is 8.93299%.  The range is 8.93299% - (-0.22993%) = 9.16292%.</a:t>
            </a:r>
          </a:p>
          <a:p>
            <a:pPr>
              <a:lnSpc>
                <a:spcPct val="125000"/>
              </a:lnSpc>
              <a:spcBef>
                <a:spcPts val="900"/>
              </a:spcBef>
            </a:pPr>
            <a:r>
              <a:rPr lang="en-US" dirty="0"/>
              <a:t>By default, the </a:t>
            </a:r>
            <a:r>
              <a:rPr lang="en-US" sz="3600" dirty="0">
                <a:latin typeface="Consolas" panose="020B0609020204030204" pitchFamily="49" charset="0"/>
              </a:rPr>
              <a:t>hist()</a:t>
            </a:r>
            <a:r>
              <a:rPr lang="en-US" dirty="0"/>
              <a:t> function in Matplotlib generates a histogram with 10 bins with a bin width of 9.16292% </a:t>
            </a:r>
            <a:r>
              <a:rPr lang="en-US" dirty="0">
                <a:sym typeface="Symbol" panose="05050102010706020507" pitchFamily="18" charset="2"/>
              </a:rPr>
              <a:t> </a:t>
            </a:r>
            <a:r>
              <a:rPr lang="en-US" dirty="0"/>
              <a:t>10 = 0.916292%.</a:t>
            </a:r>
          </a:p>
          <a:p>
            <a:pPr>
              <a:lnSpc>
                <a:spcPct val="125000"/>
              </a:lnSpc>
              <a:spcBef>
                <a:spcPts val="900"/>
              </a:spcBef>
            </a:pPr>
            <a:r>
              <a:rPr lang="en-US" dirty="0"/>
              <a:t>We are sure we can give a better bin width than the default!</a:t>
            </a:r>
          </a:p>
        </p:txBody>
      </p:sp>
    </p:spTree>
    <p:extLst>
      <p:ext uri="{BB962C8B-B14F-4D97-AF65-F5344CB8AC3E}">
        <p14:creationId xmlns:p14="http://schemas.microsoft.com/office/powerpoint/2010/main" val="4894161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Recent Development</a:t>
            </a:r>
          </a:p>
        </p:txBody>
      </p:sp>
      <p:sp>
        <p:nvSpPr>
          <p:cNvPr id="3" name="Content Placeholder 2"/>
          <p:cNvSpPr>
            <a:spLocks noGrp="1"/>
          </p:cNvSpPr>
          <p:nvPr>
            <p:ph idx="1"/>
          </p:nvPr>
        </p:nvSpPr>
        <p:spPr/>
        <p:txBody>
          <a:bodyPr anchor="ctr">
            <a:normAutofit/>
          </a:bodyPr>
          <a:lstStyle/>
          <a:p>
            <a:pPr>
              <a:lnSpc>
                <a:spcPct val="125000"/>
              </a:lnSpc>
              <a:spcBef>
                <a:spcPts val="900"/>
              </a:spcBef>
            </a:pPr>
            <a:r>
              <a:rPr lang="en-US" dirty="0" err="1"/>
              <a:t>Shimazaki</a:t>
            </a:r>
            <a:r>
              <a:rPr lang="en-US" dirty="0"/>
              <a:t> H. and </a:t>
            </a:r>
            <a:r>
              <a:rPr lang="en-US" dirty="0" err="1"/>
              <a:t>Shinomoto</a:t>
            </a:r>
            <a:r>
              <a:rPr lang="en-US" dirty="0"/>
              <a:t> S. (2007). A method for selecting the bin size of a time histogram. </a:t>
            </a:r>
            <a:r>
              <a:rPr lang="en-US" i="1" dirty="0"/>
              <a:t>Neural Computation</a:t>
            </a:r>
            <a:r>
              <a:rPr lang="en-US" dirty="0"/>
              <a:t>, Volume 19, Issue 6, Pages 1503 – 1527</a:t>
            </a:r>
          </a:p>
          <a:p>
            <a:pPr>
              <a:lnSpc>
                <a:spcPct val="125000"/>
              </a:lnSpc>
              <a:spcBef>
                <a:spcPts val="900"/>
              </a:spcBef>
            </a:pPr>
            <a:r>
              <a:rPr lang="en-US" dirty="0"/>
              <a:t>“</a:t>
            </a:r>
            <a:r>
              <a:rPr lang="en-US" i="1" dirty="0"/>
              <a:t>From the observed data only, the method estimates a </a:t>
            </a:r>
            <a:r>
              <a:rPr lang="en-US" i="1" dirty="0" err="1"/>
              <a:t>binwidth</a:t>
            </a:r>
            <a:r>
              <a:rPr lang="en-US" i="1" dirty="0"/>
              <a:t> that minimizes expected L2 loss between the histogram and an unknown underlying density function. An assumption made here is merely that samples are drawn from the density independently each other.</a:t>
            </a:r>
            <a:r>
              <a:rPr lang="en-US" dirty="0"/>
              <a:t>” – </a:t>
            </a:r>
            <a:r>
              <a:rPr lang="en-US" dirty="0">
                <a:solidFill>
                  <a:srgbClr val="0070C0"/>
                </a:solidFill>
                <a:hlinkClick r:id="rId3">
                  <a:extLst>
                    <a:ext uri="{A12FA001-AC4F-418D-AE19-62706E023703}">
                      <ahyp:hlinkClr xmlns:ahyp="http://schemas.microsoft.com/office/drawing/2018/hyperlinkcolor" val="tx"/>
                    </a:ext>
                  </a:extLst>
                </a:hlinkClick>
              </a:rPr>
              <a:t>https://www.neuralengine.org/res/histogram.html</a:t>
            </a:r>
            <a:r>
              <a:rPr lang="en-US" dirty="0"/>
              <a:t> </a:t>
            </a:r>
          </a:p>
        </p:txBody>
      </p:sp>
    </p:spTree>
    <p:extLst>
      <p:ext uri="{BB962C8B-B14F-4D97-AF65-F5344CB8AC3E}">
        <p14:creationId xmlns:p14="http://schemas.microsoft.com/office/powerpoint/2010/main" val="331698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Bin-Width According to Shimazaki and Shinomoto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marL="771525" indent="-771525">
                  <a:lnSpc>
                    <a:spcPct val="125000"/>
                  </a:lnSpc>
                  <a:spcBef>
                    <a:spcPts val="900"/>
                  </a:spcBef>
                  <a:buFont typeface="+mj-lt"/>
                  <a:buAutoNum type="arabicPeriod"/>
                </a:pPr>
                <a:r>
                  <a:rPr lang="en-US" sz="3800" dirty="0"/>
                  <a:t>Divide the data range into </a:t>
                </a:r>
                <a14:m>
                  <m:oMath xmlns:m="http://schemas.openxmlformats.org/officeDocument/2006/math">
                    <m:r>
                      <a:rPr lang="en-US" sz="3800" i="1" dirty="0">
                        <a:latin typeface="Cambria Math" panose="02040503050406030204" pitchFamily="18" charset="0"/>
                      </a:rPr>
                      <m:t>𝑚</m:t>
                    </m:r>
                  </m:oMath>
                </a14:m>
                <a:r>
                  <a:rPr lang="en-US" sz="3800" dirty="0"/>
                  <a:t> bins of width </a:t>
                </a:r>
                <a14:m>
                  <m:oMath xmlns:m="http://schemas.openxmlformats.org/officeDocument/2006/math">
                    <m:r>
                      <a:rPr lang="en-US" sz="3800" i="1" dirty="0">
                        <a:latin typeface="Cambria Math" panose="02040503050406030204" pitchFamily="18" charset="0"/>
                      </a:rPr>
                      <m:t>𝑑</m:t>
                    </m:r>
                  </m:oMath>
                </a14:m>
                <a:r>
                  <a:rPr lang="en-US" sz="3800" dirty="0"/>
                  <a:t>.</a:t>
                </a:r>
              </a:p>
              <a:p>
                <a:pPr marL="771525" indent="-771525">
                  <a:lnSpc>
                    <a:spcPct val="125000"/>
                  </a:lnSpc>
                  <a:spcBef>
                    <a:spcPts val="900"/>
                  </a:spcBef>
                  <a:buFont typeface="+mj-lt"/>
                  <a:buAutoNum type="arabicPeriod"/>
                </a:pPr>
                <a:r>
                  <a:rPr lang="en-US" sz="3800" dirty="0"/>
                  <a:t>Count the number of observations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𝑛</m:t>
                        </m:r>
                      </m:e>
                      <m:sub>
                        <m:r>
                          <a:rPr lang="en-US" sz="3800" i="1">
                            <a:latin typeface="Cambria Math" panose="02040503050406030204" pitchFamily="18" charset="0"/>
                          </a:rPr>
                          <m:t>𝑖</m:t>
                        </m:r>
                      </m:sub>
                    </m:sSub>
                  </m:oMath>
                </a14:m>
                <a:r>
                  <a:rPr lang="en-US" sz="3800" dirty="0"/>
                  <a:t> that enter the </a:t>
                </a:r>
                <a14:m>
                  <m:oMath xmlns:m="http://schemas.openxmlformats.org/officeDocument/2006/math">
                    <m:sSup>
                      <m:sSupPr>
                        <m:ctrlPr>
                          <a:rPr lang="en-US" sz="3800" i="1">
                            <a:latin typeface="Cambria Math" panose="02040503050406030204" pitchFamily="18" charset="0"/>
                          </a:rPr>
                        </m:ctrlPr>
                      </m:sSupPr>
                      <m:e>
                        <m:r>
                          <a:rPr lang="en-US" sz="3800" i="1">
                            <a:latin typeface="Cambria Math" panose="02040503050406030204" pitchFamily="18" charset="0"/>
                          </a:rPr>
                          <m:t>𝑖</m:t>
                        </m:r>
                      </m:e>
                      <m:sup>
                        <m:r>
                          <m:rPr>
                            <m:sty m:val="p"/>
                          </m:rPr>
                          <a:rPr lang="en-US" sz="3800">
                            <a:latin typeface="Cambria Math" panose="02040503050406030204" pitchFamily="18" charset="0"/>
                          </a:rPr>
                          <m:t>th</m:t>
                        </m:r>
                      </m:sup>
                    </m:sSup>
                  </m:oMath>
                </a14:m>
                <a:r>
                  <a:rPr lang="en-US" sz="3800" dirty="0"/>
                  <a:t> bin.</a:t>
                </a:r>
              </a:p>
              <a:p>
                <a:pPr marL="771525" indent="-771525">
                  <a:lnSpc>
                    <a:spcPct val="125000"/>
                  </a:lnSpc>
                  <a:spcBef>
                    <a:spcPts val="900"/>
                  </a:spcBef>
                  <a:buFont typeface="+mj-lt"/>
                  <a:buAutoNum type="arabicPeriod"/>
                </a:pPr>
                <a:r>
                  <a:rPr lang="en-US" sz="3800" dirty="0"/>
                  <a:t>Calculate the mean the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𝑛</m:t>
                        </m:r>
                      </m:e>
                      <m:sub>
                        <m:r>
                          <a:rPr lang="en-US" sz="3800" i="1">
                            <a:latin typeface="Cambria Math" panose="02040503050406030204" pitchFamily="18" charset="0"/>
                          </a:rPr>
                          <m:t>𝑖</m:t>
                        </m:r>
                      </m:sub>
                    </m:sSub>
                  </m:oMath>
                </a14:m>
                <a:r>
                  <a:rPr lang="en-US" sz="3800" dirty="0"/>
                  <a:t> as </a:t>
                </a:r>
                <a14:m>
                  <m:oMath xmlns:m="http://schemas.openxmlformats.org/officeDocument/2006/math">
                    <m:acc>
                      <m:accPr>
                        <m:chr m:val="̅"/>
                        <m:ctrlPr>
                          <a:rPr lang="en-US" sz="3800" i="1">
                            <a:latin typeface="Cambria Math" panose="02040503050406030204" pitchFamily="18" charset="0"/>
                          </a:rPr>
                        </m:ctrlPr>
                      </m:accPr>
                      <m:e>
                        <m:r>
                          <a:rPr lang="en-US" sz="3800" i="1">
                            <a:latin typeface="Cambria Math" panose="02040503050406030204" pitchFamily="18" charset="0"/>
                          </a:rPr>
                          <m:t>𝑛</m:t>
                        </m:r>
                      </m:e>
                    </m:acc>
                    <m:r>
                      <a:rPr lang="en-US" sz="3800" i="1">
                        <a:latin typeface="Cambria Math" panose="02040503050406030204" pitchFamily="18" charset="0"/>
                      </a:rPr>
                      <m:t>=</m:t>
                    </m:r>
                    <m:f>
                      <m:fPr>
                        <m:ctrlPr>
                          <a:rPr lang="en-US" sz="3800" i="1">
                            <a:latin typeface="Cambria Math" panose="02040503050406030204" pitchFamily="18" charset="0"/>
                          </a:rPr>
                        </m:ctrlPr>
                      </m:fPr>
                      <m:num>
                        <m:r>
                          <a:rPr lang="en-US" sz="3800" i="1">
                            <a:latin typeface="Cambria Math" panose="02040503050406030204" pitchFamily="18" charset="0"/>
                          </a:rPr>
                          <m:t>1</m:t>
                        </m:r>
                      </m:num>
                      <m:den>
                        <m:r>
                          <a:rPr lang="en-US" sz="3800" i="1">
                            <a:latin typeface="Cambria Math" panose="02040503050406030204" pitchFamily="18" charset="0"/>
                          </a:rPr>
                          <m:t>𝑚</m:t>
                        </m:r>
                      </m:den>
                    </m:f>
                    <m:nary>
                      <m:naryPr>
                        <m:chr m:val="∑"/>
                        <m:ctrlPr>
                          <a:rPr lang="en-US" sz="3800" i="1">
                            <a:latin typeface="Cambria Math" panose="02040503050406030204" pitchFamily="18" charset="0"/>
                          </a:rPr>
                        </m:ctrlPr>
                      </m:naryPr>
                      <m:sub>
                        <m:r>
                          <m:rPr>
                            <m:brk m:alnAt="23"/>
                          </m:rPr>
                          <a:rPr lang="en-US" sz="3800" i="1">
                            <a:latin typeface="Cambria Math" panose="02040503050406030204" pitchFamily="18" charset="0"/>
                          </a:rPr>
                          <m:t>𝑖</m:t>
                        </m:r>
                        <m:r>
                          <a:rPr lang="en-US" sz="3800" i="1">
                            <a:latin typeface="Cambria Math" panose="02040503050406030204" pitchFamily="18" charset="0"/>
                          </a:rPr>
                          <m:t>=1</m:t>
                        </m:r>
                      </m:sub>
                      <m:sup>
                        <m:r>
                          <a:rPr lang="en-US" sz="3800" i="1">
                            <a:latin typeface="Cambria Math" panose="02040503050406030204" pitchFamily="18" charset="0"/>
                          </a:rPr>
                          <m:t>𝑚</m:t>
                        </m:r>
                      </m:sup>
                      <m:e>
                        <m:sSub>
                          <m:sSubPr>
                            <m:ctrlPr>
                              <a:rPr lang="en-US" sz="3800" i="1">
                                <a:latin typeface="Cambria Math" panose="02040503050406030204" pitchFamily="18" charset="0"/>
                              </a:rPr>
                            </m:ctrlPr>
                          </m:sSubPr>
                          <m:e>
                            <m:r>
                              <a:rPr lang="en-US" sz="3800" i="1">
                                <a:latin typeface="Cambria Math" panose="02040503050406030204" pitchFamily="18" charset="0"/>
                              </a:rPr>
                              <m:t>𝑛</m:t>
                            </m:r>
                          </m:e>
                          <m:sub>
                            <m:r>
                              <a:rPr lang="en-US" sz="3800" i="1">
                                <a:latin typeface="Cambria Math" panose="02040503050406030204" pitchFamily="18" charset="0"/>
                              </a:rPr>
                              <m:t>𝑖</m:t>
                            </m:r>
                          </m:sub>
                        </m:sSub>
                      </m:e>
                    </m:nary>
                  </m:oMath>
                </a14:m>
                <a:endParaRPr lang="en-US" sz="3800" dirty="0"/>
              </a:p>
              <a:p>
                <a:pPr marL="771525" indent="-771525">
                  <a:lnSpc>
                    <a:spcPct val="125000"/>
                  </a:lnSpc>
                  <a:spcBef>
                    <a:spcPts val="900"/>
                  </a:spcBef>
                  <a:buFont typeface="+mj-lt"/>
                  <a:buAutoNum type="arabicPeriod"/>
                </a:pPr>
                <a:r>
                  <a:rPr lang="en-US" sz="3800" dirty="0"/>
                  <a:t>Calculate the variance of the </a:t>
                </a:r>
                <a14:m>
                  <m:oMath xmlns:m="http://schemas.openxmlformats.org/officeDocument/2006/math">
                    <m:sSub>
                      <m:sSubPr>
                        <m:ctrlPr>
                          <a:rPr lang="en-US" sz="3800" i="1">
                            <a:latin typeface="Cambria Math" panose="02040503050406030204" pitchFamily="18" charset="0"/>
                          </a:rPr>
                        </m:ctrlPr>
                      </m:sSubPr>
                      <m:e>
                        <m:r>
                          <a:rPr lang="en-US" sz="3800" i="1">
                            <a:latin typeface="Cambria Math" panose="02040503050406030204" pitchFamily="18" charset="0"/>
                          </a:rPr>
                          <m:t>𝑛</m:t>
                        </m:r>
                      </m:e>
                      <m:sub>
                        <m:r>
                          <a:rPr lang="en-US" sz="3800" i="1">
                            <a:latin typeface="Cambria Math" panose="02040503050406030204" pitchFamily="18" charset="0"/>
                          </a:rPr>
                          <m:t>𝑖</m:t>
                        </m:r>
                      </m:sub>
                    </m:sSub>
                  </m:oMath>
                </a14:m>
                <a:r>
                  <a:rPr lang="en-US" sz="3800" dirty="0"/>
                  <a:t> as </a:t>
                </a:r>
                <a14:m>
                  <m:oMath xmlns:m="http://schemas.openxmlformats.org/officeDocument/2006/math">
                    <m:r>
                      <a:rPr lang="en-US" sz="3800" i="1">
                        <a:latin typeface="Cambria Math" panose="02040503050406030204" pitchFamily="18" charset="0"/>
                      </a:rPr>
                      <m:t>𝑣</m:t>
                    </m:r>
                    <m:r>
                      <a:rPr lang="en-US" sz="3800" i="1">
                        <a:latin typeface="Cambria Math" panose="02040503050406030204" pitchFamily="18" charset="0"/>
                      </a:rPr>
                      <m:t>=</m:t>
                    </m:r>
                    <m:f>
                      <m:fPr>
                        <m:ctrlPr>
                          <a:rPr lang="en-US" sz="3800" i="1">
                            <a:latin typeface="Cambria Math" panose="02040503050406030204" pitchFamily="18" charset="0"/>
                          </a:rPr>
                        </m:ctrlPr>
                      </m:fPr>
                      <m:num>
                        <m:r>
                          <a:rPr lang="en-US" sz="3800" i="1">
                            <a:latin typeface="Cambria Math" panose="02040503050406030204" pitchFamily="18" charset="0"/>
                          </a:rPr>
                          <m:t>1</m:t>
                        </m:r>
                      </m:num>
                      <m:den>
                        <m:r>
                          <a:rPr lang="en-US" sz="3800" i="1">
                            <a:latin typeface="Cambria Math" panose="02040503050406030204" pitchFamily="18" charset="0"/>
                          </a:rPr>
                          <m:t>𝑚</m:t>
                        </m:r>
                      </m:den>
                    </m:f>
                    <m:nary>
                      <m:naryPr>
                        <m:chr m:val="∑"/>
                        <m:ctrlPr>
                          <a:rPr lang="en-US" sz="3800" i="1">
                            <a:latin typeface="Cambria Math" panose="02040503050406030204" pitchFamily="18" charset="0"/>
                          </a:rPr>
                        </m:ctrlPr>
                      </m:naryPr>
                      <m:sub>
                        <m:r>
                          <m:rPr>
                            <m:brk m:alnAt="23"/>
                          </m:rPr>
                          <a:rPr lang="en-US" sz="3800" i="1">
                            <a:latin typeface="Cambria Math" panose="02040503050406030204" pitchFamily="18" charset="0"/>
                          </a:rPr>
                          <m:t>𝑖</m:t>
                        </m:r>
                        <m:r>
                          <a:rPr lang="en-US" sz="3800" i="1">
                            <a:latin typeface="Cambria Math" panose="02040503050406030204" pitchFamily="18" charset="0"/>
                          </a:rPr>
                          <m:t>=1</m:t>
                        </m:r>
                      </m:sub>
                      <m:sup>
                        <m:r>
                          <a:rPr lang="en-US" sz="3800" i="1">
                            <a:latin typeface="Cambria Math" panose="02040503050406030204" pitchFamily="18" charset="0"/>
                          </a:rPr>
                          <m:t>𝑚</m:t>
                        </m:r>
                      </m:sup>
                      <m:e>
                        <m:sSup>
                          <m:sSupPr>
                            <m:ctrlPr>
                              <a:rPr lang="en-US" sz="3800" i="1">
                                <a:latin typeface="Cambria Math" panose="02040503050406030204" pitchFamily="18" charset="0"/>
                              </a:rPr>
                            </m:ctrlPr>
                          </m:sSupPr>
                          <m:e>
                            <m:d>
                              <m:dPr>
                                <m:ctrlPr>
                                  <a:rPr lang="en-US" sz="3800" i="1">
                                    <a:latin typeface="Cambria Math" panose="02040503050406030204" pitchFamily="18" charset="0"/>
                                  </a:rPr>
                                </m:ctrlPr>
                              </m:dPr>
                              <m:e>
                                <m:sSub>
                                  <m:sSubPr>
                                    <m:ctrlPr>
                                      <a:rPr lang="en-US" sz="3800" i="1">
                                        <a:latin typeface="Cambria Math" panose="02040503050406030204" pitchFamily="18" charset="0"/>
                                      </a:rPr>
                                    </m:ctrlPr>
                                  </m:sSubPr>
                                  <m:e>
                                    <m:r>
                                      <a:rPr lang="en-US" sz="3800" i="1">
                                        <a:latin typeface="Cambria Math" panose="02040503050406030204" pitchFamily="18" charset="0"/>
                                      </a:rPr>
                                      <m:t>𝑛</m:t>
                                    </m:r>
                                  </m:e>
                                  <m:sub>
                                    <m:r>
                                      <a:rPr lang="en-US" sz="3800" i="1">
                                        <a:latin typeface="Cambria Math" panose="02040503050406030204" pitchFamily="18" charset="0"/>
                                      </a:rPr>
                                      <m:t>𝑖</m:t>
                                    </m:r>
                                  </m:sub>
                                </m:sSub>
                                <m:r>
                                  <a:rPr lang="en-US" sz="3800" i="1">
                                    <a:latin typeface="Cambria Math" panose="02040503050406030204" pitchFamily="18" charset="0"/>
                                  </a:rPr>
                                  <m:t>−</m:t>
                                </m:r>
                                <m:acc>
                                  <m:accPr>
                                    <m:chr m:val="̅"/>
                                    <m:ctrlPr>
                                      <a:rPr lang="en-US" sz="3800" i="1">
                                        <a:latin typeface="Cambria Math" panose="02040503050406030204" pitchFamily="18" charset="0"/>
                                      </a:rPr>
                                    </m:ctrlPr>
                                  </m:accPr>
                                  <m:e>
                                    <m:r>
                                      <a:rPr lang="en-US" sz="3800" i="1">
                                        <a:latin typeface="Cambria Math" panose="02040503050406030204" pitchFamily="18" charset="0"/>
                                      </a:rPr>
                                      <m:t>𝑛</m:t>
                                    </m:r>
                                  </m:e>
                                </m:acc>
                              </m:e>
                            </m:d>
                          </m:e>
                          <m:sup>
                            <m:r>
                              <a:rPr lang="en-US" sz="3800" i="1">
                                <a:latin typeface="Cambria Math" panose="02040503050406030204" pitchFamily="18" charset="0"/>
                              </a:rPr>
                              <m:t>2</m:t>
                            </m:r>
                          </m:sup>
                        </m:sSup>
                      </m:e>
                    </m:nary>
                  </m:oMath>
                </a14:m>
                <a:endParaRPr lang="en-US" sz="3800" dirty="0"/>
              </a:p>
              <a:p>
                <a:pPr marL="771525" indent="-771525">
                  <a:lnSpc>
                    <a:spcPct val="125000"/>
                  </a:lnSpc>
                  <a:spcBef>
                    <a:spcPts val="900"/>
                  </a:spcBef>
                  <a:buFont typeface="+mj-lt"/>
                  <a:buAutoNum type="arabicPeriod"/>
                </a:pPr>
                <a:r>
                  <a:rPr lang="en-US" sz="3800" dirty="0"/>
                  <a:t>Compute a criterion </a:t>
                </a:r>
                <a14:m>
                  <m:oMath xmlns:m="http://schemas.openxmlformats.org/officeDocument/2006/math">
                    <m:r>
                      <a:rPr lang="en-US" sz="3800" i="1">
                        <a:latin typeface="Cambria Math" panose="02040503050406030204" pitchFamily="18" charset="0"/>
                      </a:rPr>
                      <m:t>𝐶</m:t>
                    </m:r>
                    <m:d>
                      <m:dPr>
                        <m:ctrlPr>
                          <a:rPr lang="en-US" sz="3800" i="1">
                            <a:latin typeface="Cambria Math" panose="02040503050406030204" pitchFamily="18" charset="0"/>
                          </a:rPr>
                        </m:ctrlPr>
                      </m:dPr>
                      <m:e>
                        <m:r>
                          <a:rPr lang="en-US" sz="3800" i="1">
                            <a:latin typeface="Cambria Math" panose="02040503050406030204" pitchFamily="18" charset="0"/>
                          </a:rPr>
                          <m:t>𝑑</m:t>
                        </m:r>
                      </m:e>
                    </m:d>
                    <m:r>
                      <a:rPr lang="en-US" sz="3800" i="1">
                        <a:latin typeface="Cambria Math" panose="02040503050406030204" pitchFamily="18" charset="0"/>
                      </a:rPr>
                      <m:t>=</m:t>
                    </m:r>
                    <m:f>
                      <m:fPr>
                        <m:type m:val="lin"/>
                        <m:ctrlPr>
                          <a:rPr lang="en-US" sz="3800" i="1">
                            <a:latin typeface="Cambria Math" panose="02040503050406030204" pitchFamily="18" charset="0"/>
                          </a:rPr>
                        </m:ctrlPr>
                      </m:fPr>
                      <m:num>
                        <m:d>
                          <m:dPr>
                            <m:ctrlPr>
                              <a:rPr lang="en-US" sz="3800" i="1">
                                <a:latin typeface="Cambria Math" panose="02040503050406030204" pitchFamily="18" charset="0"/>
                              </a:rPr>
                            </m:ctrlPr>
                          </m:dPr>
                          <m:e>
                            <m:r>
                              <a:rPr lang="en-US" sz="3800" i="1">
                                <a:latin typeface="Cambria Math" panose="02040503050406030204" pitchFamily="18" charset="0"/>
                              </a:rPr>
                              <m:t>2</m:t>
                            </m:r>
                            <m:acc>
                              <m:accPr>
                                <m:chr m:val="̅"/>
                                <m:ctrlPr>
                                  <a:rPr lang="en-US" sz="3800" i="1">
                                    <a:latin typeface="Cambria Math" panose="02040503050406030204" pitchFamily="18" charset="0"/>
                                  </a:rPr>
                                </m:ctrlPr>
                              </m:accPr>
                              <m:e>
                                <m:r>
                                  <a:rPr lang="en-US" sz="3800" i="1">
                                    <a:latin typeface="Cambria Math" panose="02040503050406030204" pitchFamily="18" charset="0"/>
                                  </a:rPr>
                                  <m:t>𝑛</m:t>
                                </m:r>
                              </m:e>
                            </m:acc>
                            <m:r>
                              <a:rPr lang="en-US" sz="3800" i="1">
                                <a:latin typeface="Cambria Math" panose="02040503050406030204" pitchFamily="18" charset="0"/>
                              </a:rPr>
                              <m:t>−</m:t>
                            </m:r>
                            <m:r>
                              <a:rPr lang="en-US" sz="3800" i="1">
                                <a:latin typeface="Cambria Math" panose="02040503050406030204" pitchFamily="18" charset="0"/>
                              </a:rPr>
                              <m:t>𝑣</m:t>
                            </m:r>
                          </m:e>
                        </m:d>
                      </m:num>
                      <m:den>
                        <m:sSup>
                          <m:sSupPr>
                            <m:ctrlPr>
                              <a:rPr lang="en-US" sz="3800" i="1">
                                <a:latin typeface="Cambria Math" panose="02040503050406030204" pitchFamily="18" charset="0"/>
                              </a:rPr>
                            </m:ctrlPr>
                          </m:sSupPr>
                          <m:e>
                            <m:r>
                              <a:rPr lang="en-US" sz="3800" i="1">
                                <a:latin typeface="Cambria Math" panose="02040503050406030204" pitchFamily="18" charset="0"/>
                              </a:rPr>
                              <m:t>𝑑</m:t>
                            </m:r>
                          </m:e>
                          <m:sup>
                            <m:r>
                              <a:rPr lang="en-US" sz="3800" i="1">
                                <a:latin typeface="Cambria Math" panose="02040503050406030204" pitchFamily="18" charset="0"/>
                              </a:rPr>
                              <m:t>2</m:t>
                            </m:r>
                          </m:sup>
                        </m:sSup>
                      </m:den>
                    </m:f>
                  </m:oMath>
                </a14:m>
                <a:endParaRPr lang="en-US" sz="3800" dirty="0"/>
              </a:p>
              <a:p>
                <a:pPr marL="771525" indent="-771525">
                  <a:lnSpc>
                    <a:spcPct val="125000"/>
                  </a:lnSpc>
                  <a:spcBef>
                    <a:spcPts val="900"/>
                  </a:spcBef>
                  <a:buFont typeface="+mj-lt"/>
                  <a:buAutoNum type="arabicPeriod"/>
                </a:pPr>
                <a:r>
                  <a:rPr lang="en-US" sz="3800" dirty="0"/>
                  <a:t>Repeat Steps 1 to 5 for all candidates of bin-widths.</a:t>
                </a:r>
              </a:p>
              <a:p>
                <a:pPr marL="771525" indent="-771525">
                  <a:lnSpc>
                    <a:spcPct val="125000"/>
                  </a:lnSpc>
                  <a:spcBef>
                    <a:spcPts val="900"/>
                  </a:spcBef>
                  <a:buFont typeface="+mj-lt"/>
                  <a:buAutoNum type="arabicPeriod"/>
                </a:pPr>
                <a:r>
                  <a:rPr lang="en-US" sz="3800" dirty="0"/>
                  <a:t>Choose the </a:t>
                </a:r>
                <a14:m>
                  <m:oMath xmlns:m="http://schemas.openxmlformats.org/officeDocument/2006/math">
                    <m:r>
                      <a:rPr lang="en-US" sz="3800" i="1" dirty="0">
                        <a:latin typeface="Cambria Math" panose="02040503050406030204" pitchFamily="18" charset="0"/>
                      </a:rPr>
                      <m:t>𝑑</m:t>
                    </m:r>
                  </m:oMath>
                </a14:m>
                <a:r>
                  <a:rPr lang="en-US" sz="3800" dirty="0"/>
                  <a:t> that minimizes </a:t>
                </a:r>
                <a14:m>
                  <m:oMath xmlns:m="http://schemas.openxmlformats.org/officeDocument/2006/math">
                    <m:r>
                      <a:rPr lang="en-US" sz="3800" i="1" dirty="0">
                        <a:latin typeface="Cambria Math" panose="02040503050406030204" pitchFamily="18" charset="0"/>
                      </a:rPr>
                      <m:t>𝐶</m:t>
                    </m:r>
                    <m:r>
                      <a:rPr lang="en-US" sz="3800" i="1" dirty="0">
                        <a:latin typeface="Cambria Math" panose="02040503050406030204" pitchFamily="18" charset="0"/>
                      </a:rPr>
                      <m:t>(</m:t>
                    </m:r>
                    <m:r>
                      <a:rPr lang="en-US" sz="3800" i="1" dirty="0">
                        <a:latin typeface="Cambria Math" panose="02040503050406030204" pitchFamily="18" charset="0"/>
                      </a:rPr>
                      <m:t>𝑑</m:t>
                    </m:r>
                    <m:r>
                      <a:rPr lang="en-US" sz="3800" i="1" dirty="0">
                        <a:latin typeface="Cambria Math" panose="02040503050406030204" pitchFamily="18" charset="0"/>
                      </a:rPr>
                      <m:t>)</m:t>
                    </m:r>
                  </m:oMath>
                </a14:m>
                <a:r>
                  <a:rPr lang="en-US" sz="3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50" b="-265"/>
                </a:stretch>
              </a:blipFill>
            </p:spPr>
            <p:txBody>
              <a:bodyPr/>
              <a:lstStyle/>
              <a:p>
                <a:r>
                  <a:rPr lang="en-US">
                    <a:noFill/>
                  </a:rPr>
                  <a:t> </a:t>
                </a:r>
              </a:p>
            </p:txBody>
          </p:sp>
        </mc:Fallback>
      </mc:AlternateContent>
    </p:spTree>
    <p:extLst>
      <p:ext uri="{BB962C8B-B14F-4D97-AF65-F5344CB8AC3E}">
        <p14:creationId xmlns:p14="http://schemas.microsoft.com/office/powerpoint/2010/main" val="2422911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Else Are We Concerned?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25000"/>
                  </a:lnSpc>
                  <a:spcBef>
                    <a:spcPts val="900"/>
                  </a:spcBef>
                </a:pPr>
                <a:r>
                  <a:rPr lang="en-US" dirty="0"/>
                  <a:t>We will find the optimal width </a:t>
                </a:r>
                <a14:m>
                  <m:oMath xmlns:m="http://schemas.openxmlformats.org/officeDocument/2006/math">
                    <m:r>
                      <a:rPr lang="en-US" i="1" dirty="0">
                        <a:latin typeface="Cambria Math" panose="02040503050406030204" pitchFamily="18" charset="0"/>
                      </a:rPr>
                      <m:t>𝑑</m:t>
                    </m:r>
                  </m:oMath>
                </a14:m>
                <a:r>
                  <a:rPr lang="en-US" dirty="0"/>
                  <a:t> by the Grid Search, so what values of </a:t>
                </a:r>
                <a14:m>
                  <m:oMath xmlns:m="http://schemas.openxmlformats.org/officeDocument/2006/math">
                    <m:r>
                      <a:rPr lang="en-US" i="1" dirty="0">
                        <a:latin typeface="Cambria Math" panose="02040503050406030204" pitchFamily="18" charset="0"/>
                      </a:rPr>
                      <m:t>𝑑</m:t>
                    </m:r>
                  </m:oMath>
                </a14:m>
                <a:r>
                  <a:rPr lang="en-US" dirty="0"/>
                  <a:t> should we try?  Widths that are too small will consume more resources.  Widths that are too big may over-cover the data.</a:t>
                </a:r>
              </a:p>
              <a:p>
                <a:pPr>
                  <a:lnSpc>
                    <a:spcPct val="125000"/>
                  </a:lnSpc>
                  <a:spcBef>
                    <a:spcPts val="900"/>
                  </a:spcBef>
                </a:pPr>
                <a:r>
                  <a:rPr lang="en-US" dirty="0"/>
                  <a:t>How should we determine the bin boundaries?  For example, these two bins (0.1, 0.6] and (0.0, 0.5] both have width 0.5, but the number of observations in the bins (i.e., counts) may be different.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88" r="-2274"/>
                </a:stretch>
              </a:blipFill>
            </p:spPr>
            <p:txBody>
              <a:bodyPr/>
              <a:lstStyle/>
              <a:p>
                <a:r>
                  <a:rPr lang="en-US">
                    <a:noFill/>
                  </a:rPr>
                  <a:t> </a:t>
                </a:r>
              </a:p>
            </p:txBody>
          </p:sp>
        </mc:Fallback>
      </mc:AlternateContent>
    </p:spTree>
    <p:extLst>
      <p:ext uri="{BB962C8B-B14F-4D97-AF65-F5344CB8AC3E}">
        <p14:creationId xmlns:p14="http://schemas.microsoft.com/office/powerpoint/2010/main" val="3529643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Bin-Width Candidates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57300" y="2738438"/>
                <a:ext cx="15773400" cy="6525905"/>
              </a:xfrm>
            </p:spPr>
            <p:txBody>
              <a:bodyPr anchor="ctr">
                <a:normAutofit/>
              </a:bodyPr>
              <a:lstStyle/>
              <a:p>
                <a:pPr>
                  <a:lnSpc>
                    <a:spcPct val="125000"/>
                  </a:lnSpc>
                  <a:spcBef>
                    <a:spcPts val="900"/>
                  </a:spcBef>
                </a:pPr>
                <a:r>
                  <a:rPr lang="en-US" dirty="0"/>
                  <a:t>We naturally count things by 1, 2, and 5.</a:t>
                </a:r>
              </a:p>
              <a:p>
                <a:pPr>
                  <a:lnSpc>
                    <a:spcPct val="125000"/>
                  </a:lnSpc>
                  <a:spcBef>
                    <a:spcPts val="900"/>
                  </a:spcBef>
                </a:pPr>
                <a:r>
                  <a:rPr lang="en-US" dirty="0"/>
                  <a:t>We also like to divide things by 2, 4, and 8.  This is the same as multiplying by 0.5, 0.25, and 0.125.</a:t>
                </a:r>
              </a:p>
              <a:p>
                <a:pPr>
                  <a:lnSpc>
                    <a:spcPct val="125000"/>
                  </a:lnSpc>
                  <a:spcBef>
                    <a:spcPts val="900"/>
                  </a:spcBef>
                </a:pPr>
                <a:r>
                  <a:rPr lang="en-US" dirty="0"/>
                  <a:t>Our base bin-width candidates are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𝑜</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1, 1.25, 2, 2.5, 5</m:t>
                        </m:r>
                      </m:e>
                    </m:d>
                  </m:oMath>
                </a14:m>
                <a:r>
                  <a:rPr lang="en-US" dirty="0"/>
                  <a:t>.</a:t>
                </a:r>
              </a:p>
              <a:p>
                <a:pPr>
                  <a:lnSpc>
                    <a:spcPct val="125000"/>
                  </a:lnSpc>
                  <a:spcBef>
                    <a:spcPts val="900"/>
                  </a:spcBef>
                </a:pPr>
                <a:r>
                  <a:rPr lang="en-US" dirty="0"/>
                  <a:t>Our bin-width choices are </a:t>
                </a:r>
                <a14:m>
                  <m:oMath xmlns:m="http://schemas.openxmlformats.org/officeDocument/2006/math">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10</m:t>
                        </m:r>
                      </m:e>
                      <m:sup>
                        <m:r>
                          <a:rPr lang="en-US" i="1">
                            <a:latin typeface="Cambria Math" panose="02040503050406030204" pitchFamily="18" charset="0"/>
                            <a:ea typeface="Cambria Math" panose="02040503050406030204" pitchFamily="18" charset="0"/>
                          </a:rPr>
                          <m:t>𝑝</m:t>
                        </m:r>
                      </m:sup>
                    </m:sSup>
                  </m:oMath>
                </a14:m>
                <a:r>
                  <a:rPr lang="en-US" dirty="0"/>
                  <a:t> where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=0,±1, ±2, …</m:t>
                    </m:r>
                  </m:oMath>
                </a14:m>
                <a:endParaRPr lang="en-US" dirty="0"/>
              </a:p>
              <a:p>
                <a:pPr>
                  <a:lnSpc>
                    <a:spcPct val="125000"/>
                  </a:lnSpc>
                  <a:spcBef>
                    <a:spcPts val="900"/>
                  </a:spcBef>
                </a:pPr>
                <a:r>
                  <a:rPr lang="en-US" dirty="0"/>
                  <a:t>Of course, we will use our instinct and intelligence to select </a:t>
                </a:r>
                <a14:m>
                  <m:oMath xmlns:m="http://schemas.openxmlformats.org/officeDocument/2006/math">
                    <m:r>
                      <a:rPr lang="en-US" i="1" dirty="0">
                        <a:latin typeface="Cambria Math" panose="02040503050406030204" pitchFamily="18" charset="0"/>
                      </a:rPr>
                      <m:t>𝑝</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57300" y="2738438"/>
                <a:ext cx="15773400" cy="6525905"/>
              </a:xfrm>
              <a:blipFill>
                <a:blip r:embed="rId3"/>
                <a:stretch>
                  <a:fillRect l="-1314"/>
                </a:stretch>
              </a:blipFill>
            </p:spPr>
            <p:txBody>
              <a:bodyPr/>
              <a:lstStyle/>
              <a:p>
                <a:r>
                  <a:rPr lang="en-US">
                    <a:noFill/>
                  </a:rPr>
                  <a:t> </a:t>
                </a:r>
              </a:p>
            </p:txBody>
          </p:sp>
        </mc:Fallback>
      </mc:AlternateContent>
    </p:spTree>
    <p:extLst>
      <p:ext uri="{BB962C8B-B14F-4D97-AF65-F5344CB8AC3E}">
        <p14:creationId xmlns:p14="http://schemas.microsoft.com/office/powerpoint/2010/main" val="3357714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Specify the Bins’ Boundaries?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Autofit/>
              </a:bodyPr>
              <a:lstStyle/>
              <a:p>
                <a:pPr marL="0" indent="0">
                  <a:lnSpc>
                    <a:spcPct val="125000"/>
                  </a:lnSpc>
                  <a:spcBef>
                    <a:spcPts val="900"/>
                  </a:spcBef>
                  <a:buNone/>
                </a:pPr>
                <a:r>
                  <a:rPr lang="en-US" i="1" dirty="0"/>
                  <a:t>Since the Mean often represents the Center of Gravity of the data, we use the Mean as our guiding post.</a:t>
                </a:r>
              </a:p>
              <a:p>
                <a:pPr>
                  <a:lnSpc>
                    <a:spcPct val="125000"/>
                  </a:lnSpc>
                  <a:spcBef>
                    <a:spcPts val="900"/>
                  </a:spcBef>
                </a:pPr>
                <a:r>
                  <a:rPr lang="en-US" dirty="0"/>
                  <a:t>Let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denotes the Mean of the data</a:t>
                </a:r>
              </a:p>
              <a:p>
                <a:pPr>
                  <a:lnSpc>
                    <a:spcPct val="125000"/>
                  </a:lnSpc>
                  <a:spcBef>
                    <a:spcPts val="900"/>
                  </a:spcBef>
                </a:pPr>
                <a:r>
                  <a:rPr lang="en-US" dirty="0"/>
                  <a:t>Round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oMath>
                </a14:m>
                <a:r>
                  <a:rPr lang="en-US" dirty="0"/>
                  <a:t> as an integral multiple of the bin width </a:t>
                </a:r>
                <a14:m>
                  <m:oMath xmlns:m="http://schemas.openxmlformats.org/officeDocument/2006/math">
                    <m:r>
                      <a:rPr lang="en-US" i="1" dirty="0">
                        <a:latin typeface="Cambria Math" panose="02040503050406030204" pitchFamily="18" charset="0"/>
                      </a:rPr>
                      <m:t>𝑑</m:t>
                    </m:r>
                  </m:oMath>
                </a14:m>
                <a:r>
                  <a:rPr lang="en-US" dirty="0"/>
                  <a:t>.</a:t>
                </a:r>
              </a:p>
              <a:p>
                <a:pPr lvl="1">
                  <a:lnSpc>
                    <a:spcPct val="125000"/>
                  </a:lnSpc>
                  <a:spcBef>
                    <a:spcPts val="900"/>
                  </a:spcBef>
                </a:pPr>
                <a:r>
                  <a:rPr lang="en-US" sz="2800" dirty="0">
                    <a:solidFill>
                      <a:schemeClr val="tx1"/>
                    </a:solidFill>
                  </a:rPr>
                  <a:t>The result is </a:t>
                </a:r>
                <a14:m>
                  <m:oMath xmlns:m="http://schemas.openxmlformats.org/officeDocument/2006/math">
                    <m:r>
                      <a:rPr lang="en-US" sz="2800" b="0" i="1" smtClean="0">
                        <a:solidFill>
                          <a:schemeClr val="tx1"/>
                        </a:solidFill>
                        <a:latin typeface="Cambria Math" panose="02040503050406030204" pitchFamily="18" charset="0"/>
                      </a:rPr>
                      <m:t>𝑑</m:t>
                    </m:r>
                    <m:r>
                      <a:rPr lang="en-US" sz="2800" b="0" i="1" smtClean="0">
                        <a:solidFill>
                          <a:schemeClr val="tx1"/>
                        </a:solidFill>
                        <a:latin typeface="Cambria Math" panose="02040503050406030204" pitchFamily="18" charset="0"/>
                        <a:ea typeface="Cambria Math" panose="02040503050406030204" pitchFamily="18" charset="0"/>
                      </a:rPr>
                      <m:t>×</m:t>
                    </m:r>
                    <m:r>
                      <m:rPr>
                        <m:sty m:val="p"/>
                      </m:rPr>
                      <a:rPr lang="en-US" sz="2800" b="0" i="0" smtClean="0">
                        <a:solidFill>
                          <a:schemeClr val="tx1"/>
                        </a:solidFill>
                        <a:latin typeface="Cambria Math" panose="02040503050406030204" pitchFamily="18" charset="0"/>
                        <a:ea typeface="Cambria Math" panose="02040503050406030204" pitchFamily="18" charset="0"/>
                      </a:rPr>
                      <m:t>round</m:t>
                    </m:r>
                    <m:d>
                      <m:dPr>
                        <m:ctrlPr>
                          <a:rPr lang="en-US" sz="2800" b="0" i="1" smtClean="0">
                            <a:solidFill>
                              <a:schemeClr val="tx1"/>
                            </a:solidFill>
                            <a:latin typeface="Cambria Math" panose="02040503050406030204" pitchFamily="18" charset="0"/>
                            <a:ea typeface="Cambria Math" panose="02040503050406030204" pitchFamily="18" charset="0"/>
                          </a:rPr>
                        </m:ctrlPr>
                      </m:dPr>
                      <m:e>
                        <m:f>
                          <m:fPr>
                            <m:type m:val="lin"/>
                            <m:ctrlPr>
                              <a:rPr lang="en-US" sz="2800" b="0" i="1" smtClean="0">
                                <a:solidFill>
                                  <a:schemeClr val="tx1"/>
                                </a:solidFill>
                                <a:latin typeface="Cambria Math" panose="02040503050406030204" pitchFamily="18" charset="0"/>
                                <a:ea typeface="Cambria Math" panose="02040503050406030204" pitchFamily="18" charset="0"/>
                              </a:rPr>
                            </m:ctrlPr>
                          </m:fPr>
                          <m:num>
                            <m:acc>
                              <m:accPr>
                                <m:chr m:val="̅"/>
                                <m:ctrlPr>
                                  <a:rPr lang="en-US" sz="2800" b="0" i="1" smtClean="0">
                                    <a:solidFill>
                                      <a:schemeClr val="tx1"/>
                                    </a:solidFill>
                                    <a:latin typeface="Cambria Math" panose="02040503050406030204" pitchFamily="18" charset="0"/>
                                    <a:ea typeface="Cambria Math" panose="02040503050406030204" pitchFamily="18" charset="0"/>
                                  </a:rPr>
                                </m:ctrlPr>
                              </m:accPr>
                              <m:e>
                                <m:r>
                                  <a:rPr lang="en-US" sz="2800" b="0" i="1" smtClean="0">
                                    <a:solidFill>
                                      <a:schemeClr val="tx1"/>
                                    </a:solidFill>
                                    <a:latin typeface="Cambria Math" panose="02040503050406030204" pitchFamily="18" charset="0"/>
                                    <a:ea typeface="Cambria Math" panose="02040503050406030204" pitchFamily="18" charset="0"/>
                                  </a:rPr>
                                  <m:t>𝑦</m:t>
                                </m:r>
                              </m:e>
                            </m:acc>
                          </m:num>
                          <m:den>
                            <m:r>
                              <a:rPr lang="en-US" sz="2800" b="0" i="1" smtClean="0">
                                <a:solidFill>
                                  <a:schemeClr val="tx1"/>
                                </a:solidFill>
                                <a:latin typeface="Cambria Math" panose="02040503050406030204" pitchFamily="18" charset="0"/>
                                <a:ea typeface="Cambria Math" panose="02040503050406030204" pitchFamily="18" charset="0"/>
                              </a:rPr>
                              <m:t>𝑑</m:t>
                            </m:r>
                          </m:den>
                        </m:f>
                      </m:e>
                    </m:d>
                  </m:oMath>
                </a14:m>
                <a:r>
                  <a:rPr lang="en-US" sz="2800" dirty="0">
                    <a:solidFill>
                      <a:schemeClr val="tx1"/>
                    </a:solidFill>
                  </a:rPr>
                  <a:t> where round() function rounds to the nearest integer</a:t>
                </a:r>
              </a:p>
              <a:p>
                <a:pPr lvl="1">
                  <a:lnSpc>
                    <a:spcPct val="125000"/>
                  </a:lnSpc>
                  <a:spcBef>
                    <a:spcPts val="900"/>
                  </a:spcBef>
                </a:pPr>
                <a:r>
                  <a:rPr lang="en-US" sz="2800" dirty="0">
                    <a:solidFill>
                      <a:schemeClr val="tx1"/>
                    </a:solidFill>
                  </a:rPr>
                  <a:t>Suppose </a:t>
                </a:r>
                <a14:m>
                  <m:oMath xmlns:m="http://schemas.openxmlformats.org/officeDocument/2006/math">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𝑦</m:t>
                        </m:r>
                      </m:e>
                    </m:acc>
                    <m:r>
                      <a:rPr lang="en-US" sz="2800" b="0" i="1" smtClean="0">
                        <a:solidFill>
                          <a:schemeClr val="tx1"/>
                        </a:solidFill>
                        <a:latin typeface="Cambria Math" panose="02040503050406030204" pitchFamily="18" charset="0"/>
                      </a:rPr>
                      <m:t>=12.34567</m:t>
                    </m:r>
                  </m:oMath>
                </a14:m>
                <a:r>
                  <a:rPr lang="en-US" sz="2800" dirty="0">
                    <a:solidFill>
                      <a:schemeClr val="tx1"/>
                    </a:solidFill>
                  </a:rPr>
                  <a:t> and d = 0.2, then the result is 12.4</a:t>
                </a:r>
              </a:p>
              <a:p>
                <a:pPr lvl="1">
                  <a:lnSpc>
                    <a:spcPct val="125000"/>
                  </a:lnSpc>
                  <a:spcBef>
                    <a:spcPts val="900"/>
                  </a:spcBef>
                </a:pPr>
                <a:r>
                  <a:rPr lang="en-US" sz="2800" dirty="0">
                    <a:solidFill>
                      <a:schemeClr val="tx1"/>
                    </a:solidFill>
                  </a:rPr>
                  <a:t>Suppose </a:t>
                </a:r>
                <a14:m>
                  <m:oMath xmlns:m="http://schemas.openxmlformats.org/officeDocument/2006/math">
                    <m:acc>
                      <m:accPr>
                        <m:chr m:val="̅"/>
                        <m:ctrlPr>
                          <a:rPr lang="en-US" sz="2800" i="1">
                            <a:solidFill>
                              <a:schemeClr val="tx1"/>
                            </a:solidFill>
                            <a:latin typeface="Cambria Math" panose="02040503050406030204" pitchFamily="18" charset="0"/>
                          </a:rPr>
                        </m:ctrlPr>
                      </m:accPr>
                      <m:e>
                        <m:r>
                          <a:rPr lang="en-US" sz="2800" i="1">
                            <a:solidFill>
                              <a:schemeClr val="tx1"/>
                            </a:solidFill>
                            <a:latin typeface="Cambria Math" panose="02040503050406030204" pitchFamily="18" charset="0"/>
                          </a:rPr>
                          <m:t>𝑦</m:t>
                        </m:r>
                      </m:e>
                    </m:acc>
                    <m:r>
                      <a:rPr lang="en-US" sz="2800" i="1">
                        <a:solidFill>
                          <a:schemeClr val="tx1"/>
                        </a:solidFill>
                        <a:latin typeface="Cambria Math" panose="02040503050406030204" pitchFamily="18" charset="0"/>
                      </a:rPr>
                      <m:t>=1234</m:t>
                    </m:r>
                    <m:r>
                      <a:rPr lang="en-US" sz="2800" b="0" i="1" smtClean="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567</m:t>
                    </m:r>
                  </m:oMath>
                </a14:m>
                <a:r>
                  <a:rPr lang="en-US" sz="2800" dirty="0">
                    <a:solidFill>
                      <a:schemeClr val="tx1"/>
                    </a:solidFill>
                  </a:rPr>
                  <a:t> and d = 600, then the result is 1200. </a:t>
                </a:r>
              </a:p>
              <a:p>
                <a:pPr>
                  <a:lnSpc>
                    <a:spcPct val="125000"/>
                  </a:lnSpc>
                  <a:spcBef>
                    <a:spcPts val="900"/>
                  </a:spcBef>
                </a:pPr>
                <a:r>
                  <a:rPr lang="en-US" dirty="0"/>
                  <a:t>Use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round</m:t>
                    </m:r>
                    <m:d>
                      <m:dPr>
                        <m:ctrlPr>
                          <a:rPr lang="en-US" i="1">
                            <a:latin typeface="Cambria Math" panose="02040503050406030204" pitchFamily="18" charset="0"/>
                            <a:ea typeface="Cambria Math" panose="02040503050406030204" pitchFamily="18" charset="0"/>
                          </a:rPr>
                        </m:ctrlPr>
                      </m:dPr>
                      <m:e>
                        <m:f>
                          <m:fPr>
                            <m:type m:val="lin"/>
                            <m:ctrlPr>
                              <a:rPr lang="en-US" i="1">
                                <a:latin typeface="Cambria Math" panose="02040503050406030204" pitchFamily="18" charset="0"/>
                                <a:ea typeface="Cambria Math" panose="02040503050406030204" pitchFamily="18" charset="0"/>
                              </a:rPr>
                            </m:ctrlPr>
                          </m:fPr>
                          <m:num>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𝑦</m:t>
                                </m:r>
                              </m:e>
                            </m:acc>
                          </m:num>
                          <m:den>
                            <m:r>
                              <a:rPr lang="en-US" i="1">
                                <a:latin typeface="Cambria Math" panose="02040503050406030204" pitchFamily="18" charset="0"/>
                                <a:ea typeface="Cambria Math" panose="02040503050406030204" pitchFamily="18" charset="0"/>
                              </a:rPr>
                              <m:t>𝑑</m:t>
                            </m:r>
                          </m:den>
                        </m:f>
                      </m:e>
                    </m:d>
                    <m:r>
                      <a:rPr lang="en-US" i="1">
                        <a:latin typeface="Cambria Math" panose="02040503050406030204" pitchFamily="18" charset="0"/>
                        <a:ea typeface="Cambria Math" panose="02040503050406030204" pitchFamily="18" charset="0"/>
                      </a:rPr>
                      <m:t> </m:t>
                    </m:r>
                  </m:oMath>
                </a14:m>
                <a:r>
                  <a:rPr lang="en-US" dirty="0"/>
                  <a:t> as the boundary of a central bin.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516" r="-985" b="-1504"/>
                </a:stretch>
              </a:blipFill>
            </p:spPr>
            <p:txBody>
              <a:bodyPr/>
              <a:lstStyle/>
              <a:p>
                <a:r>
                  <a:rPr lang="en-US">
                    <a:noFill/>
                  </a:rPr>
                  <a:t> </a:t>
                </a:r>
              </a:p>
            </p:txBody>
          </p:sp>
        </mc:Fallback>
      </mc:AlternateContent>
    </p:spTree>
    <p:extLst>
      <p:ext uri="{BB962C8B-B14F-4D97-AF65-F5344CB8AC3E}">
        <p14:creationId xmlns:p14="http://schemas.microsoft.com/office/powerpoint/2010/main" val="327007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noFill/>
          <a:ln w="76200"/>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5000"/>
              </a:lnSpc>
              <a:spcBef>
                <a:spcPts val="0"/>
              </a:spcBef>
              <a:spcAft>
                <a:spcPts val="600"/>
              </a:spcAft>
            </a:pPr>
            <a:r>
              <a:rPr lang="en-US" altLang="en-US" sz="7200" b="1" dirty="0">
                <a:solidFill>
                  <a:schemeClr val="tx1"/>
                </a:solidFill>
              </a:rPr>
              <a:t>Lesson 1:</a:t>
            </a:r>
            <a:br>
              <a:rPr lang="en-US" altLang="en-US" sz="7200" b="1" dirty="0">
                <a:solidFill>
                  <a:schemeClr val="tx1"/>
                </a:solidFill>
              </a:rPr>
            </a:br>
            <a:r>
              <a:rPr lang="en-US" altLang="en-US" sz="7200" b="1" dirty="0">
                <a:solidFill>
                  <a:schemeClr val="tx1"/>
                </a:solidFill>
              </a:rPr>
              <a:t>Why Do We</a:t>
            </a:r>
            <a:br>
              <a:rPr lang="en-US" altLang="en-US" sz="7200" b="1" dirty="0">
                <a:solidFill>
                  <a:schemeClr val="tx1"/>
                </a:solidFill>
              </a:rPr>
            </a:br>
            <a:r>
              <a:rPr lang="en-US" altLang="en-US" sz="7200" b="1" dirty="0">
                <a:solidFill>
                  <a:schemeClr val="tx1"/>
                </a:solidFill>
              </a:rPr>
              <a:t>Analyze Data?</a:t>
            </a:r>
            <a:endParaRPr lang="en-US" sz="7200" b="1" dirty="0">
              <a:solidFill>
                <a:schemeClr val="tx1"/>
              </a:solidFill>
            </a:endParaRPr>
          </a:p>
        </p:txBody>
      </p:sp>
    </p:spTree>
    <p:extLst>
      <p:ext uri="{BB962C8B-B14F-4D97-AF65-F5344CB8AC3E}">
        <p14:creationId xmlns:p14="http://schemas.microsoft.com/office/powerpoint/2010/main" val="1865511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Specify the Bins’ Boundaries?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8678" y="3571583"/>
                <a:ext cx="7756071" cy="5710481"/>
              </a:xfrm>
              <a:ln w="19050">
                <a:solidFill>
                  <a:schemeClr val="tx1"/>
                </a:solidFill>
              </a:ln>
            </p:spPr>
            <p:txBody>
              <a:bodyPr anchor="ctr">
                <a:normAutofit fontScale="92500" lnSpcReduction="10000"/>
              </a:bodyPr>
              <a:lstStyle/>
              <a:p>
                <a:pPr>
                  <a:lnSpc>
                    <a:spcPct val="125000"/>
                  </a:lnSpc>
                  <a:spcBef>
                    <a:spcPts val="900"/>
                  </a:spcBef>
                </a:pPr>
                <a:r>
                  <a:rPr lang="en-US" sz="3900" dirty="0"/>
                  <a:t>Add bins to the left of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oMath>
                </a14:m>
                <a:r>
                  <a:rPr lang="en-US" sz="3900" dirty="0"/>
                  <a:t> and the left boundaries of these bins are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𝑗</m:t>
                        </m:r>
                      </m:e>
                      <m:sub>
                        <m:r>
                          <a:rPr lang="en-US" sz="3900" i="1">
                            <a:latin typeface="Cambria Math" panose="02040503050406030204" pitchFamily="18" charset="0"/>
                          </a:rPr>
                          <m:t>𝐿</m:t>
                        </m:r>
                      </m:sub>
                    </m:s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rPr>
                      <m:t>𝑑</m:t>
                    </m:r>
                  </m:oMath>
                </a14:m>
                <a:r>
                  <a:rPr lang="en-US" sz="3900" dirty="0"/>
                  <a:t> where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𝑗</m:t>
                        </m:r>
                      </m:e>
                      <m:sub>
                        <m:r>
                          <a:rPr lang="en-US" sz="3900" i="1">
                            <a:latin typeface="Cambria Math" panose="02040503050406030204" pitchFamily="18" charset="0"/>
                          </a:rPr>
                          <m:t>𝐿</m:t>
                        </m:r>
                      </m:sub>
                    </m:sSub>
                    <m:r>
                      <a:rPr lang="en-US" sz="3900" i="1">
                        <a:latin typeface="Cambria Math" panose="02040503050406030204" pitchFamily="18" charset="0"/>
                      </a:rPr>
                      <m:t>=1, 2, …</m:t>
                    </m:r>
                  </m:oMath>
                </a14:m>
                <a:endParaRPr lang="en-US" sz="3900" dirty="0"/>
              </a:p>
              <a:p>
                <a:pPr>
                  <a:lnSpc>
                    <a:spcPct val="12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𝑚</m:t>
                        </m:r>
                      </m:e>
                      <m:sub>
                        <m:r>
                          <a:rPr lang="en-US" sz="3900" i="1">
                            <a:latin typeface="Cambria Math" panose="02040503050406030204" pitchFamily="18" charset="0"/>
                          </a:rPr>
                          <m:t>𝐿</m:t>
                        </m:r>
                      </m:sub>
                    </m:sSub>
                    <m:r>
                      <a:rPr lang="en-US" sz="3900" i="1">
                        <a:latin typeface="Cambria Math" panose="02040503050406030204" pitchFamily="18" charset="0"/>
                      </a:rPr>
                      <m:t> </m:t>
                    </m:r>
                  </m:oMath>
                </a14:m>
                <a:r>
                  <a:rPr lang="en-US" sz="3900" dirty="0"/>
                  <a:t>denotes the number of bins on the left of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oMath>
                </a14:m>
                <a:r>
                  <a:rPr lang="en-US" sz="3900" dirty="0"/>
                  <a:t>.</a:t>
                </a:r>
              </a:p>
              <a:p>
                <a:pPr>
                  <a:lnSpc>
                    <a:spcPct val="125000"/>
                  </a:lnSpc>
                  <a:spcBef>
                    <a:spcPts val="900"/>
                  </a:spcBef>
                </a:pP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𝑚</m:t>
                        </m:r>
                      </m:e>
                      <m:sub>
                        <m:r>
                          <a:rPr lang="en-US" sz="3900" i="1">
                            <a:latin typeface="Cambria Math" panose="02040503050406030204" pitchFamily="18" charset="0"/>
                          </a:rPr>
                          <m:t>𝐿</m:t>
                        </m:r>
                      </m:sub>
                    </m:sSub>
                    <m:r>
                      <a:rPr lang="en-US" sz="3900" i="1">
                        <a:latin typeface="Cambria Math" panose="02040503050406030204" pitchFamily="18" charset="0"/>
                      </a:rPr>
                      <m:t> </m:t>
                    </m:r>
                  </m:oMath>
                </a14:m>
                <a:r>
                  <a:rPr lang="en-US" sz="3900" dirty="0"/>
                  <a:t>is the smallest integer such that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𝑚</m:t>
                        </m:r>
                      </m:e>
                      <m:sub>
                        <m:r>
                          <a:rPr lang="en-US" sz="3900" i="1">
                            <a:latin typeface="Cambria Math" panose="02040503050406030204" pitchFamily="18" charset="0"/>
                          </a:rPr>
                          <m:t>𝐿</m:t>
                        </m:r>
                      </m:sub>
                    </m:s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rPr>
                      <m:t>𝑑</m:t>
                    </m:r>
                    <m:r>
                      <a:rPr lang="en-US" sz="3900" i="1">
                        <a:latin typeface="Cambria Math" panose="02040503050406030204" pitchFamily="18" charset="0"/>
                        <a:ea typeface="Cambria Math" panose="02040503050406030204" pitchFamily="18" charset="0"/>
                      </a:rPr>
                      <m:t>≤</m:t>
                    </m:r>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𝑦</m:t>
                        </m:r>
                      </m:e>
                      <m:sub>
                        <m:r>
                          <a:rPr lang="en-US" sz="3900" i="1">
                            <a:latin typeface="Cambria Math" panose="02040503050406030204" pitchFamily="18" charset="0"/>
                            <a:ea typeface="Cambria Math" panose="02040503050406030204" pitchFamily="18" charset="0"/>
                          </a:rPr>
                          <m:t>𝑚𝑖𝑛</m:t>
                        </m:r>
                      </m:sub>
                    </m:sSub>
                  </m:oMath>
                </a14:m>
                <a:r>
                  <a:rPr lang="en-US" sz="3900" dirty="0"/>
                  <a:t> where </a:t>
                </a:r>
                <a14:m>
                  <m:oMath xmlns:m="http://schemas.openxmlformats.org/officeDocument/2006/math">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𝑦</m:t>
                        </m:r>
                      </m:e>
                      <m:sub>
                        <m:r>
                          <a:rPr lang="en-US" sz="3900" i="1">
                            <a:latin typeface="Cambria Math" panose="02040503050406030204" pitchFamily="18" charset="0"/>
                            <a:ea typeface="Cambria Math" panose="02040503050406030204" pitchFamily="18" charset="0"/>
                          </a:rPr>
                          <m:t>𝑚𝑖𝑛</m:t>
                        </m:r>
                      </m:sub>
                    </m:sSub>
                  </m:oMath>
                </a14:m>
                <a:r>
                  <a:rPr lang="en-US" sz="3900" dirty="0"/>
                  <a:t> is the minimum value of the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8678" y="3571583"/>
                <a:ext cx="7756071" cy="5710481"/>
              </a:xfrm>
              <a:blipFill>
                <a:blip r:embed="rId3"/>
                <a:stretch>
                  <a:fillRect l="-1881" t="-3085" r="-392" b="-5851"/>
                </a:stretch>
              </a:blipFill>
              <a:ln w="1905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6E9D1D8-C321-4E11-868C-3C54F7145D19}"/>
                  </a:ext>
                </a:extLst>
              </p:cNvPr>
              <p:cNvSpPr/>
              <p:nvPr/>
            </p:nvSpPr>
            <p:spPr>
              <a:xfrm>
                <a:off x="2968955" y="2401018"/>
                <a:ext cx="13153024" cy="692497"/>
              </a:xfrm>
              <a:prstGeom prst="rect">
                <a:avLst/>
              </a:prstGeom>
            </p:spPr>
            <p:txBody>
              <a:bodyPr wrap="none">
                <a:spAutoFit/>
              </a:bodyPr>
              <a:lstStyle/>
              <a:p>
                <a:r>
                  <a:rPr lang="en-US" sz="3900" dirty="0"/>
                  <a:t>Use this rounded mean as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oMath>
                </a14:m>
                <a:r>
                  <a:rPr lang="en-US" sz="3900" dirty="0"/>
                  <a:t> the boundary of a central bin</a:t>
                </a:r>
              </a:p>
            </p:txBody>
          </p:sp>
        </mc:Choice>
        <mc:Fallback xmlns="">
          <p:sp>
            <p:nvSpPr>
              <p:cNvPr id="5" name="Rectangle 4">
                <a:extLst>
                  <a:ext uri="{FF2B5EF4-FFF2-40B4-BE49-F238E27FC236}">
                    <a16:creationId xmlns:a16="http://schemas.microsoft.com/office/drawing/2014/main" id="{46E9D1D8-C321-4E11-868C-3C54F7145D19}"/>
                  </a:ext>
                </a:extLst>
              </p:cNvPr>
              <p:cNvSpPr>
                <a:spLocks noRot="1" noChangeAspect="1" noMove="1" noResize="1" noEditPoints="1" noAdjustHandles="1" noChangeArrowheads="1" noChangeShapeType="1" noTextEdit="1"/>
              </p:cNvSpPr>
              <p:nvPr/>
            </p:nvSpPr>
            <p:spPr>
              <a:xfrm>
                <a:off x="2968955" y="2401018"/>
                <a:ext cx="13153024" cy="692497"/>
              </a:xfrm>
              <a:prstGeom prst="rect">
                <a:avLst/>
              </a:prstGeom>
              <a:blipFill>
                <a:blip r:embed="rId4"/>
                <a:stretch>
                  <a:fillRect l="-1576" t="-15044" r="-556" b="-353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1FC2D039-969A-4859-88FD-88BD3586DA1B}"/>
                  </a:ext>
                </a:extLst>
              </p:cNvPr>
              <p:cNvSpPr txBox="1">
                <a:spLocks/>
              </p:cNvSpPr>
              <p:nvPr/>
            </p:nvSpPr>
            <p:spPr>
              <a:xfrm>
                <a:off x="9433253" y="3554963"/>
                <a:ext cx="7756071" cy="5743722"/>
              </a:xfrm>
              <a:prstGeom prst="rect">
                <a:avLst/>
              </a:prstGeom>
              <a:ln w="19050">
                <a:solidFill>
                  <a:schemeClr val="tx1"/>
                </a:solidFill>
              </a:ln>
            </p:spPr>
            <p:txBody>
              <a:bodyPr vert="horz" lIns="137160" tIns="68580" rIns="137160" bIns="6858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spcBef>
                    <a:spcPts val="900"/>
                  </a:spcBef>
                </a:pPr>
                <a:r>
                  <a:rPr lang="en-US" sz="3900" dirty="0"/>
                  <a:t>Add bins to the right of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oMath>
                </a14:m>
                <a:r>
                  <a:rPr lang="en-US" sz="3900" dirty="0"/>
                  <a:t> and the right boundaries of these bins are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𝑗</m:t>
                        </m:r>
                      </m:e>
                      <m:sub>
                        <m:r>
                          <a:rPr lang="en-US" sz="3900" i="1">
                            <a:latin typeface="Cambria Math" panose="02040503050406030204" pitchFamily="18" charset="0"/>
                          </a:rPr>
                          <m:t>𝑅</m:t>
                        </m:r>
                      </m:sub>
                    </m:s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rPr>
                      <m:t>𝑑</m:t>
                    </m:r>
                  </m:oMath>
                </a14:m>
                <a:r>
                  <a:rPr lang="en-US" sz="3900" dirty="0"/>
                  <a:t> where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𝑗</m:t>
                        </m:r>
                      </m:e>
                      <m:sub>
                        <m:r>
                          <a:rPr lang="en-US" sz="3900" i="1">
                            <a:latin typeface="Cambria Math" panose="02040503050406030204" pitchFamily="18" charset="0"/>
                          </a:rPr>
                          <m:t>𝑅</m:t>
                        </m:r>
                      </m:sub>
                    </m:sSub>
                    <m:r>
                      <a:rPr lang="en-US" sz="3900" i="1">
                        <a:latin typeface="Cambria Math" panose="02040503050406030204" pitchFamily="18" charset="0"/>
                      </a:rPr>
                      <m:t>=1, 2, …</m:t>
                    </m:r>
                  </m:oMath>
                </a14:m>
                <a:endParaRPr lang="en-US" sz="3900" dirty="0"/>
              </a:p>
              <a:p>
                <a:pPr>
                  <a:lnSpc>
                    <a:spcPct val="125000"/>
                  </a:lnSpc>
                  <a:spcBef>
                    <a:spcPts val="900"/>
                  </a:spcBef>
                </a:pPr>
                <a:r>
                  <a:rPr lang="en-US" sz="3900" dirty="0"/>
                  <a:t>Let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𝑚</m:t>
                        </m:r>
                      </m:e>
                      <m:sub>
                        <m:r>
                          <a:rPr lang="en-US" sz="3900" i="1">
                            <a:latin typeface="Cambria Math" panose="02040503050406030204" pitchFamily="18" charset="0"/>
                          </a:rPr>
                          <m:t>𝑅</m:t>
                        </m:r>
                      </m:sub>
                    </m:sSub>
                    <m:r>
                      <a:rPr lang="en-US" sz="3900" i="1">
                        <a:latin typeface="Cambria Math" panose="02040503050406030204" pitchFamily="18" charset="0"/>
                      </a:rPr>
                      <m:t> </m:t>
                    </m:r>
                  </m:oMath>
                </a14:m>
                <a:r>
                  <a:rPr lang="en-US" sz="3900" dirty="0"/>
                  <a:t>denotes the number of bins on the right of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oMath>
                </a14:m>
                <a:r>
                  <a:rPr lang="en-US" sz="3900" dirty="0"/>
                  <a:t>.</a:t>
                </a:r>
              </a:p>
              <a:p>
                <a:pPr>
                  <a:lnSpc>
                    <a:spcPct val="125000"/>
                  </a:lnSpc>
                  <a:spcBef>
                    <a:spcPts val="900"/>
                  </a:spcBef>
                </a:pP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𝑚</m:t>
                        </m:r>
                      </m:e>
                      <m:sub>
                        <m:r>
                          <a:rPr lang="en-US" sz="3900" i="1">
                            <a:latin typeface="Cambria Math" panose="02040503050406030204" pitchFamily="18" charset="0"/>
                          </a:rPr>
                          <m:t>𝑅</m:t>
                        </m:r>
                      </m:sub>
                    </m:sSub>
                    <m:r>
                      <a:rPr lang="en-US" sz="3900" i="1">
                        <a:latin typeface="Cambria Math" panose="02040503050406030204" pitchFamily="18" charset="0"/>
                      </a:rPr>
                      <m:t> </m:t>
                    </m:r>
                  </m:oMath>
                </a14:m>
                <a:r>
                  <a:rPr lang="en-US" sz="3900" dirty="0"/>
                  <a:t>is the smallest integer such that </a:t>
                </a:r>
                <a14:m>
                  <m:oMath xmlns:m="http://schemas.openxmlformats.org/officeDocument/2006/math">
                    <m:sSub>
                      <m:sSubPr>
                        <m:ctrlPr>
                          <a:rPr lang="en-US" sz="3900" i="1">
                            <a:latin typeface="Cambria Math" panose="02040503050406030204" pitchFamily="18" charset="0"/>
                          </a:rPr>
                        </m:ctrlPr>
                      </m:sSubPr>
                      <m:e>
                        <m:r>
                          <a:rPr lang="en-US" sz="3900" i="1">
                            <a:latin typeface="Cambria Math" panose="02040503050406030204" pitchFamily="18" charset="0"/>
                          </a:rPr>
                          <m:t>𝑏</m:t>
                        </m:r>
                      </m:e>
                      <m:sub>
                        <m:r>
                          <a:rPr lang="en-US" sz="3900" i="1">
                            <a:latin typeface="Cambria Math" panose="02040503050406030204" pitchFamily="18" charset="0"/>
                          </a:rPr>
                          <m:t>0</m:t>
                        </m:r>
                      </m:sub>
                    </m:sSub>
                    <m:r>
                      <a:rPr lang="en-US" sz="3900" i="1">
                        <a:latin typeface="Cambria Math" panose="02040503050406030204" pitchFamily="18" charset="0"/>
                      </a:rPr>
                      <m:t>+</m:t>
                    </m:r>
                    <m:sSub>
                      <m:sSubPr>
                        <m:ctrlPr>
                          <a:rPr lang="en-US" sz="3900" i="1">
                            <a:latin typeface="Cambria Math" panose="02040503050406030204" pitchFamily="18" charset="0"/>
                          </a:rPr>
                        </m:ctrlPr>
                      </m:sSubPr>
                      <m:e>
                        <m:r>
                          <a:rPr lang="en-US" sz="3900" i="1">
                            <a:latin typeface="Cambria Math" panose="02040503050406030204" pitchFamily="18" charset="0"/>
                          </a:rPr>
                          <m:t>𝑚</m:t>
                        </m:r>
                      </m:e>
                      <m:sub>
                        <m:r>
                          <a:rPr lang="en-US" sz="3900" i="1">
                            <a:latin typeface="Cambria Math" panose="02040503050406030204" pitchFamily="18" charset="0"/>
                          </a:rPr>
                          <m:t>𝑅</m:t>
                        </m:r>
                      </m:sub>
                    </m:sSub>
                    <m:r>
                      <a:rPr lang="en-US" sz="3900" i="1">
                        <a:latin typeface="Cambria Math" panose="02040503050406030204" pitchFamily="18" charset="0"/>
                        <a:ea typeface="Cambria Math" panose="02040503050406030204" pitchFamily="18" charset="0"/>
                      </a:rPr>
                      <m:t>×</m:t>
                    </m:r>
                    <m:r>
                      <a:rPr lang="en-US" sz="3900" i="1">
                        <a:latin typeface="Cambria Math" panose="02040503050406030204" pitchFamily="18" charset="0"/>
                      </a:rPr>
                      <m:t>𝑑</m:t>
                    </m:r>
                    <m:r>
                      <a:rPr lang="en-US" sz="3900" i="1">
                        <a:latin typeface="Cambria Math" panose="02040503050406030204" pitchFamily="18" charset="0"/>
                        <a:ea typeface="Cambria Math" panose="02040503050406030204" pitchFamily="18" charset="0"/>
                      </a:rPr>
                      <m:t>≥</m:t>
                    </m:r>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𝑦</m:t>
                        </m:r>
                      </m:e>
                      <m:sub>
                        <m:r>
                          <a:rPr lang="en-US" sz="3900" i="1">
                            <a:latin typeface="Cambria Math" panose="02040503050406030204" pitchFamily="18" charset="0"/>
                            <a:ea typeface="Cambria Math" panose="02040503050406030204" pitchFamily="18" charset="0"/>
                          </a:rPr>
                          <m:t>𝑚𝑎𝑥</m:t>
                        </m:r>
                      </m:sub>
                    </m:sSub>
                  </m:oMath>
                </a14:m>
                <a:r>
                  <a:rPr lang="en-US" sz="3900" dirty="0"/>
                  <a:t> where </a:t>
                </a:r>
                <a14:m>
                  <m:oMath xmlns:m="http://schemas.openxmlformats.org/officeDocument/2006/math">
                    <m:sSub>
                      <m:sSubPr>
                        <m:ctrlPr>
                          <a:rPr lang="en-US" sz="3900" i="1">
                            <a:latin typeface="Cambria Math" panose="02040503050406030204" pitchFamily="18" charset="0"/>
                            <a:ea typeface="Cambria Math" panose="02040503050406030204" pitchFamily="18" charset="0"/>
                          </a:rPr>
                        </m:ctrlPr>
                      </m:sSubPr>
                      <m:e>
                        <m:r>
                          <a:rPr lang="en-US" sz="3900" i="1">
                            <a:latin typeface="Cambria Math" panose="02040503050406030204" pitchFamily="18" charset="0"/>
                            <a:ea typeface="Cambria Math" panose="02040503050406030204" pitchFamily="18" charset="0"/>
                          </a:rPr>
                          <m:t>𝑦</m:t>
                        </m:r>
                      </m:e>
                      <m:sub>
                        <m:r>
                          <a:rPr lang="en-US" sz="3900" i="1">
                            <a:latin typeface="Cambria Math" panose="02040503050406030204" pitchFamily="18" charset="0"/>
                            <a:ea typeface="Cambria Math" panose="02040503050406030204" pitchFamily="18" charset="0"/>
                          </a:rPr>
                          <m:t>𝑚𝑎𝑥</m:t>
                        </m:r>
                      </m:sub>
                    </m:sSub>
                  </m:oMath>
                </a14:m>
                <a:r>
                  <a:rPr lang="en-US" sz="3900" dirty="0"/>
                  <a:t> is the maximum value of the data.</a:t>
                </a:r>
              </a:p>
            </p:txBody>
          </p:sp>
        </mc:Choice>
        <mc:Fallback xmlns="">
          <p:sp>
            <p:nvSpPr>
              <p:cNvPr id="8" name="Content Placeholder 2">
                <a:extLst>
                  <a:ext uri="{FF2B5EF4-FFF2-40B4-BE49-F238E27FC236}">
                    <a16:creationId xmlns:a16="http://schemas.microsoft.com/office/drawing/2014/main" id="{1FC2D039-969A-4859-88FD-88BD3586DA1B}"/>
                  </a:ext>
                </a:extLst>
              </p:cNvPr>
              <p:cNvSpPr txBox="1">
                <a:spLocks noRot="1" noChangeAspect="1" noMove="1" noResize="1" noEditPoints="1" noAdjustHandles="1" noChangeArrowheads="1" noChangeShapeType="1" noTextEdit="1"/>
              </p:cNvSpPr>
              <p:nvPr/>
            </p:nvSpPr>
            <p:spPr>
              <a:xfrm>
                <a:off x="9433253" y="3554963"/>
                <a:ext cx="7756071" cy="5743722"/>
              </a:xfrm>
              <a:prstGeom prst="rect">
                <a:avLst/>
              </a:prstGeom>
              <a:blipFill>
                <a:blip r:embed="rId5"/>
                <a:stretch>
                  <a:fillRect l="-1489" r="-1724" b="-106"/>
                </a:stretch>
              </a:blipFill>
              <a:ln w="1905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496F77E5-86EB-4DCC-BEE6-878E6CEEAA60}"/>
              </a:ext>
            </a:extLst>
          </p:cNvPr>
          <p:cNvCxnSpPr/>
          <p:nvPr/>
        </p:nvCxnSpPr>
        <p:spPr>
          <a:xfrm>
            <a:off x="9144000" y="3331029"/>
            <a:ext cx="0" cy="62034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F4512E-AD9F-40D2-9FE1-E5C6E2EEEA59}"/>
              </a:ext>
            </a:extLst>
          </p:cNvPr>
          <p:cNvCxnSpPr/>
          <p:nvPr/>
        </p:nvCxnSpPr>
        <p:spPr>
          <a:xfrm>
            <a:off x="8033657" y="3331029"/>
            <a:ext cx="2029409"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974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Apply This Idea on Headline Inflation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ctr">
                <a:normAutofit/>
              </a:bodyPr>
              <a:lstStyle/>
              <a:p>
                <a:pPr>
                  <a:lnSpc>
                    <a:spcPct val="125000"/>
                  </a:lnSpc>
                  <a:spcBef>
                    <a:spcPts val="900"/>
                  </a:spcBef>
                </a:pPr>
                <a:r>
                  <a:rPr lang="en-US" dirty="0"/>
                  <a:t>The minimum Headline Inflation Rate is -0.22993%.</a:t>
                </a:r>
              </a:p>
              <a:p>
                <a:pPr>
                  <a:lnSpc>
                    <a:spcPct val="125000"/>
                  </a:lnSpc>
                  <a:spcBef>
                    <a:spcPts val="900"/>
                  </a:spcBef>
                </a:pPr>
                <a:r>
                  <a:rPr lang="en-US" dirty="0"/>
                  <a:t>The maximum Headline Inflation Rate is 8.93299%. </a:t>
                </a:r>
              </a:p>
              <a:p>
                <a:pPr>
                  <a:lnSpc>
                    <a:spcPct val="125000"/>
                  </a:lnSpc>
                  <a:spcBef>
                    <a:spcPts val="900"/>
                  </a:spcBef>
                </a:pPr>
                <a:r>
                  <a:rPr lang="en-US" dirty="0"/>
                  <a:t>The Bureau of Labor Statistics reports the inflation rate with only one decimal point. So, we start the power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=−2</m:t>
                    </m:r>
                  </m:oMath>
                </a14:m>
                <a:r>
                  <a:rPr lang="en-US" dirty="0"/>
                  <a:t> (i.e., 0.01%).</a:t>
                </a:r>
              </a:p>
              <a:p>
                <a:pPr>
                  <a:lnSpc>
                    <a:spcPct val="125000"/>
                  </a:lnSpc>
                  <a:spcBef>
                    <a:spcPts val="900"/>
                  </a:spcBef>
                </a:pPr>
                <a:r>
                  <a:rPr lang="en-US" dirty="0"/>
                  <a:t>We stop at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=0</m:t>
                    </m:r>
                  </m:oMath>
                </a14:m>
                <a:r>
                  <a:rPr lang="en-US" dirty="0"/>
                  <a:t> (i.e., 1%) as a two-digit inflation is rare in the United States.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88"/>
                </a:stretch>
              </a:blipFill>
            </p:spPr>
            <p:txBody>
              <a:bodyPr/>
              <a:lstStyle/>
              <a:p>
                <a:r>
                  <a:rPr lang="en-US">
                    <a:noFill/>
                  </a:rPr>
                  <a:t> </a:t>
                </a:r>
              </a:p>
            </p:txBody>
          </p:sp>
        </mc:Fallback>
      </mc:AlternateContent>
    </p:spTree>
    <p:extLst>
      <p:ext uri="{BB962C8B-B14F-4D97-AF65-F5344CB8AC3E}">
        <p14:creationId xmlns:p14="http://schemas.microsoft.com/office/powerpoint/2010/main" val="3372415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Shimazaki and Shinomoto Algorithm Results </a:t>
            </a:r>
          </a:p>
        </p:txBody>
      </p:sp>
      <p:sp>
        <p:nvSpPr>
          <p:cNvPr id="3" name="Content Placeholder 2"/>
          <p:cNvSpPr>
            <a:spLocks noGrp="1"/>
          </p:cNvSpPr>
          <p:nvPr>
            <p:ph idx="1"/>
          </p:nvPr>
        </p:nvSpPr>
        <p:spPr>
          <a:xfrm>
            <a:off x="7806448" y="2301204"/>
            <a:ext cx="9224252" cy="6644238"/>
          </a:xfrm>
        </p:spPr>
        <p:txBody>
          <a:bodyPr anchor="ctr">
            <a:normAutofit/>
          </a:bodyPr>
          <a:lstStyle/>
          <a:p>
            <a:pPr>
              <a:lnSpc>
                <a:spcPct val="125000"/>
              </a:lnSpc>
              <a:spcBef>
                <a:spcPts val="900"/>
              </a:spcBef>
            </a:pPr>
            <a:r>
              <a:rPr lang="en-US" sz="3800" dirty="0"/>
              <a:t>Although the bin width of 0.25% yields the smallest criterion value, the corresponding histogram will have 37 bins.</a:t>
            </a:r>
          </a:p>
          <a:p>
            <a:pPr>
              <a:lnSpc>
                <a:spcPct val="125000"/>
              </a:lnSpc>
              <a:spcBef>
                <a:spcPts val="900"/>
              </a:spcBef>
            </a:pPr>
            <a:r>
              <a:rPr lang="en-US" sz="3800" dirty="0"/>
              <a:t>If we prefer to have fewer bins (say less than 20), then the next best suggestion is a bin width of 0.5%.</a:t>
            </a:r>
          </a:p>
        </p:txBody>
      </p:sp>
      <p:graphicFrame>
        <p:nvGraphicFramePr>
          <p:cNvPr id="6" name="Table 5">
            <a:extLst>
              <a:ext uri="{FF2B5EF4-FFF2-40B4-BE49-F238E27FC236}">
                <a16:creationId xmlns:a16="http://schemas.microsoft.com/office/drawing/2014/main" id="{A321D7FD-8728-1DB8-B58A-1C95BC635762}"/>
              </a:ext>
            </a:extLst>
          </p:cNvPr>
          <p:cNvGraphicFramePr>
            <a:graphicFrameLocks noGrp="1"/>
          </p:cNvGraphicFramePr>
          <p:nvPr>
            <p:extLst>
              <p:ext uri="{D42A27DB-BD31-4B8C-83A1-F6EECF244321}">
                <p14:modId xmlns:p14="http://schemas.microsoft.com/office/powerpoint/2010/main" val="1529653347"/>
              </p:ext>
            </p:extLst>
          </p:nvPr>
        </p:nvGraphicFramePr>
        <p:xfrm>
          <a:off x="1257300" y="2317611"/>
          <a:ext cx="6309360" cy="7022592"/>
        </p:xfrm>
        <a:graphic>
          <a:graphicData uri="http://schemas.openxmlformats.org/drawingml/2006/table">
            <a:tbl>
              <a:tblPr firstRow="1">
                <a:tableStyleId>{69012ECD-51FC-41F1-AA8D-1B2483CD663E}</a:tableStyleId>
              </a:tblPr>
              <a:tblGrid>
                <a:gridCol w="2057400">
                  <a:extLst>
                    <a:ext uri="{9D8B030D-6E8A-4147-A177-3AD203B41FA5}">
                      <a16:colId xmlns:a16="http://schemas.microsoft.com/office/drawing/2014/main" val="4060654705"/>
                    </a:ext>
                  </a:extLst>
                </a:gridCol>
                <a:gridCol w="2057400">
                  <a:extLst>
                    <a:ext uri="{9D8B030D-6E8A-4147-A177-3AD203B41FA5}">
                      <a16:colId xmlns:a16="http://schemas.microsoft.com/office/drawing/2014/main" val="200569610"/>
                    </a:ext>
                  </a:extLst>
                </a:gridCol>
                <a:gridCol w="2194560">
                  <a:extLst>
                    <a:ext uri="{9D8B030D-6E8A-4147-A177-3AD203B41FA5}">
                      <a16:colId xmlns:a16="http://schemas.microsoft.com/office/drawing/2014/main" val="33061956"/>
                    </a:ext>
                  </a:extLst>
                </a:gridCol>
              </a:tblGrid>
              <a:tr h="438912">
                <a:tc>
                  <a:txBody>
                    <a:bodyPr/>
                    <a:lstStyle/>
                    <a:p>
                      <a:pPr algn="ctr" fontAlgn="b"/>
                      <a:r>
                        <a:rPr lang="en-US" sz="28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Bin-Width</a:t>
                      </a:r>
                      <a:endParaRPr lang="en-US" sz="2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N Bin</a:t>
                      </a:r>
                      <a:endParaRPr lang="en-US" sz="2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tc>
                  <a:txBody>
                    <a:bodyPr/>
                    <a:lstStyle/>
                    <a:p>
                      <a:pPr algn="ctr" fontAlgn="b"/>
                      <a:r>
                        <a:rPr lang="en-US" sz="2800" b="1"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rPr>
                        <a:t>Criterion</a:t>
                      </a:r>
                      <a:endParaRPr lang="en-US" sz="2800" b="1" i="0" u="none" strike="noStrike" dirty="0">
                        <a:solidFill>
                          <a:schemeClr val="bg2"/>
                        </a:solidFill>
                        <a:effectLst/>
                        <a:latin typeface="Calibri" panose="020F0502020204030204" pitchFamily="34" charset="0"/>
                        <a:ea typeface="Calibri" panose="020F0502020204030204" pitchFamily="34" charset="0"/>
                        <a:cs typeface="Calibri" panose="020F0502020204030204" pitchFamily="34" charset="0"/>
                      </a:endParaRPr>
                    </a:p>
                  </a:txBody>
                  <a:tcPr marL="11430" marR="11430" marT="11430" marB="0" anchor="ctr"/>
                </a:tc>
                <a:extLst>
                  <a:ext uri="{0D108BD9-81ED-4DB2-BD59-A6C34878D82A}">
                    <a16:rowId xmlns:a16="http://schemas.microsoft.com/office/drawing/2014/main" val="1663717431"/>
                  </a:ext>
                </a:extLst>
              </a:tr>
              <a:tr h="438912">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0.25</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37</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-382.75</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4227412028"/>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0.2</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47</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-381.81</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885129883"/>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-351.67</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2192063964"/>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10</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-334.04</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1884204465"/>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1.25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-298.78</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3868610678"/>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-233.95</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429244045"/>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0.125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74</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-223.48</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3140069337"/>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6</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-197.97</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2525017333"/>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-139.80</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2427243"/>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0.1</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93</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-125.79</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2700514844"/>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184</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702.85</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2383229383"/>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0.025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368</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3508.80</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220988710"/>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0.02</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459</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5502.39</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1993047517"/>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0.0125</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734</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14083.47</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1895397188"/>
                  </a:ext>
                </a:extLst>
              </a:tr>
              <a:tr h="438912">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0.01</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917</a:t>
                      </a:r>
                      <a:endParaRPr lang="en-US" sz="28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tc>
                  <a:txBody>
                    <a:bodyPr/>
                    <a:lstStyle/>
                    <a:p>
                      <a:pPr algn="r" fontAlgn="b"/>
                      <a:r>
                        <a:rPr lang="en-US" sz="2800" b="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21247.49</a:t>
                      </a:r>
                      <a:endParaRPr lang="en-US" sz="28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1430" marR="411480" marT="11430" marB="0" anchor="ctr"/>
                </a:tc>
                <a:extLst>
                  <a:ext uri="{0D108BD9-81ED-4DB2-BD59-A6C34878D82A}">
                    <a16:rowId xmlns:a16="http://schemas.microsoft.com/office/drawing/2014/main" val="4056975858"/>
                  </a:ext>
                </a:extLst>
              </a:tr>
            </a:tbl>
          </a:graphicData>
        </a:graphic>
      </p:graphicFrame>
    </p:spTree>
    <p:extLst>
      <p:ext uri="{BB962C8B-B14F-4D97-AF65-F5344CB8AC3E}">
        <p14:creationId xmlns:p14="http://schemas.microsoft.com/office/powerpoint/2010/main" val="546444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 Tale of Two Bin Widths: 0.25% vs. 0.5% </a:t>
            </a:r>
          </a:p>
        </p:txBody>
      </p:sp>
      <p:pic>
        <p:nvPicPr>
          <p:cNvPr id="9" name="Picture 8">
            <a:extLst>
              <a:ext uri="{FF2B5EF4-FFF2-40B4-BE49-F238E27FC236}">
                <a16:creationId xmlns:a16="http://schemas.microsoft.com/office/drawing/2014/main" id="{3BCE4F18-C5AB-A592-895A-BCD530A3278D}"/>
              </a:ext>
            </a:extLst>
          </p:cNvPr>
          <p:cNvPicPr>
            <a:picLocks noChangeAspect="1"/>
          </p:cNvPicPr>
          <p:nvPr/>
        </p:nvPicPr>
        <p:blipFill>
          <a:blip r:embed="rId3"/>
          <a:stretch>
            <a:fillRect/>
          </a:stretch>
        </p:blipFill>
        <p:spPr>
          <a:xfrm>
            <a:off x="615359" y="3675227"/>
            <a:ext cx="8229600" cy="5256578"/>
          </a:xfrm>
          <a:prstGeom prst="rect">
            <a:avLst/>
          </a:prstGeom>
        </p:spPr>
      </p:pic>
      <p:pic>
        <p:nvPicPr>
          <p:cNvPr id="11" name="Picture 10">
            <a:extLst>
              <a:ext uri="{FF2B5EF4-FFF2-40B4-BE49-F238E27FC236}">
                <a16:creationId xmlns:a16="http://schemas.microsoft.com/office/drawing/2014/main" id="{FFB33366-F164-DD16-CE7B-8902D3835386}"/>
              </a:ext>
            </a:extLst>
          </p:cNvPr>
          <p:cNvPicPr>
            <a:picLocks noChangeAspect="1"/>
          </p:cNvPicPr>
          <p:nvPr/>
        </p:nvPicPr>
        <p:blipFill>
          <a:blip r:embed="rId4"/>
          <a:stretch>
            <a:fillRect/>
          </a:stretch>
        </p:blipFill>
        <p:spPr>
          <a:xfrm>
            <a:off x="9443045" y="3675226"/>
            <a:ext cx="8229600" cy="5256578"/>
          </a:xfrm>
          <a:prstGeom prst="rect">
            <a:avLst/>
          </a:prstGeom>
        </p:spPr>
      </p:pic>
      <p:sp>
        <p:nvSpPr>
          <p:cNvPr id="12" name="Arrow: Left-Right 11">
            <a:extLst>
              <a:ext uri="{FF2B5EF4-FFF2-40B4-BE49-F238E27FC236}">
                <a16:creationId xmlns:a16="http://schemas.microsoft.com/office/drawing/2014/main" id="{636E7AA7-8F46-869E-745F-9C34CF51E897}"/>
              </a:ext>
            </a:extLst>
          </p:cNvPr>
          <p:cNvSpPr/>
          <p:nvPr/>
        </p:nvSpPr>
        <p:spPr>
          <a:xfrm>
            <a:off x="4730159" y="1712799"/>
            <a:ext cx="9144000" cy="1371600"/>
          </a:xfrm>
          <a:prstGeom prst="lef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70C0"/>
                </a:solidFill>
                <a:latin typeface="Calibri" panose="020F0502020204030204" pitchFamily="34" charset="0"/>
                <a:ea typeface="Calibri" panose="020F0502020204030204" pitchFamily="34" charset="0"/>
                <a:cs typeface="Calibri" panose="020F0502020204030204" pitchFamily="34" charset="0"/>
              </a:rPr>
              <a:t>What Level of Granularity Do You Prefer?</a:t>
            </a:r>
          </a:p>
        </p:txBody>
      </p:sp>
    </p:spTree>
    <p:extLst>
      <p:ext uri="{BB962C8B-B14F-4D97-AF65-F5344CB8AC3E}">
        <p14:creationId xmlns:p14="http://schemas.microsoft.com/office/powerpoint/2010/main" val="213662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53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buFont typeface="+mj-lt"/>
              <a:buAutoNum type="arabicPeriod"/>
            </a:pPr>
            <a:r>
              <a:rPr lang="en-US" dirty="0"/>
              <a:t>What Level of Granularity Do You Prefer?</a:t>
            </a:r>
          </a:p>
          <a:p>
            <a:pPr marL="1416050" lvl="1" indent="-742950"/>
            <a:r>
              <a:rPr lang="en-US" dirty="0"/>
              <a:t>For internal discussion with your technical team, you may prefer the granularity of 0.25%.  This gives your team things to investigate.</a:t>
            </a:r>
          </a:p>
          <a:p>
            <a:pPr marL="1416050" lvl="1" indent="-742950"/>
            <a:r>
              <a:rPr lang="en-US" dirty="0"/>
              <a:t>For presentation for stakeholders, you may prefer the granularity of 0.5%.  This allows the stakeholders to stay focused on your main messages.</a:t>
            </a:r>
          </a:p>
        </p:txBody>
      </p:sp>
    </p:spTree>
    <p:extLst>
      <p:ext uri="{BB962C8B-B14F-4D97-AF65-F5344CB8AC3E}">
        <p14:creationId xmlns:p14="http://schemas.microsoft.com/office/powerpoint/2010/main" val="15923327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LESSON 3</a:t>
            </a:r>
          </a:p>
        </p:txBody>
      </p:sp>
    </p:spTree>
    <p:extLst>
      <p:ext uri="{BB962C8B-B14F-4D97-AF65-F5344CB8AC3E}">
        <p14:creationId xmlns:p14="http://schemas.microsoft.com/office/powerpoint/2010/main" val="37660774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F33CE27-7CDF-6C4D-736F-BD49DA842DD4}"/>
              </a:ext>
            </a:extLst>
          </p:cNvPr>
          <p:cNvSpPr/>
          <p:nvPr/>
        </p:nvSpPr>
        <p:spPr>
          <a:xfrm>
            <a:off x="1828800" y="1485900"/>
            <a:ext cx="14630400" cy="7315200"/>
          </a:xfrm>
          <a:prstGeom prst="ellipse">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a:solidFill>
                  <a:schemeClr val="tx1"/>
                </a:solidFill>
              </a:rPr>
              <a:t>END OF MODULE 1</a:t>
            </a:r>
          </a:p>
        </p:txBody>
      </p:sp>
    </p:spTree>
    <p:extLst>
      <p:ext uri="{BB962C8B-B14F-4D97-AF65-F5344CB8AC3E}">
        <p14:creationId xmlns:p14="http://schemas.microsoft.com/office/powerpoint/2010/main" val="328854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Are You Worry About Inflation Lately?</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2051050"/>
            <a:ext cx="16084550" cy="6886576"/>
          </a:xfrm>
        </p:spPr>
        <p:txBody>
          <a:bodyPr anchor="ctr"/>
          <a:lstStyle/>
          <a:p>
            <a:pPr>
              <a:lnSpc>
                <a:spcPct val="125000"/>
              </a:lnSpc>
              <a:spcBef>
                <a:spcPts val="600"/>
              </a:spcBef>
            </a:pPr>
            <a:r>
              <a:rPr lang="en-US" altLang="en-US" b="1" i="1" dirty="0">
                <a:latin typeface="Calibri" panose="020F0502020204030204" pitchFamily="34" charset="0"/>
                <a:ea typeface="Calibri" panose="020F0502020204030204" pitchFamily="34" charset="0"/>
                <a:cs typeface="Calibri" panose="020F0502020204030204" pitchFamily="34" charset="0"/>
              </a:rPr>
              <a:t>Grocery store prices are rising due to inflation. Social media users want to talk about it </a:t>
            </a:r>
            <a:r>
              <a:rPr lang="en-US" altLang="en-US" i="1" dirty="0">
                <a:latin typeface="Calibri" panose="020F0502020204030204" pitchFamily="34" charset="0"/>
                <a:ea typeface="Calibri" panose="020F0502020204030204" pitchFamily="34" charset="0"/>
                <a:cs typeface="Calibri" panose="020F0502020204030204" pitchFamily="34" charset="0"/>
              </a:rPr>
              <a:t>— </a:t>
            </a:r>
            <a:r>
              <a:rPr lang="en-US" alt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USA Today</a:t>
            </a:r>
            <a:r>
              <a:rPr lang="en-US" altLang="en-US" dirty="0">
                <a:latin typeface="Calibri" panose="020F0502020204030204" pitchFamily="34" charset="0"/>
                <a:ea typeface="Calibri" panose="020F0502020204030204" pitchFamily="34" charset="0"/>
                <a:cs typeface="Calibri" panose="020F0502020204030204" pitchFamily="34" charset="0"/>
              </a:rPr>
              <a:t>, October 7, 2023</a:t>
            </a:r>
          </a:p>
          <a:p>
            <a:pPr>
              <a:lnSpc>
                <a:spcPct val="125000"/>
              </a:lnSpc>
              <a:spcBef>
                <a:spcPts val="600"/>
              </a:spcBef>
            </a:pPr>
            <a:r>
              <a:rPr lang="en-US" altLang="en-US" b="1" i="1" dirty="0">
                <a:latin typeface="Calibri" panose="020F0502020204030204" pitchFamily="34" charset="0"/>
                <a:ea typeface="Calibri" panose="020F0502020204030204" pitchFamily="34" charset="0"/>
                <a:cs typeface="Calibri" panose="020F0502020204030204" pitchFamily="34" charset="0"/>
              </a:rPr>
              <a:t>Diesel Prices Could Keep Inflation High</a:t>
            </a:r>
            <a:r>
              <a:rPr lang="en-US" altLang="en-US" i="1" dirty="0">
                <a:latin typeface="Calibri" panose="020F0502020204030204" pitchFamily="34" charset="0"/>
                <a:ea typeface="Calibri" panose="020F0502020204030204" pitchFamily="34" charset="0"/>
                <a:cs typeface="Calibri" panose="020F0502020204030204" pitchFamily="34" charset="0"/>
              </a:rPr>
              <a:t> — </a:t>
            </a:r>
            <a:r>
              <a:rPr lang="en-US" alt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The New York Times</a:t>
            </a:r>
            <a:r>
              <a:rPr lang="en-US" altLang="en-US" dirty="0">
                <a:latin typeface="Calibri" panose="020F0502020204030204" pitchFamily="34" charset="0"/>
                <a:ea typeface="Calibri" panose="020F0502020204030204" pitchFamily="34" charset="0"/>
                <a:cs typeface="Calibri" panose="020F0502020204030204" pitchFamily="34" charset="0"/>
              </a:rPr>
              <a:t>, October 6, 2023</a:t>
            </a:r>
          </a:p>
          <a:p>
            <a:pPr>
              <a:lnSpc>
                <a:spcPct val="125000"/>
              </a:lnSpc>
              <a:spcBef>
                <a:spcPts val="600"/>
              </a:spcBef>
            </a:pPr>
            <a:r>
              <a:rPr lang="en-US" altLang="en-US" b="1" i="1" dirty="0">
                <a:latin typeface="Calibri" panose="020F0502020204030204" pitchFamily="34" charset="0"/>
                <a:ea typeface="Calibri" panose="020F0502020204030204" pitchFamily="34" charset="0"/>
                <a:cs typeface="Calibri" panose="020F0502020204030204" pitchFamily="34" charset="0"/>
              </a:rPr>
              <a:t>Netflix Plans to Raise Prices After Actors Strike Ends</a:t>
            </a:r>
            <a:r>
              <a:rPr lang="en-US" altLang="en-US" i="1" dirty="0">
                <a:latin typeface="Calibri" panose="020F0502020204030204" pitchFamily="34" charset="0"/>
                <a:ea typeface="Calibri" panose="020F0502020204030204" pitchFamily="34" charset="0"/>
                <a:cs typeface="Calibri" panose="020F0502020204030204" pitchFamily="34" charset="0"/>
              </a:rPr>
              <a:t> —</a:t>
            </a:r>
            <a:r>
              <a:rPr lang="en-US" altLang="en-US" dirty="0">
                <a:latin typeface="Calibri" panose="020F0502020204030204" pitchFamily="34" charset="0"/>
                <a:ea typeface="Calibri" panose="020F0502020204030204" pitchFamily="34" charset="0"/>
                <a:cs typeface="Calibri" panose="020F0502020204030204" pitchFamily="34" charset="0"/>
              </a:rPr>
              <a:t> </a:t>
            </a:r>
            <a:r>
              <a:rPr lang="en-US" alt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The Wall Street Journal</a:t>
            </a:r>
            <a:r>
              <a:rPr lang="en-US" altLang="en-US" dirty="0">
                <a:latin typeface="Calibri" panose="020F0502020204030204" pitchFamily="34" charset="0"/>
                <a:ea typeface="Calibri" panose="020F0502020204030204" pitchFamily="34" charset="0"/>
                <a:cs typeface="Calibri" panose="020F0502020204030204" pitchFamily="34" charset="0"/>
              </a:rPr>
              <a:t>, October 3, 2023</a:t>
            </a:r>
          </a:p>
          <a:p>
            <a:pPr>
              <a:lnSpc>
                <a:spcPct val="125000"/>
              </a:lnSpc>
              <a:spcBef>
                <a:spcPts val="600"/>
              </a:spcBef>
            </a:pPr>
            <a:r>
              <a:rPr lang="en-US" altLang="en-US" b="1" i="1" dirty="0">
                <a:latin typeface="Calibri" panose="020F0502020204030204" pitchFamily="34" charset="0"/>
                <a:ea typeface="Calibri" panose="020F0502020204030204" pitchFamily="34" charset="0"/>
                <a:cs typeface="Calibri" panose="020F0502020204030204" pitchFamily="34" charset="0"/>
              </a:rPr>
              <a:t>Inflation in America: Where are prices rising and falling?</a:t>
            </a:r>
            <a:r>
              <a:rPr lang="en-US" altLang="en-US" i="1" dirty="0">
                <a:latin typeface="Calibri" panose="020F0502020204030204" pitchFamily="34" charset="0"/>
                <a:ea typeface="Calibri" panose="020F0502020204030204" pitchFamily="34" charset="0"/>
                <a:cs typeface="Calibri" panose="020F0502020204030204" pitchFamily="34" charset="0"/>
              </a:rPr>
              <a:t> — </a:t>
            </a:r>
            <a:r>
              <a:rPr lang="en-US" altLang="en-US" dirty="0">
                <a:solidFill>
                  <a:srgbClr val="0070C0"/>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NBC News</a:t>
            </a:r>
            <a:r>
              <a:rPr lang="en-US" altLang="en-US" dirty="0">
                <a:latin typeface="Calibri" panose="020F0502020204030204" pitchFamily="34" charset="0"/>
                <a:ea typeface="Calibri" panose="020F0502020204030204" pitchFamily="34" charset="0"/>
                <a:cs typeface="Calibri" panose="020F0502020204030204" pitchFamily="34" charset="0"/>
              </a:rPr>
              <a:t>, August 10, 2023</a:t>
            </a:r>
          </a:p>
        </p:txBody>
      </p:sp>
    </p:spTree>
    <p:extLst>
      <p:ext uri="{BB962C8B-B14F-4D97-AF65-F5344CB8AC3E}">
        <p14:creationId xmlns:p14="http://schemas.microsoft.com/office/powerpoint/2010/main" val="1009817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How Do We Measure Inflation?</a:t>
            </a:r>
          </a:p>
        </p:txBody>
      </p:sp>
      <p:sp>
        <p:nvSpPr>
          <p:cNvPr id="5122" name="Content Placeholder 2">
            <a:extLst>
              <a:ext uri="{FF2B5EF4-FFF2-40B4-BE49-F238E27FC236}">
                <a16:creationId xmlns:a16="http://schemas.microsoft.com/office/drawing/2014/main" id="{B5CFF3DD-1E43-F576-FF57-62AAAE9F976D}"/>
              </a:ext>
            </a:extLst>
          </p:cNvPr>
          <p:cNvSpPr>
            <a:spLocks noGrp="1"/>
          </p:cNvSpPr>
          <p:nvPr>
            <p:ph idx="1"/>
          </p:nvPr>
        </p:nvSpPr>
        <p:spPr>
          <a:xfrm>
            <a:off x="1098551" y="2051050"/>
            <a:ext cx="16084550" cy="6886576"/>
          </a:xfrm>
        </p:spPr>
        <p:txBody>
          <a:bodyPr anchor="ctr"/>
          <a:lstStyle/>
          <a:p>
            <a:pPr>
              <a:lnSpc>
                <a:spcPct val="125000"/>
              </a:lnSpc>
              <a:spcBef>
                <a:spcPts val="600"/>
              </a:spcBef>
            </a:pPr>
            <a:r>
              <a:rPr lang="en-US" altLang="en-US" b="1" dirty="0">
                <a:latin typeface="Calibri" panose="020F0502020204030204" pitchFamily="34" charset="0"/>
                <a:ea typeface="Calibri" panose="020F0502020204030204" pitchFamily="34" charset="0"/>
                <a:cs typeface="Calibri" panose="020F0502020204030204" pitchFamily="34" charset="0"/>
              </a:rPr>
              <a:t>Headline Inflation Rate</a:t>
            </a:r>
          </a:p>
          <a:p>
            <a:pPr lvl="1">
              <a:lnSpc>
                <a:spcPct val="125000"/>
              </a:lnSpc>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It is the annualized percentage change of the Consumer Price Index.</a:t>
            </a:r>
          </a:p>
          <a:p>
            <a:pPr>
              <a:lnSpc>
                <a:spcPct val="125000"/>
              </a:lnSpc>
              <a:spcBef>
                <a:spcPts val="600"/>
              </a:spcBef>
            </a:pPr>
            <a:r>
              <a:rPr lang="en-US" altLang="en-US" b="1" dirty="0">
                <a:latin typeface="Calibri" panose="020F0502020204030204" pitchFamily="34" charset="0"/>
                <a:ea typeface="Calibri" panose="020F0502020204030204" pitchFamily="34" charset="0"/>
                <a:cs typeface="Calibri" panose="020F0502020204030204" pitchFamily="34" charset="0"/>
              </a:rPr>
              <a:t>Consumer Price Index (CPI)</a:t>
            </a:r>
          </a:p>
          <a:p>
            <a:pPr lvl="1">
              <a:lnSpc>
                <a:spcPct val="125000"/>
              </a:lnSpc>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A key economic indicator published monthly by the United States Bureau of Labor Statistics.</a:t>
            </a:r>
          </a:p>
          <a:p>
            <a:pPr lvl="1">
              <a:lnSpc>
                <a:spcPct val="125000"/>
              </a:lnSpc>
              <a:spcBef>
                <a:spcPts val="600"/>
              </a:spcBef>
            </a:pPr>
            <a:r>
              <a:rPr lang="en-US" altLang="en-US" dirty="0">
                <a:latin typeface="Calibri" panose="020F0502020204030204" pitchFamily="34" charset="0"/>
                <a:ea typeface="Calibri" panose="020F0502020204030204" pitchFamily="34" charset="0"/>
                <a:cs typeface="Calibri" panose="020F0502020204030204" pitchFamily="34" charset="0"/>
              </a:rPr>
              <a:t>Suppose the cost of a specific basket of goods and services is $100 in the base period which is from 1982 to 1984.  The Consumer Price Index measures the market cost of the same basket now. </a:t>
            </a:r>
          </a:p>
        </p:txBody>
      </p:sp>
    </p:spTree>
    <p:extLst>
      <p:ext uri="{BB962C8B-B14F-4D97-AF65-F5344CB8AC3E}">
        <p14:creationId xmlns:p14="http://schemas.microsoft.com/office/powerpoint/2010/main" val="429481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a line">
            <a:extLst>
              <a:ext uri="{FF2B5EF4-FFF2-40B4-BE49-F238E27FC236}">
                <a16:creationId xmlns:a16="http://schemas.microsoft.com/office/drawing/2014/main" id="{8772DE1E-4031-BC73-2544-9C08F5346ACE}"/>
              </a:ext>
            </a:extLst>
          </p:cNvPr>
          <p:cNvPicPr>
            <a:picLocks noChangeAspect="1"/>
          </p:cNvPicPr>
          <p:nvPr/>
        </p:nvPicPr>
        <p:blipFill>
          <a:blip r:embed="rId3"/>
          <a:stretch>
            <a:fillRect/>
          </a:stretch>
        </p:blipFill>
        <p:spPr>
          <a:xfrm>
            <a:off x="1114045" y="2400300"/>
            <a:ext cx="16069056" cy="5486400"/>
          </a:xfrm>
          <a:prstGeom prst="rect">
            <a:avLst/>
          </a:prstGeom>
        </p:spPr>
      </p:pic>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Headline Inflation Rates Since 2010</a:t>
            </a:r>
          </a:p>
        </p:txBody>
      </p:sp>
      <p:sp>
        <p:nvSpPr>
          <p:cNvPr id="5" name="Content Placeholder 4">
            <a:extLst>
              <a:ext uri="{FF2B5EF4-FFF2-40B4-BE49-F238E27FC236}">
                <a16:creationId xmlns:a16="http://schemas.microsoft.com/office/drawing/2014/main" id="{C5083CC9-1AD4-F1D0-E0F6-A9526E7E32C4}"/>
              </a:ext>
            </a:extLst>
          </p:cNvPr>
          <p:cNvSpPr>
            <a:spLocks noGrp="1"/>
          </p:cNvSpPr>
          <p:nvPr>
            <p:ph idx="1"/>
          </p:nvPr>
        </p:nvSpPr>
        <p:spPr>
          <a:xfrm>
            <a:off x="1224945" y="8106650"/>
            <a:ext cx="16084552" cy="457200"/>
          </a:xfrm>
        </p:spPr>
        <p:txBody>
          <a:bodyPr/>
          <a:lstStyle/>
          <a:p>
            <a:pPr marL="0" indent="0" algn="ctr">
              <a:buNone/>
            </a:pPr>
            <a:r>
              <a:rPr lang="en-US" sz="2600" b="1" dirty="0">
                <a:latin typeface="Calibri" panose="020F0502020204030204" pitchFamily="34" charset="0"/>
                <a:ea typeface="Calibri" panose="020F0502020204030204" pitchFamily="34" charset="0"/>
                <a:cs typeface="Calibri" panose="020F0502020204030204" pitchFamily="34" charset="0"/>
              </a:rPr>
              <a:t>Source: The CPIAUCSL data series is available from the Federal Reserve Economic Data (FRED) at fred.stlouisfed.org.</a:t>
            </a:r>
          </a:p>
        </p:txBody>
      </p:sp>
      <p:sp>
        <p:nvSpPr>
          <p:cNvPr id="8" name="Arrow: Right 7">
            <a:extLst>
              <a:ext uri="{FF2B5EF4-FFF2-40B4-BE49-F238E27FC236}">
                <a16:creationId xmlns:a16="http://schemas.microsoft.com/office/drawing/2014/main" id="{2638A5B3-9C53-4197-CE9E-98CF715A0C32}"/>
              </a:ext>
            </a:extLst>
          </p:cNvPr>
          <p:cNvSpPr/>
          <p:nvPr/>
        </p:nvSpPr>
        <p:spPr>
          <a:xfrm>
            <a:off x="2019562" y="3080188"/>
            <a:ext cx="6400800" cy="1828800"/>
          </a:xfrm>
          <a:prstGeom prst="rightArrow">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latin typeface="Calibri" panose="020F0502020204030204" pitchFamily="34" charset="0"/>
                <a:ea typeface="Calibri" panose="020F0502020204030204" pitchFamily="34" charset="0"/>
                <a:cs typeface="Calibri" panose="020F0502020204030204" pitchFamily="34" charset="0"/>
              </a:rPr>
              <a:t>What does this chart tell you?</a:t>
            </a:r>
            <a:r>
              <a:rPr lang="en-US" sz="32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3200" dirty="0"/>
              <a:t> </a:t>
            </a:r>
          </a:p>
        </p:txBody>
      </p:sp>
    </p:spTree>
    <p:extLst>
      <p:ext uri="{BB962C8B-B14F-4D97-AF65-F5344CB8AC3E}">
        <p14:creationId xmlns:p14="http://schemas.microsoft.com/office/powerpoint/2010/main" val="158461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4201BE09-6437-8CAC-DA00-D42CB41E2B94}"/>
              </a:ext>
            </a:extLst>
          </p:cNvPr>
          <p:cNvSpPr>
            <a:spLocks noGrp="1"/>
          </p:cNvSpPr>
          <p:nvPr>
            <p:ph type="title"/>
          </p:nvPr>
        </p:nvSpPr>
        <p:spPr>
          <a:xfrm>
            <a:off x="1098551" y="161926"/>
            <a:ext cx="16084550" cy="1549400"/>
          </a:xfrm>
        </p:spPr>
        <p:txBody>
          <a:bodyPr anchor="ctr"/>
          <a:lstStyle/>
          <a:p>
            <a:r>
              <a:rPr lang="en-US" altLang="en-US" dirty="0"/>
              <a:t>=== In-Video Questions For Slide 8 ===</a:t>
            </a:r>
          </a:p>
        </p:txBody>
      </p:sp>
      <p:sp>
        <p:nvSpPr>
          <p:cNvPr id="2" name="Content Placeholder 1">
            <a:extLst>
              <a:ext uri="{FF2B5EF4-FFF2-40B4-BE49-F238E27FC236}">
                <a16:creationId xmlns:a16="http://schemas.microsoft.com/office/drawing/2014/main" id="{B13BD67C-224F-3925-73F1-3F67ABD61F50}"/>
              </a:ext>
            </a:extLst>
          </p:cNvPr>
          <p:cNvSpPr>
            <a:spLocks noGrp="1"/>
          </p:cNvSpPr>
          <p:nvPr>
            <p:ph idx="1"/>
          </p:nvPr>
        </p:nvSpPr>
        <p:spPr/>
        <p:txBody>
          <a:bodyPr anchor="ctr"/>
          <a:lstStyle/>
          <a:p>
            <a:pPr marL="742950" indent="-742950">
              <a:buFont typeface="+mj-lt"/>
              <a:buAutoNum type="arabicPeriod"/>
            </a:pPr>
            <a:r>
              <a:rPr lang="en-US" dirty="0"/>
              <a:t>What does this chart tell you?</a:t>
            </a:r>
          </a:p>
          <a:p>
            <a:pPr marL="1416050" lvl="1" indent="-742950"/>
            <a:r>
              <a:rPr lang="en-US" dirty="0"/>
              <a:t>During 2015, the inflation historically dropped below zero.</a:t>
            </a:r>
          </a:p>
          <a:p>
            <a:pPr marL="1416050" lvl="1" indent="-742950"/>
            <a:r>
              <a:rPr lang="en-US" dirty="0"/>
              <a:t>Inflation is maintained under 4% until the early months of 2022.</a:t>
            </a:r>
          </a:p>
          <a:p>
            <a:pPr marL="1416050" lvl="1" indent="-742950"/>
            <a:r>
              <a:rPr lang="en-US" dirty="0"/>
              <a:t>Inflation rose close to 10% in mid-2022 and has been falling since then.</a:t>
            </a:r>
          </a:p>
          <a:p>
            <a:pPr marL="742950" indent="-742950">
              <a:buFont typeface="+mj-lt"/>
              <a:buAutoNum type="arabicPeriod"/>
            </a:pPr>
            <a:r>
              <a:rPr lang="en-US" dirty="0"/>
              <a:t>Please visit the Federal Reserve Economic Data (FRED) at fred.stlouisfed.org and search for the CPIAUCSL data series. Are you able to find the data series?</a:t>
            </a:r>
          </a:p>
        </p:txBody>
      </p:sp>
    </p:spTree>
    <p:extLst>
      <p:ext uri="{BB962C8B-B14F-4D97-AF65-F5344CB8AC3E}">
        <p14:creationId xmlns:p14="http://schemas.microsoft.com/office/powerpoint/2010/main" val="44213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6" ma:contentTypeDescription="Create a new document." ma:contentTypeScope="" ma:versionID="81a54cd395f61cfc29bb41b0389d7858">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db123aac500611cfff64836afef3716"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A838ED-C12F-4A42-8E88-98BAC73D2147}">
  <ds:schemaRefs>
    <ds:schemaRef ds:uri="http://schemas.microsoft.com/sharepoint/v3/contenttype/forms"/>
  </ds:schemaRefs>
</ds:datastoreItem>
</file>

<file path=customXml/itemProps2.xml><?xml version="1.0" encoding="utf-8"?>
<ds:datastoreItem xmlns:ds="http://schemas.openxmlformats.org/officeDocument/2006/customXml" ds:itemID="{3C6A4EEA-2556-441D-B20B-0657893061DE}">
  <ds:schemaRefs>
    <ds:schemaRef ds:uri="http://purl.org/dc/elements/1.1/"/>
    <ds:schemaRef ds:uri="http://schemas.microsoft.com/office/2006/documentManagement/types"/>
    <ds:schemaRef ds:uri="http://www.w3.org/XML/1998/namespace"/>
    <ds:schemaRef ds:uri="http://schemas.microsoft.com/office/infopath/2007/PartnerControls"/>
    <ds:schemaRef ds:uri="5e41b080-9453-459c-bb93-b19be7335f42"/>
    <ds:schemaRef ds:uri="http://purl.org/dc/dcmitype/"/>
    <ds:schemaRef ds:uri="http://schemas.openxmlformats.org/package/2006/metadata/core-properties"/>
    <ds:schemaRef ds:uri="4e58ebf2-e4df-4cd3-9186-1e42b3ede124"/>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9AF9D00-8BDE-4B3F-9A3E-A72E1C2389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549</TotalTime>
  <Words>3156</Words>
  <Application>Microsoft Office PowerPoint</Application>
  <PresentationFormat>Custom</PresentationFormat>
  <Paragraphs>345</Paragraphs>
  <Slides>56</Slides>
  <Notes>27</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Breeze</vt:lpstr>
      <vt:lpstr>Data Preparation and Analysis Module 1</vt:lpstr>
      <vt:lpstr>Process of Preparing and Analyzing Data </vt:lpstr>
      <vt:lpstr>Module 1 Lesson Plan</vt:lpstr>
      <vt:lpstr>PowerPoint Presentation</vt:lpstr>
      <vt:lpstr>PowerPoint Presentation</vt:lpstr>
      <vt:lpstr>Are You Worry About Inflation Lately?</vt:lpstr>
      <vt:lpstr>How Do We Measure Inflation?</vt:lpstr>
      <vt:lpstr>Headline Inflation Rates Since 2010</vt:lpstr>
      <vt:lpstr>=== In-Video Questions For Slide 8 ===</vt:lpstr>
      <vt:lpstr>Why Do We Analyze Data?</vt:lpstr>
      <vt:lpstr>Why Do We Analyze Data?</vt:lpstr>
      <vt:lpstr>The Gartner’s Analytics Ascendancy Model</vt:lpstr>
      <vt:lpstr>Why Do We Analyze Data?</vt:lpstr>
      <vt:lpstr>PowerPoint Presentation</vt:lpstr>
      <vt:lpstr>PowerPoint Presentation</vt:lpstr>
      <vt:lpstr>A Typical Life Cycle of Learning</vt:lpstr>
      <vt:lpstr>A Process of Data Analysis</vt:lpstr>
      <vt:lpstr>CRISP-DM Methodology</vt:lpstr>
      <vt:lpstr>Invest Time To Define Problems</vt:lpstr>
      <vt:lpstr>What Do We Have Here?</vt:lpstr>
      <vt:lpstr>How to Feed the Data to Analysis?</vt:lpstr>
      <vt:lpstr>A Very Simplistic View of a Model</vt:lpstr>
      <vt:lpstr>Did I Analyze the Data Correctly?</vt:lpstr>
      <vt:lpstr>Let The Tires Meet The Road</vt:lpstr>
      <vt:lpstr>PowerPoint Presentation</vt:lpstr>
      <vt:lpstr>PowerPoint Presentation</vt:lpstr>
      <vt:lpstr>Sources of Uncertainty / Error in Sample</vt:lpstr>
      <vt:lpstr>Deal with Uncertainty / Error in Sample</vt:lpstr>
      <vt:lpstr>Why Does Data Contain Missing Values?</vt:lpstr>
      <vt:lpstr>Handle Missing Values</vt:lpstr>
      <vt:lpstr>Case Study: The Tool to Tame Inflation</vt:lpstr>
      <vt:lpstr>Health of The United States Economy Since 2010</vt:lpstr>
      <vt:lpstr>Health of The United States Economy Since 2010</vt:lpstr>
      <vt:lpstr>Measurement Levels</vt:lpstr>
      <vt:lpstr>Time Plots</vt:lpstr>
      <vt:lpstr>Health of The United States Economy Since 2010</vt:lpstr>
      <vt:lpstr>=== In-Video Questions For Slide 36 ===</vt:lpstr>
      <vt:lpstr>Histograms</vt:lpstr>
      <vt:lpstr>The Art and Science of Drawing Histogram</vt:lpstr>
      <vt:lpstr>How To Determine the Bin Width?</vt:lpstr>
      <vt:lpstr>How To Determine the Bin Width?</vt:lpstr>
      <vt:lpstr>Histogram of Federal Funds Rate</vt:lpstr>
      <vt:lpstr>Histogram of Headline Inflation Rate</vt:lpstr>
      <vt:lpstr>Histogram of Headline Inflation Rate</vt:lpstr>
      <vt:lpstr>Recent Development</vt:lpstr>
      <vt:lpstr>Bin-Width According to Shimazaki and Shinomoto</vt:lpstr>
      <vt:lpstr>What Else Are We Concerned?</vt:lpstr>
      <vt:lpstr>Bin-Width Candidates</vt:lpstr>
      <vt:lpstr>How to Specify the Bins’ Boundaries?</vt:lpstr>
      <vt:lpstr>How to Specify the Bins’ Boundaries?</vt:lpstr>
      <vt:lpstr>Apply This Idea on Headline Inflation Rate</vt:lpstr>
      <vt:lpstr>Shimazaki and Shinomoto Algorithm Results </vt:lpstr>
      <vt:lpstr>A Tale of Two Bin Widths: 0.25% vs. 0.5% </vt:lpstr>
      <vt:lpstr>=== In-Video Questions For Slide 53 ===</vt:lpstr>
      <vt:lpstr>PowerPoint Presentation</vt:lpstr>
      <vt:lpstr>PowerPoint Presentation</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
  <cp:keywords/>
  <dc:description/>
  <cp:lastModifiedBy>Ming-Long Lam</cp:lastModifiedBy>
  <cp:revision>47</cp:revision>
  <dcterms:created xsi:type="dcterms:W3CDTF">2019-02-13T16:04:21Z</dcterms:created>
  <dcterms:modified xsi:type="dcterms:W3CDTF">2023-12-06T19:13:00Z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ies>
</file>