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30"/>
  </p:notesMasterIdLst>
  <p:sldIdLst>
    <p:sldId id="259" r:id="rId5"/>
    <p:sldId id="262" r:id="rId6"/>
    <p:sldId id="263" r:id="rId7"/>
    <p:sldId id="264" r:id="rId8"/>
    <p:sldId id="276" r:id="rId9"/>
    <p:sldId id="277" r:id="rId10"/>
    <p:sldId id="278" r:id="rId11"/>
    <p:sldId id="302" r:id="rId12"/>
    <p:sldId id="308" r:id="rId13"/>
    <p:sldId id="310" r:id="rId14"/>
    <p:sldId id="323" r:id="rId15"/>
    <p:sldId id="311" r:id="rId16"/>
    <p:sldId id="324" r:id="rId17"/>
    <p:sldId id="312" r:id="rId18"/>
    <p:sldId id="313" r:id="rId19"/>
    <p:sldId id="314" r:id="rId20"/>
    <p:sldId id="315" r:id="rId21"/>
    <p:sldId id="316" r:id="rId22"/>
    <p:sldId id="317" r:id="rId23"/>
    <p:sldId id="320" r:id="rId24"/>
    <p:sldId id="321" r:id="rId25"/>
    <p:sldId id="322" r:id="rId26"/>
    <p:sldId id="265" r:id="rId27"/>
    <p:sldId id="326" r:id="rId28"/>
    <p:sldId id="325" r:id="rId29"/>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0609A-D6D1-4398-8205-3727AD454177}" v="1" dt="2023-05-09T15:11:37.596"/>
    <p1510:client id="{6AD5E037-7EB6-5E87-6C38-A6EA964E9895}" v="3" dt="2023-09-10T20:07:15.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89"/>
    <p:restoredTop sz="76395"/>
  </p:normalViewPr>
  <p:slideViewPr>
    <p:cSldViewPr snapToGrid="0" snapToObjects="1">
      <p:cViewPr varScale="1">
        <p:scale>
          <a:sx n="57" d="100"/>
          <a:sy n="57" d="100"/>
        </p:scale>
        <p:origin x="1812" y="72"/>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rosen@iit.edu" userId="S::urn:spo:guest#jrosen@iit.edu::" providerId="AD" clId="Web-{6AD5E037-7EB6-5E87-6C38-A6EA964E9895}"/>
    <pc:docChg chg="modSld">
      <pc:chgData name="jrosen@iit.edu" userId="S::urn:spo:guest#jrosen@iit.edu::" providerId="AD" clId="Web-{6AD5E037-7EB6-5E87-6C38-A6EA964E9895}" dt="2023-09-10T20:07:15.134" v="2" actId="20577"/>
      <pc:docMkLst>
        <pc:docMk/>
      </pc:docMkLst>
      <pc:sldChg chg="modSp">
        <pc:chgData name="jrosen@iit.edu" userId="S::urn:spo:guest#jrosen@iit.edu::" providerId="AD" clId="Web-{6AD5E037-7EB6-5E87-6C38-A6EA964E9895}" dt="2023-09-10T20:07:15.134" v="2" actId="20577"/>
        <pc:sldMkLst>
          <pc:docMk/>
          <pc:sldMk cId="0" sldId="260"/>
        </pc:sldMkLst>
        <pc:spChg chg="mod">
          <ac:chgData name="jrosen@iit.edu" userId="S::urn:spo:guest#jrosen@iit.edu::" providerId="AD" clId="Web-{6AD5E037-7EB6-5E87-6C38-A6EA964E9895}" dt="2023-09-10T20:07:15.134" v="2" actId="20577"/>
          <ac:spMkLst>
            <pc:docMk/>
            <pc:sldMk cId="0" sldId="260"/>
            <ac:spMk id="5121" creationId="{4201BE09-6437-8CAC-DA00-D42CB41E2B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EDB27-1998-C943-968A-A040123AFDCE}"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5DDDC-B10B-3347-AAB4-5CB93FC9C71C}" type="slidenum">
              <a:rPr lang="en-US" smtClean="0"/>
              <a:t>‹#›</a:t>
            </a:fld>
            <a:endParaRPr lang="en-US"/>
          </a:p>
        </p:txBody>
      </p:sp>
    </p:spTree>
    <p:extLst>
      <p:ext uri="{BB962C8B-B14F-4D97-AF65-F5344CB8AC3E}">
        <p14:creationId xmlns:p14="http://schemas.microsoft.com/office/powerpoint/2010/main" val="131912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Mixture distributions are combinations of two or more distributions. They occur in situations where data can be categorized into different groups, each with its own distinct distribution.</a:t>
            </a:r>
          </a:p>
          <a:p>
            <a:endParaRPr lang="en-US" dirty="0">
              <a:solidFill>
                <a:srgbClr val="0E0E0E"/>
              </a:solidFill>
              <a:effectLst/>
              <a:latin typeface=".SF NS"/>
            </a:endParaRPr>
          </a:p>
          <a:p>
            <a:r>
              <a:rPr lang="en-US" b="1" dirty="0">
                <a:solidFill>
                  <a:srgbClr val="0E0E0E"/>
                </a:solidFill>
                <a:effectLst/>
                <a:latin typeface=".SF NS"/>
              </a:rPr>
              <a:t>When Do They Arise?</a:t>
            </a:r>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1. </a:t>
            </a:r>
            <a:r>
              <a:rPr lang="en-US" b="1" dirty="0">
                <a:solidFill>
                  <a:srgbClr val="0E0E0E"/>
                </a:solidFill>
                <a:effectLst/>
                <a:latin typeface=".SF NS"/>
              </a:rPr>
              <a:t>Different Conditions:</a:t>
            </a:r>
            <a:endParaRPr lang="en-US" dirty="0">
              <a:solidFill>
                <a:srgbClr val="0E0E0E"/>
              </a:solidFill>
              <a:effectLst/>
              <a:latin typeface=".SF NS"/>
            </a:endParaRPr>
          </a:p>
          <a:p>
            <a:r>
              <a:rPr lang="en-US" dirty="0">
                <a:solidFill>
                  <a:srgbClr val="0E0E0E"/>
                </a:solidFill>
                <a:effectLst/>
                <a:latin typeface=".SF NS"/>
              </a:rPr>
              <a:t>• Measurements of a random variable are taken under different conditions, where each condition gives rise to a different distribution.</a:t>
            </a:r>
          </a:p>
          <a:p>
            <a:r>
              <a:rPr lang="en-US" dirty="0">
                <a:solidFill>
                  <a:srgbClr val="0E0E0E"/>
                </a:solidFill>
                <a:effectLst/>
                <a:latin typeface=".SF NS"/>
              </a:rPr>
              <a:t>• </a:t>
            </a:r>
            <a:r>
              <a:rPr lang="en-US" b="1" dirty="0">
                <a:solidFill>
                  <a:srgbClr val="0E0E0E"/>
                </a:solidFill>
                <a:effectLst/>
                <a:latin typeface=".SF NS"/>
              </a:rPr>
              <a:t>Example:</a:t>
            </a:r>
            <a:r>
              <a:rPr lang="en-US" dirty="0">
                <a:solidFill>
                  <a:srgbClr val="0E0E0E"/>
                </a:solidFill>
                <a:effectLst/>
                <a:latin typeface=".SF NS"/>
              </a:rPr>
              <a:t> Consider measuring what witnesses remember from a surprise event. The distribution of their memories would be a mixture of those who were paying attention and those who were distracted. Each group’s recollection follows a different distribution due to their varying levels of attention.</a:t>
            </a:r>
          </a:p>
          <a:p>
            <a:r>
              <a:rPr lang="en-US" dirty="0">
                <a:solidFill>
                  <a:srgbClr val="0E0E0E"/>
                </a:solidFill>
                <a:effectLst/>
                <a:latin typeface="Times New Roman" panose="02020603050405020304" pitchFamily="18" charset="0"/>
              </a:rPr>
              <a:t>2. </a:t>
            </a:r>
            <a:r>
              <a:rPr lang="en-US" b="1" dirty="0">
                <a:solidFill>
                  <a:srgbClr val="0E0E0E"/>
                </a:solidFill>
                <a:effectLst/>
                <a:latin typeface=".SF NS"/>
              </a:rPr>
              <a:t>Distinct Subpopulations:</a:t>
            </a:r>
            <a:endParaRPr lang="en-US" dirty="0">
              <a:solidFill>
                <a:srgbClr val="0E0E0E"/>
              </a:solidFill>
              <a:effectLst/>
              <a:latin typeface=".SF NS"/>
            </a:endParaRPr>
          </a:p>
          <a:p>
            <a:r>
              <a:rPr lang="en-US" dirty="0">
                <a:solidFill>
                  <a:srgbClr val="0E0E0E"/>
                </a:solidFill>
                <a:effectLst/>
                <a:latin typeface=".SF NS"/>
              </a:rPr>
              <a:t>• Samples are taken from a population consisting of two or more distinct subpopulations.</a:t>
            </a:r>
          </a:p>
          <a:p>
            <a:r>
              <a:rPr lang="en-US" dirty="0">
                <a:solidFill>
                  <a:srgbClr val="0E0E0E"/>
                </a:solidFill>
                <a:effectLst/>
                <a:latin typeface=".SF NS"/>
              </a:rPr>
              <a:t>• </a:t>
            </a:r>
            <a:r>
              <a:rPr lang="en-US" b="1" dirty="0">
                <a:solidFill>
                  <a:srgbClr val="0E0E0E"/>
                </a:solidFill>
                <a:effectLst/>
                <a:latin typeface=".SF NS"/>
              </a:rPr>
              <a:t>Example:</a:t>
            </a:r>
            <a:r>
              <a:rPr lang="en-US" dirty="0">
                <a:solidFill>
                  <a:srgbClr val="0E0E0E"/>
                </a:solidFill>
                <a:effectLst/>
                <a:latin typeface=".SF NS"/>
              </a:rPr>
              <a:t> The distribution of adult heights is a classic example. This overall distribution is a mixture of two distributions: one for male heights and one for female heights. Each subpopulation has its own distribution, and when combined, they form the overall mixture distribution.</a:t>
            </a: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6</a:t>
            </a:fld>
            <a:endParaRPr lang="en-US"/>
          </a:p>
        </p:txBody>
      </p:sp>
    </p:spTree>
    <p:extLst>
      <p:ext uri="{BB962C8B-B14F-4D97-AF65-F5344CB8AC3E}">
        <p14:creationId xmlns:p14="http://schemas.microsoft.com/office/powerpoint/2010/main" val="696468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the prior distribution for finite mixture models.</a:t>
            </a:r>
          </a:p>
          <a:p>
            <a:endParaRPr lang="en-US" dirty="0"/>
          </a:p>
          <a:p>
            <a:r>
              <a:rPr lang="en-US" dirty="0"/>
              <a:t>Independent Priors:</a:t>
            </a:r>
          </a:p>
          <a:p>
            <a:r>
              <a:rPr lang="en-US" dirty="0"/>
              <a:t>In most applications, the prior distribution for the mixture model parameters (\theta, \lambda) is taken as a product of independent prior distributions on \theta and \lambda. This simplifies the modeling process by allowing us to treat the parameters separately.</a:t>
            </a:r>
          </a:p>
          <a:p>
            <a:endParaRPr lang="en-US" dirty="0"/>
          </a:p>
          <a:p>
            <a:r>
              <a:rPr lang="en-US" dirty="0"/>
              <a:t>Mixture Indicators:</a:t>
            </a:r>
          </a:p>
          <a:p>
            <a:r>
              <a:rPr lang="en-US" dirty="0"/>
              <a:t>The vector of mixture indicators  </a:t>
            </a:r>
            <a:r>
              <a:rPr lang="en-US" dirty="0" err="1"/>
              <a:t>z_i</a:t>
            </a:r>
            <a:r>
              <a:rPr lang="en-US" dirty="0"/>
              <a:t> = (z_{i1}, \</a:t>
            </a:r>
            <a:r>
              <a:rPr lang="en-US" dirty="0" err="1"/>
              <a:t>ldots</a:t>
            </a:r>
            <a:r>
              <a:rPr lang="en-US" dirty="0"/>
              <a:t>, z_{</a:t>
            </a:r>
            <a:r>
              <a:rPr lang="en-US" dirty="0" err="1"/>
              <a:t>iH</a:t>
            </a:r>
            <a:r>
              <a:rPr lang="en-US" dirty="0"/>
              <a:t>})  is modeled as a multinomial distribution with parameter \lambda. This means each  </a:t>
            </a:r>
            <a:r>
              <a:rPr lang="en-US" dirty="0" err="1"/>
              <a:t>z_i</a:t>
            </a:r>
            <a:r>
              <a:rPr lang="en-US" dirty="0"/>
              <a:t>  indicates which component the observation belongs to:</a:t>
            </a:r>
          </a:p>
          <a:p>
            <a:endParaRPr lang="en-US" dirty="0"/>
          </a:p>
          <a:p>
            <a:r>
              <a:rPr lang="en-US" dirty="0" err="1"/>
              <a:t>z_i</a:t>
            </a:r>
            <a:r>
              <a:rPr lang="en-US" dirty="0"/>
              <a:t> \sim \text{Multinomial}(1, \lambda)</a:t>
            </a:r>
          </a:p>
          <a:p>
            <a:endParaRPr lang="en-US" dirty="0"/>
          </a:p>
          <a:p>
            <a:r>
              <a:rPr lang="en-US" dirty="0"/>
              <a:t>where \</a:t>
            </a:r>
            <a:r>
              <a:rPr lang="en-US" dirty="0" err="1"/>
              <a:t>lambda_h</a:t>
            </a:r>
            <a:r>
              <a:rPr lang="en-US" dirty="0"/>
              <a:t> represents the probability of the observation coming from the  h -</a:t>
            </a:r>
            <a:r>
              <a:rPr lang="en-US" dirty="0" err="1"/>
              <a:t>th</a:t>
            </a:r>
            <a:r>
              <a:rPr lang="en-US" dirty="0"/>
              <a:t> component.</a:t>
            </a:r>
          </a:p>
          <a:p>
            <a:endParaRPr lang="en-US" dirty="0"/>
          </a:p>
          <a:p>
            <a:r>
              <a:rPr lang="en-US" dirty="0"/>
              <a:t>Dirichlet Prior:</a:t>
            </a:r>
          </a:p>
          <a:p>
            <a:r>
              <a:rPr lang="en-US" dirty="0"/>
              <a:t>For the mixture proportions \lambda, we use the Dirichlet distribution as a natural conjugate prior:</a:t>
            </a:r>
          </a:p>
          <a:p>
            <a:endParaRPr lang="en-US" dirty="0"/>
          </a:p>
          <a:p>
            <a:r>
              <a:rPr lang="en-US" dirty="0"/>
              <a:t>\lambda \sim \text{Dirichlet}(\alpha_1, \</a:t>
            </a:r>
            <a:r>
              <a:rPr lang="en-US" dirty="0" err="1"/>
              <a:t>ldots</a:t>
            </a:r>
            <a:r>
              <a:rPr lang="en-US" dirty="0"/>
              <a:t>, \</a:t>
            </a:r>
            <a:r>
              <a:rPr lang="en-US" dirty="0" err="1"/>
              <a:t>alpha_H</a:t>
            </a:r>
            <a:r>
              <a:rPr lang="en-US" dirty="0"/>
              <a:t>)</a:t>
            </a:r>
          </a:p>
          <a:p>
            <a:endParaRPr lang="en-US" dirty="0"/>
          </a:p>
          <a:p>
            <a:r>
              <a:rPr lang="en-US" dirty="0"/>
              <a:t>The relative sizes of the Dirichlet parameters \</a:t>
            </a:r>
            <a:r>
              <a:rPr lang="en-US" dirty="0" err="1"/>
              <a:t>alpha_h</a:t>
            </a:r>
            <a:r>
              <a:rPr lang="en-US" dirty="0"/>
              <a:t> describe the mean of the prior distribution for \lambda. The sum of \</a:t>
            </a:r>
            <a:r>
              <a:rPr lang="en-US" dirty="0" err="1"/>
              <a:t>alpha_h</a:t>
            </a:r>
            <a:r>
              <a:rPr lang="en-US" dirty="0"/>
              <a:t> values represents the strength of the prior, often referred to as the ‘prior sample size’.</a:t>
            </a:r>
          </a:p>
        </p:txBody>
      </p:sp>
      <p:sp>
        <p:nvSpPr>
          <p:cNvPr id="4" name="Slide Number Placeholder 3"/>
          <p:cNvSpPr>
            <a:spLocks noGrp="1"/>
          </p:cNvSpPr>
          <p:nvPr>
            <p:ph type="sldNum" sz="quarter" idx="5"/>
          </p:nvPr>
        </p:nvSpPr>
        <p:spPr/>
        <p:txBody>
          <a:bodyPr/>
          <a:lstStyle/>
          <a:p>
            <a:fld id="{F625DDDC-B10B-3347-AAB4-5CB93FC9C71C}" type="slidenum">
              <a:rPr lang="en-US" smtClean="0"/>
              <a:t>15</a:t>
            </a:fld>
            <a:endParaRPr lang="en-US"/>
          </a:p>
        </p:txBody>
      </p:sp>
    </p:spTree>
    <p:extLst>
      <p:ext uri="{BB962C8B-B14F-4D97-AF65-F5344CB8AC3E}">
        <p14:creationId xmlns:p14="http://schemas.microsoft.com/office/powerpoint/2010/main" val="1888508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Dirichlet Prior:</a:t>
            </a:r>
          </a:p>
          <a:p>
            <a:r>
              <a:rPr lang="en-US" dirty="0"/>
              <a:t>For the mixture proportions \lambda, we use the Dirichlet distribution as a natural conjugate prior:</a:t>
            </a:r>
          </a:p>
          <a:p>
            <a:r>
              <a:rPr lang="en-US" dirty="0"/>
              <a:t>\lambda \sim \text{Dirichlet}(\alpha_1, \</a:t>
            </a:r>
            <a:r>
              <a:rPr lang="en-US" dirty="0" err="1"/>
              <a:t>ldots</a:t>
            </a:r>
            <a:r>
              <a:rPr lang="en-US" dirty="0"/>
              <a:t>, \</a:t>
            </a:r>
            <a:r>
              <a:rPr lang="en-US" dirty="0" err="1"/>
              <a:t>alpha_H</a:t>
            </a:r>
            <a:r>
              <a:rPr lang="en-US" dirty="0"/>
              <a:t>)</a:t>
            </a:r>
          </a:p>
          <a:p>
            <a:endParaRPr lang="en-US" dirty="0"/>
          </a:p>
          <a:p>
            <a:r>
              <a:rPr lang="en-US" dirty="0"/>
              <a:t>The relative sizes of the Dirichlet parameters \</a:t>
            </a:r>
            <a:r>
              <a:rPr lang="en-US" dirty="0" err="1"/>
              <a:t>alpha_h</a:t>
            </a:r>
            <a:r>
              <a:rPr lang="en-US" dirty="0"/>
              <a:t> describe the mean of the prior distribution for \lambda. The sum of \</a:t>
            </a:r>
            <a:r>
              <a:rPr lang="en-US" dirty="0" err="1"/>
              <a:t>alpha_h</a:t>
            </a:r>
            <a:r>
              <a:rPr lang="en-US" dirty="0"/>
              <a:t> values represents the strength of the prior, often referred to as the ‘prior sample size’.</a:t>
            </a:r>
          </a:p>
          <a:p>
            <a:endParaRPr lang="en-US" dirty="0"/>
          </a:p>
          <a:p>
            <a:r>
              <a:rPr lang="en-US" dirty="0"/>
              <a:t>Component Parameters:</a:t>
            </a:r>
          </a:p>
          <a:p>
            <a:r>
              <a:rPr lang="en-US" dirty="0"/>
              <a:t>The parameter vector \theta includes all the component parameters: \theta = (\theta_1, \</a:t>
            </a:r>
            <a:r>
              <a:rPr lang="en-US" dirty="0" err="1"/>
              <a:t>ldots</a:t>
            </a:r>
            <a:r>
              <a:rPr lang="en-US" dirty="0"/>
              <a:t>, \</a:t>
            </a:r>
            <a:r>
              <a:rPr lang="en-US" dirty="0" err="1"/>
              <a:t>theta_H</a:t>
            </a:r>
            <a:r>
              <a:rPr lang="en-US" dirty="0"/>
              <a:t>). Some parameters might be common to all components, while others are specific to a single component. For example, in a mixture of normal distributions, we might assume that the variances are the same for each component but that the means differ.</a:t>
            </a:r>
          </a:p>
        </p:txBody>
      </p:sp>
      <p:sp>
        <p:nvSpPr>
          <p:cNvPr id="4" name="Slide Number Placeholder 3"/>
          <p:cNvSpPr>
            <a:spLocks noGrp="1"/>
          </p:cNvSpPr>
          <p:nvPr>
            <p:ph type="sldNum" sz="quarter" idx="5"/>
          </p:nvPr>
        </p:nvSpPr>
        <p:spPr/>
        <p:txBody>
          <a:bodyPr/>
          <a:lstStyle/>
          <a:p>
            <a:fld id="{F625DDDC-B10B-3347-AAB4-5CB93FC9C71C}" type="slidenum">
              <a:rPr lang="en-US" smtClean="0"/>
              <a:t>16</a:t>
            </a:fld>
            <a:endParaRPr lang="en-US"/>
          </a:p>
        </p:txBody>
      </p:sp>
    </p:spTree>
    <p:extLst>
      <p:ext uri="{BB962C8B-B14F-4D97-AF65-F5344CB8AC3E}">
        <p14:creationId xmlns:p14="http://schemas.microsoft.com/office/powerpoint/2010/main" val="1072939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have discussed throughout this course, it is crucial to check that the posterior distribution is proper.</a:t>
            </a:r>
          </a:p>
          <a:p>
            <a:endParaRPr lang="en-US" dirty="0"/>
          </a:p>
          <a:p>
            <a:r>
              <a:rPr lang="en-US" dirty="0"/>
              <a:t>An improper noninformative prior—which is where some alpha are zero—may cause a problem if the data do not indicate that all H components are present in the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a more common source of problems come from</a:t>
            </a:r>
            <a:r>
              <a:rPr lang="en-US" sz="1800" dirty="0">
                <a:effectLst/>
                <a:latin typeface="CMR10"/>
              </a:rPr>
              <a:t> improper prior distributions used for the component parameters.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instance, assuming an improper prior distribution for the variances in a mixture of two normal distributions can lead to problems. This is analogous to the problem discussed within the materials of Module 4 on a mixture of two normal distributions.  </a:t>
            </a:r>
          </a:p>
          <a:p>
            <a:endParaRPr lang="en-US" dirty="0"/>
          </a:p>
          <a:p>
            <a:r>
              <a:rPr lang="en-US" dirty="0"/>
              <a:t>When dealing with a mixture of two normal distributions, we often encounter uninteresting modes. These modes correspond to a mixture component consisting of a single observation with no variance. </a:t>
            </a:r>
          </a:p>
          <a:p>
            <a:endParaRPr lang="en-US" dirty="0"/>
          </a:p>
          <a:p>
            <a:r>
              <a:rPr lang="en-US" dirty="0"/>
              <a:t>To ensure a proper posterior distribution in this case, we can fix the ratio of the two unknown variances or assign a proper prior distribution to this ratio. </a:t>
            </a:r>
          </a:p>
          <a:p>
            <a:endParaRPr lang="en-US" dirty="0"/>
          </a:p>
          <a:p>
            <a:r>
              <a:rPr lang="en-US" dirty="0"/>
              <a:t>With one exception: a joint uniform prior on (\log \sigma_1, \log \sigma_2). This will also result in an improper posterior distribution.</a:t>
            </a:r>
          </a:p>
        </p:txBody>
      </p:sp>
      <p:sp>
        <p:nvSpPr>
          <p:cNvPr id="4" name="Slide Number Placeholder 3"/>
          <p:cNvSpPr>
            <a:spLocks noGrp="1"/>
          </p:cNvSpPr>
          <p:nvPr>
            <p:ph type="sldNum" sz="quarter" idx="5"/>
          </p:nvPr>
        </p:nvSpPr>
        <p:spPr/>
        <p:txBody>
          <a:bodyPr/>
          <a:lstStyle/>
          <a:p>
            <a:fld id="{F625DDDC-B10B-3347-AAB4-5CB93FC9C71C}" type="slidenum">
              <a:rPr lang="en-US" smtClean="0"/>
              <a:t>17</a:t>
            </a:fld>
            <a:endParaRPr lang="en-US"/>
          </a:p>
        </p:txBody>
      </p:sp>
    </p:spTree>
    <p:extLst>
      <p:ext uri="{BB962C8B-B14F-4D97-AF65-F5344CB8AC3E}">
        <p14:creationId xmlns:p14="http://schemas.microsoft.com/office/powerpoint/2010/main" val="3876523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talked about the set up of a mixture model, including the likelihood and some considerations with respect to the prior. But one element that is important to discuss is how we might determine the number of components, which is often unknown to us. Recall, though, that while this may be a hyperparameter, we will not model it with a hyperprior. Instead, we take an approach similar to what is seen in Statistical Learning, where we aim to find an optimal choice through trial and error. </a:t>
            </a:r>
          </a:p>
          <a:p>
            <a:endParaRPr lang="en-US" dirty="0"/>
          </a:p>
          <a:p>
            <a:r>
              <a:rPr lang="en-US" dirty="0"/>
              <a:t>One important factor here is that we have a lurking computational issue. We don’t want a very large H as it makes modeling intractable.</a:t>
            </a:r>
          </a:p>
          <a:p>
            <a:endParaRPr lang="en-US" dirty="0"/>
          </a:p>
          <a:p>
            <a:r>
              <a:rPr lang="en-US" b="1" dirty="0">
                <a:solidFill>
                  <a:srgbClr val="0E0E0E"/>
                </a:solidFill>
                <a:effectLst/>
                <a:latin typeface=".SF NS"/>
              </a:rPr>
              <a:t>Start Small:</a:t>
            </a:r>
            <a:endParaRPr lang="en-US" dirty="0">
              <a:solidFill>
                <a:srgbClr val="0E0E0E"/>
              </a:solidFill>
              <a:effectLst/>
              <a:latin typeface=".SF NS"/>
            </a:endParaRPr>
          </a:p>
          <a:p>
            <a:r>
              <a:rPr lang="en-US" dirty="0">
                <a:solidFill>
                  <a:srgbClr val="0E0E0E"/>
                </a:solidFill>
                <a:effectLst/>
                <a:latin typeface=".SF NS"/>
              </a:rPr>
              <a:t>It’s often best to begin with a small number of components and assess the model’s fit. Starting small allows us to evaluate the model’s adequacy without overburdening our computational resources.</a:t>
            </a:r>
            <a:br>
              <a:rPr lang="en-US" dirty="0">
                <a:solidFill>
                  <a:srgbClr val="0E0E0E"/>
                </a:solidFill>
                <a:effectLst/>
                <a:latin typeface=".SF NS"/>
              </a:rPr>
            </a:br>
            <a:endParaRPr lang="en-US" dirty="0">
              <a:solidFill>
                <a:srgbClr val="0E0E0E"/>
              </a:solidFill>
              <a:effectLst/>
              <a:latin typeface=".SF NS"/>
            </a:endParaRP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18</a:t>
            </a:fld>
            <a:endParaRPr lang="en-US"/>
          </a:p>
        </p:txBody>
      </p:sp>
    </p:spTree>
    <p:extLst>
      <p:ext uri="{BB962C8B-B14F-4D97-AF65-F5344CB8AC3E}">
        <p14:creationId xmlns:p14="http://schemas.microsoft.com/office/powerpoint/2010/main" val="189701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Posterior Predictive Distribution:</a:t>
            </a:r>
          </a:p>
          <a:p>
            <a:r>
              <a:rPr lang="en-US" dirty="0"/>
              <a:t>To determine if the current number of components  H  adequately describes the observed data, we use the posterior predictive distribution of a suitably chosen test quantity. This test quantity should measure aspects of the data that are not sufficient statistics for the model parameters, providing a clear indication of the model’s fit.</a:t>
            </a:r>
          </a:p>
          <a:p>
            <a:endParaRPr lang="en-US" dirty="0"/>
          </a:p>
          <a:p>
            <a:r>
              <a:rPr lang="en-US" dirty="0"/>
              <a:t>Hierarchical Parameter Approach:</a:t>
            </a:r>
          </a:p>
          <a:p>
            <a:r>
              <a:rPr lang="en-US" dirty="0"/>
              <a:t>An alternative approach is to treat  H  as a hierarchical parameter. In this framework,  H  can take on values 1, 2, 3, and so on. We then average our inferences about  y  over the posterior distribution of mixture models, providing a more flexible and comprehensive understanding of the data. </a:t>
            </a: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19</a:t>
            </a:fld>
            <a:endParaRPr lang="en-US"/>
          </a:p>
        </p:txBody>
      </p:sp>
    </p:spTree>
    <p:extLst>
      <p:ext uri="{BB962C8B-B14F-4D97-AF65-F5344CB8AC3E}">
        <p14:creationId xmlns:p14="http://schemas.microsoft.com/office/powerpoint/2010/main" val="1671582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Let’s explore the two schools of thought on finite mixture models: treating them as true models or as approximating distributions.</a:t>
            </a:r>
            <a:endParaRPr lang="en-US" dirty="0"/>
          </a:p>
          <a:p>
            <a:endParaRPr lang="en-US" dirty="0"/>
          </a:p>
          <a:p>
            <a:r>
              <a:rPr lang="en-US" dirty="0"/>
              <a:t>Viewpoint 1: True Models</a:t>
            </a:r>
          </a:p>
          <a:p>
            <a:r>
              <a:rPr lang="en-US" dirty="0"/>
              <a:t>The first viewpoint considers the incorporation of latent subpopulations as a realistic characterization of the true data-generating mechanism. Here, subpopulations are seen as truly existing, and there is interest in performing inferences on these subpopulations and clustering individuals based on their subpopulation membership. This approach has led to extensive literature on latent class modeling and model-based clustering.</a:t>
            </a:r>
          </a:p>
          <a:p>
            <a:endParaRPr lang="en-US" dirty="0"/>
          </a:p>
          <a:p>
            <a:r>
              <a:rPr lang="en-US" dirty="0"/>
              <a:t>Challenges with Viewpoint 1:</a:t>
            </a:r>
          </a:p>
          <a:p>
            <a:r>
              <a:rPr lang="en-US" dirty="0"/>
              <a:t>However, clustering and identifying subpopulations are highly sensitive to the parametric model  f  used, which suggests they might not be real. For instance, changing  f  from a normal distribution to a t-distribution can result in very different clusters. In multivariate cases, using a diagonal covariance can inflate the number of clusters, splitting true elliptical subpopulations into several spherical subgroups to fit the data. Thus, since the true parametric model is never fully known, the reliability of estimated cluster-specific parameters or clusters is questionable.</a:t>
            </a:r>
          </a:p>
          <a:p>
            <a:endParaRPr lang="en-US" dirty="0"/>
          </a:p>
          <a:p>
            <a:r>
              <a:rPr lang="en-US" b="1" dirty="0">
                <a:solidFill>
                  <a:srgbClr val="0E0E0E"/>
                </a:solidFill>
                <a:effectLst/>
                <a:latin typeface=".SF NS"/>
              </a:rPr>
              <a:t>Viewpoint 2: Approximating Distributions</a:t>
            </a:r>
            <a:endParaRPr lang="en-US" dirty="0">
              <a:solidFill>
                <a:srgbClr val="0E0E0E"/>
              </a:solidFill>
              <a:effectLst/>
              <a:latin typeface=".SF NS"/>
            </a:endParaRPr>
          </a:p>
          <a:p>
            <a:r>
              <a:rPr lang="en-US" dirty="0">
                <a:solidFill>
                  <a:srgbClr val="0E0E0E"/>
                </a:solidFill>
                <a:effectLst/>
                <a:latin typeface=".SF NS"/>
              </a:rPr>
              <a:t>The second viewpoint argues that trying to infer latent subpopulations is an intrinsically ill-defined statistical problem. Instead, </a:t>
            </a:r>
          </a:p>
          <a:p>
            <a:endParaRPr lang="en-US" dirty="0">
              <a:solidFill>
                <a:srgbClr val="0E0E0E"/>
              </a:solidFill>
              <a:effectLst/>
              <a:latin typeface=".SF NS"/>
            </a:endParaRPr>
          </a:p>
          <a:p>
            <a:r>
              <a:rPr lang="en-US" dirty="0">
                <a:solidFill>
                  <a:srgbClr val="0E0E0E"/>
                </a:solidFill>
                <a:effectLst/>
                <a:latin typeface=".SF NS"/>
              </a:rPr>
              <a:t>finite mixture models are valued for their flexibility in building more realistic hierarchical models. They better account for uncertainty in parametric choices for random effects, error distributions, and other aspects of the model.</a:t>
            </a:r>
          </a:p>
          <a:p>
            <a:endParaRPr lang="en-US" dirty="0">
              <a:solidFill>
                <a:srgbClr val="0E0E0E"/>
              </a:solidFill>
              <a:effectLst/>
              <a:latin typeface=".SF NS"/>
            </a:endParaRPr>
          </a:p>
          <a:p>
            <a:r>
              <a:rPr lang="en-US" b="1" dirty="0">
                <a:solidFill>
                  <a:srgbClr val="0E0E0E"/>
                </a:solidFill>
                <a:effectLst/>
                <a:latin typeface=".SF NS"/>
              </a:rPr>
              <a:t>Applications of Finite Mixture Models:</a:t>
            </a:r>
            <a:endParaRPr lang="en-US" dirty="0">
              <a:solidFill>
                <a:srgbClr val="0E0E0E"/>
              </a:solidFill>
              <a:effectLst/>
              <a:latin typeface=".SF NS"/>
            </a:endParaRPr>
          </a:p>
          <a:p>
            <a:r>
              <a:rPr lang="en-US" dirty="0">
                <a:solidFill>
                  <a:srgbClr val="0E0E0E"/>
                </a:solidFill>
                <a:effectLst/>
                <a:latin typeface=".SF NS"/>
              </a:rPr>
              <a:t>Finite mixture models have broad applications, including:</a:t>
            </a:r>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 Univariate or multivariate density estimation.</a:t>
            </a:r>
          </a:p>
          <a:p>
            <a:r>
              <a:rPr lang="en-US" dirty="0">
                <a:solidFill>
                  <a:srgbClr val="0E0E0E"/>
                </a:solidFill>
                <a:effectLst/>
                <a:latin typeface=".SF NS"/>
              </a:rPr>
              <a:t>• Classification tasks, where data is categorized into different groups.</a:t>
            </a:r>
          </a:p>
          <a:p>
            <a:r>
              <a:rPr lang="en-US" dirty="0">
                <a:solidFill>
                  <a:srgbClr val="0E0E0E"/>
                </a:solidFill>
                <a:effectLst/>
                <a:latin typeface=".SF NS"/>
              </a:rPr>
              <a:t>• Nonparametric regression, which does not assume a fixed functional form for the relationship between variables.</a:t>
            </a:r>
          </a:p>
          <a:p>
            <a:endParaRPr lang="en-US" dirty="0">
              <a:solidFill>
                <a:srgbClr val="0E0E0E"/>
              </a:solidFill>
              <a:effectLst/>
              <a:latin typeface=".SF NS"/>
            </a:endParaRP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20</a:t>
            </a:fld>
            <a:endParaRPr lang="en-US"/>
          </a:p>
        </p:txBody>
      </p:sp>
    </p:spTree>
    <p:extLst>
      <p:ext uri="{BB962C8B-B14F-4D97-AF65-F5344CB8AC3E}">
        <p14:creationId xmlns:p14="http://schemas.microsoft.com/office/powerpoint/2010/main" val="173383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might expect, for models this complicated, we would expect to simulate our posterior and posterior predictive distributions. </a:t>
            </a:r>
          </a:p>
          <a:p>
            <a:endParaRPr lang="en-US" dirty="0"/>
          </a:p>
          <a:p>
            <a:r>
              <a:rPr lang="en-US" dirty="0"/>
              <a:t>Posterior Simulation Using the Gibbs Sampler:</a:t>
            </a:r>
          </a:p>
          <a:p>
            <a:r>
              <a:rPr lang="en-US" dirty="0"/>
              <a:t>We begin with obtaining starting values for the Gibbs sampler. These can be acquired through importance resampling from a suitable approximation to the posterior, such as a mixture of  t_4  distributions located at the modes.</a:t>
            </a:r>
          </a:p>
          <a:p>
            <a:endParaRPr lang="en-US" dirty="0"/>
          </a:p>
          <a:p>
            <a:r>
              <a:rPr lang="en-US" dirty="0"/>
              <a:t>The Gibbs sampler alternates between two main steps:</a:t>
            </a:r>
          </a:p>
          <a:p>
            <a:endParaRPr lang="en-US" dirty="0"/>
          </a:p>
          <a:p>
            <a:r>
              <a:rPr lang="en-US" dirty="0"/>
              <a:t>	1.	Drawing indicators given the model parameters.</a:t>
            </a:r>
          </a:p>
          <a:p>
            <a:r>
              <a:rPr lang="en-US" dirty="0"/>
              <a:t>	2.	Drawing model parameters given the indicators.</a:t>
            </a:r>
          </a:p>
          <a:p>
            <a:endParaRPr lang="en-US" dirty="0"/>
          </a:p>
          <a:p>
            <a:r>
              <a:rPr lang="en-US" dirty="0"/>
              <a:t>The second step might involve several updates to all model parameters. When we have the indicators, the mixture model simplifies to an ordinary (possibly hierarchical) model. This is where the use of conjugate priors can be very helpful, as they simplify the calculations involved.</a:t>
            </a:r>
          </a:p>
          <a:p>
            <a:endParaRPr lang="en-US" dirty="0"/>
          </a:p>
          <a:p>
            <a:r>
              <a:rPr lang="en-US" dirty="0"/>
              <a:t>Drawing indicators is typically straightforward, often involving multinomial draws in finite mixture models.</a:t>
            </a:r>
          </a:p>
          <a:p>
            <a:endParaRPr lang="en-US" dirty="0"/>
          </a:p>
          <a:p>
            <a:r>
              <a:rPr lang="en-US" dirty="0"/>
              <a:t>During the iterative simulation stage, modeling errors like incorrect application of an improper prior density can become apparent. For instance, if a Gibbs sequence starts near zero variance, it may never move away from that area. Identifiability issues may also become evident if the Gibbs sequences do not converge due to aliasing in permutations of the components.</a:t>
            </a: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21</a:t>
            </a:fld>
            <a:endParaRPr lang="en-US"/>
          </a:p>
        </p:txBody>
      </p:sp>
    </p:spTree>
    <p:extLst>
      <p:ext uri="{BB962C8B-B14F-4D97-AF65-F5344CB8AC3E}">
        <p14:creationId xmlns:p14="http://schemas.microsoft.com/office/powerpoint/2010/main" val="2772411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Once the Gibbs sampler has reached approximate convergence, we can obtain posterior inferences about the model parameters by ignoring the drawn indicators. The posterior distribution of the indicator variables gives us information about the likely components from which each observation is drawn.</a:t>
            </a:r>
          </a:p>
          <a:p>
            <a:endParaRPr lang="en-US" dirty="0">
              <a:solidFill>
                <a:srgbClr val="0E0E0E"/>
              </a:solidFill>
              <a:effectLst/>
              <a:latin typeface=".SF NS"/>
            </a:endParaRPr>
          </a:p>
          <a:p>
            <a:r>
              <a:rPr lang="en-US" dirty="0">
                <a:solidFill>
                  <a:srgbClr val="0E0E0E"/>
                </a:solidFill>
                <a:effectLst/>
                <a:latin typeface=".SF NS"/>
              </a:rPr>
              <a:t>To assess the fit of the model, we can use various posterior predictive checks, as illustrated in the next lesson. If robustness is a concern, we can evaluate the sensitivity of our inferences to the assumed parametric family using the methods discussed in Chapter 17 of BDA3, our textbook.</a:t>
            </a:r>
          </a:p>
          <a:p>
            <a:endParaRPr lang="en-US" dirty="0">
              <a:solidFill>
                <a:srgbClr val="0E0E0E"/>
              </a:solidFill>
              <a:effectLst/>
              <a:latin typeface=".SF NS"/>
            </a:endParaRPr>
          </a:p>
          <a:p>
            <a:r>
              <a:rPr lang="en-US" dirty="0">
                <a:solidFill>
                  <a:srgbClr val="0E0E0E"/>
                </a:solidFill>
                <a:effectLst/>
                <a:latin typeface=".SF NS"/>
              </a:rPr>
              <a:t>By carefully applying these techniques, we can ensure that our mixture models are both accurate and robust, providing reliable insights into the data.</a:t>
            </a:r>
          </a:p>
          <a:p>
            <a:endParaRPr lang="en-US" dirty="0">
              <a:solidFill>
                <a:srgbClr val="0E0E0E"/>
              </a:solidFill>
              <a:effectLst/>
              <a:latin typeface=".SF NS"/>
            </a:endParaRP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22</a:t>
            </a:fld>
            <a:endParaRPr lang="en-US"/>
          </a:p>
        </p:txBody>
      </p:sp>
    </p:spTree>
    <p:extLst>
      <p:ext uri="{BB962C8B-B14F-4D97-AF65-F5344CB8AC3E}">
        <p14:creationId xmlns:p14="http://schemas.microsoft.com/office/powerpoint/2010/main" val="4232038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time, we discuss practical applications and some computational challenges related </a:t>
            </a:r>
            <a:r>
              <a:rPr lang="en-US"/>
              <a:t>to mixture models. </a:t>
            </a:r>
          </a:p>
        </p:txBody>
      </p:sp>
      <p:sp>
        <p:nvSpPr>
          <p:cNvPr id="4" name="Slide Number Placeholder 3"/>
          <p:cNvSpPr>
            <a:spLocks noGrp="1"/>
          </p:cNvSpPr>
          <p:nvPr>
            <p:ph type="sldNum" sz="quarter" idx="5"/>
          </p:nvPr>
        </p:nvSpPr>
        <p:spPr/>
        <p:txBody>
          <a:bodyPr/>
          <a:lstStyle/>
          <a:p>
            <a:fld id="{F625DDDC-B10B-3347-AAB4-5CB93FC9C71C}" type="slidenum">
              <a:rPr lang="en-US" smtClean="0"/>
              <a:t>23</a:t>
            </a:fld>
            <a:endParaRPr lang="en-US"/>
          </a:p>
        </p:txBody>
      </p:sp>
    </p:spTree>
    <p:extLst>
      <p:ext uri="{BB962C8B-B14F-4D97-AF65-F5344CB8AC3E}">
        <p14:creationId xmlns:p14="http://schemas.microsoft.com/office/powerpoint/2010/main" val="4073645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4727F-E814-03E1-B0BC-47FB0CD6FA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0C1A64-96A6-2EFC-80F8-FA05C5262E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ECC3C-E10A-D850-45DF-782AD9708972}"/>
              </a:ext>
            </a:extLst>
          </p:cNvPr>
          <p:cNvSpPr>
            <a:spLocks noGrp="1"/>
          </p:cNvSpPr>
          <p:nvPr>
            <p:ph type="body" idx="1"/>
          </p:nvPr>
        </p:nvSpPr>
        <p:spPr/>
        <p:txBody>
          <a:bodyPr/>
          <a:lstStyle/>
          <a:p>
            <a:r>
              <a:rPr lang="en-US" dirty="0"/>
              <a:t>Next time, we discuss practical applications and some computational challenges related </a:t>
            </a:r>
            <a:r>
              <a:rPr lang="en-US"/>
              <a:t>to mixture models. </a:t>
            </a:r>
          </a:p>
        </p:txBody>
      </p:sp>
      <p:sp>
        <p:nvSpPr>
          <p:cNvPr id="4" name="Slide Number Placeholder 3">
            <a:extLst>
              <a:ext uri="{FF2B5EF4-FFF2-40B4-BE49-F238E27FC236}">
                <a16:creationId xmlns:a16="http://schemas.microsoft.com/office/drawing/2014/main" id="{25CBDB07-3C60-28B4-7BCB-79707CE8A468}"/>
              </a:ext>
            </a:extLst>
          </p:cNvPr>
          <p:cNvSpPr>
            <a:spLocks noGrp="1"/>
          </p:cNvSpPr>
          <p:nvPr>
            <p:ph type="sldNum" sz="quarter" idx="5"/>
          </p:nvPr>
        </p:nvSpPr>
        <p:spPr/>
        <p:txBody>
          <a:bodyPr/>
          <a:lstStyle/>
          <a:p>
            <a:fld id="{F625DDDC-B10B-3347-AAB4-5CB93FC9C71C}" type="slidenum">
              <a:rPr lang="en-US" smtClean="0"/>
              <a:t>24</a:t>
            </a:fld>
            <a:endParaRPr lang="en-US"/>
          </a:p>
        </p:txBody>
      </p:sp>
    </p:spTree>
    <p:extLst>
      <p:ext uri="{BB962C8B-B14F-4D97-AF65-F5344CB8AC3E}">
        <p14:creationId xmlns:p14="http://schemas.microsoft.com/office/powerpoint/2010/main" val="68304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approach involves constructing the distribution from H simpler distributions that we know and understand, such as several normal distributions with different means and variances. </a:t>
            </a:r>
          </a:p>
          <a:p>
            <a:endParaRPr lang="en-US" dirty="0"/>
          </a:p>
          <a:p>
            <a:r>
              <a:rPr lang="en-US" dirty="0"/>
              <a:t>We combine these multiple, simpler distributions by considering what proportion of the population corresponds to the subpopulation in question. For example, if we were thinking about adult heights, we might break up the population into subpopulations, such as females and males, although we may want additional distributions to account for folks who are intersex or who may have atypical hormonal development because maybe they are trans or they have something like McCune-Albright syndrome, which affects their development. Regardless of the number of subpopulations we identify, we know that these subpopulations do not exist in equal proportions within the larger population. So each one should have its own lambda value to reflect that. Lambda should reflect a proportion, so the sum of all the lambdas used should sum to 1. </a:t>
            </a:r>
          </a:p>
          <a:p>
            <a:endParaRPr lang="en-US" dirty="0"/>
          </a:p>
          <a:p>
            <a:r>
              <a:rPr lang="en-US" dirty="0"/>
              <a:t>So the larger distribution is the sum of the smaller distributions multiplied by lambda. </a:t>
            </a:r>
          </a:p>
        </p:txBody>
      </p:sp>
      <p:sp>
        <p:nvSpPr>
          <p:cNvPr id="4" name="Slide Number Placeholder 3"/>
          <p:cNvSpPr>
            <a:spLocks noGrp="1"/>
          </p:cNvSpPr>
          <p:nvPr>
            <p:ph type="sldNum" sz="quarter" idx="5"/>
          </p:nvPr>
        </p:nvSpPr>
        <p:spPr/>
        <p:txBody>
          <a:bodyPr/>
          <a:lstStyle/>
          <a:p>
            <a:fld id="{F625DDDC-B10B-3347-AAB4-5CB93FC9C71C}" type="slidenum">
              <a:rPr lang="en-US" smtClean="0"/>
              <a:t>7</a:t>
            </a:fld>
            <a:endParaRPr lang="en-US"/>
          </a:p>
        </p:txBody>
      </p:sp>
    </p:spTree>
    <p:extLst>
      <p:ext uri="{BB962C8B-B14F-4D97-AF65-F5344CB8AC3E}">
        <p14:creationId xmlns:p14="http://schemas.microsoft.com/office/powerpoint/2010/main" val="1672864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0B08B-9BB2-14E2-AA2B-D5097C8D65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6F9368-CE02-A463-32C8-D45F6E1B49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4713AC-E4D8-A776-E165-C7C75323CFDE}"/>
              </a:ext>
            </a:extLst>
          </p:cNvPr>
          <p:cNvSpPr>
            <a:spLocks noGrp="1"/>
          </p:cNvSpPr>
          <p:nvPr>
            <p:ph type="body" idx="1"/>
          </p:nvPr>
        </p:nvSpPr>
        <p:spPr/>
        <p:txBody>
          <a:bodyPr/>
          <a:lstStyle/>
          <a:p>
            <a:r>
              <a:rPr lang="en-US" dirty="0"/>
              <a:t>Next time, we discuss practical applications and some computational challenges related </a:t>
            </a:r>
            <a:r>
              <a:rPr lang="en-US"/>
              <a:t>to mixture models. </a:t>
            </a:r>
          </a:p>
        </p:txBody>
      </p:sp>
      <p:sp>
        <p:nvSpPr>
          <p:cNvPr id="4" name="Slide Number Placeholder 3">
            <a:extLst>
              <a:ext uri="{FF2B5EF4-FFF2-40B4-BE49-F238E27FC236}">
                <a16:creationId xmlns:a16="http://schemas.microsoft.com/office/drawing/2014/main" id="{2052342B-792B-1857-71E3-0F667E5A41E0}"/>
              </a:ext>
            </a:extLst>
          </p:cNvPr>
          <p:cNvSpPr>
            <a:spLocks noGrp="1"/>
          </p:cNvSpPr>
          <p:nvPr>
            <p:ph type="sldNum" sz="quarter" idx="5"/>
          </p:nvPr>
        </p:nvSpPr>
        <p:spPr/>
        <p:txBody>
          <a:bodyPr/>
          <a:lstStyle/>
          <a:p>
            <a:fld id="{F625DDDC-B10B-3347-AAB4-5CB93FC9C71C}" type="slidenum">
              <a:rPr lang="en-US" smtClean="0"/>
              <a:t>25</a:t>
            </a:fld>
            <a:endParaRPr lang="en-US"/>
          </a:p>
        </p:txBody>
      </p:sp>
    </p:spTree>
    <p:extLst>
      <p:ext uri="{BB962C8B-B14F-4D97-AF65-F5344CB8AC3E}">
        <p14:creationId xmlns:p14="http://schemas.microsoft.com/office/powerpoint/2010/main" val="404426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 sense of what we mean, let’s look at an example related to the </a:t>
            </a:r>
            <a:r>
              <a:rPr lang="en-US" i="1" dirty="0" err="1"/>
              <a:t>Telmatochromis</a:t>
            </a:r>
            <a:r>
              <a:rPr lang="en-US" i="1" dirty="0"/>
              <a:t> temporalis, a fish species in Lake Tanganyika in East Africa. </a:t>
            </a:r>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8</a:t>
            </a:fld>
            <a:endParaRPr lang="en-US"/>
          </a:p>
        </p:txBody>
      </p:sp>
    </p:spTree>
    <p:extLst>
      <p:ext uri="{BB962C8B-B14F-4D97-AF65-F5344CB8AC3E}">
        <p14:creationId xmlns:p14="http://schemas.microsoft.com/office/powerpoint/2010/main" val="2491176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This is species is comprised of two subspecies of different lengths, which reside in different regions of the lake. Along the rocky shoreline exists the larger ectomorph and among the shells in the sand is the smaller one. Suppose they are 40% and 60% of the population total. </a:t>
            </a:r>
          </a:p>
          <a:p>
            <a:endParaRPr lang="en-US" i="1" dirty="0"/>
          </a:p>
          <a:p>
            <a:r>
              <a:rPr lang="en-US" i="1" dirty="0"/>
              <a:t>Then, suppose you metanalysis analysis where you construct a hierarchical model and estimate the following about the two populations. The smaller fish have a length of 2cm with a variance of 0.5 while the larger have a length of 5cm with a variance of 1.</a:t>
            </a:r>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9</a:t>
            </a:fld>
            <a:endParaRPr lang="en-US"/>
          </a:p>
        </p:txBody>
      </p:sp>
    </p:spTree>
    <p:extLst>
      <p:ext uri="{BB962C8B-B14F-4D97-AF65-F5344CB8AC3E}">
        <p14:creationId xmlns:p14="http://schemas.microsoft.com/office/powerpoint/2010/main" val="50020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that distribution of the assumed fish population is. You can see that it looks like two overlapping normal distributions. The x-axis of this graph correspond to fish lengths and the y-axis corresponds to the density. Based on what we’ve covered previously, you may notice that he mode is not particularly meaningful here since we really have two peaks. And because our distribution is not symmetric about a single peak, a normal approximation would not make sense here. The two distinct peaks would make us label it a bimodal distribution. </a:t>
            </a:r>
          </a:p>
          <a:p>
            <a:endParaRPr lang="en-US" dirty="0"/>
          </a:p>
          <a:p>
            <a:r>
              <a:rPr lang="en-US" dirty="0"/>
              <a:t>For this problem, H = 2 because we this distribution is constructed from only two subpopulations.</a:t>
            </a:r>
          </a:p>
          <a:p>
            <a:endParaRPr lang="en-US" dirty="0"/>
          </a:p>
          <a:p>
            <a:r>
              <a:rPr lang="en-US" dirty="0"/>
              <a:t>The lambda values are .6 and .4 corresponding to the frequencies of the populations. Note that lambda are generally parameters we estimate. So I might start off with some initial value value like we have here, but I may want to incorporate some uncertainty. How might I do this? </a:t>
            </a:r>
          </a:p>
          <a:p>
            <a:endParaRPr lang="en-US" dirty="0"/>
          </a:p>
          <a:p>
            <a:r>
              <a:rPr lang="en-US" dirty="0"/>
              <a:t>The two distributions we used to construct this are normal distributions. One with mean 2 and variance 0.5 and the other with mean 5 and variance 1. </a:t>
            </a:r>
          </a:p>
          <a:p>
            <a:endParaRPr lang="en-US" dirty="0"/>
          </a:p>
          <a:p>
            <a:r>
              <a:rPr lang="en-US" dirty="0"/>
              <a:t>The mean of the mixture population is combined by looking at the means of the individual distributions weighted according to the respective lambda populations. But this, on its face is not a particularly meaningful metric relative to the distribution. </a:t>
            </a:r>
          </a:p>
        </p:txBody>
      </p:sp>
      <p:sp>
        <p:nvSpPr>
          <p:cNvPr id="4" name="Slide Number Placeholder 3"/>
          <p:cNvSpPr>
            <a:spLocks noGrp="1"/>
          </p:cNvSpPr>
          <p:nvPr>
            <p:ph type="sldNum" sz="quarter" idx="5"/>
          </p:nvPr>
        </p:nvSpPr>
        <p:spPr/>
        <p:txBody>
          <a:bodyPr/>
          <a:lstStyle/>
          <a:p>
            <a:fld id="{F625DDDC-B10B-3347-AAB4-5CB93FC9C71C}" type="slidenum">
              <a:rPr lang="en-US" smtClean="0"/>
              <a:t>10</a:t>
            </a:fld>
            <a:endParaRPr lang="en-US"/>
          </a:p>
        </p:txBody>
      </p:sp>
    </p:spTree>
    <p:extLst>
      <p:ext uri="{BB962C8B-B14F-4D97-AF65-F5344CB8AC3E}">
        <p14:creationId xmlns:p14="http://schemas.microsoft.com/office/powerpoint/2010/main" val="1216631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E4D2E-2B31-70AB-7DD2-087F44D859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9904C2-E1DE-D5D4-C3B1-9ACD71AA9C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6C1F60-C742-9F8F-F8B1-D0AC290BC3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301A8C-75C1-7BEF-37B3-0FF68E650F41}"/>
              </a:ext>
            </a:extLst>
          </p:cNvPr>
          <p:cNvSpPr>
            <a:spLocks noGrp="1"/>
          </p:cNvSpPr>
          <p:nvPr>
            <p:ph type="sldNum" sz="quarter" idx="5"/>
          </p:nvPr>
        </p:nvSpPr>
        <p:spPr/>
        <p:txBody>
          <a:bodyPr/>
          <a:lstStyle/>
          <a:p>
            <a:fld id="{F625DDDC-B10B-3347-AAB4-5CB93FC9C71C}" type="slidenum">
              <a:rPr lang="en-US" smtClean="0"/>
              <a:t>11</a:t>
            </a:fld>
            <a:endParaRPr lang="en-US"/>
          </a:p>
        </p:txBody>
      </p:sp>
    </p:spTree>
    <p:extLst>
      <p:ext uri="{BB962C8B-B14F-4D97-AF65-F5344CB8AC3E}">
        <p14:creationId xmlns:p14="http://schemas.microsoft.com/office/powerpoint/2010/main" val="276107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observed variables are modeled using an indicator, </a:t>
                </a:r>
                <a:r>
                  <a:rPr lang="en-US" sz="1800" dirty="0" err="1">
                    <a:effectLst/>
                    <a:latin typeface="CMR10"/>
                  </a:rPr>
                  <a:t>z_ih</a:t>
                </a:r>
                <a:r>
                  <a:rPr lang="en-US" sz="1800" dirty="0">
                    <a:effectLst/>
                    <a:latin typeface="CMR10"/>
                  </a:rPr>
                  <a:t>. If the value of </a:t>
                </a:r>
                <a:r>
                  <a:rPr lang="en-US" sz="1800" dirty="0" err="1">
                    <a:effectLst/>
                    <a:latin typeface="CMR10"/>
                  </a:rPr>
                  <a:t>z_ih</a:t>
                </a:r>
                <a:r>
                  <a:rPr lang="en-US" sz="1800" dirty="0">
                    <a:effectLst/>
                    <a:latin typeface="CMR10"/>
                  </a:rPr>
                  <a:t> is 1, then that tells us that observation </a:t>
                </a:r>
                <a14:m>
                  <m:oMath xmlns:m="http://schemas.openxmlformats.org/officeDocument/2006/math">
                    <m:r>
                      <a:rPr lang="en-US" sz="1800" i="1" dirty="0" smtClean="0">
                        <a:effectLst/>
                        <a:latin typeface="Cambria Math" panose="02040503050406030204" pitchFamily="18" charset="0"/>
                      </a:rPr>
                      <m:t>𝑖</m:t>
                    </m:r>
                  </m:oMath>
                </a14:m>
                <a:r>
                  <a:rPr lang="en-US" sz="1800" dirty="0">
                    <a:effectLst/>
                    <a:latin typeface="CMR10"/>
                  </a:rPr>
                  <a:t> comes from component distribution </a:t>
                </a:r>
                <a14:m>
                  <m:oMath xmlns:m="http://schemas.openxmlformats.org/officeDocument/2006/math">
                    <m:r>
                      <a:rPr lang="en-US" sz="1800" i="1" dirty="0" smtClean="0">
                        <a:effectLst/>
                        <a:latin typeface="Cambria Math" panose="02040503050406030204" pitchFamily="18" charset="0"/>
                      </a:rPr>
                      <m:t>h</m:t>
                    </m:r>
                  </m:oMath>
                </a14:m>
                <a:r>
                  <a:rPr lang="en-US" sz="1800" dirty="0">
                    <a:effectLst/>
                    <a:latin typeface="CMR1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likelihood of observations, which involves both the observation and the indicator variable can be written with this expression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with exactly one of </a:t>
                </a:r>
                <a:r>
                  <a:rPr lang="en-US" sz="1800" dirty="0" err="1">
                    <a:effectLst/>
                    <a:latin typeface="CMMI10"/>
                  </a:rPr>
                  <a:t>z</a:t>
                </a:r>
                <a:r>
                  <a:rPr lang="en-US" sz="1800" dirty="0" err="1">
                    <a:effectLst/>
                    <a:latin typeface="CMMI7"/>
                  </a:rPr>
                  <a:t>ih</a:t>
                </a:r>
                <a:r>
                  <a:rPr lang="en-US" sz="1800" dirty="0">
                    <a:effectLst/>
                    <a:latin typeface="CMMI7"/>
                  </a:rPr>
                  <a:t> </a:t>
                </a:r>
                <a:r>
                  <a:rPr lang="en-US" sz="1800" dirty="0">
                    <a:effectLst/>
                    <a:latin typeface="CMR10"/>
                  </a:rPr>
                  <a:t>equaling 1 for each </a:t>
                </a:r>
                <a:r>
                  <a:rPr lang="en-US" sz="1800" dirty="0" err="1">
                    <a:effectLst/>
                    <a:latin typeface="CMMI10"/>
                  </a:rPr>
                  <a:t>i</a:t>
                </a:r>
                <a:r>
                  <a:rPr lang="en-US" sz="1800" dirty="0">
                    <a:effectLst/>
                    <a:latin typeface="CMR10"/>
                  </a:rPr>
                  <a:t>. Right now, we assume </a:t>
                </a:r>
                <a:r>
                  <a:rPr lang="en-US" sz="1800" dirty="0">
                    <a:effectLst/>
                    <a:latin typeface="CMMI10"/>
                  </a:rPr>
                  <a:t>H</a:t>
                </a:r>
                <a:r>
                  <a:rPr lang="en-US" sz="1800" dirty="0">
                    <a:effectLst/>
                    <a:latin typeface="CMR10"/>
                  </a:rPr>
                  <a:t>, the number of mixture components, is known and fixed. But realistically, this would be something we’d seek to assess and could be thought of as a model’s hyperparameter—one where we might not opt to have a hyperprior because we can easily modify it when we evaluate the model. We will consider this issue further when discussing model checking. </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observed variables are modeled using an indicator, </a:t>
                </a:r>
                <a:r>
                  <a:rPr lang="en-US" sz="1800" dirty="0" err="1">
                    <a:effectLst/>
                    <a:latin typeface="CMR10"/>
                  </a:rPr>
                  <a:t>z_ih</a:t>
                </a:r>
                <a:r>
                  <a:rPr lang="en-US" sz="1800" dirty="0">
                    <a:effectLst/>
                    <a:latin typeface="CMR10"/>
                  </a:rPr>
                  <a:t>. If the value of </a:t>
                </a:r>
                <a:r>
                  <a:rPr lang="en-US" sz="1800" dirty="0" err="1">
                    <a:effectLst/>
                    <a:latin typeface="CMR10"/>
                  </a:rPr>
                  <a:t>z_ih</a:t>
                </a:r>
                <a:r>
                  <a:rPr lang="en-US" sz="1800" dirty="0">
                    <a:effectLst/>
                    <a:latin typeface="CMR10"/>
                  </a:rPr>
                  <a:t> is 1, then that tells us that observation </a:t>
                </a:r>
                <a:r>
                  <a:rPr lang="en-US" sz="1800" i="0" dirty="0">
                    <a:effectLst/>
                    <a:latin typeface="Cambria Math" panose="02040503050406030204" pitchFamily="18" charset="0"/>
                  </a:rPr>
                  <a:t>𝑖</a:t>
                </a:r>
                <a:r>
                  <a:rPr lang="en-US" sz="1800" dirty="0">
                    <a:effectLst/>
                    <a:latin typeface="CMR10"/>
                  </a:rPr>
                  <a:t> comes from component distribution </a:t>
                </a:r>
                <a:r>
                  <a:rPr lang="en-US" sz="1800" i="0" dirty="0">
                    <a:effectLst/>
                    <a:latin typeface="Cambria Math" panose="02040503050406030204" pitchFamily="18" charset="0"/>
                  </a:rPr>
                  <a:t>ℎ</a:t>
                </a:r>
                <a:r>
                  <a:rPr lang="en-US" sz="1800" dirty="0">
                    <a:effectLst/>
                    <a:latin typeface="CMR1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likelihood of observations, which involves both the observation and the indicator variable can be written with this expression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with exactly one of </a:t>
                </a:r>
                <a:r>
                  <a:rPr lang="en-US" sz="1800" dirty="0" err="1">
                    <a:effectLst/>
                    <a:latin typeface="CMMI10"/>
                  </a:rPr>
                  <a:t>z</a:t>
                </a:r>
                <a:r>
                  <a:rPr lang="en-US" sz="1800" dirty="0" err="1">
                    <a:effectLst/>
                    <a:latin typeface="CMMI7"/>
                  </a:rPr>
                  <a:t>ih</a:t>
                </a:r>
                <a:r>
                  <a:rPr lang="en-US" sz="1800" dirty="0">
                    <a:effectLst/>
                    <a:latin typeface="CMMI7"/>
                  </a:rPr>
                  <a:t> </a:t>
                </a:r>
                <a:r>
                  <a:rPr lang="en-US" sz="1800" dirty="0">
                    <a:effectLst/>
                    <a:latin typeface="CMR10"/>
                  </a:rPr>
                  <a:t>equaling 1 for each </a:t>
                </a:r>
                <a:r>
                  <a:rPr lang="en-US" sz="1800" dirty="0" err="1">
                    <a:effectLst/>
                    <a:latin typeface="CMMI10"/>
                  </a:rPr>
                  <a:t>i</a:t>
                </a:r>
                <a:r>
                  <a:rPr lang="en-US" sz="1800" dirty="0">
                    <a:effectLst/>
                    <a:latin typeface="CMR10"/>
                  </a:rPr>
                  <a:t>. Right now, we assume </a:t>
                </a:r>
                <a:r>
                  <a:rPr lang="en-US" sz="1800" dirty="0">
                    <a:effectLst/>
                    <a:latin typeface="CMMI10"/>
                  </a:rPr>
                  <a:t>H</a:t>
                </a:r>
                <a:r>
                  <a:rPr lang="en-US" sz="1800" dirty="0">
                    <a:effectLst/>
                    <a:latin typeface="CMR10"/>
                  </a:rPr>
                  <a:t>, the number of mixture components, is known and fixed. But realistically, this would be something we’d seek to assess and could be thought of as a model’s hyperparameter—one where we might not opt to have a hyperprior because we can easily modify it when we evaluate the model. We will consider this issue further when discussing model checking. </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F625DDDC-B10B-3347-AAB4-5CB93FC9C71C}" type="slidenum">
              <a:rPr lang="en-US" smtClean="0"/>
              <a:t>12</a:t>
            </a:fld>
            <a:endParaRPr lang="en-US"/>
          </a:p>
        </p:txBody>
      </p:sp>
    </p:spTree>
    <p:extLst>
      <p:ext uri="{BB962C8B-B14F-4D97-AF65-F5344CB8AC3E}">
        <p14:creationId xmlns:p14="http://schemas.microsoft.com/office/powerpoint/2010/main" val="3343875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DD4B0-AD1C-3635-BA62-4B0587E44B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417A99-C946-C8C6-D9D5-B161E6296DA4}"/>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F8E18D21-8831-6D97-F21F-769C71D3A2B6}"/>
                  </a:ext>
                </a:extLst>
              </p:cNvPr>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observed variables are modeled using an indicator, </a:t>
                </a:r>
                <a:r>
                  <a:rPr lang="en-US" sz="1800" dirty="0" err="1">
                    <a:effectLst/>
                    <a:latin typeface="CMR10"/>
                  </a:rPr>
                  <a:t>z_ih</a:t>
                </a:r>
                <a:r>
                  <a:rPr lang="en-US" sz="1800" dirty="0">
                    <a:effectLst/>
                    <a:latin typeface="CMR10"/>
                  </a:rPr>
                  <a:t>. If the value of </a:t>
                </a:r>
                <a:r>
                  <a:rPr lang="en-US" sz="1800" dirty="0" err="1">
                    <a:effectLst/>
                    <a:latin typeface="CMR10"/>
                  </a:rPr>
                  <a:t>z_ih</a:t>
                </a:r>
                <a:r>
                  <a:rPr lang="en-US" sz="1800" dirty="0">
                    <a:effectLst/>
                    <a:latin typeface="CMR10"/>
                  </a:rPr>
                  <a:t> is 1, then that tells us that observation </a:t>
                </a:r>
                <a:r>
                  <a:rPr lang="en-US" sz="1800" i="0" dirty="0">
                    <a:effectLst/>
                    <a:latin typeface="Cambria Math" panose="02040503050406030204" pitchFamily="18" charset="0"/>
                  </a:rPr>
                  <a:t>𝑖</a:t>
                </a:r>
                <a:r>
                  <a:rPr lang="en-US" sz="1800" dirty="0">
                    <a:effectLst/>
                    <a:latin typeface="CMR10"/>
                  </a:rPr>
                  <a:t> comes from component distribution </a:t>
                </a:r>
                <a:r>
                  <a:rPr lang="en-US" sz="1800" i="0" dirty="0">
                    <a:effectLst/>
                    <a:latin typeface="Cambria Math" panose="02040503050406030204" pitchFamily="18" charset="0"/>
                  </a:rPr>
                  <a:t>ℎ</a:t>
                </a:r>
                <a:r>
                  <a:rPr lang="en-US" sz="1800" dirty="0">
                    <a:effectLst/>
                    <a:latin typeface="CMR1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likelihood of observations, which involves both the observation and the indicator variable can be written with this expression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with exactly one of </a:t>
                </a:r>
                <a:r>
                  <a:rPr lang="en-US" sz="1800" dirty="0" err="1">
                    <a:effectLst/>
                    <a:latin typeface="CMMI10"/>
                  </a:rPr>
                  <a:t>z</a:t>
                </a:r>
                <a:r>
                  <a:rPr lang="en-US" sz="1800" dirty="0" err="1">
                    <a:effectLst/>
                    <a:latin typeface="CMMI7"/>
                  </a:rPr>
                  <a:t>ih</a:t>
                </a:r>
                <a:r>
                  <a:rPr lang="en-US" sz="1800" dirty="0">
                    <a:effectLst/>
                    <a:latin typeface="CMMI7"/>
                  </a:rPr>
                  <a:t> </a:t>
                </a:r>
                <a:r>
                  <a:rPr lang="en-US" sz="1800" dirty="0">
                    <a:effectLst/>
                    <a:latin typeface="CMR10"/>
                  </a:rPr>
                  <a:t>equaling 1 for each </a:t>
                </a:r>
                <a:r>
                  <a:rPr lang="en-US" sz="1800" dirty="0" err="1">
                    <a:effectLst/>
                    <a:latin typeface="CMMI10"/>
                  </a:rPr>
                  <a:t>i</a:t>
                </a:r>
                <a:r>
                  <a:rPr lang="en-US" sz="1800" dirty="0">
                    <a:effectLst/>
                    <a:latin typeface="CMR10"/>
                  </a:rPr>
                  <a:t>. Right now, we assume </a:t>
                </a:r>
                <a:r>
                  <a:rPr lang="en-US" sz="1800" dirty="0">
                    <a:effectLst/>
                    <a:latin typeface="CMMI10"/>
                  </a:rPr>
                  <a:t>H</a:t>
                </a:r>
                <a:r>
                  <a:rPr lang="en-US" sz="1800" dirty="0">
                    <a:effectLst/>
                    <a:latin typeface="CMR10"/>
                  </a:rPr>
                  <a:t>, the number of mixture components, is known and fixed. But realistically, this would be something we’d seek to assess and could be thought of as a model’s hyperparameter—one where we might not opt to have a hyperprior because we can easily modify it when we evaluate the model. We will consider this issue further when discussing model checking. </a:t>
                </a:r>
                <a:endParaRPr lang="en-US" dirty="0"/>
              </a:p>
              <a:p>
                <a:endParaRPr lang="en-US" dirty="0"/>
              </a:p>
            </p:txBody>
          </p:sp>
        </mc:Fallback>
      </mc:AlternateContent>
      <p:sp>
        <p:nvSpPr>
          <p:cNvPr id="4" name="Slide Number Placeholder 3">
            <a:extLst>
              <a:ext uri="{FF2B5EF4-FFF2-40B4-BE49-F238E27FC236}">
                <a16:creationId xmlns:a16="http://schemas.microsoft.com/office/drawing/2014/main" id="{EB9531F5-4656-44FB-D7F1-D5309D848CEE}"/>
              </a:ext>
            </a:extLst>
          </p:cNvPr>
          <p:cNvSpPr>
            <a:spLocks noGrp="1"/>
          </p:cNvSpPr>
          <p:nvPr>
            <p:ph type="sldNum" sz="quarter" idx="5"/>
          </p:nvPr>
        </p:nvSpPr>
        <p:spPr/>
        <p:txBody>
          <a:bodyPr/>
          <a:lstStyle/>
          <a:p>
            <a:fld id="{F625DDDC-B10B-3347-AAB4-5CB93FC9C71C}" type="slidenum">
              <a:rPr lang="en-US" smtClean="0"/>
              <a:t>13</a:t>
            </a:fld>
            <a:endParaRPr lang="en-US"/>
          </a:p>
        </p:txBody>
      </p:sp>
    </p:spTree>
    <p:extLst>
      <p:ext uri="{BB962C8B-B14F-4D97-AF65-F5344CB8AC3E}">
        <p14:creationId xmlns:p14="http://schemas.microsoft.com/office/powerpoint/2010/main" val="411755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Parameters in a model are not identifiable if the same likelihood function is obtained for more than one choice of the model parameters. If I am considering parameters </a:t>
                </a:r>
                <a14:m>
                  <m:oMath xmlns:m="http://schemas.openxmlformats.org/officeDocument/2006/math">
                    <m:sSub>
                      <m:sSubPr>
                        <m:ctrlPr>
                          <a:rPr lang="en-US" sz="1800" i="1" dirty="0" smtClean="0">
                            <a:effectLst/>
                            <a:latin typeface="Cambria Math" panose="02040503050406030204" pitchFamily="18" charset="0"/>
                          </a:rPr>
                        </m:ctrlPr>
                      </m:sSubPr>
                      <m:e>
                        <m:r>
                          <a:rPr lang="en-US" sz="1800" i="1" dirty="0" smtClean="0">
                            <a:effectLst/>
                            <a:latin typeface="Cambria Math" panose="02040503050406030204" pitchFamily="18" charset="0"/>
                          </a:rPr>
                          <m:t>𝜃</m:t>
                        </m:r>
                      </m:e>
                      <m:sub>
                        <m:r>
                          <a:rPr lang="en-US" sz="1800" i="1" dirty="0" smtClean="0">
                            <a:effectLst/>
                            <a:latin typeface="Cambria Math" panose="02040503050406030204" pitchFamily="18" charset="0"/>
                          </a:rPr>
                          <m:t>1</m:t>
                        </m:r>
                      </m:sub>
                    </m:sSub>
                  </m:oMath>
                </a14:m>
                <a:r>
                  <a:rPr lang="en-US" sz="1800" dirty="0">
                    <a:effectLst/>
                    <a:latin typeface="CMR10"/>
                  </a:rPr>
                  <a:t> and </a:t>
                </a:r>
                <a14:m>
                  <m:oMath xmlns:m="http://schemas.openxmlformats.org/officeDocument/2006/math">
                    <m:sSub>
                      <m:sSubPr>
                        <m:ctrlPr>
                          <a:rPr lang="en-US" sz="1800" i="1" dirty="0" smtClean="0">
                            <a:effectLst/>
                            <a:latin typeface="Cambria Math" panose="02040503050406030204" pitchFamily="18" charset="0"/>
                          </a:rPr>
                        </m:ctrlPr>
                      </m:sSubPr>
                      <m:e>
                        <m:r>
                          <a:rPr lang="en-US" sz="1800" i="1" dirty="0" smtClean="0">
                            <a:effectLst/>
                            <a:latin typeface="Cambria Math" panose="02040503050406030204" pitchFamily="18" charset="0"/>
                          </a:rPr>
                          <m:t>𝜃</m:t>
                        </m:r>
                      </m:e>
                      <m:sub>
                        <m:r>
                          <a:rPr lang="en-US" sz="1800" i="1" dirty="0" smtClean="0">
                            <a:effectLst/>
                            <a:latin typeface="Cambria Math" panose="02040503050406030204" pitchFamily="18" charset="0"/>
                          </a:rPr>
                          <m:t>2</m:t>
                        </m:r>
                      </m:sub>
                    </m:sSub>
                  </m:oMath>
                </a14:m>
                <a:r>
                  <a:rPr lang="en-US" sz="1800" dirty="0">
                    <a:effectLst/>
                    <a:latin typeface="CMR10"/>
                  </a:rPr>
                  <a:t>, but my observations are equally likely under both possibilities, then I cannot choose between </a:t>
                </a:r>
                <a14:m>
                  <m:oMath xmlns:m="http://schemas.openxmlformats.org/officeDocument/2006/math">
                    <m:sSub>
                      <m:sSubPr>
                        <m:ctrlPr>
                          <a:rPr lang="en-US" sz="1800" i="1" dirty="0" smtClean="0">
                            <a:effectLst/>
                            <a:latin typeface="Cambria Math" panose="02040503050406030204" pitchFamily="18" charset="0"/>
                          </a:rPr>
                        </m:ctrlPr>
                      </m:sSubPr>
                      <m:e>
                        <m:r>
                          <a:rPr lang="en-US" sz="1800" i="1" dirty="0" smtClean="0">
                            <a:effectLst/>
                            <a:latin typeface="Cambria Math" panose="02040503050406030204" pitchFamily="18" charset="0"/>
                          </a:rPr>
                          <m:t>𝜃</m:t>
                        </m:r>
                      </m:e>
                      <m:sub>
                        <m:r>
                          <a:rPr lang="en-US" sz="1800" i="1" dirty="0" smtClean="0">
                            <a:effectLst/>
                            <a:latin typeface="Cambria Math" panose="02040503050406030204" pitchFamily="18" charset="0"/>
                          </a:rPr>
                          <m:t>1</m:t>
                        </m:r>
                      </m:sub>
                    </m:sSub>
                  </m:oMath>
                </a14:m>
                <a:r>
                  <a:rPr lang="en-US" sz="1800" dirty="0">
                    <a:effectLst/>
                    <a:latin typeface="CMR10"/>
                  </a:rPr>
                  <a:t> and </a:t>
                </a:r>
                <a14:m>
                  <m:oMath xmlns:m="http://schemas.openxmlformats.org/officeDocument/2006/math">
                    <m:sSub>
                      <m:sSubPr>
                        <m:ctrlPr>
                          <a:rPr lang="en-US" sz="1800" i="1" dirty="0" smtClean="0">
                            <a:effectLst/>
                            <a:latin typeface="Cambria Math" panose="02040503050406030204" pitchFamily="18" charset="0"/>
                          </a:rPr>
                        </m:ctrlPr>
                      </m:sSubPr>
                      <m:e>
                        <m:r>
                          <a:rPr lang="en-US" sz="1800" i="1" dirty="0" smtClean="0">
                            <a:effectLst/>
                            <a:latin typeface="Cambria Math" panose="02040503050406030204" pitchFamily="18" charset="0"/>
                          </a:rPr>
                          <m:t>𝜃</m:t>
                        </m:r>
                      </m:e>
                      <m:sub>
                        <m:r>
                          <a:rPr lang="en-US" sz="1800" i="1" dirty="0" smtClean="0">
                            <a:effectLst/>
                            <a:latin typeface="Cambria Math" panose="02040503050406030204" pitchFamily="18" charset="0"/>
                          </a:rPr>
                          <m:t>2</m:t>
                        </m:r>
                      </m:sub>
                    </m:sSub>
                  </m:oMath>
                </a14:m>
                <a:r>
                  <a:rPr lang="en-US" sz="1800" dirty="0">
                    <a:effectLst/>
                    <a:latin typeface="CMR10"/>
                  </a:rPr>
                  <a:t>. And this turns out to be an issue when dealing with mixture</a:t>
                </a:r>
                <a:r>
                  <a:rPr lang="en-US" sz="1800" baseline="0" dirty="0">
                    <a:effectLst/>
                    <a:latin typeface="CMR10"/>
                  </a:rPr>
                  <a:t> distributions.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In fact, all finite mixture models are nonidentifiable because I can permute the group labels and the distribution remains unchanged. That’s because the labels themselves are not meaningful. In the fish example, the smaller subpopulation was labeled as component 1, but if I were attempting to solve for the distribution—a valid solution would consider this population being component 2 as well.  There was nothing that required that this subpopulation correspond to component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When possible, we avoid this ambiguity. For example, we can specifying the means of the mixture components to be in nondecreasing order. In that case, the smaller fish HAVE to be in component 1. Another way we can impose an order is by the lambda values  or specifying the mixture proportions </a:t>
                </a:r>
                <a:r>
                  <a:rPr lang="el-GR" sz="1800" dirty="0">
                    <a:effectLst/>
                    <a:latin typeface="CMMI10"/>
                  </a:rPr>
                  <a:t>λ</a:t>
                </a:r>
                <a:r>
                  <a:rPr lang="en-US" sz="1800" dirty="0">
                    <a:effectLst/>
                    <a:latin typeface="CMMI7"/>
                  </a:rPr>
                  <a:t>H </a:t>
                </a:r>
                <a:r>
                  <a:rPr lang="en-US" sz="1800" dirty="0">
                    <a:effectLst/>
                    <a:latin typeface="CMR10"/>
                  </a:rPr>
                  <a:t>to be nondecreasing. An informative prior can also resolve this somewhat as well. </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Parameters in a model are not identifiable if the same likelihood function is obtained for more than one choice of the model parameters. If I am considering parameters </a:t>
                </a:r>
                <a:r>
                  <a:rPr lang="en-US" sz="1800" i="0" dirty="0">
                    <a:effectLst/>
                    <a:latin typeface="Cambria Math" panose="02040503050406030204" pitchFamily="18" charset="0"/>
                  </a:rPr>
                  <a:t>𝜃_1</a:t>
                </a:r>
                <a:r>
                  <a:rPr lang="en-US" sz="1800" dirty="0">
                    <a:effectLst/>
                    <a:latin typeface="CMR10"/>
                  </a:rPr>
                  <a:t> and </a:t>
                </a:r>
                <a:r>
                  <a:rPr lang="en-US" sz="1800" i="0" dirty="0">
                    <a:effectLst/>
                    <a:latin typeface="Cambria Math" panose="02040503050406030204" pitchFamily="18" charset="0"/>
                  </a:rPr>
                  <a:t>𝜃_2</a:t>
                </a:r>
                <a:r>
                  <a:rPr lang="en-US" sz="1800" dirty="0">
                    <a:effectLst/>
                    <a:latin typeface="CMR10"/>
                  </a:rPr>
                  <a:t>, but my observations are equally likely under both possibilities, then I cannot choose between </a:t>
                </a:r>
                <a:r>
                  <a:rPr lang="en-US" sz="1800" i="0" dirty="0">
                    <a:effectLst/>
                    <a:latin typeface="Cambria Math" panose="02040503050406030204" pitchFamily="18" charset="0"/>
                  </a:rPr>
                  <a:t>𝜃_1</a:t>
                </a:r>
                <a:r>
                  <a:rPr lang="en-US" sz="1800" dirty="0">
                    <a:effectLst/>
                    <a:latin typeface="CMR10"/>
                  </a:rPr>
                  <a:t> and </a:t>
                </a:r>
                <a:r>
                  <a:rPr lang="en-US" sz="1800" i="0" dirty="0">
                    <a:effectLst/>
                    <a:latin typeface="Cambria Math" panose="02040503050406030204" pitchFamily="18" charset="0"/>
                  </a:rPr>
                  <a:t>𝜃_2</a:t>
                </a:r>
                <a:r>
                  <a:rPr lang="en-US" sz="1800" dirty="0">
                    <a:effectLst/>
                    <a:latin typeface="CMR10"/>
                  </a:rPr>
                  <a:t>. And this turns out to be an issue when dealing with mixture</a:t>
                </a:r>
                <a:r>
                  <a:rPr lang="en-US" sz="1800" baseline="0" dirty="0">
                    <a:effectLst/>
                    <a:latin typeface="CMR10"/>
                  </a:rPr>
                  <a:t> distributions.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In fact, all finite mixture models are nonidentifiable because I can permute the group labels and the distribution remains unchanged. That’s because the labels themselves are not meaningful. In the fish example, the smaller subpopulation was labeled as component 1, but if I were attempting to solve for the distribution—a valid solution would consider this population being component 2 as well.  There was nothing that required that this subpopulation correspond to component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When possible, we avoid this ambiguity. For example, we can specifying the means of the mixture components to be in nondecreasing order. In that case, the smaller fish HAVE to be in component 1. Another way we can impose an order is by the lambda values  or specifying the mixture proportions </a:t>
                </a:r>
                <a:r>
                  <a:rPr lang="el-GR" sz="1800" dirty="0">
                    <a:effectLst/>
                    <a:latin typeface="CMMI10"/>
                  </a:rPr>
                  <a:t>λ</a:t>
                </a:r>
                <a:r>
                  <a:rPr lang="en-US" sz="1800" dirty="0">
                    <a:effectLst/>
                    <a:latin typeface="CMMI7"/>
                  </a:rPr>
                  <a:t>H </a:t>
                </a:r>
                <a:r>
                  <a:rPr lang="en-US" sz="1800" dirty="0">
                    <a:effectLst/>
                    <a:latin typeface="CMR10"/>
                  </a:rPr>
                  <a:t>to be nondecreasing. An informative prior can also resolve this somewhat as well. </a:t>
                </a:r>
                <a:endParaRPr lang="en-US" dirty="0"/>
              </a:p>
            </p:txBody>
          </p:sp>
        </mc:Fallback>
      </mc:AlternateContent>
      <p:sp>
        <p:nvSpPr>
          <p:cNvPr id="4" name="Slide Number Placeholder 3"/>
          <p:cNvSpPr>
            <a:spLocks noGrp="1"/>
          </p:cNvSpPr>
          <p:nvPr>
            <p:ph type="sldNum" sz="quarter" idx="5"/>
          </p:nvPr>
        </p:nvSpPr>
        <p:spPr/>
        <p:txBody>
          <a:bodyPr/>
          <a:lstStyle/>
          <a:p>
            <a:fld id="{F625DDDC-B10B-3347-AAB4-5CB93FC9C71C}" type="slidenum">
              <a:rPr lang="en-US" smtClean="0"/>
              <a:t>14</a:t>
            </a:fld>
            <a:endParaRPr lang="en-US"/>
          </a:p>
        </p:txBody>
      </p:sp>
    </p:spTree>
    <p:extLst>
      <p:ext uri="{BB962C8B-B14F-4D97-AF65-F5344CB8AC3E}">
        <p14:creationId xmlns:p14="http://schemas.microsoft.com/office/powerpoint/2010/main" val="368758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2645845" y="4948519"/>
            <a:ext cx="12996318" cy="1374962"/>
          </a:xfrm>
        </p:spPr>
        <p:txBody>
          <a:bodyPr rtlCol="0">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
        <p:nvSpPr>
          <p:cNvPr id="3" name="Content Placeholder 2"/>
          <p:cNvSpPr>
            <a:spLocks noGrp="1"/>
          </p:cNvSpPr>
          <p:nvPr>
            <p:ph idx="1"/>
          </p:nvPr>
        </p:nvSpPr>
        <p:spPr>
          <a:xfrm>
            <a:off x="1098550" y="2050699"/>
            <a:ext cx="16084552" cy="6888006"/>
          </a:xfrm>
        </p:spPr>
        <p:txBody>
          <a:bodyPr/>
          <a:lstStyle>
            <a:lvl1pPr>
              <a:defRPr sz="4000"/>
            </a:lvl1pPr>
            <a:lvl2pPr>
              <a:defRPr sz="3600"/>
            </a:lvl2pPr>
            <a:lvl3pPr>
              <a:defRPr sz="3200"/>
            </a:lvl3pPr>
            <a:lvl4pPr>
              <a:defRPr sz="28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Tree>
    <p:extLst>
      <p:ext uri="{BB962C8B-B14F-4D97-AF65-F5344CB8AC3E}">
        <p14:creationId xmlns:p14="http://schemas.microsoft.com/office/powerpoint/2010/main" val="556114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txStyles>
    <p:titleStyle>
      <a:lvl1pPr algn="ctr" rtl="0" fontAlgn="base">
        <a:spcBef>
          <a:spcPct val="0"/>
        </a:spcBef>
        <a:spcAft>
          <a:spcPct val="0"/>
        </a:spcAft>
        <a:defRPr sz="5600" b="1" kern="1200">
          <a:solidFill>
            <a:schemeClr val="accent1"/>
          </a:solidFill>
          <a:latin typeface="+mj-lt"/>
          <a:ea typeface="ＭＳ Ｐゴシック" panose="020B0600070205080204" pitchFamily="34" charset="-128"/>
          <a:cs typeface="+mj-cs"/>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mn-lt"/>
          <a:ea typeface="ＭＳ Ｐゴシック" panose="020B0600070205080204" pitchFamily="34" charset="-128"/>
          <a:cs typeface="+mn-cs"/>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mn-lt"/>
          <a:ea typeface="ＭＳ Ｐゴシック" panose="020B0600070205080204" pitchFamily="34" charset="-128"/>
          <a:cs typeface="+mn-cs"/>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mn-lt"/>
          <a:ea typeface="ＭＳ Ｐゴシック" panose="020B0600070205080204" pitchFamily="34" charset="-128"/>
          <a:cs typeface="+mn-cs"/>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Bayesian Inference</a:t>
            </a:r>
          </a:p>
        </p:txBody>
      </p:sp>
      <p:sp>
        <p:nvSpPr>
          <p:cNvPr id="3" name="Subtitle 2">
            <a:extLst>
              <a:ext uri="{FF2B5EF4-FFF2-40B4-BE49-F238E27FC236}">
                <a16:creationId xmlns:a16="http://schemas.microsoft.com/office/drawing/2014/main" id="{1773A97B-06C2-BD5D-13DD-A14A00967D4E}"/>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Module 8, Lesson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with a blue line&#10;&#10;Description automatically generated">
            <a:extLst>
              <a:ext uri="{FF2B5EF4-FFF2-40B4-BE49-F238E27FC236}">
                <a16:creationId xmlns:a16="http://schemas.microsoft.com/office/drawing/2014/main" id="{80953DC1-ABFD-2418-F047-A57BC61F6527}"/>
              </a:ext>
            </a:extLst>
          </p:cNvPr>
          <p:cNvPicPr>
            <a:picLocks noGrp="1" noChangeAspect="1"/>
          </p:cNvPicPr>
          <p:nvPr>
            <p:ph sz="half" idx="1"/>
          </p:nvPr>
        </p:nvPicPr>
        <p:blipFill>
          <a:blip r:embed="rId3"/>
          <a:stretch>
            <a:fillRect/>
          </a:stretch>
        </p:blipFill>
        <p:spPr>
          <a:xfrm>
            <a:off x="738822" y="1560989"/>
            <a:ext cx="8047037" cy="4828222"/>
          </a:xfrm>
        </p:spPr>
      </p:pic>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C142D01D-FC88-D334-CA83-78B1A26556C0}"/>
                  </a:ext>
                </a:extLst>
              </p:cNvPr>
              <p:cNvSpPr>
                <a:spLocks noGrp="1"/>
              </p:cNvSpPr>
              <p:nvPr>
                <p:ph sz="half" idx="2"/>
              </p:nvPr>
            </p:nvSpPr>
            <p:spPr>
              <a:xfrm>
                <a:off x="1226344" y="6428421"/>
                <a:ext cx="7071992" cy="3379987"/>
              </a:xfrm>
            </p:spPr>
            <p:txBody>
              <a:bodyPr>
                <a:normAutofit fontScale="92500" lnSpcReduction="20000"/>
              </a:bodyPr>
              <a:lstStyle/>
              <a:p>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=2</m:t>
                    </m:r>
                  </m:oMath>
                </a14:m>
                <a:endParaRPr lang="en-US" dirty="0"/>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.6,.4</m:t>
                        </m:r>
                      </m:e>
                    </m:d>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(2,0.5)</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𝑁</m:t>
                    </m:r>
                    <m:r>
                      <a:rPr lang="en-US" b="0" i="1" dirty="0" smtClean="0">
                        <a:latin typeface="Cambria Math" panose="02040503050406030204" pitchFamily="18" charset="0"/>
                      </a:rPr>
                      <m:t>(5,1)</m:t>
                    </m:r>
                  </m:oMath>
                </a14:m>
                <a:endParaRPr lang="en-US" dirty="0"/>
              </a:p>
              <a:p>
                <a:r>
                  <a:rPr lang="en-US" dirty="0"/>
                  <a:t>The mean is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endParaRPr lang="en-US" dirty="0"/>
              </a:p>
              <a:p>
                <a:endParaRPr lang="en-US" dirty="0"/>
              </a:p>
            </p:txBody>
          </p:sp>
        </mc:Choice>
        <mc:Fallback>
          <p:sp>
            <p:nvSpPr>
              <p:cNvPr id="7" name="Content Placeholder 6">
                <a:extLst>
                  <a:ext uri="{FF2B5EF4-FFF2-40B4-BE49-F238E27FC236}">
                    <a16:creationId xmlns:a16="http://schemas.microsoft.com/office/drawing/2014/main" id="{C142D01D-FC88-D334-CA83-78B1A26556C0}"/>
                  </a:ext>
                </a:extLst>
              </p:cNvPr>
              <p:cNvSpPr>
                <a:spLocks noGrp="1" noRot="1" noChangeAspect="1" noMove="1" noResize="1" noEditPoints="1" noAdjustHandles="1" noChangeArrowheads="1" noChangeShapeType="1" noTextEdit="1"/>
              </p:cNvSpPr>
              <p:nvPr>
                <p:ph sz="half" idx="2"/>
              </p:nvPr>
            </p:nvSpPr>
            <p:spPr>
              <a:xfrm>
                <a:off x="1226344" y="6428421"/>
                <a:ext cx="7071992" cy="3379987"/>
              </a:xfrm>
              <a:blipFill>
                <a:blip r:embed="rId4"/>
                <a:stretch>
                  <a:fillRect l="-2241" b="-5776"/>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C58FCBCB-8B1A-BAE7-BE9A-437554290243}"/>
              </a:ext>
            </a:extLst>
          </p:cNvPr>
          <p:cNvSpPr>
            <a:spLocks noGrp="1"/>
          </p:cNvSpPr>
          <p:nvPr>
            <p:ph type="title"/>
          </p:nvPr>
        </p:nvSpPr>
        <p:spPr/>
        <p:txBody>
          <a:bodyPr/>
          <a:lstStyle/>
          <a:p>
            <a:r>
              <a:rPr lang="en-US" dirty="0"/>
              <a:t>Example Distribution of the Fish</a:t>
            </a:r>
          </a:p>
        </p:txBody>
      </p:sp>
      <p:pic>
        <p:nvPicPr>
          <p:cNvPr id="4" name="Picture 3">
            <a:extLst>
              <a:ext uri="{FF2B5EF4-FFF2-40B4-BE49-F238E27FC236}">
                <a16:creationId xmlns:a16="http://schemas.microsoft.com/office/drawing/2014/main" id="{FBE98A69-3050-E576-69F4-643401152E35}"/>
              </a:ext>
            </a:extLst>
          </p:cNvPr>
          <p:cNvPicPr>
            <a:picLocks noChangeAspect="1"/>
          </p:cNvPicPr>
          <p:nvPr/>
        </p:nvPicPr>
        <p:blipFill>
          <a:blip r:embed="rId5"/>
          <a:stretch>
            <a:fillRect/>
          </a:stretch>
        </p:blipFill>
        <p:spPr>
          <a:xfrm>
            <a:off x="8785859" y="2141825"/>
            <a:ext cx="8621608" cy="6734236"/>
          </a:xfrm>
          <a:prstGeom prst="rect">
            <a:avLst/>
          </a:prstGeom>
        </p:spPr>
      </p:pic>
    </p:spTree>
    <p:extLst>
      <p:ext uri="{BB962C8B-B14F-4D97-AF65-F5344CB8AC3E}">
        <p14:creationId xmlns:p14="http://schemas.microsoft.com/office/powerpoint/2010/main" val="104615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279A1-41B6-BBE4-6D45-228134B1AD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B2E46-C416-F063-3803-2CBE4AA508AC}"/>
              </a:ext>
            </a:extLst>
          </p:cNvPr>
          <p:cNvSpPr>
            <a:spLocks noGrp="1"/>
          </p:cNvSpPr>
          <p:nvPr>
            <p:ph type="title"/>
          </p:nvPr>
        </p:nvSpPr>
        <p:spPr/>
        <p:txBody>
          <a:bodyPr/>
          <a:lstStyle/>
          <a:p>
            <a:r>
              <a:rPr lang="en-US" altLang="zh-CN" dirty="0"/>
              <a:t>Summary: Mixture Distributions</a:t>
            </a:r>
            <a:endParaRPr lang="en-US" dirty="0"/>
          </a:p>
        </p:txBody>
      </p:sp>
      <p:pic>
        <p:nvPicPr>
          <p:cNvPr id="8" name="Picture 7">
            <a:extLst>
              <a:ext uri="{FF2B5EF4-FFF2-40B4-BE49-F238E27FC236}">
                <a16:creationId xmlns:a16="http://schemas.microsoft.com/office/drawing/2014/main" id="{1C5C35FB-F505-07C5-3945-300CAE64AADE}"/>
              </a:ext>
            </a:extLst>
          </p:cNvPr>
          <p:cNvPicPr>
            <a:picLocks noChangeAspect="1"/>
          </p:cNvPicPr>
          <p:nvPr/>
        </p:nvPicPr>
        <p:blipFill>
          <a:blip r:embed="rId3"/>
          <a:stretch>
            <a:fillRect/>
          </a:stretch>
        </p:blipFill>
        <p:spPr>
          <a:xfrm>
            <a:off x="236032" y="1712799"/>
            <a:ext cx="8366961" cy="6212001"/>
          </a:xfrm>
          <a:prstGeom prst="rect">
            <a:avLst/>
          </a:prstGeom>
        </p:spPr>
      </p:pic>
      <p:pic>
        <p:nvPicPr>
          <p:cNvPr id="10" name="Picture 9">
            <a:extLst>
              <a:ext uri="{FF2B5EF4-FFF2-40B4-BE49-F238E27FC236}">
                <a16:creationId xmlns:a16="http://schemas.microsoft.com/office/drawing/2014/main" id="{54B7F9CC-9143-B891-8651-68606D4E2302}"/>
              </a:ext>
            </a:extLst>
          </p:cNvPr>
          <p:cNvPicPr>
            <a:picLocks noChangeAspect="1"/>
          </p:cNvPicPr>
          <p:nvPr/>
        </p:nvPicPr>
        <p:blipFill>
          <a:blip r:embed="rId4"/>
          <a:stretch>
            <a:fillRect/>
          </a:stretch>
        </p:blipFill>
        <p:spPr>
          <a:xfrm>
            <a:off x="9465511" y="1712798"/>
            <a:ext cx="7179956" cy="7329299"/>
          </a:xfrm>
          <a:prstGeom prst="rect">
            <a:avLst/>
          </a:prstGeom>
        </p:spPr>
      </p:pic>
    </p:spTree>
    <p:extLst>
      <p:ext uri="{BB962C8B-B14F-4D97-AF65-F5344CB8AC3E}">
        <p14:creationId xmlns:p14="http://schemas.microsoft.com/office/powerpoint/2010/main" val="3952291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261C-7603-C645-A8F6-18F896D436A9}"/>
              </a:ext>
            </a:extLst>
          </p:cNvPr>
          <p:cNvSpPr>
            <a:spLocks noGrp="1"/>
          </p:cNvSpPr>
          <p:nvPr>
            <p:ph type="title"/>
          </p:nvPr>
        </p:nvSpPr>
        <p:spPr/>
        <p:txBody>
          <a:bodyPr/>
          <a:lstStyle/>
          <a:p>
            <a:r>
              <a:rPr lang="en-US" dirty="0"/>
              <a:t>Finite Mixture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BF63CB-1298-9C68-DFF6-1B5CD6AA5BB9}"/>
                  </a:ext>
                </a:extLst>
              </p:cNvPr>
              <p:cNvSpPr>
                <a:spLocks noGrp="1"/>
              </p:cNvSpPr>
              <p:nvPr>
                <p:ph idx="1"/>
              </p:nvPr>
            </p:nvSpPr>
            <p:spPr/>
            <p:txBody>
              <a:bodyPr/>
              <a:lstStyle/>
              <a:p>
                <a:r>
                  <a:rPr lang="en-US" dirty="0"/>
                  <a:t>The observed variables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b="0" i="1" dirty="0" smtClean="0">
                            <a:latin typeface="Cambria Math" panose="02040503050406030204" pitchFamily="18" charset="0"/>
                          </a:rPr>
                          <m:t>𝑖</m:t>
                        </m:r>
                      </m:sub>
                    </m:sSub>
                  </m:oMath>
                </a14:m>
                <a:r>
                  <a:rPr lang="en-US" dirty="0"/>
                  <a:t> are modeled conditionally with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𝑧</m:t>
                        </m:r>
                      </m:e>
                      <m:sub>
                        <m:r>
                          <a:rPr lang="en-US" b="0" i="1" dirty="0" smtClean="0">
                            <a:latin typeface="Cambria Math" panose="02040503050406030204" pitchFamily="18" charset="0"/>
                          </a:rPr>
                          <m:t>𝑖h</m:t>
                        </m:r>
                      </m:sub>
                    </m:sSub>
                  </m:oMath>
                </a14:m>
                <a:r>
                  <a:rPr lang="en-US" dirty="0"/>
                  <a:t>.</a:t>
                </a:r>
              </a:p>
              <a:p>
                <a:pPr lvl="1"/>
                <a:r>
                  <a:rPr lang="en-US" dirty="0"/>
                  <a:t>These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𝑧</m:t>
                        </m:r>
                      </m:e>
                      <m:sub>
                        <m:r>
                          <a:rPr lang="en-US" b="0" i="1" dirty="0" smtClean="0">
                            <a:latin typeface="Cambria Math" panose="02040503050406030204" pitchFamily="18" charset="0"/>
                          </a:rPr>
                          <m:t>𝑖h</m:t>
                        </m:r>
                      </m:sub>
                    </m:sSub>
                  </m:oMath>
                </a14:m>
                <a:r>
                  <a:rPr lang="en-US" dirty="0"/>
                  <a:t> are indicators of the component distribution. </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𝑧</m:t>
                        </m:r>
                      </m:e>
                      <m:sub>
                        <m:r>
                          <a:rPr lang="en-US" b="0" i="1" dirty="0" smtClean="0">
                            <a:latin typeface="Cambria Math" panose="02040503050406030204" pitchFamily="18" charset="0"/>
                          </a:rPr>
                          <m:t>𝑖h</m:t>
                        </m:r>
                      </m:sub>
                    </m:sSub>
                    <m:r>
                      <a:rPr lang="en-US" b="0" i="1" dirty="0" smtClean="0">
                        <a:latin typeface="Cambria Math" panose="02040503050406030204" pitchFamily="18" charset="0"/>
                      </a:rPr>
                      <m:t>=1</m:t>
                    </m:r>
                  </m:oMath>
                </a14:m>
                <a:r>
                  <a:rPr lang="en-US" dirty="0"/>
                  <a:t> if observation </a:t>
                </a:r>
                <a14:m>
                  <m:oMath xmlns:m="http://schemas.openxmlformats.org/officeDocument/2006/math">
                    <m:r>
                      <a:rPr lang="en-US" i="1" dirty="0" smtClean="0">
                        <a:latin typeface="Cambria Math" panose="02040503050406030204" pitchFamily="18" charset="0"/>
                      </a:rPr>
                      <m:t>𝑖</m:t>
                    </m:r>
                  </m:oMath>
                </a14:m>
                <a:r>
                  <a:rPr lang="en-US" dirty="0"/>
                  <a:t> came from subpopulation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h</m:t>
                        </m:r>
                      </m:sub>
                    </m:sSub>
                  </m:oMath>
                </a14:m>
                <a:r>
                  <a:rPr lang="en-US" dirty="0"/>
                  <a:t>, and 0 otherwise</a:t>
                </a:r>
              </a:p>
              <a:p>
                <a:r>
                  <a:rPr lang="en-US" dirty="0"/>
                  <a:t>The likelihood can be written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e>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𝜆</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h</m:t>
                              </m:r>
                              <m:r>
                                <a:rPr lang="en-US" b="0" i="1" smtClean="0">
                                  <a:latin typeface="Cambria Math" panose="02040503050406030204" pitchFamily="18" charset="0"/>
                                </a:rPr>
                                <m:t>=1</m:t>
                              </m:r>
                            </m:sub>
                            <m:sup>
                              <m:r>
                                <a:rPr lang="en-US" b="0" i="1" smtClean="0">
                                  <a:latin typeface="Cambria Math" panose="02040503050406030204" pitchFamily="18" charset="0"/>
                                </a:rPr>
                                <m:t>𝐻</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h</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h</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h</m:t>
                                              </m:r>
                                            </m:sub>
                                          </m:sSub>
                                        </m:e>
                                      </m:d>
                                    </m:e>
                                  </m:d>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𝑖h</m:t>
                                      </m:r>
                                    </m:sub>
                                  </m:sSub>
                                </m:sup>
                              </m:sSup>
                            </m:e>
                          </m:nary>
                        </m:e>
                      </m:nary>
                    </m:oMath>
                  </m:oMathPara>
                </a14:m>
                <a:endParaRPr lang="en-US" dirty="0"/>
              </a:p>
            </p:txBody>
          </p:sp>
        </mc:Choice>
        <mc:Fallback xmlns="">
          <p:sp>
            <p:nvSpPr>
              <p:cNvPr id="3" name="Content Placeholder 2">
                <a:extLst>
                  <a:ext uri="{FF2B5EF4-FFF2-40B4-BE49-F238E27FC236}">
                    <a16:creationId xmlns:a16="http://schemas.microsoft.com/office/drawing/2014/main" id="{FABF63CB-1298-9C68-DFF6-1B5CD6AA5BB9}"/>
                  </a:ext>
                </a:extLst>
              </p:cNvPr>
              <p:cNvSpPr>
                <a:spLocks noGrp="1" noRot="1" noChangeAspect="1" noMove="1" noResize="1" noEditPoints="1" noAdjustHandles="1" noChangeArrowheads="1" noChangeShapeType="1" noTextEdit="1"/>
              </p:cNvSpPr>
              <p:nvPr>
                <p:ph idx="1"/>
              </p:nvPr>
            </p:nvSpPr>
            <p:spPr>
              <a:blipFill>
                <a:blip r:embed="rId3"/>
                <a:stretch>
                  <a:fillRect l="-1104" t="-1657" b="-15470"/>
                </a:stretch>
              </a:blipFill>
            </p:spPr>
            <p:txBody>
              <a:bodyPr/>
              <a:lstStyle/>
              <a:p>
                <a:r>
                  <a:rPr lang="en-US">
                    <a:noFill/>
                  </a:rPr>
                  <a:t> </a:t>
                </a:r>
              </a:p>
            </p:txBody>
          </p:sp>
        </mc:Fallback>
      </mc:AlternateContent>
    </p:spTree>
    <p:extLst>
      <p:ext uri="{BB962C8B-B14F-4D97-AF65-F5344CB8AC3E}">
        <p14:creationId xmlns:p14="http://schemas.microsoft.com/office/powerpoint/2010/main" val="262296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D618F-D061-6610-A2A0-51FCC6F029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E78443-0F4F-2E64-27D2-4C7265C40A02}"/>
              </a:ext>
            </a:extLst>
          </p:cNvPr>
          <p:cNvSpPr>
            <a:spLocks noGrp="1"/>
          </p:cNvSpPr>
          <p:nvPr>
            <p:ph type="title"/>
          </p:nvPr>
        </p:nvSpPr>
        <p:spPr/>
        <p:txBody>
          <a:bodyPr/>
          <a:lstStyle/>
          <a:p>
            <a:r>
              <a:rPr lang="en-US" dirty="0"/>
              <a:t>Finite Mixture Likelihood</a:t>
            </a:r>
          </a:p>
        </p:txBody>
      </p:sp>
      <p:pic>
        <p:nvPicPr>
          <p:cNvPr id="6" name="Picture 5">
            <a:extLst>
              <a:ext uri="{FF2B5EF4-FFF2-40B4-BE49-F238E27FC236}">
                <a16:creationId xmlns:a16="http://schemas.microsoft.com/office/drawing/2014/main" id="{488BB961-3A90-3E0F-DE66-E659D4F6BA45}"/>
              </a:ext>
            </a:extLst>
          </p:cNvPr>
          <p:cNvPicPr>
            <a:picLocks noChangeAspect="1"/>
          </p:cNvPicPr>
          <p:nvPr/>
        </p:nvPicPr>
        <p:blipFill>
          <a:blip r:embed="rId3"/>
          <a:stretch>
            <a:fillRect/>
          </a:stretch>
        </p:blipFill>
        <p:spPr>
          <a:xfrm>
            <a:off x="227030" y="1712799"/>
            <a:ext cx="8769368" cy="6935773"/>
          </a:xfrm>
          <a:prstGeom prst="rect">
            <a:avLst/>
          </a:prstGeom>
        </p:spPr>
      </p:pic>
      <p:pic>
        <p:nvPicPr>
          <p:cNvPr id="8" name="Picture 7">
            <a:extLst>
              <a:ext uri="{FF2B5EF4-FFF2-40B4-BE49-F238E27FC236}">
                <a16:creationId xmlns:a16="http://schemas.microsoft.com/office/drawing/2014/main" id="{5DC34684-87FE-263D-3817-F08A4C32CD9B}"/>
              </a:ext>
            </a:extLst>
          </p:cNvPr>
          <p:cNvPicPr>
            <a:picLocks noChangeAspect="1"/>
          </p:cNvPicPr>
          <p:nvPr/>
        </p:nvPicPr>
        <p:blipFill>
          <a:blip r:embed="rId4"/>
          <a:stretch>
            <a:fillRect/>
          </a:stretch>
        </p:blipFill>
        <p:spPr>
          <a:xfrm>
            <a:off x="9291604" y="1712799"/>
            <a:ext cx="8186705" cy="7432942"/>
          </a:xfrm>
          <a:prstGeom prst="rect">
            <a:avLst/>
          </a:prstGeom>
        </p:spPr>
      </p:pic>
    </p:spTree>
    <p:extLst>
      <p:ext uri="{BB962C8B-B14F-4D97-AF65-F5344CB8AC3E}">
        <p14:creationId xmlns:p14="http://schemas.microsoft.com/office/powerpoint/2010/main" val="114053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5D70-E51C-F3B8-0ACF-87A4C9DC4D13}"/>
              </a:ext>
            </a:extLst>
          </p:cNvPr>
          <p:cNvSpPr>
            <a:spLocks noGrp="1"/>
          </p:cNvSpPr>
          <p:nvPr>
            <p:ph type="title"/>
          </p:nvPr>
        </p:nvSpPr>
        <p:spPr/>
        <p:txBody>
          <a:bodyPr/>
          <a:lstStyle/>
          <a:p>
            <a:r>
              <a:rPr lang="en-US" dirty="0"/>
              <a:t>Identifiability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86EF6E-3A60-08D5-1495-95978AFACD0F}"/>
                  </a:ext>
                </a:extLst>
              </p:cNvPr>
              <p:cNvSpPr>
                <a:spLocks noGrp="1"/>
              </p:cNvSpPr>
              <p:nvPr>
                <p:ph idx="1"/>
              </p:nvPr>
            </p:nvSpPr>
            <p:spPr/>
            <p:txBody>
              <a:bodyPr/>
              <a:lstStyle/>
              <a:p>
                <a:r>
                  <a:rPr lang="en-US" dirty="0"/>
                  <a:t>Parameters are not identifiable if the same likelihood function is obtained for more than one choice of the model parameters.</a:t>
                </a:r>
              </a:p>
              <a:p>
                <a:r>
                  <a:rPr lang="en-US" b="1" dirty="0">
                    <a:solidFill>
                      <a:schemeClr val="bg1"/>
                    </a:solidFill>
                  </a:rPr>
                  <a:t>Label Switching Problem</a:t>
                </a:r>
                <a:r>
                  <a:rPr lang="en-US" dirty="0"/>
                  <a:t>: Likelihood remains unchanged if component labels are permuted.</a:t>
                </a:r>
              </a:p>
              <a:p>
                <a:r>
                  <a:rPr lang="en-US" b="1" dirty="0"/>
                  <a:t>Resolution</a:t>
                </a:r>
                <a:r>
                  <a:rPr lang="en-US" dirty="0"/>
                  <a:t>: Impose constraints to resolve ambiguities.</a:t>
                </a:r>
              </a:p>
              <a:p>
                <a:pPr lvl="1"/>
                <a:r>
                  <a:rPr lang="en-US" dirty="0"/>
                  <a:t>For example, order the means such that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𝜇</m:t>
                        </m:r>
                      </m:e>
                      <m:sub>
                        <m:r>
                          <a:rPr lang="en-US" i="1" dirty="0" smtClean="0">
                            <a:latin typeface="Cambria Math" panose="02040503050406030204" pitchFamily="18" charset="0"/>
                          </a:rPr>
                          <m:t>1</m:t>
                        </m:r>
                      </m:sub>
                    </m:sSub>
                    <m:r>
                      <a:rPr lang="en-US" i="1" dirty="0" smtClean="0">
                        <a:latin typeface="Cambria Math" panose="02040503050406030204" pitchFamily="18" charset="0"/>
                      </a:rPr>
                      <m:t>&lt;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𝜇</m:t>
                        </m:r>
                      </m:e>
                      <m:sub>
                        <m:r>
                          <a:rPr lang="en-US" i="1" dirty="0" smtClean="0">
                            <a:latin typeface="Cambria Math" panose="02040503050406030204" pitchFamily="18" charset="0"/>
                          </a:rPr>
                          <m:t>2</m:t>
                        </m:r>
                      </m:sub>
                    </m:sSub>
                    <m:r>
                      <a:rPr lang="en-US" i="1" dirty="0" smtClean="0">
                        <a:latin typeface="Cambria Math" panose="02040503050406030204" pitchFamily="18" charset="0"/>
                      </a:rPr>
                      <m:t>&lt;…&lt;</m:t>
                    </m:r>
                    <m:sSub>
                      <m:sSubPr>
                        <m:ctrlPr>
                          <a:rPr lang="en-US" i="1" dirty="0" err="1" smtClean="0">
                            <a:latin typeface="Cambria Math" panose="02040503050406030204" pitchFamily="18" charset="0"/>
                          </a:rPr>
                        </m:ctrlPr>
                      </m:sSubPr>
                      <m:e>
                        <m:r>
                          <a:rPr lang="en-US" i="1" dirty="0" smtClean="0">
                            <a:latin typeface="Cambria Math" panose="02040503050406030204" pitchFamily="18" charset="0"/>
                          </a:rPr>
                          <m:t>𝜇</m:t>
                        </m:r>
                      </m:e>
                      <m:sub>
                        <m:r>
                          <a:rPr lang="en-US" i="1" dirty="0" err="1" smtClean="0">
                            <a:latin typeface="Cambria Math" panose="02040503050406030204" pitchFamily="18" charset="0"/>
                          </a:rPr>
                          <m:t>𝐻</m:t>
                        </m:r>
                      </m:sub>
                    </m:sSub>
                  </m:oMath>
                </a14:m>
                <a:r>
                  <a:rPr lang="en-US" dirty="0"/>
                  <a:t>.</a:t>
                </a:r>
              </a:p>
              <a:p>
                <a:pPr lvl="1"/>
                <a:r>
                  <a:rPr lang="en-US" dirty="0"/>
                  <a:t>Another example, order by mixture parameter: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&lt;…&lt;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𝐻</m:t>
                        </m:r>
                      </m:sub>
                    </m:sSub>
                  </m:oMath>
                </a14:m>
                <a:endParaRPr lang="en-US" dirty="0"/>
              </a:p>
              <a:p>
                <a:pPr lvl="1"/>
                <a:r>
                  <a:rPr lang="en-US" dirty="0"/>
                  <a:t>An informative prior</a:t>
                </a:r>
              </a:p>
            </p:txBody>
          </p:sp>
        </mc:Choice>
        <mc:Fallback xmlns="">
          <p:sp>
            <p:nvSpPr>
              <p:cNvPr id="3" name="Content Placeholder 2">
                <a:extLst>
                  <a:ext uri="{FF2B5EF4-FFF2-40B4-BE49-F238E27FC236}">
                    <a16:creationId xmlns:a16="http://schemas.microsoft.com/office/drawing/2014/main" id="{3986EF6E-3A60-08D5-1495-95978AFACD0F}"/>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266480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A17C-063C-CD05-CA62-2184931DE324}"/>
              </a:ext>
            </a:extLst>
          </p:cNvPr>
          <p:cNvSpPr>
            <a:spLocks noGrp="1"/>
          </p:cNvSpPr>
          <p:nvPr>
            <p:ph type="title"/>
          </p:nvPr>
        </p:nvSpPr>
        <p:spPr/>
        <p:txBody>
          <a:bodyPr/>
          <a:lstStyle/>
          <a:p>
            <a:r>
              <a:rPr lang="en-US" dirty="0"/>
              <a:t>Prior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1DBB0C-726B-B15A-BEE2-77F20E7C32A4}"/>
                  </a:ext>
                </a:extLst>
              </p:cNvPr>
              <p:cNvSpPr>
                <a:spLocks noGrp="1"/>
              </p:cNvSpPr>
              <p:nvPr>
                <p:ph idx="1"/>
              </p:nvPr>
            </p:nvSpPr>
            <p:spPr/>
            <p:txBody>
              <a:bodyPr/>
              <a:lstStyle/>
              <a:p>
                <a:r>
                  <a:rPr lang="en-US" dirty="0"/>
                  <a:t>Independent Priors:</a:t>
                </a:r>
              </a:p>
              <a:p>
                <a:pPr lvl="1"/>
                <a:r>
                  <a:rPr lang="en-US" dirty="0"/>
                  <a:t>The prior distribution for mixture model parameters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𝜃</m:t>
                    </m:r>
                    <m:r>
                      <a:rPr lang="en-US" i="1" dirty="0" smtClean="0">
                        <a:latin typeface="Cambria Math" panose="02040503050406030204" pitchFamily="18" charset="0"/>
                      </a:rPr>
                      <m:t>, </m:t>
                    </m:r>
                    <m:r>
                      <a:rPr lang="en-US" i="1" dirty="0" smtClean="0">
                        <a:latin typeface="Cambria Math" panose="02040503050406030204" pitchFamily="18" charset="0"/>
                      </a:rPr>
                      <m:t>𝜆</m:t>
                    </m:r>
                    <m:r>
                      <a:rPr lang="en-US" i="1" dirty="0" smtClean="0">
                        <a:latin typeface="Cambria Math" panose="02040503050406030204" pitchFamily="18" charset="0"/>
                      </a:rPr>
                      <m:t>)</m:t>
                    </m:r>
                  </m:oMath>
                </a14:m>
                <a:r>
                  <a:rPr lang="en-US" dirty="0"/>
                  <a:t> is typically taken as a product of independent priors on </a:t>
                </a:r>
                <a14:m>
                  <m:oMath xmlns:m="http://schemas.openxmlformats.org/officeDocument/2006/math">
                    <m:r>
                      <a:rPr lang="en-US" i="1" dirty="0" smtClean="0">
                        <a:latin typeface="Cambria Math" panose="02040503050406030204" pitchFamily="18" charset="0"/>
                      </a:rPr>
                      <m:t>𝜃</m:t>
                    </m:r>
                  </m:oMath>
                </a14:m>
                <a:r>
                  <a:rPr lang="en-US" dirty="0"/>
                  <a:t> and </a:t>
                </a:r>
                <a14:m>
                  <m:oMath xmlns:m="http://schemas.openxmlformats.org/officeDocument/2006/math">
                    <m:r>
                      <a:rPr lang="en-US" i="1" dirty="0" smtClean="0">
                        <a:latin typeface="Cambria Math" panose="02040503050406030204" pitchFamily="18" charset="0"/>
                      </a:rPr>
                      <m:t>𝜆</m:t>
                    </m:r>
                  </m:oMath>
                </a14:m>
                <a:r>
                  <a:rPr lang="en-US" dirty="0"/>
                  <a:t>.</a:t>
                </a:r>
              </a:p>
              <a:p>
                <a:r>
                  <a:rPr lang="en-US" dirty="0"/>
                  <a:t>Mixture Indicators:</a:t>
                </a:r>
              </a:p>
              <a:p>
                <a:pPr lvl="1"/>
                <a:r>
                  <a:rPr lang="en-US" dirty="0"/>
                  <a:t>The vector of mixture indicators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𝑧</m:t>
                        </m:r>
                      </m:e>
                      <m:sub>
                        <m:r>
                          <a:rPr lang="en-US" i="1" dirty="0" smtClean="0">
                            <a:latin typeface="Cambria Math" panose="02040503050406030204" pitchFamily="18" charset="0"/>
                          </a:rPr>
                          <m:t>𝑖</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i="1" dirty="0">
                            <a:latin typeface="Cambria Math" panose="02040503050406030204" pitchFamily="18" charset="0"/>
                          </a:rPr>
                          <m:t>𝑖</m:t>
                        </m:r>
                        <m:r>
                          <a:rPr lang="en-US" i="1" dirty="0">
                            <a:latin typeface="Cambria Math" panose="02040503050406030204" pitchFamily="18" charset="0"/>
                          </a:rPr>
                          <m:t>1</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𝑖𝐻</m:t>
                        </m:r>
                      </m:sub>
                    </m:sSub>
                    <m:r>
                      <a:rPr lang="en-US" i="1" dirty="0">
                        <a:latin typeface="Cambria Math" panose="02040503050406030204" pitchFamily="18" charset="0"/>
                      </a:rPr>
                      <m:t>)</m:t>
                    </m:r>
                  </m:oMath>
                </a14:m>
                <a:r>
                  <a:rPr lang="en-US" dirty="0"/>
                  <a:t> is modeled as multinomial with parameter </a:t>
                </a:r>
                <a14:m>
                  <m:oMath xmlns:m="http://schemas.openxmlformats.org/officeDocument/2006/math">
                    <m:r>
                      <a:rPr lang="en-US" i="1" dirty="0" smtClean="0">
                        <a:latin typeface="Cambria Math" panose="02040503050406030204" pitchFamily="18" charset="0"/>
                      </a:rPr>
                      <m:t>𝜆</m:t>
                    </m:r>
                  </m:oMath>
                </a14:m>
                <a:r>
                  <a:rPr lang="en-US" dirty="0"/>
                  <a:t>:</a:t>
                </a:r>
              </a:p>
              <a:p>
                <a:pPr marL="698500" lvl="1" indent="0">
                  <a:buNone/>
                </a:pPr>
                <a14:m>
                  <m:oMathPara xmlns:m="http://schemas.openxmlformats.org/officeDocument/2006/math">
                    <m:oMathParaPr>
                      <m:jc m:val="centerGroup"/>
                    </m:oMathParaPr>
                    <m:oMath xmlns:m="http://schemas.openxmlformats.org/officeDocument/2006/math">
                      <m:sSub>
                        <m:sSubPr>
                          <m:ctrlPr>
                            <a:rPr lang="en-US" i="1" dirty="0" err="1" smtClean="0">
                              <a:latin typeface="Cambria Math" panose="02040503050406030204" pitchFamily="18" charset="0"/>
                            </a:rPr>
                          </m:ctrlPr>
                        </m:sSubPr>
                        <m:e>
                          <m:r>
                            <a:rPr lang="en-US" i="1" dirty="0" smtClean="0">
                              <a:latin typeface="Cambria Math" panose="02040503050406030204" pitchFamily="18" charset="0"/>
                            </a:rPr>
                            <m:t>𝑧</m:t>
                          </m:r>
                        </m:e>
                        <m:sub>
                          <m:r>
                            <a:rPr lang="en-US" i="1" dirty="0" err="1">
                              <a:latin typeface="Cambria Math" panose="02040503050406030204" pitchFamily="18" charset="0"/>
                            </a:rPr>
                            <m:t>𝑖</m:t>
                          </m:r>
                        </m:sub>
                      </m:sSub>
                      <m:r>
                        <a:rPr lang="en-US" i="1" dirty="0" smtClean="0">
                          <a:latin typeface="Cambria Math" panose="02040503050406030204" pitchFamily="18" charset="0"/>
                        </a:rPr>
                        <m:t>∼</m:t>
                      </m:r>
                      <m:r>
                        <m:rPr>
                          <m:sty m:val="p"/>
                        </m:rPr>
                        <a:rPr lang="en-US" i="0" dirty="0">
                          <a:latin typeface="Cambria Math" panose="02040503050406030204" pitchFamily="18" charset="0"/>
                        </a:rPr>
                        <m:t>Multinomial</m:t>
                      </m:r>
                      <m:r>
                        <a:rPr lang="en-US" i="1" dirty="0">
                          <a:latin typeface="Cambria Math" panose="02040503050406030204" pitchFamily="18" charset="0"/>
                        </a:rPr>
                        <m:t>(1, </m:t>
                      </m:r>
                      <m:r>
                        <a:rPr lang="en-US" i="1" dirty="0" smtClean="0">
                          <a:latin typeface="Cambria Math" panose="02040503050406030204" pitchFamily="18" charset="0"/>
                        </a:rPr>
                        <m:t>𝜆</m:t>
                      </m:r>
                      <m:r>
                        <a:rPr lang="en-US" i="1" dirty="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5F1DBB0C-726B-B15A-BEE2-77F20E7C32A4}"/>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9976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B042-4ED0-86B5-E023-A92DFABAAEE8}"/>
              </a:ext>
            </a:extLst>
          </p:cNvPr>
          <p:cNvSpPr>
            <a:spLocks noGrp="1"/>
          </p:cNvSpPr>
          <p:nvPr>
            <p:ph type="title"/>
          </p:nvPr>
        </p:nvSpPr>
        <p:spPr/>
        <p:txBody>
          <a:bodyPr/>
          <a:lstStyle/>
          <a:p>
            <a:r>
              <a:rPr lang="en-US" dirty="0"/>
              <a:t>Prior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9D18D2-FD0D-9A49-3BE4-8C2A4F622792}"/>
                  </a:ext>
                </a:extLst>
              </p:cNvPr>
              <p:cNvSpPr>
                <a:spLocks noGrp="1"/>
              </p:cNvSpPr>
              <p:nvPr>
                <p:ph idx="1"/>
              </p:nvPr>
            </p:nvSpPr>
            <p:spPr/>
            <p:txBody>
              <a:bodyPr/>
              <a:lstStyle/>
              <a:p>
                <a:r>
                  <a:rPr lang="en-US" dirty="0"/>
                  <a:t>The Dirichlet distribution is a common choice for a conjugate prior on mixture proportions </a:t>
                </a:r>
                <a14:m>
                  <m:oMath xmlns:m="http://schemas.openxmlformats.org/officeDocument/2006/math">
                    <m:r>
                      <a:rPr lang="en-US" i="1" dirty="0" smtClean="0">
                        <a:latin typeface="Cambria Math" panose="02040503050406030204" pitchFamily="18" charset="0"/>
                      </a:rPr>
                      <m:t>𝜆</m:t>
                    </m:r>
                  </m:oMath>
                </a14:m>
                <a:r>
                  <a:rPr lang="en-US" dirty="0"/>
                  <a:t>:</a:t>
                </a:r>
              </a:p>
              <a:p>
                <a:pPr marL="698500" lvl="1"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𝜆</m:t>
                      </m:r>
                      <m:r>
                        <a:rPr lang="en-US" i="1" dirty="0">
                          <a:latin typeface="Cambria Math" panose="02040503050406030204" pitchFamily="18" charset="0"/>
                        </a:rPr>
                        <m:t>∼</m:t>
                      </m:r>
                      <m:r>
                        <m:rPr>
                          <m:sty m:val="p"/>
                        </m:rPr>
                        <a:rPr lang="en-US" i="0" dirty="0">
                          <a:latin typeface="Cambria Math" panose="02040503050406030204" pitchFamily="18" charset="0"/>
                        </a:rPr>
                        <m:t>Dirichlet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smtClean="0">
                              <a:latin typeface="Cambria Math" panose="02040503050406030204" pitchFamily="18" charset="0"/>
                            </a:rPr>
                            <m:t>𝛼</m:t>
                          </m:r>
                        </m:e>
                        <m:sub>
                          <m:r>
                            <a:rPr lang="en-US" i="1" dirty="0">
                              <a:latin typeface="Cambria Math" panose="02040503050406030204" pitchFamily="18" charset="0"/>
                            </a:rPr>
                            <m:t>1</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sSub>
                        <m:sSubPr>
                          <m:ctrlPr>
                            <a:rPr lang="en-US" i="1" dirty="0" err="1">
                              <a:latin typeface="Cambria Math" panose="02040503050406030204" pitchFamily="18" charset="0"/>
                            </a:rPr>
                          </m:ctrlPr>
                        </m:sSubPr>
                        <m:e>
                          <m:r>
                            <a:rPr lang="en-US" i="1" dirty="0" smtClean="0">
                              <a:latin typeface="Cambria Math" panose="02040503050406030204" pitchFamily="18" charset="0"/>
                            </a:rPr>
                            <m:t>𝛼</m:t>
                          </m:r>
                        </m:e>
                        <m:sub>
                          <m:r>
                            <a:rPr lang="en-US" i="1" dirty="0" err="1">
                              <a:latin typeface="Cambria Math" panose="02040503050406030204" pitchFamily="18" charset="0"/>
                            </a:rPr>
                            <m:t>𝐻</m:t>
                          </m:r>
                        </m:sub>
                      </m:sSub>
                      <m:r>
                        <a:rPr lang="en-US" i="1" dirty="0">
                          <a:latin typeface="Cambria Math" panose="02040503050406030204" pitchFamily="18" charset="0"/>
                        </a:rPr>
                        <m:t>)</m:t>
                      </m:r>
                    </m:oMath>
                  </m:oMathPara>
                </a14:m>
                <a:endParaRPr lang="en-US" dirty="0"/>
              </a:p>
              <a:p>
                <a:pPr lvl="1"/>
                <a:r>
                  <a:rPr lang="en-US" dirty="0"/>
                  <a:t>The relative sizes of </a:t>
                </a:r>
                <a14:m>
                  <m:oMath xmlns:m="http://schemas.openxmlformats.org/officeDocument/2006/math">
                    <m:sSub>
                      <m:sSubPr>
                        <m:ctrlPr>
                          <a:rPr lang="en-US" i="1" dirty="0" err="1">
                            <a:latin typeface="Cambria Math" panose="02040503050406030204" pitchFamily="18" charset="0"/>
                          </a:rPr>
                        </m:ctrlPr>
                      </m:sSubPr>
                      <m:e>
                        <m:r>
                          <a:rPr lang="en-US" i="1" dirty="0" smtClean="0">
                            <a:latin typeface="Cambria Math" panose="02040503050406030204" pitchFamily="18" charset="0"/>
                          </a:rPr>
                          <m:t>𝛼</m:t>
                        </m:r>
                      </m:e>
                      <m:sub>
                        <m:r>
                          <a:rPr lang="en-US" i="1" dirty="0" err="1">
                            <a:latin typeface="Cambria Math" panose="02040503050406030204" pitchFamily="18" charset="0"/>
                          </a:rPr>
                          <m:t>h</m:t>
                        </m:r>
                      </m:sub>
                    </m:sSub>
                  </m:oMath>
                </a14:m>
                <a:r>
                  <a:rPr lang="en-US" dirty="0"/>
                  <a:t> describe the mean of the prior distribution for </a:t>
                </a:r>
                <a14:m>
                  <m:oMath xmlns:m="http://schemas.openxmlformats.org/officeDocument/2006/math">
                    <m:r>
                      <a:rPr lang="en-US" i="1" dirty="0" smtClean="0">
                        <a:latin typeface="Cambria Math" panose="02040503050406030204" pitchFamily="18" charset="0"/>
                      </a:rPr>
                      <m:t>𝜆</m:t>
                    </m:r>
                  </m:oMath>
                </a14:m>
                <a:r>
                  <a:rPr lang="en-US" dirty="0"/>
                  <a:t>, while the sum </a:t>
                </a:r>
                <a14:m>
                  <m:oMath xmlns:m="http://schemas.openxmlformats.org/officeDocument/2006/math">
                    <m:r>
                      <a:rPr lang="en-US" i="1" dirty="0" smtClean="0">
                        <a:latin typeface="Cambria Math" panose="02040503050406030204" pitchFamily="18" charset="0"/>
                      </a:rPr>
                      <m:t>∑</m:t>
                    </m:r>
                    <m:sSub>
                      <m:sSubPr>
                        <m:ctrlPr>
                          <a:rPr lang="en-US" i="1" dirty="0" err="1">
                            <a:latin typeface="Cambria Math" panose="02040503050406030204" pitchFamily="18" charset="0"/>
                          </a:rPr>
                        </m:ctrlPr>
                      </m:sSubPr>
                      <m:e>
                        <m:r>
                          <a:rPr lang="en-US" i="1" dirty="0" smtClean="0">
                            <a:latin typeface="Cambria Math" panose="02040503050406030204" pitchFamily="18" charset="0"/>
                          </a:rPr>
                          <m:t>𝛼</m:t>
                        </m:r>
                      </m:e>
                      <m:sub>
                        <m:r>
                          <a:rPr lang="en-US" i="1" dirty="0" err="1">
                            <a:latin typeface="Cambria Math" panose="02040503050406030204" pitchFamily="18" charset="0"/>
                          </a:rPr>
                          <m:t>h</m:t>
                        </m:r>
                      </m:sub>
                    </m:sSub>
                  </m:oMath>
                </a14:m>
                <a:r>
                  <a:rPr lang="en-US" dirty="0"/>
                  <a:t> measures the strength of the prior distribution.</a:t>
                </a:r>
              </a:p>
              <a:p>
                <a:pPr lvl="1"/>
                <a:r>
                  <a:rPr lang="en-US" u="sng" dirty="0"/>
                  <a:t>Note</a:t>
                </a:r>
                <a:r>
                  <a:rPr lang="en-US" dirty="0"/>
                  <a:t>: a Dirichlet distribution in two dimensions is equivalent to a Beta distribution. </a:t>
                </a:r>
              </a:p>
              <a:p>
                <a14:m>
                  <m:oMath xmlns:m="http://schemas.openxmlformats.org/officeDocument/2006/math">
                    <m:r>
                      <a:rPr lang="en-US" i="1" dirty="0" smtClean="0">
                        <a:latin typeface="Cambria Math" panose="02040503050406030204" pitchFamily="18" charset="0"/>
                      </a:rPr>
                      <m:t>𝜃</m:t>
                    </m:r>
                  </m:oMath>
                </a14:m>
                <a:r>
                  <a:rPr lang="en-US" dirty="0"/>
                  <a:t> represents the vector of all component parameters </a:t>
                </a:r>
                <a14:m>
                  <m:oMath xmlns:m="http://schemas.openxmlformats.org/officeDocument/2006/math">
                    <m:r>
                      <a:rPr lang="en-US" i="1" dirty="0" smtClean="0">
                        <a:latin typeface="Cambria Math" panose="02040503050406030204" pitchFamily="18" charset="0"/>
                      </a:rPr>
                      <m:t>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𝜃</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i="1" dirty="0">
                        <a:latin typeface="Cambria Math" panose="02040503050406030204" pitchFamily="18" charset="0"/>
                      </a:rPr>
                      <m:t>, </m:t>
                    </m:r>
                    <m:sSub>
                      <m:sSubPr>
                        <m:ctrlPr>
                          <a:rPr lang="en-US" i="1" dirty="0" err="1">
                            <a:latin typeface="Cambria Math" panose="02040503050406030204" pitchFamily="18" charset="0"/>
                          </a:rPr>
                        </m:ctrlPr>
                      </m:sSubPr>
                      <m:e>
                        <m:r>
                          <a:rPr lang="en-US" i="1" dirty="0" smtClean="0">
                            <a:latin typeface="Cambria Math" panose="02040503050406030204" pitchFamily="18" charset="0"/>
                          </a:rPr>
                          <m:t>𝜃</m:t>
                        </m:r>
                      </m:e>
                      <m:sub>
                        <m:r>
                          <a:rPr lang="en-US" i="1" dirty="0" err="1">
                            <a:latin typeface="Cambria Math" panose="02040503050406030204" pitchFamily="18" charset="0"/>
                          </a:rPr>
                          <m:t>𝐻</m:t>
                        </m:r>
                      </m:sub>
                    </m:sSub>
                    <m:r>
                      <a:rPr lang="en-US" i="1" dirty="0">
                        <a:latin typeface="Cambria Math" panose="02040503050406030204" pitchFamily="18" charset="0"/>
                      </a:rPr>
                      <m:t>)</m:t>
                    </m:r>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99D18D2-FD0D-9A49-3BE4-8C2A4F622792}"/>
                  </a:ext>
                </a:extLst>
              </p:cNvPr>
              <p:cNvSpPr>
                <a:spLocks noGrp="1" noRot="1" noChangeAspect="1" noMove="1" noResize="1" noEditPoints="1" noAdjustHandles="1" noChangeArrowheads="1" noChangeShapeType="1" noTextEdit="1"/>
              </p:cNvSpPr>
              <p:nvPr>
                <p:ph idx="1"/>
              </p:nvPr>
            </p:nvSpPr>
            <p:spPr>
              <a:blipFill>
                <a:blip r:embed="rId3"/>
                <a:stretch>
                  <a:fillRect l="-1104" t="-1657" r="-1104"/>
                </a:stretch>
              </a:blipFill>
            </p:spPr>
            <p:txBody>
              <a:bodyPr/>
              <a:lstStyle/>
              <a:p>
                <a:r>
                  <a:rPr lang="en-US">
                    <a:noFill/>
                  </a:rPr>
                  <a:t> </a:t>
                </a:r>
              </a:p>
            </p:txBody>
          </p:sp>
        </mc:Fallback>
      </mc:AlternateContent>
    </p:spTree>
    <p:extLst>
      <p:ext uri="{BB962C8B-B14F-4D97-AF65-F5344CB8AC3E}">
        <p14:creationId xmlns:p14="http://schemas.microsoft.com/office/powerpoint/2010/main" val="293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B774-D4D9-941B-BCF6-09EA9550E280}"/>
              </a:ext>
            </a:extLst>
          </p:cNvPr>
          <p:cNvSpPr>
            <a:spLocks noGrp="1"/>
          </p:cNvSpPr>
          <p:nvPr>
            <p:ph type="title"/>
          </p:nvPr>
        </p:nvSpPr>
        <p:spPr/>
        <p:txBody>
          <a:bodyPr/>
          <a:lstStyle/>
          <a:p>
            <a:r>
              <a:rPr lang="en-US" dirty="0"/>
              <a:t>Ensuring a Proper Posterior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B3BE6-E012-72C7-EA6C-03EC356AFD5E}"/>
                  </a:ext>
                </a:extLst>
              </p:cNvPr>
              <p:cNvSpPr>
                <a:spLocks noGrp="1"/>
              </p:cNvSpPr>
              <p:nvPr>
                <p:ph idx="1"/>
              </p:nvPr>
            </p:nvSpPr>
            <p:spPr/>
            <p:txBody>
              <a:bodyPr/>
              <a:lstStyle/>
              <a:p>
                <a:r>
                  <a:rPr lang="en-US" dirty="0"/>
                  <a:t>Improper Noninformative Priors for </a:t>
                </a:r>
                <a14:m>
                  <m:oMath xmlns:m="http://schemas.openxmlformats.org/officeDocument/2006/math">
                    <m:r>
                      <a:rPr lang="en-US" i="1" dirty="0" smtClean="0">
                        <a:latin typeface="Cambria Math" panose="02040503050406030204" pitchFamily="18" charset="0"/>
                      </a:rPr>
                      <m:t>𝜆</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𝛼</m:t>
                        </m:r>
                      </m:e>
                      <m:sub>
                        <m:r>
                          <a:rPr lang="en-US" i="1" dirty="0" err="1">
                            <a:latin typeface="Cambria Math" panose="02040503050406030204" pitchFamily="18" charset="0"/>
                          </a:rPr>
                          <m:t>𝑖</m:t>
                        </m:r>
                      </m:sub>
                    </m:sSub>
                    <m:r>
                      <a:rPr lang="en-US" i="1" dirty="0">
                        <a:latin typeface="Cambria Math" panose="02040503050406030204" pitchFamily="18" charset="0"/>
                      </a:rPr>
                      <m:t>=0</m:t>
                    </m:r>
                  </m:oMath>
                </a14:m>
                <a:r>
                  <a:rPr lang="en-US" dirty="0"/>
                  <a:t>) can be problematic if not all </a:t>
                </a:r>
                <a14:m>
                  <m:oMath xmlns:m="http://schemas.openxmlformats.org/officeDocument/2006/math">
                    <m:r>
                      <a:rPr lang="en-US" i="1" dirty="0" smtClean="0">
                        <a:latin typeface="Cambria Math" panose="02040503050406030204" pitchFamily="18" charset="0"/>
                      </a:rPr>
                      <m:t>𝐻</m:t>
                    </m:r>
                  </m:oMath>
                </a14:m>
                <a:r>
                  <a:rPr lang="en-US" dirty="0"/>
                  <a:t> components are indicated by data.</a:t>
                </a:r>
              </a:p>
              <a:p>
                <a:r>
                  <a:rPr lang="en-US" dirty="0"/>
                  <a:t>Improper Priors for Component Parameters are the more common source of issues</a:t>
                </a:r>
              </a:p>
              <a:p>
                <a:pPr lvl="1"/>
                <a:r>
                  <a:rPr lang="en-US" u="sng" dirty="0"/>
                  <a:t>Example</a:t>
                </a:r>
                <a:r>
                  <a:rPr lang="en-US" dirty="0"/>
                  <a:t>: Improper priors for variances in a mixture of two </a:t>
                </a:r>
                <a:r>
                  <a:rPr lang="en-US" dirty="0" err="1"/>
                  <a:t>normals</a:t>
                </a:r>
                <a:r>
                  <a:rPr lang="en-US" dirty="0"/>
                  <a:t>.</a:t>
                </a:r>
              </a:p>
              <a:p>
                <a:pPr lvl="1"/>
                <a:r>
                  <a:rPr lang="en-US" dirty="0"/>
                  <a:t>Uninteresting modes with single observation and no variance.</a:t>
                </a:r>
              </a:p>
              <a:p>
                <a:pPr lvl="1"/>
                <a:r>
                  <a:rPr lang="en-US" dirty="0"/>
                  <a:t>Posterior is proper if variance ratio is fixed or given a proper prior.</a:t>
                </a:r>
              </a:p>
              <a:p>
                <a:pPr lvl="1"/>
                <a:r>
                  <a:rPr lang="en-US" dirty="0"/>
                  <a:t>Joint uniform prior on </a:t>
                </a:r>
                <a14:m>
                  <m:oMath xmlns:m="http://schemas.openxmlformats.org/officeDocument/2006/math">
                    <m:r>
                      <a:rPr lang="en-US" i="1" dirty="0" smtClean="0">
                        <a:latin typeface="Cambria Math" panose="02040503050406030204" pitchFamily="18" charset="0"/>
                      </a:rPr>
                      <m:t>(</m:t>
                    </m:r>
                    <m:r>
                      <m:rPr>
                        <m:sty m:val="p"/>
                      </m:rPr>
                      <a:rPr lang="en-US" i="1" dirty="0" smtClean="0">
                        <a:latin typeface="Cambria Math" panose="02040503050406030204" pitchFamily="18" charset="0"/>
                      </a:rPr>
                      <m:t>log</m:t>
                    </m:r>
                    <m:r>
                      <a:rPr lang="en-US" b="0"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𝜎</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m:rPr>
                        <m:sty m:val="p"/>
                      </m:rPr>
                      <a:rPr lang="en-US" i="1" dirty="0" smtClean="0">
                        <a:latin typeface="Cambria Math" panose="02040503050406030204" pitchFamily="18" charset="0"/>
                      </a:rPr>
                      <m:t>log</m:t>
                    </m:r>
                    <m:r>
                      <a:rPr lang="en-US" b="0"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𝜎</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oMath>
                </a14:m>
                <a:r>
                  <a:rPr lang="en-US" dirty="0"/>
                  <a:t> leads to improper posterior.</a:t>
                </a:r>
              </a:p>
            </p:txBody>
          </p:sp>
        </mc:Choice>
        <mc:Fallback xmlns="">
          <p:sp>
            <p:nvSpPr>
              <p:cNvPr id="3" name="Content Placeholder 2">
                <a:extLst>
                  <a:ext uri="{FF2B5EF4-FFF2-40B4-BE49-F238E27FC236}">
                    <a16:creationId xmlns:a16="http://schemas.microsoft.com/office/drawing/2014/main" id="{FB4B3BE6-E012-72C7-EA6C-03EC356AFD5E}"/>
                  </a:ext>
                </a:extLst>
              </p:cNvPr>
              <p:cNvSpPr>
                <a:spLocks noGrp="1" noRot="1" noChangeAspect="1" noMove="1" noResize="1" noEditPoints="1" noAdjustHandles="1" noChangeArrowheads="1" noChangeShapeType="1" noTextEdit="1"/>
              </p:cNvSpPr>
              <p:nvPr>
                <p:ph idx="1"/>
              </p:nvPr>
            </p:nvSpPr>
            <p:spPr>
              <a:blipFill>
                <a:blip r:embed="rId3"/>
                <a:stretch>
                  <a:fillRect l="-1104" t="-1657" r="-473"/>
                </a:stretch>
              </a:blipFill>
            </p:spPr>
            <p:txBody>
              <a:bodyPr/>
              <a:lstStyle/>
              <a:p>
                <a:r>
                  <a:rPr lang="en-US">
                    <a:noFill/>
                  </a:rPr>
                  <a:t> </a:t>
                </a:r>
              </a:p>
            </p:txBody>
          </p:sp>
        </mc:Fallback>
      </mc:AlternateContent>
    </p:spTree>
    <p:extLst>
      <p:ext uri="{BB962C8B-B14F-4D97-AF65-F5344CB8AC3E}">
        <p14:creationId xmlns:p14="http://schemas.microsoft.com/office/powerpoint/2010/main" val="339799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328677-5A09-8720-1E24-E1AE05E47EFD}"/>
                  </a:ext>
                </a:extLst>
              </p:cNvPr>
              <p:cNvSpPr>
                <a:spLocks noGrp="1"/>
              </p:cNvSpPr>
              <p:nvPr>
                <p:ph type="title"/>
              </p:nvPr>
            </p:nvSpPr>
            <p:spPr/>
            <p:txBody>
              <a:bodyPr/>
              <a:lstStyle/>
              <a:p>
                <a:r>
                  <a:rPr lang="en-US" dirty="0"/>
                  <a:t>Number of Mixture Components </a:t>
                </a:r>
                <a14:m>
                  <m:oMath xmlns:m="http://schemas.openxmlformats.org/officeDocument/2006/math">
                    <m:r>
                      <a:rPr lang="en-US" i="1" dirty="0" smtClean="0">
                        <a:latin typeface="Cambria Math" panose="02040503050406030204" pitchFamily="18" charset="0"/>
                      </a:rPr>
                      <m:t>𝐻</m:t>
                    </m:r>
                  </m:oMath>
                </a14:m>
                <a:endParaRPr lang="en-US" dirty="0"/>
              </a:p>
            </p:txBody>
          </p:sp>
        </mc:Choice>
        <mc:Fallback xmlns="">
          <p:sp>
            <p:nvSpPr>
              <p:cNvPr id="2" name="Title 1">
                <a:extLst>
                  <a:ext uri="{FF2B5EF4-FFF2-40B4-BE49-F238E27FC236}">
                    <a16:creationId xmlns:a16="http://schemas.microsoft.com/office/drawing/2014/main" id="{D7328677-5A09-8720-1E24-E1AE05E47EFD}"/>
                  </a:ext>
                </a:extLst>
              </p:cNvPr>
              <p:cNvSpPr>
                <a:spLocks noGrp="1" noRot="1" noChangeAspect="1" noMove="1" noResize="1" noEditPoints="1" noAdjustHandles="1" noChangeArrowheads="1" noChangeShapeType="1" noTextEdit="1"/>
              </p:cNvSpPr>
              <p:nvPr>
                <p:ph type="title"/>
              </p:nvPr>
            </p:nvSpPr>
            <p:spPr>
              <a:blipFill>
                <a:blip r:embed="rId3"/>
                <a:stretch>
                  <a:fillRect b="-24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A1B10C-BDDE-730A-D529-14B614ED0A54}"/>
                  </a:ext>
                </a:extLst>
              </p:cNvPr>
              <p:cNvSpPr>
                <a:spLocks noGrp="1"/>
              </p:cNvSpPr>
              <p:nvPr>
                <p:ph idx="1"/>
              </p:nvPr>
            </p:nvSpPr>
            <p:spPr/>
            <p:txBody>
              <a:bodyPr/>
              <a:lstStyle/>
              <a:p>
                <a:r>
                  <a:rPr lang="en-US" dirty="0"/>
                  <a:t>Often uncertain how many mixture components </a:t>
                </a:r>
                <a14:m>
                  <m:oMath xmlns:m="http://schemas.openxmlformats.org/officeDocument/2006/math">
                    <m:r>
                      <a:rPr lang="en-US" i="1" dirty="0" smtClean="0">
                        <a:latin typeface="Cambria Math" panose="02040503050406030204" pitchFamily="18" charset="0"/>
                      </a:rPr>
                      <m:t>𝐻</m:t>
                    </m:r>
                  </m:oMath>
                </a14:m>
                <a:r>
                  <a:rPr lang="en-US" dirty="0"/>
                  <a:t> to include.</a:t>
                </a:r>
              </a:p>
              <a:p>
                <a:pPr lvl="1"/>
                <a:r>
                  <a:rPr lang="en-US" dirty="0"/>
                  <a:t>Large </a:t>
                </a:r>
                <a14:m>
                  <m:oMath xmlns:m="http://schemas.openxmlformats.org/officeDocument/2006/math">
                    <m:r>
                      <a:rPr lang="en-US" i="1" dirty="0" smtClean="0">
                        <a:latin typeface="Cambria Math" panose="02040503050406030204" pitchFamily="18" charset="0"/>
                      </a:rPr>
                      <m:t>𝐻</m:t>
                    </m:r>
                  </m:oMath>
                </a14:m>
                <a:r>
                  <a:rPr lang="en-US" dirty="0"/>
                  <a:t> values can be computationally expensive.</a:t>
                </a:r>
              </a:p>
              <a:p>
                <a:r>
                  <a:rPr lang="en-US" dirty="0"/>
                  <a:t>Begin with a small number of components and assess model fit and adequacy.</a:t>
                </a:r>
              </a:p>
              <a:p>
                <a:pPr lvl="1"/>
                <a:r>
                  <a:rPr lang="en-US" dirty="0"/>
                  <a:t>Starting with a small model is often scientifically justified.</a:t>
                </a:r>
              </a:p>
              <a:p>
                <a:pPr lvl="1"/>
                <a:r>
                  <a:rPr lang="en-US" dirty="0"/>
                  <a:t>Identify features of the data not reflected in the current model.</a:t>
                </a:r>
              </a:p>
            </p:txBody>
          </p:sp>
        </mc:Choice>
        <mc:Fallback xmlns="">
          <p:sp>
            <p:nvSpPr>
              <p:cNvPr id="3" name="Content Placeholder 2">
                <a:extLst>
                  <a:ext uri="{FF2B5EF4-FFF2-40B4-BE49-F238E27FC236}">
                    <a16:creationId xmlns:a16="http://schemas.microsoft.com/office/drawing/2014/main" id="{7BA1B10C-BDDE-730A-D529-14B614ED0A54}"/>
                  </a:ext>
                </a:extLst>
              </p:cNvPr>
              <p:cNvSpPr>
                <a:spLocks noGrp="1" noRot="1" noChangeAspect="1" noMove="1" noResize="1" noEditPoints="1" noAdjustHandles="1" noChangeArrowheads="1" noChangeShapeType="1" noTextEdit="1"/>
              </p:cNvSpPr>
              <p:nvPr>
                <p:ph idx="1"/>
              </p:nvPr>
            </p:nvSpPr>
            <p:spPr>
              <a:blipFill>
                <a:blip r:embed="rId4"/>
                <a:stretch>
                  <a:fillRect l="-1104" t="-1657" r="-2129"/>
                </a:stretch>
              </a:blipFill>
            </p:spPr>
            <p:txBody>
              <a:bodyPr/>
              <a:lstStyle/>
              <a:p>
                <a:r>
                  <a:rPr lang="en-US">
                    <a:noFill/>
                  </a:rPr>
                  <a:t> </a:t>
                </a:r>
              </a:p>
            </p:txBody>
          </p:sp>
        </mc:Fallback>
      </mc:AlternateContent>
    </p:spTree>
    <p:extLst>
      <p:ext uri="{BB962C8B-B14F-4D97-AF65-F5344CB8AC3E}">
        <p14:creationId xmlns:p14="http://schemas.microsoft.com/office/powerpoint/2010/main" val="14401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328677-5A09-8720-1E24-E1AE05E47EFD}"/>
                  </a:ext>
                </a:extLst>
              </p:cNvPr>
              <p:cNvSpPr>
                <a:spLocks noGrp="1"/>
              </p:cNvSpPr>
              <p:nvPr>
                <p:ph type="title"/>
              </p:nvPr>
            </p:nvSpPr>
            <p:spPr/>
            <p:txBody>
              <a:bodyPr/>
              <a:lstStyle/>
              <a:p>
                <a:r>
                  <a:rPr lang="en-US" dirty="0"/>
                  <a:t>Number of Mixture Components </a:t>
                </a:r>
                <a14:m>
                  <m:oMath xmlns:m="http://schemas.openxmlformats.org/officeDocument/2006/math">
                    <m:r>
                      <a:rPr lang="en-US" i="1" dirty="0" smtClean="0">
                        <a:latin typeface="Cambria Math" panose="02040503050406030204" pitchFamily="18" charset="0"/>
                      </a:rPr>
                      <m:t>𝐻</m:t>
                    </m:r>
                  </m:oMath>
                </a14:m>
                <a:endParaRPr lang="en-US" dirty="0"/>
              </a:p>
            </p:txBody>
          </p:sp>
        </mc:Choice>
        <mc:Fallback xmlns="">
          <p:sp>
            <p:nvSpPr>
              <p:cNvPr id="2" name="Title 1">
                <a:extLst>
                  <a:ext uri="{FF2B5EF4-FFF2-40B4-BE49-F238E27FC236}">
                    <a16:creationId xmlns:a16="http://schemas.microsoft.com/office/drawing/2014/main" id="{D7328677-5A09-8720-1E24-E1AE05E47EFD}"/>
                  </a:ext>
                </a:extLst>
              </p:cNvPr>
              <p:cNvSpPr>
                <a:spLocks noGrp="1" noRot="1" noChangeAspect="1" noMove="1" noResize="1" noEditPoints="1" noAdjustHandles="1" noChangeArrowheads="1" noChangeShapeType="1" noTextEdit="1"/>
              </p:cNvSpPr>
              <p:nvPr>
                <p:ph type="title"/>
              </p:nvPr>
            </p:nvSpPr>
            <p:spPr>
              <a:blipFill>
                <a:blip r:embed="rId3"/>
                <a:stretch>
                  <a:fillRect b="-24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A1B10C-BDDE-730A-D529-14B614ED0A54}"/>
                  </a:ext>
                </a:extLst>
              </p:cNvPr>
              <p:cNvSpPr>
                <a:spLocks noGrp="1"/>
              </p:cNvSpPr>
              <p:nvPr>
                <p:ph idx="1"/>
              </p:nvPr>
            </p:nvSpPr>
            <p:spPr/>
            <p:txBody>
              <a:bodyPr/>
              <a:lstStyle/>
              <a:p>
                <a:r>
                  <a:rPr lang="en-US" dirty="0"/>
                  <a:t>Use posterior predictive distribution to determine if current </a:t>
                </a:r>
                <a14:m>
                  <m:oMath xmlns:m="http://schemas.openxmlformats.org/officeDocument/2006/math">
                    <m:r>
                      <a:rPr lang="en-US" i="1" dirty="0" smtClean="0">
                        <a:latin typeface="Cambria Math" panose="02040503050406030204" pitchFamily="18" charset="0"/>
                      </a:rPr>
                      <m:t>𝐻</m:t>
                    </m:r>
                  </m:oMath>
                </a14:m>
                <a:r>
                  <a:rPr lang="en-US" dirty="0"/>
                  <a:t> describes observed data.</a:t>
                </a:r>
              </a:p>
              <a:p>
                <a:pPr lvl="1"/>
                <a:r>
                  <a:rPr lang="en-US" dirty="0"/>
                  <a:t>Choose test quantities that measure aspects not sufficient statistics for model parameters.</a:t>
                </a:r>
              </a:p>
              <a:p>
                <a:r>
                  <a:rPr lang="en-US" dirty="0"/>
                  <a:t>Hierarchical Parameter Approach:</a:t>
                </a:r>
              </a:p>
              <a:p>
                <a:pPr lvl="1"/>
                <a:r>
                  <a:rPr lang="en-US" dirty="0"/>
                  <a:t>Treat </a:t>
                </a:r>
                <a14:m>
                  <m:oMath xmlns:m="http://schemas.openxmlformats.org/officeDocument/2006/math">
                    <m:r>
                      <a:rPr lang="en-US" i="1" dirty="0" smtClean="0">
                        <a:latin typeface="Cambria Math" panose="02040503050406030204" pitchFamily="18" charset="0"/>
                      </a:rPr>
                      <m:t>𝐻</m:t>
                    </m:r>
                  </m:oMath>
                </a14:m>
                <a:r>
                  <a:rPr lang="en-US" dirty="0"/>
                  <a:t> as a hierarchical parameter.</a:t>
                </a:r>
              </a:p>
              <a:p>
                <a:pPr lvl="1"/>
                <a:r>
                  <a:rPr lang="en-US" dirty="0"/>
                  <a:t>Allow </a:t>
                </a:r>
                <a14:m>
                  <m:oMath xmlns:m="http://schemas.openxmlformats.org/officeDocument/2006/math">
                    <m:r>
                      <a:rPr lang="en-US" i="1" dirty="0" smtClean="0">
                        <a:latin typeface="Cambria Math" panose="02040503050406030204" pitchFamily="18" charset="0"/>
                      </a:rPr>
                      <m:t>𝐻</m:t>
                    </m:r>
                  </m:oMath>
                </a14:m>
                <a:r>
                  <a:rPr lang="en-US" dirty="0"/>
                  <a:t> to take values </a:t>
                </a:r>
                <a14:m>
                  <m:oMath xmlns:m="http://schemas.openxmlformats.org/officeDocument/2006/math">
                    <m:r>
                      <a:rPr lang="en-US" i="1" dirty="0" smtClean="0">
                        <a:latin typeface="Cambria Math" panose="02040503050406030204" pitchFamily="18" charset="0"/>
                      </a:rPr>
                      <m:t>1, 2, 3, </m:t>
                    </m:r>
                  </m:oMath>
                </a14:m>
                <a:r>
                  <a:rPr lang="en-US" dirty="0"/>
                  <a:t>…</a:t>
                </a:r>
              </a:p>
              <a:p>
                <a:pPr lvl="1"/>
                <a:r>
                  <a:rPr lang="en-US" dirty="0"/>
                  <a:t>Average inferences about </a:t>
                </a:r>
                <a14:m>
                  <m:oMath xmlns:m="http://schemas.openxmlformats.org/officeDocument/2006/math">
                    <m:r>
                      <a:rPr lang="en-US" i="1" dirty="0" smtClean="0">
                        <a:latin typeface="Cambria Math" panose="02040503050406030204" pitchFamily="18" charset="0"/>
                      </a:rPr>
                      <m:t>𝑦</m:t>
                    </m:r>
                  </m:oMath>
                </a14:m>
                <a:r>
                  <a:rPr lang="en-US" dirty="0"/>
                  <a:t> over the posterior distribution of mixture models.</a:t>
                </a:r>
              </a:p>
            </p:txBody>
          </p:sp>
        </mc:Choice>
        <mc:Fallback xmlns="">
          <p:sp>
            <p:nvSpPr>
              <p:cNvPr id="3" name="Content Placeholder 2">
                <a:extLst>
                  <a:ext uri="{FF2B5EF4-FFF2-40B4-BE49-F238E27FC236}">
                    <a16:creationId xmlns:a16="http://schemas.microsoft.com/office/drawing/2014/main" id="{7BA1B10C-BDDE-730A-D529-14B614ED0A54}"/>
                  </a:ext>
                </a:extLst>
              </p:cNvPr>
              <p:cNvSpPr>
                <a:spLocks noGrp="1" noRot="1" noChangeAspect="1" noMove="1" noResize="1" noEditPoints="1" noAdjustHandles="1" noChangeArrowheads="1" noChangeShapeType="1" noTextEdit="1"/>
              </p:cNvSpPr>
              <p:nvPr>
                <p:ph idx="1"/>
              </p:nvPr>
            </p:nvSpPr>
            <p:spPr>
              <a:blipFill>
                <a:blip r:embed="rId4"/>
                <a:stretch>
                  <a:fillRect l="-1104" t="-1657" r="-79"/>
                </a:stretch>
              </a:blipFill>
            </p:spPr>
            <p:txBody>
              <a:bodyPr/>
              <a:lstStyle/>
              <a:p>
                <a:r>
                  <a:rPr lang="en-US">
                    <a:noFill/>
                  </a:rPr>
                  <a:t> </a:t>
                </a:r>
              </a:p>
            </p:txBody>
          </p:sp>
        </mc:Fallback>
      </mc:AlternateContent>
    </p:spTree>
    <p:extLst>
      <p:ext uri="{BB962C8B-B14F-4D97-AF65-F5344CB8AC3E}">
        <p14:creationId xmlns:p14="http://schemas.microsoft.com/office/powerpoint/2010/main" val="244839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07F-AA75-8289-ABFC-30F1E44E67A4}"/>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Mixture Models</a:t>
            </a:r>
          </a:p>
        </p:txBody>
      </p:sp>
      <p:sp>
        <p:nvSpPr>
          <p:cNvPr id="3" name="Subtitle 2">
            <a:extLst>
              <a:ext uri="{FF2B5EF4-FFF2-40B4-BE49-F238E27FC236}">
                <a16:creationId xmlns:a16="http://schemas.microsoft.com/office/drawing/2014/main" id="{A1D820C0-3BC8-687A-7D56-C3951CF5E866}"/>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Shahrzad Jamshidi, PhD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AB59-7CA1-0872-1E32-4075ACE3E686}"/>
              </a:ext>
            </a:extLst>
          </p:cNvPr>
          <p:cNvSpPr>
            <a:spLocks noGrp="1"/>
          </p:cNvSpPr>
          <p:nvPr>
            <p:ph type="title"/>
          </p:nvPr>
        </p:nvSpPr>
        <p:spPr/>
        <p:txBody>
          <a:bodyPr/>
          <a:lstStyle/>
          <a:p>
            <a:r>
              <a:rPr lang="en-US" dirty="0"/>
              <a:t>Interpreting Mixture Distributions</a:t>
            </a:r>
          </a:p>
        </p:txBody>
      </p:sp>
      <p:sp>
        <p:nvSpPr>
          <p:cNvPr id="3" name="Content Placeholder 2">
            <a:extLst>
              <a:ext uri="{FF2B5EF4-FFF2-40B4-BE49-F238E27FC236}">
                <a16:creationId xmlns:a16="http://schemas.microsoft.com/office/drawing/2014/main" id="{1148B02F-2984-8216-1DA5-B0582AE0C0EA}"/>
              </a:ext>
            </a:extLst>
          </p:cNvPr>
          <p:cNvSpPr>
            <a:spLocks noGrp="1"/>
          </p:cNvSpPr>
          <p:nvPr>
            <p:ph idx="1"/>
          </p:nvPr>
        </p:nvSpPr>
        <p:spPr/>
        <p:txBody>
          <a:bodyPr/>
          <a:lstStyle/>
          <a:p>
            <a:r>
              <a:rPr lang="en-US" dirty="0"/>
              <a:t>Two schools of thought:</a:t>
            </a:r>
          </a:p>
          <a:p>
            <a:pPr marL="1441450" lvl="1" indent="-742950">
              <a:buFont typeface="+mj-lt"/>
              <a:buAutoNum type="arabicPeriod"/>
            </a:pPr>
            <a:r>
              <a:rPr lang="en-US" dirty="0"/>
              <a:t>True Models</a:t>
            </a:r>
          </a:p>
          <a:p>
            <a:pPr marL="2006600" lvl="2" indent="-742950"/>
            <a:r>
              <a:rPr lang="en-US" dirty="0"/>
              <a:t>Subpopulations are real.</a:t>
            </a:r>
          </a:p>
          <a:p>
            <a:pPr marL="2006600" lvl="2" indent="-742950"/>
            <a:r>
              <a:rPr lang="en-US" dirty="0"/>
              <a:t>Challenge: clustering and identifying subpopulations is highly sensitive.</a:t>
            </a:r>
          </a:p>
          <a:p>
            <a:pPr marL="1441450" lvl="1" indent="-742950">
              <a:buFont typeface="+mj-lt"/>
              <a:buAutoNum type="arabicPeriod"/>
            </a:pPr>
            <a:r>
              <a:rPr lang="en-US" dirty="0"/>
              <a:t>Approximating distributions</a:t>
            </a:r>
          </a:p>
          <a:p>
            <a:pPr lvl="2"/>
            <a:r>
              <a:rPr lang="en-US" dirty="0"/>
              <a:t>Finite mixture models are flexible and can better approximate a distribution.</a:t>
            </a:r>
          </a:p>
          <a:p>
            <a:pPr lvl="2"/>
            <a:r>
              <a:rPr lang="en-US" dirty="0"/>
              <a:t>Broad applications</a:t>
            </a:r>
          </a:p>
          <a:p>
            <a:pPr lvl="3"/>
            <a:r>
              <a:rPr lang="en-US" dirty="0"/>
              <a:t>Univariate or multivariate density estimation.</a:t>
            </a:r>
          </a:p>
          <a:p>
            <a:pPr lvl="3"/>
            <a:r>
              <a:rPr lang="en-US" dirty="0"/>
              <a:t>Classification tasks.</a:t>
            </a:r>
          </a:p>
          <a:p>
            <a:pPr lvl="3"/>
            <a:r>
              <a:rPr lang="en-US" dirty="0"/>
              <a:t>Nonparametric regression.</a:t>
            </a:r>
          </a:p>
        </p:txBody>
      </p:sp>
    </p:spTree>
    <p:extLst>
      <p:ext uri="{BB962C8B-B14F-4D97-AF65-F5344CB8AC3E}">
        <p14:creationId xmlns:p14="http://schemas.microsoft.com/office/powerpoint/2010/main" val="3601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AB59-7CA1-0872-1E32-4075ACE3E686}"/>
              </a:ext>
            </a:extLst>
          </p:cNvPr>
          <p:cNvSpPr>
            <a:spLocks noGrp="1"/>
          </p:cNvSpPr>
          <p:nvPr>
            <p:ph type="title"/>
          </p:nvPr>
        </p:nvSpPr>
        <p:spPr/>
        <p:txBody>
          <a:bodyPr/>
          <a:lstStyle/>
          <a:p>
            <a:r>
              <a:rPr lang="en-US" dirty="0"/>
              <a:t>Posterior Simulation Using the Gibbs Sampler</a:t>
            </a:r>
          </a:p>
        </p:txBody>
      </p:sp>
      <p:sp>
        <p:nvSpPr>
          <p:cNvPr id="3" name="Content Placeholder 2">
            <a:extLst>
              <a:ext uri="{FF2B5EF4-FFF2-40B4-BE49-F238E27FC236}">
                <a16:creationId xmlns:a16="http://schemas.microsoft.com/office/drawing/2014/main" id="{1148B02F-2984-8216-1DA5-B0582AE0C0EA}"/>
              </a:ext>
            </a:extLst>
          </p:cNvPr>
          <p:cNvSpPr>
            <a:spLocks noGrp="1"/>
          </p:cNvSpPr>
          <p:nvPr>
            <p:ph idx="1"/>
          </p:nvPr>
        </p:nvSpPr>
        <p:spPr/>
        <p:txBody>
          <a:bodyPr/>
          <a:lstStyle/>
          <a:p>
            <a:r>
              <a:rPr lang="en-US" dirty="0"/>
              <a:t>Starting values are obtained via importance resampling. </a:t>
            </a:r>
          </a:p>
          <a:p>
            <a:r>
              <a:rPr lang="en-US" dirty="0"/>
              <a:t>Gibbs Sampler alternates between two major steps:</a:t>
            </a:r>
          </a:p>
          <a:p>
            <a:pPr marL="1441450" lvl="1" indent="-742950">
              <a:buFont typeface="+mj-lt"/>
              <a:buAutoNum type="arabicPeriod"/>
            </a:pPr>
            <a:r>
              <a:rPr lang="en-US" dirty="0"/>
              <a:t>Drawing indicators given model parameters.</a:t>
            </a:r>
          </a:p>
          <a:p>
            <a:pPr marL="1441450" lvl="1" indent="-742950">
              <a:buFont typeface="+mj-lt"/>
              <a:buAutoNum type="arabicPeriod"/>
            </a:pPr>
            <a:r>
              <a:rPr lang="en-US" dirty="0"/>
              <a:t>Drawing model parameters given indicators.</a:t>
            </a:r>
          </a:p>
          <a:p>
            <a:r>
              <a:rPr lang="en-US" dirty="0"/>
              <a:t>Errors like improper priors may be detected during iterative simulations.</a:t>
            </a:r>
          </a:p>
          <a:p>
            <a:r>
              <a:rPr lang="en-US" dirty="0"/>
              <a:t>Identifiability issues may arise if Gibbs sequences do not converge due to aliasing in component permutations.</a:t>
            </a:r>
          </a:p>
        </p:txBody>
      </p:sp>
    </p:spTree>
    <p:extLst>
      <p:ext uri="{BB962C8B-B14F-4D97-AF65-F5344CB8AC3E}">
        <p14:creationId xmlns:p14="http://schemas.microsoft.com/office/powerpoint/2010/main" val="446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931A-97E1-37BE-9D35-0AF3C1A0C9C0}"/>
              </a:ext>
            </a:extLst>
          </p:cNvPr>
          <p:cNvSpPr>
            <a:spLocks noGrp="1"/>
          </p:cNvSpPr>
          <p:nvPr>
            <p:ph type="title"/>
          </p:nvPr>
        </p:nvSpPr>
        <p:spPr/>
        <p:txBody>
          <a:bodyPr/>
          <a:lstStyle/>
          <a:p>
            <a:r>
              <a:rPr lang="en-US" dirty="0"/>
              <a:t>Posterior Inference</a:t>
            </a:r>
          </a:p>
        </p:txBody>
      </p:sp>
      <p:sp>
        <p:nvSpPr>
          <p:cNvPr id="3" name="Content Placeholder 2">
            <a:extLst>
              <a:ext uri="{FF2B5EF4-FFF2-40B4-BE49-F238E27FC236}">
                <a16:creationId xmlns:a16="http://schemas.microsoft.com/office/drawing/2014/main" id="{8B56078D-D59A-2780-E213-506CC4BBF2CE}"/>
              </a:ext>
            </a:extLst>
          </p:cNvPr>
          <p:cNvSpPr>
            <a:spLocks noGrp="1"/>
          </p:cNvSpPr>
          <p:nvPr>
            <p:ph idx="1"/>
          </p:nvPr>
        </p:nvSpPr>
        <p:spPr/>
        <p:txBody>
          <a:bodyPr/>
          <a:lstStyle/>
          <a:p>
            <a:r>
              <a:rPr lang="en-US" dirty="0"/>
              <a:t>Once the Gibbs sampler has reached approximate convergence, ignore the drawn indicators for posterior inferences.</a:t>
            </a:r>
          </a:p>
          <a:p>
            <a:r>
              <a:rPr lang="en-US" dirty="0"/>
              <a:t>Posterior distribution of indicator variables informs about the likely components for each observation.</a:t>
            </a:r>
          </a:p>
          <a:p>
            <a:r>
              <a:rPr lang="en-US" dirty="0"/>
              <a:t>Assess fit using posterior predictive checks.</a:t>
            </a:r>
          </a:p>
          <a:p>
            <a:r>
              <a:rPr lang="en-US" dirty="0"/>
              <a:t>Evaluate sensitivity of inferences to the assumed parametric family to ensure robustness.</a:t>
            </a:r>
          </a:p>
        </p:txBody>
      </p:sp>
    </p:spTree>
    <p:extLst>
      <p:ext uri="{BB962C8B-B14F-4D97-AF65-F5344CB8AC3E}">
        <p14:creationId xmlns:p14="http://schemas.microsoft.com/office/powerpoint/2010/main" val="366088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zh-CN" dirty="0"/>
              <a:t>Summary </a:t>
            </a:r>
            <a:r>
              <a:rPr lang="zh-CN" altLang="en-US" dirty="0"/>
              <a:t>贝叶斯有限混合模型的全流程</a:t>
            </a:r>
            <a:endParaRPr lang="en-US" altLang="en-US" dirty="0"/>
          </a:p>
        </p:txBody>
      </p:sp>
      <p:pic>
        <p:nvPicPr>
          <p:cNvPr id="4" name="Picture 3">
            <a:extLst>
              <a:ext uri="{FF2B5EF4-FFF2-40B4-BE49-F238E27FC236}">
                <a16:creationId xmlns:a16="http://schemas.microsoft.com/office/drawing/2014/main" id="{E112EDCD-25C2-FD01-C1A8-E386442D2BD7}"/>
              </a:ext>
            </a:extLst>
          </p:cNvPr>
          <p:cNvPicPr>
            <a:picLocks noChangeAspect="1"/>
          </p:cNvPicPr>
          <p:nvPr/>
        </p:nvPicPr>
        <p:blipFill>
          <a:blip r:embed="rId3"/>
          <a:stretch>
            <a:fillRect/>
          </a:stretch>
        </p:blipFill>
        <p:spPr>
          <a:xfrm>
            <a:off x="124359" y="1880658"/>
            <a:ext cx="9177057" cy="5671607"/>
          </a:xfrm>
          <a:prstGeom prst="rect">
            <a:avLst/>
          </a:prstGeom>
        </p:spPr>
      </p:pic>
      <p:pic>
        <p:nvPicPr>
          <p:cNvPr id="6" name="Picture 5">
            <a:extLst>
              <a:ext uri="{FF2B5EF4-FFF2-40B4-BE49-F238E27FC236}">
                <a16:creationId xmlns:a16="http://schemas.microsoft.com/office/drawing/2014/main" id="{A1D6AC7E-C409-5468-48F0-A45668943A57}"/>
              </a:ext>
            </a:extLst>
          </p:cNvPr>
          <p:cNvPicPr>
            <a:picLocks noChangeAspect="1"/>
          </p:cNvPicPr>
          <p:nvPr/>
        </p:nvPicPr>
        <p:blipFill>
          <a:blip r:embed="rId4"/>
          <a:stretch>
            <a:fillRect/>
          </a:stretch>
        </p:blipFill>
        <p:spPr>
          <a:xfrm>
            <a:off x="9140826" y="1711326"/>
            <a:ext cx="8989508" cy="6501341"/>
          </a:xfrm>
          <a:prstGeom prst="rect">
            <a:avLst/>
          </a:prstGeom>
        </p:spPr>
      </p:pic>
    </p:spTree>
    <p:extLst>
      <p:ext uri="{BB962C8B-B14F-4D97-AF65-F5344CB8AC3E}">
        <p14:creationId xmlns:p14="http://schemas.microsoft.com/office/powerpoint/2010/main" val="3951947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39A7B-BCAF-AB7D-40A8-707F21155194}"/>
            </a:ext>
          </a:extLst>
        </p:cNvPr>
        <p:cNvGrpSpPr/>
        <p:nvPr/>
      </p:nvGrpSpPr>
      <p:grpSpPr>
        <a:xfrm>
          <a:off x="0" y="0"/>
          <a:ext cx="0" cy="0"/>
          <a:chOff x="0" y="0"/>
          <a:chExt cx="0" cy="0"/>
        </a:xfrm>
      </p:grpSpPr>
      <p:sp>
        <p:nvSpPr>
          <p:cNvPr id="6145" name="Title 1">
            <a:extLst>
              <a:ext uri="{FF2B5EF4-FFF2-40B4-BE49-F238E27FC236}">
                <a16:creationId xmlns:a16="http://schemas.microsoft.com/office/drawing/2014/main" id="{A4E2CEBE-806F-B9CD-C92B-EDAE2DFB4F6A}"/>
              </a:ext>
            </a:extLst>
          </p:cNvPr>
          <p:cNvSpPr>
            <a:spLocks noGrp="1"/>
          </p:cNvSpPr>
          <p:nvPr>
            <p:ph type="title"/>
          </p:nvPr>
        </p:nvSpPr>
        <p:spPr>
          <a:xfrm>
            <a:off x="1098551" y="161926"/>
            <a:ext cx="16084550" cy="1549400"/>
          </a:xfrm>
        </p:spPr>
        <p:txBody>
          <a:bodyPr/>
          <a:lstStyle/>
          <a:p>
            <a:r>
              <a:rPr lang="en-US" altLang="zh-CN" dirty="0"/>
              <a:t>Summary </a:t>
            </a:r>
            <a:r>
              <a:rPr lang="zh-CN" altLang="en-US" dirty="0"/>
              <a:t>贝叶斯有限混合模型的全流程</a:t>
            </a:r>
            <a:endParaRPr lang="en-US" altLang="en-US" dirty="0"/>
          </a:p>
        </p:txBody>
      </p:sp>
      <p:pic>
        <p:nvPicPr>
          <p:cNvPr id="3" name="Picture 2">
            <a:extLst>
              <a:ext uri="{FF2B5EF4-FFF2-40B4-BE49-F238E27FC236}">
                <a16:creationId xmlns:a16="http://schemas.microsoft.com/office/drawing/2014/main" id="{7C5FED17-D642-B90D-D6CD-94561CDF72B2}"/>
              </a:ext>
            </a:extLst>
          </p:cNvPr>
          <p:cNvPicPr>
            <a:picLocks noChangeAspect="1"/>
          </p:cNvPicPr>
          <p:nvPr/>
        </p:nvPicPr>
        <p:blipFill>
          <a:blip r:embed="rId3"/>
          <a:stretch>
            <a:fillRect/>
          </a:stretch>
        </p:blipFill>
        <p:spPr>
          <a:xfrm>
            <a:off x="171531" y="1714021"/>
            <a:ext cx="7871802" cy="8396589"/>
          </a:xfrm>
          <a:prstGeom prst="rect">
            <a:avLst/>
          </a:prstGeom>
        </p:spPr>
      </p:pic>
      <p:pic>
        <p:nvPicPr>
          <p:cNvPr id="7" name="Picture 6">
            <a:extLst>
              <a:ext uri="{FF2B5EF4-FFF2-40B4-BE49-F238E27FC236}">
                <a16:creationId xmlns:a16="http://schemas.microsoft.com/office/drawing/2014/main" id="{58C0CAE2-AB3C-D161-A95D-1D826115B069}"/>
              </a:ext>
            </a:extLst>
          </p:cNvPr>
          <p:cNvPicPr>
            <a:picLocks noChangeAspect="1"/>
          </p:cNvPicPr>
          <p:nvPr/>
        </p:nvPicPr>
        <p:blipFill>
          <a:blip r:embed="rId4"/>
          <a:stretch>
            <a:fillRect/>
          </a:stretch>
        </p:blipFill>
        <p:spPr>
          <a:xfrm>
            <a:off x="8568953" y="1714021"/>
            <a:ext cx="7138647" cy="5872112"/>
          </a:xfrm>
          <a:prstGeom prst="rect">
            <a:avLst/>
          </a:prstGeom>
        </p:spPr>
      </p:pic>
    </p:spTree>
    <p:extLst>
      <p:ext uri="{BB962C8B-B14F-4D97-AF65-F5344CB8AC3E}">
        <p14:creationId xmlns:p14="http://schemas.microsoft.com/office/powerpoint/2010/main" val="3810733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DC611-EEDC-E369-6DB4-75FDA1D0D4E7}"/>
            </a:ext>
          </a:extLst>
        </p:cNvPr>
        <p:cNvGrpSpPr/>
        <p:nvPr/>
      </p:nvGrpSpPr>
      <p:grpSpPr>
        <a:xfrm>
          <a:off x="0" y="0"/>
          <a:ext cx="0" cy="0"/>
          <a:chOff x="0" y="0"/>
          <a:chExt cx="0" cy="0"/>
        </a:xfrm>
      </p:grpSpPr>
      <p:sp>
        <p:nvSpPr>
          <p:cNvPr id="6145" name="Title 1">
            <a:extLst>
              <a:ext uri="{FF2B5EF4-FFF2-40B4-BE49-F238E27FC236}">
                <a16:creationId xmlns:a16="http://schemas.microsoft.com/office/drawing/2014/main" id="{9E1AE78F-2CCF-DE35-7A5E-4E6E461D269B}"/>
              </a:ext>
            </a:extLst>
          </p:cNvPr>
          <p:cNvSpPr>
            <a:spLocks noGrp="1"/>
          </p:cNvSpPr>
          <p:nvPr>
            <p:ph type="title"/>
          </p:nvPr>
        </p:nvSpPr>
        <p:spPr>
          <a:xfrm>
            <a:off x="1098551" y="161926"/>
            <a:ext cx="16084550" cy="1549400"/>
          </a:xfrm>
        </p:spPr>
        <p:txBody>
          <a:bodyPr/>
          <a:lstStyle/>
          <a:p>
            <a:r>
              <a:rPr lang="en-US" altLang="en-US" dirty="0"/>
              <a:t>Next Time</a:t>
            </a:r>
          </a:p>
        </p:txBody>
      </p:sp>
      <p:sp>
        <p:nvSpPr>
          <p:cNvPr id="6146" name="Content Placeholder 2">
            <a:extLst>
              <a:ext uri="{FF2B5EF4-FFF2-40B4-BE49-F238E27FC236}">
                <a16:creationId xmlns:a16="http://schemas.microsoft.com/office/drawing/2014/main" id="{8AAF0222-7EDA-BCA4-7936-20D014945960}"/>
              </a:ext>
            </a:extLst>
          </p:cNvPr>
          <p:cNvSpPr>
            <a:spLocks noGrp="1"/>
          </p:cNvSpPr>
          <p:nvPr>
            <p:ph idx="1"/>
          </p:nvPr>
        </p:nvSpPr>
        <p:spPr>
          <a:xfrm>
            <a:off x="1098551" y="2051050"/>
            <a:ext cx="16084550" cy="6886576"/>
          </a:xfrm>
        </p:spPr>
        <p:txBody>
          <a:bodyPr/>
          <a:lstStyle/>
          <a:p>
            <a:r>
              <a:rPr lang="en-US" altLang="en-US" dirty="0"/>
              <a:t>Practical Applications and Computational Challenges</a:t>
            </a:r>
          </a:p>
        </p:txBody>
      </p:sp>
    </p:spTree>
    <p:extLst>
      <p:ext uri="{BB962C8B-B14F-4D97-AF65-F5344CB8AC3E}">
        <p14:creationId xmlns:p14="http://schemas.microsoft.com/office/powerpoint/2010/main" val="321272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Last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Regression models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p:txBody>
          <a:bodyPr wrap="square" anchor="b">
            <a:normAutofit/>
          </a:bodyPr>
          <a:lstStyle/>
          <a:p>
            <a:r>
              <a:rPr lang="en-US" altLang="en-US" dirty="0"/>
              <a:t>Objectives</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p:txBody>
          <a:bodyPr wrap="square" anchor="t">
            <a:normAutofit/>
          </a:bodyPr>
          <a:lstStyle/>
          <a:p>
            <a:r>
              <a:rPr lang="en-US" altLang="en-US" dirty="0"/>
              <a:t>Understand the fundamentals of mixture models and their applications.</a:t>
            </a:r>
          </a:p>
          <a:p>
            <a:r>
              <a:rPr lang="en-US" altLang="en-US" dirty="0"/>
              <a:t>Learn to set up and interpret finite mixture models.</a:t>
            </a:r>
          </a:p>
        </p:txBody>
      </p:sp>
    </p:spTree>
    <p:extLst>
      <p:ext uri="{BB962C8B-B14F-4D97-AF65-F5344CB8AC3E}">
        <p14:creationId xmlns:p14="http://schemas.microsoft.com/office/powerpoint/2010/main" val="64846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F057-A486-B673-24C1-BADDEF767F56}"/>
              </a:ext>
            </a:extLst>
          </p:cNvPr>
          <p:cNvSpPr>
            <a:spLocks noGrp="1"/>
          </p:cNvSpPr>
          <p:nvPr>
            <p:ph type="title"/>
          </p:nvPr>
        </p:nvSpPr>
        <p:spPr/>
        <p:txBody>
          <a:bodyPr/>
          <a:lstStyle/>
          <a:p>
            <a:r>
              <a:rPr lang="en-US" dirty="0"/>
              <a:t>Topics to Review for This Lesson</a:t>
            </a:r>
          </a:p>
        </p:txBody>
      </p:sp>
      <p:sp>
        <p:nvSpPr>
          <p:cNvPr id="3" name="Content Placeholder 2">
            <a:extLst>
              <a:ext uri="{FF2B5EF4-FFF2-40B4-BE49-F238E27FC236}">
                <a16:creationId xmlns:a16="http://schemas.microsoft.com/office/drawing/2014/main" id="{F5CB2688-AFF4-FE5E-1F71-3BB19F44EECD}"/>
              </a:ext>
            </a:extLst>
          </p:cNvPr>
          <p:cNvSpPr>
            <a:spLocks noGrp="1"/>
          </p:cNvSpPr>
          <p:nvPr>
            <p:ph idx="1"/>
          </p:nvPr>
        </p:nvSpPr>
        <p:spPr/>
        <p:txBody>
          <a:bodyPr/>
          <a:lstStyle/>
          <a:p>
            <a:pPr marL="742950" indent="-742950">
              <a:buFont typeface="+mj-lt"/>
              <a:buAutoNum type="arabicPeriod"/>
            </a:pPr>
            <a:r>
              <a:rPr lang="en-US" dirty="0"/>
              <a:t>Multinomial distributions</a:t>
            </a:r>
          </a:p>
          <a:p>
            <a:pPr marL="742950" indent="-742950">
              <a:buFont typeface="+mj-lt"/>
              <a:buAutoNum type="arabicPeriod"/>
            </a:pPr>
            <a:r>
              <a:rPr lang="en-US" dirty="0"/>
              <a:t>Dirichlet distributions </a:t>
            </a:r>
          </a:p>
        </p:txBody>
      </p:sp>
    </p:spTree>
    <p:extLst>
      <p:ext uri="{BB962C8B-B14F-4D97-AF65-F5344CB8AC3E}">
        <p14:creationId xmlns:p14="http://schemas.microsoft.com/office/powerpoint/2010/main" val="346082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C7B6-ACF5-5A57-09D2-D58F18CC90FC}"/>
              </a:ext>
            </a:extLst>
          </p:cNvPr>
          <p:cNvSpPr>
            <a:spLocks noGrp="1"/>
          </p:cNvSpPr>
          <p:nvPr>
            <p:ph type="title"/>
          </p:nvPr>
        </p:nvSpPr>
        <p:spPr/>
        <p:txBody>
          <a:bodyPr/>
          <a:lstStyle/>
          <a:p>
            <a:r>
              <a:rPr lang="en-US" dirty="0"/>
              <a:t>Mixture Distributions</a:t>
            </a:r>
          </a:p>
        </p:txBody>
      </p:sp>
      <p:sp>
        <p:nvSpPr>
          <p:cNvPr id="3" name="Content Placeholder 2">
            <a:extLst>
              <a:ext uri="{FF2B5EF4-FFF2-40B4-BE49-F238E27FC236}">
                <a16:creationId xmlns:a16="http://schemas.microsoft.com/office/drawing/2014/main" id="{03119285-9F49-3E7A-5F5F-3839783B1154}"/>
              </a:ext>
            </a:extLst>
          </p:cNvPr>
          <p:cNvSpPr>
            <a:spLocks noGrp="1"/>
          </p:cNvSpPr>
          <p:nvPr>
            <p:ph idx="1"/>
          </p:nvPr>
        </p:nvSpPr>
        <p:spPr/>
        <p:txBody>
          <a:bodyPr/>
          <a:lstStyle/>
          <a:p>
            <a:r>
              <a:rPr lang="en-US" dirty="0"/>
              <a:t>Mixture distributions are combinations of two or more distributions</a:t>
            </a:r>
          </a:p>
          <a:p>
            <a:r>
              <a:rPr lang="en-US" dirty="0"/>
              <a:t>They arise when </a:t>
            </a:r>
          </a:p>
          <a:p>
            <a:pPr marL="1441450" lvl="1" indent="-742950">
              <a:buFont typeface="+mj-lt"/>
              <a:buAutoNum type="arabicPeriod"/>
            </a:pPr>
            <a:r>
              <a:rPr lang="en-US" dirty="0"/>
              <a:t>Measurements of a random variable are taken under </a:t>
            </a:r>
            <a:r>
              <a:rPr lang="en-US" i="1" u="sng" dirty="0"/>
              <a:t>different conditions</a:t>
            </a:r>
            <a:r>
              <a:rPr lang="en-US" i="1" dirty="0"/>
              <a:t>, where condition gives rise to a different distribution</a:t>
            </a:r>
          </a:p>
          <a:p>
            <a:pPr marL="2006600" lvl="2" indent="-742950"/>
            <a:r>
              <a:rPr lang="en-US" u="sng" dirty="0"/>
              <a:t>Example:</a:t>
            </a:r>
            <a:r>
              <a:rPr lang="en-US" dirty="0"/>
              <a:t> Measuring what witnesses remember from a surprise event will be a mixture of those paying attention and those distracted. </a:t>
            </a:r>
          </a:p>
          <a:p>
            <a:pPr marL="1441450" lvl="1" indent="-742950">
              <a:buFont typeface="+mj-lt"/>
              <a:buAutoNum type="arabicPeriod"/>
            </a:pPr>
            <a:r>
              <a:rPr lang="en-US" dirty="0"/>
              <a:t>Samples are taken from a population consisting of </a:t>
            </a:r>
            <a:r>
              <a:rPr lang="en-US" u="sng" dirty="0"/>
              <a:t>two or more distinct subpopulations</a:t>
            </a:r>
          </a:p>
          <a:p>
            <a:pPr marL="2006600" lvl="2" indent="-742950"/>
            <a:r>
              <a:rPr lang="en-US" u="sng" dirty="0"/>
              <a:t>Example</a:t>
            </a:r>
            <a:r>
              <a:rPr lang="en-US" dirty="0"/>
              <a:t>: A distribution of adult heights would be a mixture of distributions broken down by gender. </a:t>
            </a:r>
          </a:p>
        </p:txBody>
      </p:sp>
    </p:spTree>
    <p:extLst>
      <p:ext uri="{BB962C8B-B14F-4D97-AF65-F5344CB8AC3E}">
        <p14:creationId xmlns:p14="http://schemas.microsoft.com/office/powerpoint/2010/main" val="104882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1597-430E-6C89-DCCF-742900591228}"/>
              </a:ext>
            </a:extLst>
          </p:cNvPr>
          <p:cNvSpPr>
            <a:spLocks noGrp="1"/>
          </p:cNvSpPr>
          <p:nvPr>
            <p:ph type="title"/>
          </p:nvPr>
        </p:nvSpPr>
        <p:spPr/>
        <p:txBody>
          <a:bodyPr/>
          <a:lstStyle/>
          <a:p>
            <a:r>
              <a:rPr lang="en-US" dirty="0"/>
              <a:t>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BB242C-352B-6B3E-EE80-B5E071190D1A}"/>
                  </a:ext>
                </a:extLst>
              </p:cNvPr>
              <p:cNvSpPr>
                <a:spLocks noGrp="1"/>
              </p:cNvSpPr>
              <p:nvPr>
                <p:ph idx="1"/>
              </p:nvPr>
            </p:nvSpPr>
            <p:spPr/>
            <p:txBody>
              <a:bodyPr/>
              <a:lstStyle/>
              <a:p>
                <a:r>
                  <a:rPr lang="en-US" dirty="0"/>
                  <a:t>We construct such distributions as mixtures of </a:t>
                </a:r>
                <a14:m>
                  <m:oMath xmlns:m="http://schemas.openxmlformats.org/officeDocument/2006/math">
                    <m:r>
                      <a:rPr lang="en-US" i="1" dirty="0" smtClean="0">
                        <a:latin typeface="Cambria Math" panose="02040503050406030204" pitchFamily="18" charset="0"/>
                      </a:rPr>
                      <m:t>𝐻</m:t>
                    </m:r>
                  </m:oMath>
                </a14:m>
                <a:r>
                  <a:rPr lang="en-US" dirty="0"/>
                  <a:t> simpler distributions.</a:t>
                </a:r>
              </a:p>
              <a:p>
                <a:r>
                  <a:rPr lang="en-US" dirty="0"/>
                  <a:t>We use the parameter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𝐻</m:t>
                            </m:r>
                          </m:sub>
                        </m:sSub>
                      </m:e>
                    </m:d>
                  </m:oMath>
                </a14:m>
                <a:r>
                  <a:rPr lang="en-US" dirty="0"/>
                  <a:t> to determine how to mix these distributions, where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=1</m:t>
                    </m:r>
                  </m:oMath>
                </a14:m>
                <a:r>
                  <a:rPr lang="en-US" dirty="0"/>
                  <a:t>.</a:t>
                </a:r>
              </a:p>
              <a:p>
                <a:r>
                  <a:rPr lang="en-US" dirty="0"/>
                  <a:t>The distribution is constructed from the sum of others multiplied by the corresponding parameter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𝐻</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𝐻</m:t>
                        </m:r>
                      </m:sub>
                    </m:sSub>
                  </m:oMath>
                </a14:m>
                <a:endParaRPr lang="en-US" dirty="0"/>
              </a:p>
              <a:p>
                <a:pPr lvl="1"/>
                <a:r>
                  <a:rPr lang="en-US" dirty="0"/>
                  <a:t>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are component distributions</a:t>
                </a:r>
              </a:p>
            </p:txBody>
          </p:sp>
        </mc:Choice>
        <mc:Fallback xmlns="">
          <p:sp>
            <p:nvSpPr>
              <p:cNvPr id="3" name="Content Placeholder 2">
                <a:extLst>
                  <a:ext uri="{FF2B5EF4-FFF2-40B4-BE49-F238E27FC236}">
                    <a16:creationId xmlns:a16="http://schemas.microsoft.com/office/drawing/2014/main" id="{64BB242C-352B-6B3E-EE80-B5E071190D1A}"/>
                  </a:ext>
                </a:extLst>
              </p:cNvPr>
              <p:cNvSpPr>
                <a:spLocks noGrp="1" noRot="1" noChangeAspect="1" noMove="1" noResize="1" noEditPoints="1" noAdjustHandles="1" noChangeArrowheads="1" noChangeShapeType="1" noTextEdit="1"/>
              </p:cNvSpPr>
              <p:nvPr>
                <p:ph idx="1"/>
              </p:nvPr>
            </p:nvSpPr>
            <p:spPr>
              <a:blipFill>
                <a:blip r:embed="rId3"/>
                <a:stretch>
                  <a:fillRect l="-1104" t="-1657" r="-552"/>
                </a:stretch>
              </a:blipFill>
            </p:spPr>
            <p:txBody>
              <a:bodyPr/>
              <a:lstStyle/>
              <a:p>
                <a:r>
                  <a:rPr lang="en-US">
                    <a:noFill/>
                  </a:rPr>
                  <a:t> </a:t>
                </a:r>
              </a:p>
            </p:txBody>
          </p:sp>
        </mc:Fallback>
      </mc:AlternateContent>
    </p:spTree>
    <p:extLst>
      <p:ext uri="{BB962C8B-B14F-4D97-AF65-F5344CB8AC3E}">
        <p14:creationId xmlns:p14="http://schemas.microsoft.com/office/powerpoint/2010/main" val="243035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2F143-0F42-0373-6CA9-D72D49052A8F}"/>
              </a:ext>
            </a:extLst>
          </p:cNvPr>
          <p:cNvSpPr>
            <a:spLocks noGrp="1"/>
          </p:cNvSpPr>
          <p:nvPr>
            <p:ph sz="half" idx="1"/>
          </p:nvPr>
        </p:nvSpPr>
        <p:spPr/>
        <p:txBody>
          <a:bodyPr/>
          <a:lstStyle/>
          <a:p>
            <a:pPr marL="0" indent="0">
              <a:buNone/>
            </a:pPr>
            <a:r>
              <a:rPr lang="en-US" i="1" dirty="0"/>
              <a:t>Suppose we wish to construct the distribution lengths of a particular species of fish, </a:t>
            </a:r>
            <a:r>
              <a:rPr lang="en-US" i="1" dirty="0" err="1"/>
              <a:t>Telmatochromis</a:t>
            </a:r>
            <a:r>
              <a:rPr lang="en-US" i="1" dirty="0"/>
              <a:t> temporalis, in Lake Tanganyika in East Africa.</a:t>
            </a:r>
          </a:p>
          <a:p>
            <a:pPr marL="0" indent="0">
              <a:buNone/>
            </a:pPr>
            <a:r>
              <a:rPr lang="en-US" i="1" dirty="0"/>
              <a:t> </a:t>
            </a:r>
          </a:p>
        </p:txBody>
      </p:sp>
      <p:pic>
        <p:nvPicPr>
          <p:cNvPr id="7" name="Content Placeholder 6" descr="A close-up of a fish&#10;&#10;Description automatically generated">
            <a:extLst>
              <a:ext uri="{FF2B5EF4-FFF2-40B4-BE49-F238E27FC236}">
                <a16:creationId xmlns:a16="http://schemas.microsoft.com/office/drawing/2014/main" id="{749BCE39-272D-C25E-3EE8-C38A39743EB8}"/>
              </a:ext>
            </a:extLst>
          </p:cNvPr>
          <p:cNvPicPr>
            <a:picLocks noGrp="1" noChangeAspect="1"/>
          </p:cNvPicPr>
          <p:nvPr>
            <p:ph sz="half" idx="2"/>
          </p:nvPr>
        </p:nvPicPr>
        <p:blipFill>
          <a:blip r:embed="rId3"/>
          <a:stretch>
            <a:fillRect/>
          </a:stretch>
        </p:blipFill>
        <p:spPr>
          <a:xfrm>
            <a:off x="8858741" y="2662170"/>
            <a:ext cx="8319153" cy="5527676"/>
          </a:xfrm>
        </p:spPr>
      </p:pic>
      <p:sp>
        <p:nvSpPr>
          <p:cNvPr id="2" name="Title 1">
            <a:extLst>
              <a:ext uri="{FF2B5EF4-FFF2-40B4-BE49-F238E27FC236}">
                <a16:creationId xmlns:a16="http://schemas.microsoft.com/office/drawing/2014/main" id="{15895530-8B63-8706-DC4C-E335E1A77A60}"/>
              </a:ext>
            </a:extLst>
          </p:cNvPr>
          <p:cNvSpPr>
            <a:spLocks noGrp="1"/>
          </p:cNvSpPr>
          <p:nvPr>
            <p:ph type="title"/>
          </p:nvPr>
        </p:nvSpPr>
        <p:spPr/>
        <p:txBody>
          <a:bodyPr/>
          <a:lstStyle/>
          <a:p>
            <a:r>
              <a:rPr lang="en-US" dirty="0"/>
              <a:t>Mixture Example: Fish</a:t>
            </a:r>
          </a:p>
        </p:txBody>
      </p:sp>
      <p:sp>
        <p:nvSpPr>
          <p:cNvPr id="5" name="TextBox 4">
            <a:extLst>
              <a:ext uri="{FF2B5EF4-FFF2-40B4-BE49-F238E27FC236}">
                <a16:creationId xmlns:a16="http://schemas.microsoft.com/office/drawing/2014/main" id="{07C5B540-7A4D-3567-642D-A43ECA351E01}"/>
              </a:ext>
            </a:extLst>
          </p:cNvPr>
          <p:cNvSpPr txBox="1"/>
          <p:nvPr/>
        </p:nvSpPr>
        <p:spPr>
          <a:xfrm>
            <a:off x="8903901" y="8266435"/>
            <a:ext cx="3818186" cy="369332"/>
          </a:xfrm>
          <a:prstGeom prst="rect">
            <a:avLst/>
          </a:prstGeom>
          <a:noFill/>
        </p:spPr>
        <p:txBody>
          <a:bodyPr wrap="square" rtlCol="0">
            <a:spAutoFit/>
          </a:bodyPr>
          <a:lstStyle/>
          <a:p>
            <a:r>
              <a:rPr lang="en-US" b="0" i="1" u="none" strike="noStrike" dirty="0">
                <a:solidFill>
                  <a:srgbClr val="333333"/>
                </a:solidFill>
                <a:effectLst/>
                <a:latin typeface="Arial" panose="020B0604020202020204" pitchFamily="34" charset="0"/>
              </a:rPr>
              <a:t>iStock-918633154 Credit - Trek13</a:t>
            </a:r>
            <a:endParaRPr lang="en-US" dirty="0"/>
          </a:p>
        </p:txBody>
      </p:sp>
    </p:spTree>
    <p:extLst>
      <p:ext uri="{BB962C8B-B14F-4D97-AF65-F5344CB8AC3E}">
        <p14:creationId xmlns:p14="http://schemas.microsoft.com/office/powerpoint/2010/main" val="262770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5530-8B63-8706-DC4C-E335E1A77A60}"/>
              </a:ext>
            </a:extLst>
          </p:cNvPr>
          <p:cNvSpPr>
            <a:spLocks noGrp="1"/>
          </p:cNvSpPr>
          <p:nvPr>
            <p:ph type="title"/>
          </p:nvPr>
        </p:nvSpPr>
        <p:spPr/>
        <p:txBody>
          <a:bodyPr/>
          <a:lstStyle/>
          <a:p>
            <a:r>
              <a:rPr lang="en-US" dirty="0"/>
              <a:t>Mixture Example: Fish</a:t>
            </a:r>
          </a:p>
        </p:txBody>
      </p:sp>
      <p:sp>
        <p:nvSpPr>
          <p:cNvPr id="3" name="Content Placeholder 2">
            <a:extLst>
              <a:ext uri="{FF2B5EF4-FFF2-40B4-BE49-F238E27FC236}">
                <a16:creationId xmlns:a16="http://schemas.microsoft.com/office/drawing/2014/main" id="{F4F2F143-0F42-0373-6CA9-D72D49052A8F}"/>
              </a:ext>
            </a:extLst>
          </p:cNvPr>
          <p:cNvSpPr>
            <a:spLocks noGrp="1"/>
          </p:cNvSpPr>
          <p:nvPr>
            <p:ph idx="1"/>
          </p:nvPr>
        </p:nvSpPr>
        <p:spPr/>
        <p:txBody>
          <a:bodyPr/>
          <a:lstStyle/>
          <a:p>
            <a:pPr marL="0" indent="0">
              <a:buNone/>
            </a:pPr>
            <a:r>
              <a:rPr lang="en-US" i="1" dirty="0"/>
              <a:t>Scientists have observed that the species consists of two ectomorphs: a big one that lives in the rocky shoreline (~40%) and a small one that lives among the shells in the sand (~60%). </a:t>
            </a:r>
          </a:p>
          <a:p>
            <a:pPr marL="0" indent="0">
              <a:buNone/>
            </a:pPr>
            <a:r>
              <a:rPr lang="en-US" i="1" dirty="0"/>
              <a:t>Based on a metanalysis, you estimate that one population has a mean around </a:t>
            </a:r>
            <a:r>
              <a:rPr lang="en-US" b="1" i="1" dirty="0">
                <a:solidFill>
                  <a:schemeClr val="bg1"/>
                </a:solidFill>
              </a:rPr>
              <a:t>2 cm with a variance of 0.5, </a:t>
            </a:r>
            <a:r>
              <a:rPr lang="en-US" i="1" dirty="0"/>
              <a:t>and the other population has a mean around </a:t>
            </a:r>
            <a:r>
              <a:rPr lang="en-US" b="1" i="1" dirty="0">
                <a:solidFill>
                  <a:schemeClr val="bg1"/>
                </a:solidFill>
              </a:rPr>
              <a:t>5 cm with a variance of 1.</a:t>
            </a:r>
          </a:p>
        </p:txBody>
      </p:sp>
    </p:spTree>
    <p:extLst>
      <p:ext uri="{BB962C8B-B14F-4D97-AF65-F5344CB8AC3E}">
        <p14:creationId xmlns:p14="http://schemas.microsoft.com/office/powerpoint/2010/main" val="290477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7" ma:contentTypeDescription="Create a new document." ma:contentTypeScope="" ma:versionID="76077723e4e34c3b5aeef4b04efa78bf">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9e363e40d36e188a1c3db48bbcaf99f"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6A4EEA-2556-441D-B20B-0657893061DE}">
  <ds:schemaRefs>
    <ds:schemaRef ds:uri="http://schemas.microsoft.com/office/2006/metadata/properties"/>
    <ds:schemaRef ds:uri="http://schemas.microsoft.com/office/infopath/2007/PartnerControls"/>
    <ds:schemaRef ds:uri="5e41b080-9453-459c-bb93-b19be7335f42"/>
    <ds:schemaRef ds:uri="4e58ebf2-e4df-4cd3-9186-1e42b3ede124"/>
  </ds:schemaRefs>
</ds:datastoreItem>
</file>

<file path=customXml/itemProps2.xml><?xml version="1.0" encoding="utf-8"?>
<ds:datastoreItem xmlns:ds="http://schemas.openxmlformats.org/officeDocument/2006/customXml" ds:itemID="{BFA838ED-C12F-4A42-8E88-98BAC73D2147}">
  <ds:schemaRefs>
    <ds:schemaRef ds:uri="http://schemas.microsoft.com/sharepoint/v3/contenttype/forms"/>
  </ds:schemaRefs>
</ds:datastoreItem>
</file>

<file path=customXml/itemProps3.xml><?xml version="1.0" encoding="utf-8"?>
<ds:datastoreItem xmlns:ds="http://schemas.openxmlformats.org/officeDocument/2006/customXml" ds:itemID="{764CB1E3-8CA0-4C43-A4CB-0D1DC740A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41b080-9453-459c-bb93-b19be7335f42"/>
    <ds:schemaRef ds:uri="4e58ebf2-e4df-4cd3-9186-1e42b3ede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4000</TotalTime>
  <Words>3751</Words>
  <Application>Microsoft Office PowerPoint</Application>
  <PresentationFormat>Custom</PresentationFormat>
  <Paragraphs>257</Paragraphs>
  <Slides>25</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.SF NS</vt:lpstr>
      <vt:lpstr>CMMI10</vt:lpstr>
      <vt:lpstr>CMMI7</vt:lpstr>
      <vt:lpstr>CMR10</vt:lpstr>
      <vt:lpstr>Aptos</vt:lpstr>
      <vt:lpstr>Arial</vt:lpstr>
      <vt:lpstr>Cambria Math</vt:lpstr>
      <vt:lpstr>Times New Roman</vt:lpstr>
      <vt:lpstr>Wingdings 2</vt:lpstr>
      <vt:lpstr>Breeze</vt:lpstr>
      <vt:lpstr>Bayesian Inference</vt:lpstr>
      <vt:lpstr>Mixture Models</vt:lpstr>
      <vt:lpstr>Last Time</vt:lpstr>
      <vt:lpstr>Objectives</vt:lpstr>
      <vt:lpstr>Topics to Review for This Lesson</vt:lpstr>
      <vt:lpstr>Mixture Distributions</vt:lpstr>
      <vt:lpstr>Approach</vt:lpstr>
      <vt:lpstr>Mixture Example: Fish</vt:lpstr>
      <vt:lpstr>Mixture Example: Fish</vt:lpstr>
      <vt:lpstr>Example Distribution of the Fish</vt:lpstr>
      <vt:lpstr>Summary: Mixture Distributions</vt:lpstr>
      <vt:lpstr>Finite Mixture Likelihood</vt:lpstr>
      <vt:lpstr>Finite Mixture Likelihood</vt:lpstr>
      <vt:lpstr>Identifiability</vt:lpstr>
      <vt:lpstr>Prior Distributions</vt:lpstr>
      <vt:lpstr>Prior Distributions</vt:lpstr>
      <vt:lpstr>Ensuring a Proper Posterior Distribution</vt:lpstr>
      <vt:lpstr>Number of Mixture Components H</vt:lpstr>
      <vt:lpstr>Number of Mixture Components H</vt:lpstr>
      <vt:lpstr>Interpreting Mixture Distributions</vt:lpstr>
      <vt:lpstr>Posterior Simulation Using the Gibbs Sampler</vt:lpstr>
      <vt:lpstr>Posterior Inference</vt:lpstr>
      <vt:lpstr>Summary 贝叶斯有限混合模型的全流程</vt:lpstr>
      <vt:lpstr>Summary 贝叶斯有限混合模型的全流程</vt:lpstr>
      <vt:lpstr>Next Time</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Sandra Laporte</dc:creator>
  <cp:keywords/>
  <dc:description/>
  <cp:lastModifiedBy>Zehui Bai</cp:lastModifiedBy>
  <cp:revision>39</cp:revision>
  <dcterms:created xsi:type="dcterms:W3CDTF">2019-02-13T16:04:21Z</dcterms:created>
  <dcterms:modified xsi:type="dcterms:W3CDTF">2025-08-25T18:57:03Z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y fmtid="{D5CDD505-2E9C-101B-9397-08002B2CF9AE}" pid="3" name="MediaServiceImageTags">
    <vt:lpwstr/>
  </property>
  <property fmtid="{D5CDD505-2E9C-101B-9397-08002B2CF9AE}" pid="4" name="MSIP_Label_f2dee603-0001-4639-81f8-0608a53322f1_Enabled">
    <vt:lpwstr>true</vt:lpwstr>
  </property>
  <property fmtid="{D5CDD505-2E9C-101B-9397-08002B2CF9AE}" pid="5" name="MSIP_Label_f2dee603-0001-4639-81f8-0608a53322f1_SetDate">
    <vt:lpwstr>2024-06-24T03:34:40Z</vt:lpwstr>
  </property>
  <property fmtid="{D5CDD505-2E9C-101B-9397-08002B2CF9AE}" pid="6" name="MSIP_Label_f2dee603-0001-4639-81f8-0608a53322f1_Method">
    <vt:lpwstr>Standard</vt:lpwstr>
  </property>
  <property fmtid="{D5CDD505-2E9C-101B-9397-08002B2CF9AE}" pid="7" name="MSIP_Label_f2dee603-0001-4639-81f8-0608a53322f1_Name">
    <vt:lpwstr>defa4170-0d19-0005-0004-bc88714345d2</vt:lpwstr>
  </property>
  <property fmtid="{D5CDD505-2E9C-101B-9397-08002B2CF9AE}" pid="8" name="MSIP_Label_f2dee603-0001-4639-81f8-0608a53322f1_SiteId">
    <vt:lpwstr>b4478c05-3dd9-4e06-a7fb-5dcf72bd44ee</vt:lpwstr>
  </property>
  <property fmtid="{D5CDD505-2E9C-101B-9397-08002B2CF9AE}" pid="9" name="MSIP_Label_f2dee603-0001-4639-81f8-0608a53322f1_ActionId">
    <vt:lpwstr>a5a42784-79e3-4cb6-a6c1-d59028c560ef</vt:lpwstr>
  </property>
  <property fmtid="{D5CDD505-2E9C-101B-9397-08002B2CF9AE}" pid="10" name="MSIP_Label_f2dee603-0001-4639-81f8-0608a53322f1_ContentBits">
    <vt:lpwstr>0</vt:lpwstr>
  </property>
</Properties>
</file>