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83"/>
  </p:notesMasterIdLst>
  <p:sldIdLst>
    <p:sldId id="259" r:id="rId5"/>
    <p:sldId id="262" r:id="rId6"/>
    <p:sldId id="260" r:id="rId7"/>
    <p:sldId id="266" r:id="rId8"/>
    <p:sldId id="267" r:id="rId9"/>
    <p:sldId id="959" r:id="rId10"/>
    <p:sldId id="1158" r:id="rId11"/>
    <p:sldId id="961" r:id="rId12"/>
    <p:sldId id="1156" r:id="rId13"/>
    <p:sldId id="963" r:id="rId14"/>
    <p:sldId id="964" r:id="rId15"/>
    <p:sldId id="790" r:id="rId16"/>
    <p:sldId id="965" r:id="rId17"/>
    <p:sldId id="968" r:id="rId18"/>
    <p:sldId id="1199" r:id="rId19"/>
    <p:sldId id="969" r:id="rId20"/>
    <p:sldId id="1198" r:id="rId21"/>
    <p:sldId id="970" r:id="rId22"/>
    <p:sldId id="1154" r:id="rId23"/>
    <p:sldId id="971" r:id="rId24"/>
    <p:sldId id="974" r:id="rId25"/>
    <p:sldId id="975" r:id="rId26"/>
    <p:sldId id="972" r:id="rId27"/>
    <p:sldId id="1200" r:id="rId28"/>
    <p:sldId id="976" r:id="rId29"/>
    <p:sldId id="977" r:id="rId30"/>
    <p:sldId id="1207" r:id="rId31"/>
    <p:sldId id="1201" r:id="rId32"/>
    <p:sldId id="1208" r:id="rId33"/>
    <p:sldId id="1168" r:id="rId34"/>
    <p:sldId id="268" r:id="rId35"/>
    <p:sldId id="277" r:id="rId36"/>
    <p:sldId id="1210" r:id="rId37"/>
    <p:sldId id="869" r:id="rId38"/>
    <p:sldId id="870" r:id="rId39"/>
    <p:sldId id="1202" r:id="rId40"/>
    <p:sldId id="1209" r:id="rId41"/>
    <p:sldId id="1188" r:id="rId42"/>
    <p:sldId id="878" r:id="rId43"/>
    <p:sldId id="1067" r:id="rId44"/>
    <p:sldId id="1176" r:id="rId45"/>
    <p:sldId id="882" r:id="rId46"/>
    <p:sldId id="883" r:id="rId47"/>
    <p:sldId id="1216" r:id="rId48"/>
    <p:sldId id="894" r:id="rId49"/>
    <p:sldId id="1217" r:id="rId50"/>
    <p:sldId id="1218" r:id="rId51"/>
    <p:sldId id="1219" r:id="rId52"/>
    <p:sldId id="987" r:id="rId53"/>
    <p:sldId id="986" r:id="rId54"/>
    <p:sldId id="1195" r:id="rId55"/>
    <p:sldId id="270" r:id="rId56"/>
    <p:sldId id="1213" r:id="rId57"/>
    <p:sldId id="1211" r:id="rId58"/>
    <p:sldId id="502" r:id="rId59"/>
    <p:sldId id="504" r:id="rId60"/>
    <p:sldId id="1181" r:id="rId61"/>
    <p:sldId id="1180" r:id="rId62"/>
    <p:sldId id="507" r:id="rId63"/>
    <p:sldId id="674" r:id="rId64"/>
    <p:sldId id="1186" r:id="rId65"/>
    <p:sldId id="1203" r:id="rId66"/>
    <p:sldId id="1187" r:id="rId67"/>
    <p:sldId id="1214" r:id="rId68"/>
    <p:sldId id="1215" r:id="rId69"/>
    <p:sldId id="982" r:id="rId70"/>
    <p:sldId id="1212" r:id="rId71"/>
    <p:sldId id="1072" r:id="rId72"/>
    <p:sldId id="509" r:id="rId73"/>
    <p:sldId id="1037" r:id="rId74"/>
    <p:sldId id="1183" r:id="rId75"/>
    <p:sldId id="1043" r:id="rId76"/>
    <p:sldId id="736" r:id="rId77"/>
    <p:sldId id="1044" r:id="rId78"/>
    <p:sldId id="989" r:id="rId79"/>
    <p:sldId id="990" r:id="rId80"/>
    <p:sldId id="272" r:id="rId81"/>
    <p:sldId id="273" r:id="rId82"/>
  </p:sldIdLst>
  <p:sldSz cx="18288000" cy="10287000"/>
  <p:notesSz cx="6858000" cy="9144000"/>
  <p:defaultTextStyle>
    <a:defPPr>
      <a:defRPr lang="en-US"/>
    </a:defPPr>
    <a:lvl1pPr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9144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18288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27432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36576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45720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54864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64008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73152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0609A-D6D1-4398-8205-3727AD454177}" v="1" dt="2023-05-09T15:11:37.596"/>
    <p1510:client id="{471360FD-57AA-6984-4117-FDA616335D6B}" v="2" dt="2023-12-06T17:46:14.152"/>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3764"/>
  </p:normalViewPr>
  <p:slideViewPr>
    <p:cSldViewPr snapToGrid="0" snapToObjects="1">
      <p:cViewPr varScale="1">
        <p:scale>
          <a:sx n="49" d="100"/>
          <a:sy n="49" d="100"/>
        </p:scale>
        <p:origin x="970" y="82"/>
      </p:cViewPr>
      <p:guideLst>
        <p:guide orient="horz" pos="3240"/>
        <p:guide pos="5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dy Tseng" userId="S::judy.tseng@collegiseducation.com::b031a71b-ea40-479f-9c0f-e713aa008bfa" providerId="AD" clId="Web-{471360FD-57AA-6984-4117-FDA616335D6B}"/>
    <pc:docChg chg="modSld">
      <pc:chgData name="Judy Tseng" userId="S::judy.tseng@collegiseducation.com::b031a71b-ea40-479f-9c0f-e713aa008bfa" providerId="AD" clId="Web-{471360FD-57AA-6984-4117-FDA616335D6B}" dt="2023-12-06T17:46:14.152" v="1" actId="1076"/>
      <pc:docMkLst>
        <pc:docMk/>
      </pc:docMkLst>
      <pc:sldChg chg="modSp">
        <pc:chgData name="Judy Tseng" userId="S::judy.tseng@collegiseducation.com::b031a71b-ea40-479f-9c0f-e713aa008bfa" providerId="AD" clId="Web-{471360FD-57AA-6984-4117-FDA616335D6B}" dt="2023-12-06T17:46:14.152" v="1" actId="1076"/>
        <pc:sldMkLst>
          <pc:docMk/>
          <pc:sldMk cId="2679914572" sldId="1209"/>
        </pc:sldMkLst>
        <pc:spChg chg="mod">
          <ac:chgData name="Judy Tseng" userId="S::judy.tseng@collegiseducation.com::b031a71b-ea40-479f-9c0f-e713aa008bfa" providerId="AD" clId="Web-{471360FD-57AA-6984-4117-FDA616335D6B}" dt="2023-12-06T17:46:14.152" v="1" actId="1076"/>
          <ac:spMkLst>
            <pc:docMk/>
            <pc:sldMk cId="2679914572" sldId="1209"/>
            <ac:spMk id="2" creationId="{B13BD67C-224F-3925-73F1-3F67ABD61F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007C94-780E-4ED2-9A6E-74F72C049F25}"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1B9FC-681F-4591-B3BB-14AC94966584}" type="slidenum">
              <a:rPr lang="en-US" smtClean="0"/>
              <a:t>‹#›</a:t>
            </a:fld>
            <a:endParaRPr lang="en-US"/>
          </a:p>
        </p:txBody>
      </p:sp>
    </p:spTree>
    <p:extLst>
      <p:ext uri="{BB962C8B-B14F-4D97-AF65-F5344CB8AC3E}">
        <p14:creationId xmlns:p14="http://schemas.microsoft.com/office/powerpoint/2010/main" val="361045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a:t>
            </a:fld>
            <a:endParaRPr lang="en-US" dirty="0"/>
          </a:p>
        </p:txBody>
      </p:sp>
    </p:spTree>
    <p:extLst>
      <p:ext uri="{BB962C8B-B14F-4D97-AF65-F5344CB8AC3E}">
        <p14:creationId xmlns:p14="http://schemas.microsoft.com/office/powerpoint/2010/main" val="946304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17</a:t>
            </a:fld>
            <a:endParaRPr lang="en-US" dirty="0"/>
          </a:p>
        </p:txBody>
      </p:sp>
    </p:spTree>
    <p:extLst>
      <p:ext uri="{BB962C8B-B14F-4D97-AF65-F5344CB8AC3E}">
        <p14:creationId xmlns:p14="http://schemas.microsoft.com/office/powerpoint/2010/main" val="4109468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18</a:t>
            </a:fld>
            <a:endParaRPr lang="en-US" dirty="0"/>
          </a:p>
        </p:txBody>
      </p:sp>
    </p:spTree>
    <p:extLst>
      <p:ext uri="{BB962C8B-B14F-4D97-AF65-F5344CB8AC3E}">
        <p14:creationId xmlns:p14="http://schemas.microsoft.com/office/powerpoint/2010/main" val="3449713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20</a:t>
            </a:fld>
            <a:endParaRPr lang="en-US" dirty="0"/>
          </a:p>
        </p:txBody>
      </p:sp>
    </p:spTree>
    <p:extLst>
      <p:ext uri="{BB962C8B-B14F-4D97-AF65-F5344CB8AC3E}">
        <p14:creationId xmlns:p14="http://schemas.microsoft.com/office/powerpoint/2010/main" val="2393561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21</a:t>
            </a:fld>
            <a:endParaRPr lang="en-US" dirty="0"/>
          </a:p>
        </p:txBody>
      </p:sp>
    </p:spTree>
    <p:extLst>
      <p:ext uri="{BB962C8B-B14F-4D97-AF65-F5344CB8AC3E}">
        <p14:creationId xmlns:p14="http://schemas.microsoft.com/office/powerpoint/2010/main" val="284529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22</a:t>
            </a:fld>
            <a:endParaRPr lang="en-US" dirty="0"/>
          </a:p>
        </p:txBody>
      </p:sp>
    </p:spTree>
    <p:extLst>
      <p:ext uri="{BB962C8B-B14F-4D97-AF65-F5344CB8AC3E}">
        <p14:creationId xmlns:p14="http://schemas.microsoft.com/office/powerpoint/2010/main" val="3038708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23</a:t>
            </a:fld>
            <a:endParaRPr lang="en-US" dirty="0"/>
          </a:p>
        </p:txBody>
      </p:sp>
    </p:spTree>
    <p:extLst>
      <p:ext uri="{BB962C8B-B14F-4D97-AF65-F5344CB8AC3E}">
        <p14:creationId xmlns:p14="http://schemas.microsoft.com/office/powerpoint/2010/main" val="111770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25</a:t>
            </a:fld>
            <a:endParaRPr lang="en-US" dirty="0"/>
          </a:p>
        </p:txBody>
      </p:sp>
    </p:spTree>
    <p:extLst>
      <p:ext uri="{BB962C8B-B14F-4D97-AF65-F5344CB8AC3E}">
        <p14:creationId xmlns:p14="http://schemas.microsoft.com/office/powerpoint/2010/main" val="194108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26</a:t>
            </a:fld>
            <a:endParaRPr lang="en-US" dirty="0"/>
          </a:p>
        </p:txBody>
      </p:sp>
    </p:spTree>
    <p:extLst>
      <p:ext uri="{BB962C8B-B14F-4D97-AF65-F5344CB8AC3E}">
        <p14:creationId xmlns:p14="http://schemas.microsoft.com/office/powerpoint/2010/main" val="1091854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10"/>
          </p:nvPr>
        </p:nvSpPr>
        <p:spPr/>
        <p:txBody>
          <a:bodyPr/>
          <a:lstStyle/>
          <a:p>
            <a:fld id="{83394041-AB16-4FF7-A9C5-62D99BEC926B}" type="slidenum">
              <a:rPr lang="en-US" smtClean="0"/>
              <a:t>27</a:t>
            </a:fld>
            <a:endParaRPr lang="en-US" dirty="0"/>
          </a:p>
        </p:txBody>
      </p:sp>
    </p:spTree>
    <p:extLst>
      <p:ext uri="{BB962C8B-B14F-4D97-AF65-F5344CB8AC3E}">
        <p14:creationId xmlns:p14="http://schemas.microsoft.com/office/powerpoint/2010/main" val="1630508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28</a:t>
            </a:fld>
            <a:endParaRPr lang="en-US" dirty="0"/>
          </a:p>
        </p:txBody>
      </p:sp>
    </p:spTree>
    <p:extLst>
      <p:ext uri="{BB962C8B-B14F-4D97-AF65-F5344CB8AC3E}">
        <p14:creationId xmlns:p14="http://schemas.microsoft.com/office/powerpoint/2010/main" val="2285467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8</a:t>
            </a:fld>
            <a:endParaRPr lang="en-US" dirty="0"/>
          </a:p>
        </p:txBody>
      </p:sp>
    </p:spTree>
    <p:extLst>
      <p:ext uri="{BB962C8B-B14F-4D97-AF65-F5344CB8AC3E}">
        <p14:creationId xmlns:p14="http://schemas.microsoft.com/office/powerpoint/2010/main" val="909667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30</a:t>
            </a:fld>
            <a:endParaRPr lang="en-US" dirty="0"/>
          </a:p>
        </p:txBody>
      </p:sp>
    </p:spTree>
    <p:extLst>
      <p:ext uri="{BB962C8B-B14F-4D97-AF65-F5344CB8AC3E}">
        <p14:creationId xmlns:p14="http://schemas.microsoft.com/office/powerpoint/2010/main" val="1187657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34</a:t>
            </a:fld>
            <a:endParaRPr lang="en-US" dirty="0"/>
          </a:p>
        </p:txBody>
      </p:sp>
    </p:spTree>
    <p:extLst>
      <p:ext uri="{BB962C8B-B14F-4D97-AF65-F5344CB8AC3E}">
        <p14:creationId xmlns:p14="http://schemas.microsoft.com/office/powerpoint/2010/main" val="2649360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35</a:t>
            </a:fld>
            <a:endParaRPr lang="en-US" dirty="0"/>
          </a:p>
        </p:txBody>
      </p:sp>
    </p:spTree>
    <p:extLst>
      <p:ext uri="{BB962C8B-B14F-4D97-AF65-F5344CB8AC3E}">
        <p14:creationId xmlns:p14="http://schemas.microsoft.com/office/powerpoint/2010/main" val="3362416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44</a:t>
            </a:fld>
            <a:endParaRPr lang="en-US" dirty="0"/>
          </a:p>
        </p:txBody>
      </p:sp>
    </p:spTree>
    <p:extLst>
      <p:ext uri="{BB962C8B-B14F-4D97-AF65-F5344CB8AC3E}">
        <p14:creationId xmlns:p14="http://schemas.microsoft.com/office/powerpoint/2010/main" val="743162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49</a:t>
            </a:fld>
            <a:endParaRPr lang="en-US" dirty="0"/>
          </a:p>
        </p:txBody>
      </p:sp>
    </p:spTree>
    <p:extLst>
      <p:ext uri="{BB962C8B-B14F-4D97-AF65-F5344CB8AC3E}">
        <p14:creationId xmlns:p14="http://schemas.microsoft.com/office/powerpoint/2010/main" val="3090421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50</a:t>
            </a:fld>
            <a:endParaRPr lang="en-US" dirty="0"/>
          </a:p>
        </p:txBody>
      </p:sp>
    </p:spTree>
    <p:extLst>
      <p:ext uri="{BB962C8B-B14F-4D97-AF65-F5344CB8AC3E}">
        <p14:creationId xmlns:p14="http://schemas.microsoft.com/office/powerpoint/2010/main" val="1077758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51</a:t>
            </a:fld>
            <a:endParaRPr lang="en-US" dirty="0"/>
          </a:p>
        </p:txBody>
      </p:sp>
    </p:spTree>
    <p:extLst>
      <p:ext uri="{BB962C8B-B14F-4D97-AF65-F5344CB8AC3E}">
        <p14:creationId xmlns:p14="http://schemas.microsoft.com/office/powerpoint/2010/main" val="469997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55</a:t>
            </a:fld>
            <a:endParaRPr lang="en-US" dirty="0"/>
          </a:p>
        </p:txBody>
      </p:sp>
    </p:spTree>
    <p:extLst>
      <p:ext uri="{BB962C8B-B14F-4D97-AF65-F5344CB8AC3E}">
        <p14:creationId xmlns:p14="http://schemas.microsoft.com/office/powerpoint/2010/main" val="16702055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56</a:t>
            </a:fld>
            <a:endParaRPr lang="en-US" dirty="0"/>
          </a:p>
        </p:txBody>
      </p:sp>
    </p:spTree>
    <p:extLst>
      <p:ext uri="{BB962C8B-B14F-4D97-AF65-F5344CB8AC3E}">
        <p14:creationId xmlns:p14="http://schemas.microsoft.com/office/powerpoint/2010/main" val="759162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57</a:t>
            </a:fld>
            <a:endParaRPr lang="en-US" dirty="0"/>
          </a:p>
        </p:txBody>
      </p:sp>
    </p:spTree>
    <p:extLst>
      <p:ext uri="{BB962C8B-B14F-4D97-AF65-F5344CB8AC3E}">
        <p14:creationId xmlns:p14="http://schemas.microsoft.com/office/powerpoint/2010/main" val="1844232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9</a:t>
            </a:fld>
            <a:endParaRPr lang="en-US" dirty="0"/>
          </a:p>
        </p:txBody>
      </p:sp>
    </p:spTree>
    <p:extLst>
      <p:ext uri="{BB962C8B-B14F-4D97-AF65-F5344CB8AC3E}">
        <p14:creationId xmlns:p14="http://schemas.microsoft.com/office/powerpoint/2010/main" val="910282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58</a:t>
            </a:fld>
            <a:endParaRPr lang="en-US" dirty="0"/>
          </a:p>
        </p:txBody>
      </p:sp>
    </p:spTree>
    <p:extLst>
      <p:ext uri="{BB962C8B-B14F-4D97-AF65-F5344CB8AC3E}">
        <p14:creationId xmlns:p14="http://schemas.microsoft.com/office/powerpoint/2010/main" val="18365789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59</a:t>
            </a:fld>
            <a:endParaRPr lang="en-US" dirty="0"/>
          </a:p>
        </p:txBody>
      </p:sp>
    </p:spTree>
    <p:extLst>
      <p:ext uri="{BB962C8B-B14F-4D97-AF65-F5344CB8AC3E}">
        <p14:creationId xmlns:p14="http://schemas.microsoft.com/office/powerpoint/2010/main" val="20706571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60</a:t>
            </a:fld>
            <a:endParaRPr lang="en-US" dirty="0"/>
          </a:p>
        </p:txBody>
      </p:sp>
    </p:spTree>
    <p:extLst>
      <p:ext uri="{BB962C8B-B14F-4D97-AF65-F5344CB8AC3E}">
        <p14:creationId xmlns:p14="http://schemas.microsoft.com/office/powerpoint/2010/main" val="18500735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61</a:t>
            </a:fld>
            <a:endParaRPr lang="en-US" dirty="0"/>
          </a:p>
        </p:txBody>
      </p:sp>
    </p:spTree>
    <p:extLst>
      <p:ext uri="{BB962C8B-B14F-4D97-AF65-F5344CB8AC3E}">
        <p14:creationId xmlns:p14="http://schemas.microsoft.com/office/powerpoint/2010/main" val="935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62</a:t>
            </a:fld>
            <a:endParaRPr lang="en-US" dirty="0"/>
          </a:p>
        </p:txBody>
      </p:sp>
    </p:spTree>
    <p:extLst>
      <p:ext uri="{BB962C8B-B14F-4D97-AF65-F5344CB8AC3E}">
        <p14:creationId xmlns:p14="http://schemas.microsoft.com/office/powerpoint/2010/main" val="768920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63</a:t>
            </a:fld>
            <a:endParaRPr lang="en-US" dirty="0"/>
          </a:p>
        </p:txBody>
      </p:sp>
    </p:spTree>
    <p:extLst>
      <p:ext uri="{BB962C8B-B14F-4D97-AF65-F5344CB8AC3E}">
        <p14:creationId xmlns:p14="http://schemas.microsoft.com/office/powerpoint/2010/main" val="2314424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65</a:t>
            </a:fld>
            <a:endParaRPr lang="en-US" dirty="0"/>
          </a:p>
        </p:txBody>
      </p:sp>
    </p:spTree>
    <p:extLst>
      <p:ext uri="{BB962C8B-B14F-4D97-AF65-F5344CB8AC3E}">
        <p14:creationId xmlns:p14="http://schemas.microsoft.com/office/powerpoint/2010/main" val="1672115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66</a:t>
            </a:fld>
            <a:endParaRPr lang="en-US" dirty="0"/>
          </a:p>
        </p:txBody>
      </p:sp>
    </p:spTree>
    <p:extLst>
      <p:ext uri="{BB962C8B-B14F-4D97-AF65-F5344CB8AC3E}">
        <p14:creationId xmlns:p14="http://schemas.microsoft.com/office/powerpoint/2010/main" val="35664553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68</a:t>
            </a:fld>
            <a:endParaRPr lang="en-US" dirty="0"/>
          </a:p>
        </p:txBody>
      </p:sp>
    </p:spTree>
    <p:extLst>
      <p:ext uri="{BB962C8B-B14F-4D97-AF65-F5344CB8AC3E}">
        <p14:creationId xmlns:p14="http://schemas.microsoft.com/office/powerpoint/2010/main" val="7627760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69</a:t>
            </a:fld>
            <a:endParaRPr lang="en-US" dirty="0"/>
          </a:p>
        </p:txBody>
      </p:sp>
    </p:spTree>
    <p:extLst>
      <p:ext uri="{BB962C8B-B14F-4D97-AF65-F5344CB8AC3E}">
        <p14:creationId xmlns:p14="http://schemas.microsoft.com/office/powerpoint/2010/main" val="815328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10</a:t>
            </a:fld>
            <a:endParaRPr lang="en-US" dirty="0"/>
          </a:p>
        </p:txBody>
      </p:sp>
    </p:spTree>
    <p:extLst>
      <p:ext uri="{BB962C8B-B14F-4D97-AF65-F5344CB8AC3E}">
        <p14:creationId xmlns:p14="http://schemas.microsoft.com/office/powerpoint/2010/main" val="26246178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70</a:t>
            </a:fld>
            <a:endParaRPr lang="en-US" dirty="0"/>
          </a:p>
        </p:txBody>
      </p:sp>
    </p:spTree>
    <p:extLst>
      <p:ext uri="{BB962C8B-B14F-4D97-AF65-F5344CB8AC3E}">
        <p14:creationId xmlns:p14="http://schemas.microsoft.com/office/powerpoint/2010/main" val="4291747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71</a:t>
            </a:fld>
            <a:endParaRPr lang="en-US" dirty="0"/>
          </a:p>
        </p:txBody>
      </p:sp>
    </p:spTree>
    <p:extLst>
      <p:ext uri="{BB962C8B-B14F-4D97-AF65-F5344CB8AC3E}">
        <p14:creationId xmlns:p14="http://schemas.microsoft.com/office/powerpoint/2010/main" val="2639922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72</a:t>
            </a:fld>
            <a:endParaRPr lang="en-US" dirty="0"/>
          </a:p>
        </p:txBody>
      </p:sp>
    </p:spTree>
    <p:extLst>
      <p:ext uri="{BB962C8B-B14F-4D97-AF65-F5344CB8AC3E}">
        <p14:creationId xmlns:p14="http://schemas.microsoft.com/office/powerpoint/2010/main" val="12303250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73</a:t>
            </a:fld>
            <a:endParaRPr lang="en-US" dirty="0"/>
          </a:p>
        </p:txBody>
      </p:sp>
    </p:spTree>
    <p:extLst>
      <p:ext uri="{BB962C8B-B14F-4D97-AF65-F5344CB8AC3E}">
        <p14:creationId xmlns:p14="http://schemas.microsoft.com/office/powerpoint/2010/main" val="37821255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74</a:t>
            </a:fld>
            <a:endParaRPr lang="en-US" dirty="0"/>
          </a:p>
        </p:txBody>
      </p:sp>
    </p:spTree>
    <p:extLst>
      <p:ext uri="{BB962C8B-B14F-4D97-AF65-F5344CB8AC3E}">
        <p14:creationId xmlns:p14="http://schemas.microsoft.com/office/powerpoint/2010/main" val="39529107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75</a:t>
            </a:fld>
            <a:endParaRPr lang="en-US" dirty="0"/>
          </a:p>
        </p:txBody>
      </p:sp>
    </p:spTree>
    <p:extLst>
      <p:ext uri="{BB962C8B-B14F-4D97-AF65-F5344CB8AC3E}">
        <p14:creationId xmlns:p14="http://schemas.microsoft.com/office/powerpoint/2010/main" val="27592813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76</a:t>
            </a:fld>
            <a:endParaRPr lang="en-US" dirty="0"/>
          </a:p>
        </p:txBody>
      </p:sp>
    </p:spTree>
    <p:extLst>
      <p:ext uri="{BB962C8B-B14F-4D97-AF65-F5344CB8AC3E}">
        <p14:creationId xmlns:p14="http://schemas.microsoft.com/office/powerpoint/2010/main" val="3408483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11</a:t>
            </a:fld>
            <a:endParaRPr lang="en-US" dirty="0"/>
          </a:p>
        </p:txBody>
      </p:sp>
    </p:spTree>
    <p:extLst>
      <p:ext uri="{BB962C8B-B14F-4D97-AF65-F5344CB8AC3E}">
        <p14:creationId xmlns:p14="http://schemas.microsoft.com/office/powerpoint/2010/main" val="2621059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12</a:t>
            </a:fld>
            <a:endParaRPr lang="en-US" dirty="0"/>
          </a:p>
        </p:txBody>
      </p:sp>
    </p:spTree>
    <p:extLst>
      <p:ext uri="{BB962C8B-B14F-4D97-AF65-F5344CB8AC3E}">
        <p14:creationId xmlns:p14="http://schemas.microsoft.com/office/powerpoint/2010/main" val="1065278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13</a:t>
            </a:fld>
            <a:endParaRPr lang="en-US" dirty="0"/>
          </a:p>
        </p:txBody>
      </p:sp>
    </p:spTree>
    <p:extLst>
      <p:ext uri="{BB962C8B-B14F-4D97-AF65-F5344CB8AC3E}">
        <p14:creationId xmlns:p14="http://schemas.microsoft.com/office/powerpoint/2010/main" val="2224438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14</a:t>
            </a:fld>
            <a:endParaRPr lang="en-US" dirty="0"/>
          </a:p>
        </p:txBody>
      </p:sp>
    </p:spTree>
    <p:extLst>
      <p:ext uri="{BB962C8B-B14F-4D97-AF65-F5344CB8AC3E}">
        <p14:creationId xmlns:p14="http://schemas.microsoft.com/office/powerpoint/2010/main" val="1126233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16</a:t>
            </a:fld>
            <a:endParaRPr lang="en-US" dirty="0"/>
          </a:p>
        </p:txBody>
      </p:sp>
    </p:spTree>
    <p:extLst>
      <p:ext uri="{BB962C8B-B14F-4D97-AF65-F5344CB8AC3E}">
        <p14:creationId xmlns:p14="http://schemas.microsoft.com/office/powerpoint/2010/main" val="1689187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A486D6-E442-077A-EEB3-88D208F2FC4C}"/>
              </a:ext>
            </a:extLst>
          </p:cNvPr>
          <p:cNvSpPr/>
          <p:nvPr/>
        </p:nvSpPr>
        <p:spPr>
          <a:xfrm>
            <a:off x="2657477" y="1943101"/>
            <a:ext cx="12973050" cy="4730750"/>
          </a:xfrm>
          <a:prstGeom prst="rect">
            <a:avLst/>
          </a:prstGeom>
          <a:noFill/>
          <a:ln w="12700" cap="flat" cmpd="sng">
            <a:solidFill>
              <a:schemeClr val="bg1"/>
            </a:solidFill>
            <a:prstDash val="solid"/>
          </a:ln>
          <a:effectLst>
            <a:outerShdw blurRad="63500" sx="100500" sy="100500" algn="ctr" rotWithShape="0">
              <a:prstClr val="black">
                <a:alpha val="50000"/>
              </a:prstClr>
            </a:outerShdw>
          </a:effectLst>
        </p:spPr>
        <p:txBody>
          <a:bodyPr>
            <a:normAutofit/>
          </a:bodyPr>
          <a:lstStyle/>
          <a:p>
            <a:pPr defTabSz="1828800" fontAlgn="auto">
              <a:spcBef>
                <a:spcPts val="4000"/>
              </a:spcBef>
              <a:spcAft>
                <a:spcPts val="0"/>
              </a:spcAft>
              <a:buClr>
                <a:schemeClr val="accent1">
                  <a:lumMod val="60000"/>
                  <a:lumOff val="40000"/>
                </a:schemeClr>
              </a:buClr>
              <a:buSzPct val="110000"/>
              <a:buFont typeface="Wingdings 2" pitchFamily="18" charset="2"/>
              <a:buNone/>
              <a:defRPr/>
            </a:pPr>
            <a:endParaRPr sz="6400">
              <a:solidFill>
                <a:schemeClr val="tx1">
                  <a:lumMod val="65000"/>
                  <a:lumOff val="35000"/>
                </a:schemeClr>
              </a:solidFill>
              <a:latin typeface="+mn-lt"/>
              <a:ea typeface="+mn-ea"/>
            </a:endParaRPr>
          </a:p>
        </p:txBody>
      </p:sp>
      <p:sp>
        <p:nvSpPr>
          <p:cNvPr id="2" name="Title 1"/>
          <p:cNvSpPr>
            <a:spLocks noGrp="1"/>
          </p:cNvSpPr>
          <p:nvPr>
            <p:ph type="ctrTitle"/>
          </p:nvPr>
        </p:nvSpPr>
        <p:spPr>
          <a:xfrm>
            <a:off x="2645842" y="2286000"/>
            <a:ext cx="12996316" cy="2587300"/>
          </a:xfrm>
        </p:spPr>
        <p:txBody>
          <a:bodyPr lIns="182880" rIns="182880" rtlCol="0" anchor="ctr">
            <a:noAutofit/>
          </a:bodyPr>
          <a:lstStyle>
            <a:lvl1pPr marL="0" indent="0" algn="ctr" defTabSz="1828800" rtl="0" eaLnBrk="1" latinLnBrk="0" hangingPunct="1">
              <a:spcBef>
                <a:spcPct val="0"/>
              </a:spcBef>
              <a:buClr>
                <a:schemeClr val="accent1">
                  <a:lumMod val="60000"/>
                  <a:lumOff val="40000"/>
                </a:schemeClr>
              </a:buClr>
              <a:buSzPct val="110000"/>
              <a:buFont typeface="Wingdings 2" pitchFamily="18" charset="2"/>
              <a:buNone/>
              <a:defRPr sz="7200" b="1" kern="1200">
                <a:solidFill>
                  <a:schemeClr val="accent1"/>
                </a:solidFill>
                <a:latin typeface="+mj-lt"/>
                <a:ea typeface="+mj-ea"/>
                <a:cs typeface="+mj-cs"/>
              </a:defRPr>
            </a:lvl1pPr>
          </a:lstStyle>
          <a:p>
            <a:r>
              <a:rPr lang="en-US" dirty="0"/>
              <a:t>Click to edit Master title style</a:t>
            </a:r>
            <a:endParaRPr dirty="0"/>
          </a:p>
        </p:txBody>
      </p:sp>
      <p:sp>
        <p:nvSpPr>
          <p:cNvPr id="3" name="Subtitle 2"/>
          <p:cNvSpPr>
            <a:spLocks noGrp="1"/>
          </p:cNvSpPr>
          <p:nvPr>
            <p:ph type="subTitle" idx="1"/>
          </p:nvPr>
        </p:nvSpPr>
        <p:spPr>
          <a:xfrm>
            <a:off x="2645845" y="4948519"/>
            <a:ext cx="12996318" cy="1374962"/>
          </a:xfrm>
        </p:spPr>
        <p:txBody>
          <a:bodyPr rtlCol="0" anchor="ctr">
            <a:normAutofit/>
          </a:bodyPr>
          <a:lstStyle>
            <a:lvl1pPr marL="0" indent="0" algn="ctr" defTabSz="1828800" rtl="0" eaLnBrk="1" latinLnBrk="0" hangingPunct="1">
              <a:spcBef>
                <a:spcPts val="600"/>
              </a:spcBef>
              <a:buClr>
                <a:schemeClr val="accent1">
                  <a:lumMod val="60000"/>
                  <a:lumOff val="40000"/>
                </a:schemeClr>
              </a:buClr>
              <a:buSzPct val="110000"/>
              <a:buFont typeface="Wingdings 2" pitchFamily="18" charset="2"/>
              <a:buNone/>
              <a:defRPr sz="3600" kern="1200">
                <a:solidFill>
                  <a:schemeClr val="tx1"/>
                </a:solidFill>
                <a:latin typeface="+mn-lt"/>
                <a:ea typeface="+mn-ea"/>
                <a:cs typeface="+mn-cs"/>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16674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8550" y="161365"/>
            <a:ext cx="16084552" cy="1551434"/>
          </a:xfrm>
        </p:spPr>
        <p:txBody>
          <a:bodyPr anchor="ctr"/>
          <a:lstStyle>
            <a:lvl1pPr>
              <a:defRPr sz="5600" b="1"/>
            </a:lvl1pPr>
          </a:lstStyle>
          <a:p>
            <a:r>
              <a:rPr lang="en-US" dirty="0"/>
              <a:t>Click to edit Master title style</a:t>
            </a:r>
            <a:endParaRPr dirty="0"/>
          </a:p>
        </p:txBody>
      </p:sp>
      <p:sp>
        <p:nvSpPr>
          <p:cNvPr id="3" name="Content Placeholder 2"/>
          <p:cNvSpPr>
            <a:spLocks noGrp="1"/>
          </p:cNvSpPr>
          <p:nvPr>
            <p:ph idx="1"/>
          </p:nvPr>
        </p:nvSpPr>
        <p:spPr>
          <a:xfrm>
            <a:off x="1098550" y="2050699"/>
            <a:ext cx="16084552" cy="6888006"/>
          </a:xfrm>
        </p:spPr>
        <p:txBody>
          <a:bodyPr/>
          <a:lstStyle>
            <a:lvl1pPr>
              <a:defRPr sz="4400">
                <a:latin typeface="Calibri" panose="020F0502020204030204" pitchFamily="34" charset="0"/>
                <a:ea typeface="Calibri" panose="020F0502020204030204" pitchFamily="34" charset="0"/>
                <a:cs typeface="Calibri" panose="020F0502020204030204" pitchFamily="34" charset="0"/>
              </a:defRPr>
            </a:lvl1pPr>
            <a:lvl2pPr>
              <a:defRPr sz="3600">
                <a:latin typeface="Calibri" panose="020F0502020204030204" pitchFamily="34" charset="0"/>
                <a:ea typeface="Calibri" panose="020F0502020204030204" pitchFamily="34" charset="0"/>
                <a:cs typeface="Calibri" panose="020F0502020204030204" pitchFamily="34" charset="0"/>
              </a:defRPr>
            </a:lvl2pPr>
            <a:lvl3pPr>
              <a:defRPr sz="3200">
                <a:latin typeface="Calibri" panose="020F0502020204030204" pitchFamily="34" charset="0"/>
                <a:ea typeface="Calibri" panose="020F0502020204030204" pitchFamily="34" charset="0"/>
                <a:cs typeface="Calibri" panose="020F0502020204030204" pitchFamily="34" charset="0"/>
              </a:defRPr>
            </a:lvl3pPr>
            <a:lvl4pPr>
              <a:defRPr sz="2800">
                <a:latin typeface="Calibri" panose="020F0502020204030204" pitchFamily="34" charset="0"/>
                <a:ea typeface="Calibri" panose="020F0502020204030204" pitchFamily="34" charset="0"/>
                <a:cs typeface="Calibri" panose="020F0502020204030204" pitchFamily="34" charset="0"/>
              </a:defRPr>
            </a:lvl4pPr>
            <a:lvl5pPr>
              <a:defRPr sz="2400">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60259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8550" y="2085698"/>
            <a:ext cx="7680960" cy="6515100"/>
          </a:xfrm>
        </p:spPr>
        <p:txBody>
          <a:bodyPr>
            <a:normAutofit/>
          </a:bodyPr>
          <a:lstStyle>
            <a:lvl1pPr>
              <a:spcBef>
                <a:spcPts val="3200"/>
              </a:spcBef>
              <a:defRPr sz="4000">
                <a:latin typeface="Calibri" panose="020F0502020204030204" pitchFamily="34" charset="0"/>
                <a:ea typeface="Calibri" panose="020F0502020204030204" pitchFamily="34" charset="0"/>
                <a:cs typeface="Calibri" panose="020F0502020204030204" pitchFamily="34" charset="0"/>
              </a:defRPr>
            </a:lvl1pPr>
            <a:lvl2pPr>
              <a:defRPr sz="3600">
                <a:latin typeface="Calibri" panose="020F0502020204030204" pitchFamily="34" charset="0"/>
                <a:ea typeface="Calibri" panose="020F0502020204030204" pitchFamily="34" charset="0"/>
                <a:cs typeface="Calibri" panose="020F0502020204030204" pitchFamily="34" charset="0"/>
              </a:defRPr>
            </a:lvl2pPr>
            <a:lvl3pPr>
              <a:defRPr sz="3200">
                <a:latin typeface="Calibri" panose="020F0502020204030204" pitchFamily="34" charset="0"/>
                <a:ea typeface="Calibri" panose="020F0502020204030204" pitchFamily="34" charset="0"/>
                <a:cs typeface="Calibri" panose="020F0502020204030204" pitchFamily="34" charset="0"/>
              </a:defRPr>
            </a:lvl3pPr>
            <a:lvl4pPr>
              <a:defRPr sz="2800">
                <a:latin typeface="Calibri" panose="020F0502020204030204" pitchFamily="34" charset="0"/>
                <a:ea typeface="Calibri" panose="020F0502020204030204" pitchFamily="34" charset="0"/>
                <a:cs typeface="Calibri" panose="020F0502020204030204" pitchFamily="34" charset="0"/>
              </a:defRPr>
            </a:lvl4pPr>
            <a:lvl5pPr>
              <a:defRPr sz="2400">
                <a:latin typeface="Calibri" panose="020F0502020204030204" pitchFamily="34" charset="0"/>
                <a:ea typeface="Calibri" panose="020F0502020204030204" pitchFamily="34" charset="0"/>
                <a:cs typeface="Calibri" panose="020F0502020204030204" pitchFamily="34" charset="0"/>
              </a:defRPr>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9502142" y="2085698"/>
            <a:ext cx="7680960" cy="6515100"/>
          </a:xfrm>
        </p:spPr>
        <p:txBody>
          <a:bodyPr>
            <a:normAutofit/>
          </a:bodyPr>
          <a:lstStyle>
            <a:lvl1pPr>
              <a:spcBef>
                <a:spcPts val="3200"/>
              </a:spcBef>
              <a:defRPr sz="4000">
                <a:latin typeface="Calibri" panose="020F0502020204030204" pitchFamily="34" charset="0"/>
                <a:ea typeface="Calibri" panose="020F0502020204030204" pitchFamily="34" charset="0"/>
                <a:cs typeface="Calibri" panose="020F0502020204030204" pitchFamily="34" charset="0"/>
              </a:defRPr>
            </a:lvl1pPr>
            <a:lvl2pPr>
              <a:defRPr sz="3600">
                <a:latin typeface="Calibri" panose="020F0502020204030204" pitchFamily="34" charset="0"/>
                <a:ea typeface="Calibri" panose="020F0502020204030204" pitchFamily="34" charset="0"/>
                <a:cs typeface="Calibri" panose="020F0502020204030204" pitchFamily="34" charset="0"/>
              </a:defRPr>
            </a:lvl2pPr>
            <a:lvl3pPr>
              <a:defRPr sz="3200">
                <a:latin typeface="Calibri" panose="020F0502020204030204" pitchFamily="34" charset="0"/>
                <a:ea typeface="Calibri" panose="020F0502020204030204" pitchFamily="34" charset="0"/>
                <a:cs typeface="Calibri" panose="020F0502020204030204" pitchFamily="34" charset="0"/>
              </a:defRPr>
            </a:lvl3pPr>
            <a:lvl4pPr>
              <a:defRPr sz="2800">
                <a:latin typeface="Calibri" panose="020F0502020204030204" pitchFamily="34" charset="0"/>
                <a:ea typeface="Calibri" panose="020F0502020204030204" pitchFamily="34" charset="0"/>
                <a:cs typeface="Calibri" panose="020F0502020204030204" pitchFamily="34" charset="0"/>
              </a:defRPr>
            </a:lvl4pPr>
            <a:lvl5pPr>
              <a:defRPr sz="2400">
                <a:latin typeface="Calibri" panose="020F0502020204030204" pitchFamily="34" charset="0"/>
                <a:ea typeface="Calibri" panose="020F0502020204030204" pitchFamily="34" charset="0"/>
                <a:cs typeface="Calibri" panose="020F0502020204030204" pitchFamily="34" charset="0"/>
              </a:defRPr>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itle 1"/>
          <p:cNvSpPr>
            <a:spLocks noGrp="1"/>
          </p:cNvSpPr>
          <p:nvPr>
            <p:ph type="title"/>
          </p:nvPr>
        </p:nvSpPr>
        <p:spPr>
          <a:xfrm>
            <a:off x="1098550" y="161365"/>
            <a:ext cx="16084552" cy="1551434"/>
          </a:xfrm>
        </p:spPr>
        <p:txBody>
          <a:bodyPr anchor="ctr"/>
          <a:lstStyle>
            <a:lvl1pPr>
              <a:defRPr sz="5600" b="1"/>
            </a:lvl1pPr>
          </a:lstStyle>
          <a:p>
            <a:r>
              <a:rPr lang="en-US" dirty="0"/>
              <a:t>Click to edit Master title style</a:t>
            </a:r>
            <a:endParaRPr dirty="0"/>
          </a:p>
        </p:txBody>
      </p:sp>
    </p:spTree>
    <p:extLst>
      <p:ext uri="{BB962C8B-B14F-4D97-AF65-F5344CB8AC3E}">
        <p14:creationId xmlns:p14="http://schemas.microsoft.com/office/powerpoint/2010/main" val="556114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82098A7-74DB-47EC-8637-CFD1F5FF8EA6}"/>
              </a:ext>
            </a:extLst>
          </p:cNvPr>
          <p:cNvSpPr>
            <a:spLocks noGrp="1"/>
          </p:cNvSpPr>
          <p:nvPr>
            <p:ph type="title"/>
          </p:nvPr>
        </p:nvSpPr>
        <p:spPr bwMode="auto">
          <a:xfrm>
            <a:off x="1098551" y="161926"/>
            <a:ext cx="16084550" cy="20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A30E7C49-5D51-22BD-9218-005012D508B4}"/>
              </a:ext>
            </a:extLst>
          </p:cNvPr>
          <p:cNvSpPr>
            <a:spLocks noGrp="1"/>
          </p:cNvSpPr>
          <p:nvPr>
            <p:ph type="body" idx="1"/>
          </p:nvPr>
        </p:nvSpPr>
        <p:spPr bwMode="auto">
          <a:xfrm>
            <a:off x="1098551" y="2400300"/>
            <a:ext cx="16084550"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pic>
        <p:nvPicPr>
          <p:cNvPr id="1028" name="Picture 5" descr="ILTECH_wht_horiz.png">
            <a:extLst>
              <a:ext uri="{FF2B5EF4-FFF2-40B4-BE49-F238E27FC236}">
                <a16:creationId xmlns:a16="http://schemas.microsoft.com/office/drawing/2014/main" id="{42D74730-BBC2-6B47-9AEF-9E8FDE440A0D}"/>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4189076" y="9185276"/>
            <a:ext cx="35560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4" r:id="rId2"/>
    <p:sldLayoutId id="2147483675" r:id="rId3"/>
  </p:sldLayoutIdLst>
  <p:hf sldNum="0" hdr="0" ftr="0" dt="0"/>
  <p:txStyles>
    <p:titleStyle>
      <a:lvl1pPr algn="ctr" rtl="0" fontAlgn="base">
        <a:spcBef>
          <a:spcPct val="0"/>
        </a:spcBef>
        <a:spcAft>
          <a:spcPct val="0"/>
        </a:spcAft>
        <a:defRPr sz="5600" b="1" kern="1200">
          <a:solidFill>
            <a:schemeClr val="accent1"/>
          </a:solidFill>
          <a:latin typeface="Calibri" panose="020F0502020204030204" pitchFamily="34" charset="0"/>
          <a:ea typeface="Calibri" panose="020F0502020204030204" pitchFamily="34" charset="0"/>
          <a:cs typeface="Calibri" panose="020F0502020204030204" pitchFamily="34" charset="0"/>
        </a:defRPr>
      </a:lvl1pPr>
      <a:lvl2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2pPr>
      <a:lvl3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3pPr>
      <a:lvl4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4pPr>
      <a:lvl5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5pPr>
      <a:lvl6pPr marL="9144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6pPr>
      <a:lvl7pPr marL="18288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7pPr>
      <a:lvl8pPr marL="27432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8pPr>
      <a:lvl9pPr marL="36576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9pPr>
    </p:titleStyle>
    <p:bodyStyle>
      <a:lvl1pPr marL="698500" indent="-698500" algn="l" rtl="0" fontAlgn="base">
        <a:spcBef>
          <a:spcPts val="4000"/>
        </a:spcBef>
        <a:spcAft>
          <a:spcPct val="0"/>
        </a:spcAft>
        <a:buClr>
          <a:schemeClr val="accent2"/>
        </a:buClr>
        <a:buSzPct val="100000"/>
        <a:buFont typeface="Wingdings 2" pitchFamily="2" charset="2"/>
        <a:buChar char=""/>
        <a:defRPr sz="48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1371600" indent="-673100" algn="l" rtl="0" fontAlgn="base">
        <a:spcBef>
          <a:spcPts val="1200"/>
        </a:spcBef>
        <a:spcAft>
          <a:spcPct val="0"/>
        </a:spcAft>
        <a:buClr>
          <a:srgbClr val="808080"/>
        </a:buClr>
        <a:buSzPct val="100000"/>
        <a:buFont typeface="Wingdings 2" pitchFamily="2" charset="2"/>
        <a:buChar char=""/>
        <a:defRPr sz="440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936750" indent="-565150" algn="l" rtl="0" fontAlgn="base">
        <a:spcBef>
          <a:spcPts val="1200"/>
        </a:spcBef>
        <a:spcAft>
          <a:spcPct val="0"/>
        </a:spcAft>
        <a:buClr>
          <a:srgbClr val="969696"/>
        </a:buClr>
        <a:buSzPct val="100000"/>
        <a:buFont typeface="Wingdings 2" pitchFamily="2" charset="2"/>
        <a:buChar char=""/>
        <a:defRPr sz="4000" kern="12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2527300" indent="-590550" algn="l" rtl="0" fontAlgn="base">
        <a:spcBef>
          <a:spcPts val="1200"/>
        </a:spcBef>
        <a:spcAft>
          <a:spcPct val="0"/>
        </a:spcAft>
        <a:buClr>
          <a:srgbClr val="F8BC65"/>
        </a:buClr>
        <a:buSzPct val="100000"/>
        <a:buFont typeface="Wingdings 2" pitchFamily="2" charset="2"/>
        <a:buChar char=""/>
        <a:defRPr kern="12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3092450" indent="-565150" algn="l" rtl="0" fontAlgn="base">
        <a:spcBef>
          <a:spcPts val="1200"/>
        </a:spcBef>
        <a:spcAft>
          <a:spcPct val="0"/>
        </a:spcAft>
        <a:buClr>
          <a:srgbClr val="FBD299"/>
        </a:buClr>
        <a:buSzPct val="100000"/>
        <a:buFont typeface="Wingdings 2" pitchFamily="2" charset="2"/>
        <a:buChar char=""/>
        <a:defRPr kern="12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3657600"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6pPr>
      <a:lvl7pPr marL="4235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7pPr>
      <a:lvl8pPr marL="4797426"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8pPr>
      <a:lvl9pPr marL="5378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a:solidFill>
            <a:schemeClr val="tx1">
              <a:lumMod val="65000"/>
              <a:lumOff val="35000"/>
            </a:schemeClr>
          </a:solidFill>
          <a:latin typeface="+mn-lt"/>
          <a:ea typeface="+mn-ea"/>
          <a:cs typeface="+mn-cs"/>
        </a:defRPr>
      </a:lvl9pPr>
    </p:bodyStyle>
    <p:otherStyle>
      <a:defPPr>
        <a:defRPr/>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projecteuclid.org/journals/annals-of-statistics/volume-35/issue-6/Measuring-and-testing-dependence-by-correlation-of-distances/10.1214/009053607000000505.ful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anaconda.org/r/rpy2"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0.png"/></Relationships>
</file>

<file path=ppt/slides/_rels/slide5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6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ata.cityofchicago.org/Transportation/Taxi-Trips-2022/npd7-ywjz"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D2C4-084C-C545-00AC-430EC19B6C87}"/>
              </a:ext>
            </a:extLst>
          </p:cNvPr>
          <p:cNvSpPr>
            <a:spLocks noGrp="1"/>
          </p:cNvSpPr>
          <p:nvPr>
            <p:ph type="ctrTitle"/>
          </p:nvPr>
        </p:nvSpPr>
        <p:spPr>
          <a:xfrm>
            <a:off x="2644777" y="1891862"/>
            <a:ext cx="12998450" cy="4776951"/>
          </a:xfrm>
        </p:spPr>
        <p:txBody>
          <a:bodyPr anchor="ctr"/>
          <a:lstStyle/>
          <a:p>
            <a:pPr fontAlgn="auto">
              <a:spcAft>
                <a:spcPts val="0"/>
              </a:spcAft>
              <a:defRPr/>
            </a:pPr>
            <a:r>
              <a:rPr lang="en-US" dirty="0"/>
              <a:t>Data Preparation</a:t>
            </a:r>
            <a:br>
              <a:rPr lang="en-US" dirty="0"/>
            </a:br>
            <a:r>
              <a:rPr lang="en-US" dirty="0"/>
              <a:t>and Analysis</a:t>
            </a:r>
            <a:br>
              <a:rPr lang="en-US" dirty="0"/>
            </a:br>
            <a:r>
              <a:rPr lang="en-US" dirty="0"/>
              <a:t>Module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2708" y="0"/>
            <a:ext cx="15773400" cy="1969116"/>
          </a:xfrm>
        </p:spPr>
        <p:txBody>
          <a:bodyPr>
            <a:normAutofit/>
          </a:bodyPr>
          <a:lstStyle/>
          <a:p>
            <a:r>
              <a:rPr lang="en-US" b="1" dirty="0"/>
              <a:t>You Will Know an Association When You See One</a:t>
            </a:r>
          </a:p>
        </p:txBody>
      </p:sp>
      <p:sp>
        <p:nvSpPr>
          <p:cNvPr id="5" name="Content Placeholder 4">
            <a:extLst>
              <a:ext uri="{FF2B5EF4-FFF2-40B4-BE49-F238E27FC236}">
                <a16:creationId xmlns:a16="http://schemas.microsoft.com/office/drawing/2014/main" id="{8FD2C26E-5564-4B10-BF79-3228C7F4439B}"/>
              </a:ext>
            </a:extLst>
          </p:cNvPr>
          <p:cNvSpPr>
            <a:spLocks noGrp="1"/>
          </p:cNvSpPr>
          <p:nvPr>
            <p:ph idx="1"/>
          </p:nvPr>
        </p:nvSpPr>
        <p:spPr>
          <a:xfrm>
            <a:off x="1981201" y="2857500"/>
            <a:ext cx="13258800" cy="4572000"/>
          </a:xfrm>
        </p:spPr>
        <p:txBody>
          <a:bodyPr anchor="ctr">
            <a:normAutofit/>
          </a:bodyPr>
          <a:lstStyle/>
          <a:p>
            <a:pPr>
              <a:lnSpc>
                <a:spcPct val="125000"/>
              </a:lnSpc>
              <a:spcBef>
                <a:spcPts val="900"/>
              </a:spcBef>
            </a:pPr>
            <a:r>
              <a:rPr lang="en-US" sz="3900" dirty="0"/>
              <a:t>Does the trip destination depend on the pickup area?</a:t>
            </a:r>
          </a:p>
          <a:p>
            <a:pPr>
              <a:lnSpc>
                <a:spcPct val="125000"/>
              </a:lnSpc>
              <a:spcBef>
                <a:spcPts val="900"/>
              </a:spcBef>
            </a:pPr>
            <a:r>
              <a:rPr lang="en-US" sz="3900" dirty="0"/>
              <a:t>Does the trip time depend mainly on the distance traveled?</a:t>
            </a:r>
          </a:p>
          <a:p>
            <a:pPr>
              <a:lnSpc>
                <a:spcPct val="125000"/>
              </a:lnSpc>
              <a:spcBef>
                <a:spcPts val="900"/>
              </a:spcBef>
            </a:pPr>
            <a:r>
              <a:rPr lang="en-US" sz="3900" dirty="0"/>
              <a:t>Do drivers get more tips if passengers pay by credit card?</a:t>
            </a:r>
          </a:p>
        </p:txBody>
      </p:sp>
    </p:spTree>
    <p:extLst>
      <p:ext uri="{BB962C8B-B14F-4D97-AF65-F5344CB8AC3E}">
        <p14:creationId xmlns:p14="http://schemas.microsoft.com/office/powerpoint/2010/main" val="3104511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Community Areas of City of Chicago</a:t>
            </a:r>
          </a:p>
        </p:txBody>
      </p:sp>
      <p:sp>
        <p:nvSpPr>
          <p:cNvPr id="5" name="Content Placeholder 4">
            <a:extLst>
              <a:ext uri="{FF2B5EF4-FFF2-40B4-BE49-F238E27FC236}">
                <a16:creationId xmlns:a16="http://schemas.microsoft.com/office/drawing/2014/main" id="{8FD2C26E-5564-4B10-BF79-3228C7F4439B}"/>
              </a:ext>
            </a:extLst>
          </p:cNvPr>
          <p:cNvSpPr>
            <a:spLocks noGrp="1"/>
          </p:cNvSpPr>
          <p:nvPr>
            <p:ph idx="1"/>
          </p:nvPr>
        </p:nvSpPr>
        <p:spPr>
          <a:xfrm>
            <a:off x="1383264" y="2186645"/>
            <a:ext cx="6048570" cy="6583680"/>
          </a:xfrm>
          <a:noFill/>
        </p:spPr>
        <p:txBody>
          <a:bodyPr anchor="ctr">
            <a:noAutofit/>
          </a:bodyPr>
          <a:lstStyle/>
          <a:p>
            <a:pPr marL="0" indent="0">
              <a:lnSpc>
                <a:spcPct val="125000"/>
              </a:lnSpc>
              <a:spcBef>
                <a:spcPts val="900"/>
              </a:spcBef>
              <a:buNone/>
            </a:pPr>
            <a:r>
              <a:rPr lang="en-US" sz="3600" dirty="0"/>
              <a:t>Focus on these areas</a:t>
            </a:r>
          </a:p>
          <a:p>
            <a:pPr marL="771525" indent="-771525">
              <a:spcBef>
                <a:spcPts val="900"/>
              </a:spcBef>
              <a:buFont typeface="+mj-lt"/>
              <a:buAutoNum type="arabicPeriod"/>
            </a:pPr>
            <a:r>
              <a:rPr lang="en-US" sz="3300" dirty="0"/>
              <a:t>Lake View (6)</a:t>
            </a:r>
          </a:p>
          <a:p>
            <a:pPr marL="771525" indent="-771525">
              <a:spcBef>
                <a:spcPts val="900"/>
              </a:spcBef>
              <a:buFont typeface="+mj-lt"/>
              <a:buAutoNum type="arabicPeriod"/>
            </a:pPr>
            <a:r>
              <a:rPr lang="en-US" sz="3300" dirty="0"/>
              <a:t>Lincoln Park (7)</a:t>
            </a:r>
          </a:p>
          <a:p>
            <a:pPr marL="771525" indent="-771525">
              <a:spcBef>
                <a:spcPts val="900"/>
              </a:spcBef>
              <a:buFont typeface="+mj-lt"/>
              <a:buAutoNum type="arabicPeriod"/>
            </a:pPr>
            <a:r>
              <a:rPr lang="en-US" sz="3300" dirty="0"/>
              <a:t>Near North Side (8)</a:t>
            </a:r>
          </a:p>
          <a:p>
            <a:pPr marL="771525" indent="-771525">
              <a:spcBef>
                <a:spcPts val="900"/>
              </a:spcBef>
              <a:buFont typeface="+mj-lt"/>
              <a:buAutoNum type="arabicPeriod"/>
            </a:pPr>
            <a:r>
              <a:rPr lang="en-US" sz="3300" dirty="0"/>
              <a:t>Near West Side (28)</a:t>
            </a:r>
          </a:p>
          <a:p>
            <a:pPr marL="771525" indent="-771525">
              <a:spcBef>
                <a:spcPts val="900"/>
              </a:spcBef>
              <a:buFont typeface="+mj-lt"/>
              <a:buAutoNum type="arabicPeriod"/>
            </a:pPr>
            <a:r>
              <a:rPr lang="en-US" sz="3300" dirty="0"/>
              <a:t>Loop (32)</a:t>
            </a:r>
          </a:p>
          <a:p>
            <a:pPr marL="771525" indent="-771525">
              <a:spcBef>
                <a:spcPts val="900"/>
              </a:spcBef>
              <a:buFont typeface="+mj-lt"/>
              <a:buAutoNum type="arabicPeriod"/>
            </a:pPr>
            <a:r>
              <a:rPr lang="en-US" sz="3300" dirty="0"/>
              <a:t>Near South Side (33)</a:t>
            </a:r>
          </a:p>
          <a:p>
            <a:pPr marL="771525" indent="-771525">
              <a:spcBef>
                <a:spcPts val="900"/>
              </a:spcBef>
              <a:buFont typeface="+mj-lt"/>
              <a:buAutoNum type="arabicPeriod"/>
            </a:pPr>
            <a:r>
              <a:rPr lang="en-US" sz="3300" dirty="0"/>
              <a:t>Midway Airport (56 or 64)</a:t>
            </a:r>
          </a:p>
          <a:p>
            <a:pPr marL="771525" indent="-771525">
              <a:spcBef>
                <a:spcPts val="900"/>
              </a:spcBef>
              <a:buFont typeface="+mj-lt"/>
              <a:buAutoNum type="arabicPeriod"/>
            </a:pPr>
            <a:r>
              <a:rPr lang="en-US" sz="3300" dirty="0"/>
              <a:t>O'Hare Airport (76)</a:t>
            </a:r>
          </a:p>
          <a:p>
            <a:pPr marL="0" indent="0">
              <a:lnSpc>
                <a:spcPct val="125000"/>
              </a:lnSpc>
              <a:spcBef>
                <a:spcPts val="900"/>
              </a:spcBef>
              <a:buNone/>
            </a:pPr>
            <a:r>
              <a:rPr lang="en-US" sz="3300" dirty="0"/>
              <a:t>Other areas: Other Community</a:t>
            </a:r>
          </a:p>
        </p:txBody>
      </p:sp>
      <p:pic>
        <p:nvPicPr>
          <p:cNvPr id="3" name="Picture 2">
            <a:extLst>
              <a:ext uri="{FF2B5EF4-FFF2-40B4-BE49-F238E27FC236}">
                <a16:creationId xmlns:a16="http://schemas.microsoft.com/office/drawing/2014/main" id="{7500CA44-1F45-4B02-8861-F94245498068}"/>
              </a:ext>
            </a:extLst>
          </p:cNvPr>
          <p:cNvPicPr>
            <a:picLocks noChangeAspect="1"/>
          </p:cNvPicPr>
          <p:nvPr/>
        </p:nvPicPr>
        <p:blipFill>
          <a:blip r:embed="rId3"/>
          <a:stretch>
            <a:fillRect/>
          </a:stretch>
        </p:blipFill>
        <p:spPr>
          <a:xfrm>
            <a:off x="7796744" y="2186645"/>
            <a:ext cx="8890590" cy="6583680"/>
          </a:xfrm>
          <a:prstGeom prst="rect">
            <a:avLst/>
          </a:prstGeom>
          <a:ln w="19050">
            <a:solidFill>
              <a:schemeClr val="tx1"/>
            </a:solidFill>
          </a:ln>
        </p:spPr>
      </p:pic>
    </p:spTree>
    <p:extLst>
      <p:ext uri="{BB962C8B-B14F-4D97-AF65-F5344CB8AC3E}">
        <p14:creationId xmlns:p14="http://schemas.microsoft.com/office/powerpoint/2010/main" val="1847239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Does </a:t>
            </a:r>
            <a:r>
              <a:rPr lang="en-US" dirty="0"/>
              <a:t>D</a:t>
            </a:r>
            <a:r>
              <a:rPr lang="en-US" b="1" dirty="0"/>
              <a:t>estination </a:t>
            </a:r>
            <a:r>
              <a:rPr lang="en-US" dirty="0"/>
              <a:t>D</a:t>
            </a:r>
            <a:r>
              <a:rPr lang="en-US" b="1" dirty="0"/>
              <a:t>epend on Pickup </a:t>
            </a:r>
            <a:r>
              <a:rPr lang="en-US" dirty="0"/>
              <a:t>Community</a:t>
            </a:r>
            <a:r>
              <a:rPr lang="en-US" b="1" dirty="0"/>
              <a:t>?</a:t>
            </a:r>
          </a:p>
        </p:txBody>
      </p:sp>
      <p:graphicFrame>
        <p:nvGraphicFramePr>
          <p:cNvPr id="3" name="Table 2">
            <a:extLst>
              <a:ext uri="{FF2B5EF4-FFF2-40B4-BE49-F238E27FC236}">
                <a16:creationId xmlns:a16="http://schemas.microsoft.com/office/drawing/2014/main" id="{E1D9A4D6-36D8-4FE1-A165-3BD7657CA440}"/>
              </a:ext>
            </a:extLst>
          </p:cNvPr>
          <p:cNvGraphicFramePr>
            <a:graphicFrameLocks noGrp="1"/>
          </p:cNvGraphicFramePr>
          <p:nvPr>
            <p:extLst>
              <p:ext uri="{D42A27DB-BD31-4B8C-83A1-F6EECF244321}">
                <p14:modId xmlns:p14="http://schemas.microsoft.com/office/powerpoint/2010/main" val="3861871037"/>
              </p:ext>
            </p:extLst>
          </p:nvPr>
        </p:nvGraphicFramePr>
        <p:xfrm>
          <a:off x="1632906" y="2391452"/>
          <a:ext cx="7132320" cy="5863590"/>
        </p:xfrm>
        <a:graphic>
          <a:graphicData uri="http://schemas.openxmlformats.org/drawingml/2006/table">
            <a:tbl>
              <a:tblPr firstRow="1">
                <a:tableStyleId>{7E9639D4-E3E2-4D34-9284-5A2195B3D0D7}</a:tableStyleId>
              </a:tblPr>
              <a:tblGrid>
                <a:gridCol w="4389120">
                  <a:extLst>
                    <a:ext uri="{9D8B030D-6E8A-4147-A177-3AD203B41FA5}">
                      <a16:colId xmlns:a16="http://schemas.microsoft.com/office/drawing/2014/main" val="2922135378"/>
                    </a:ext>
                  </a:extLst>
                </a:gridCol>
                <a:gridCol w="2743200">
                  <a:extLst>
                    <a:ext uri="{9D8B030D-6E8A-4147-A177-3AD203B41FA5}">
                      <a16:colId xmlns:a16="http://schemas.microsoft.com/office/drawing/2014/main" val="182745082"/>
                    </a:ext>
                  </a:extLst>
                </a:gridCol>
              </a:tblGrid>
              <a:tr h="925830">
                <a:tc>
                  <a:txBody>
                    <a:bodyPr/>
                    <a:lstStyle/>
                    <a:p>
                      <a:pPr marL="91440" algn="l" fontAlgn="b"/>
                      <a:r>
                        <a:rPr lang="en-US" sz="3000" b="1" u="none" strike="noStrike" dirty="0">
                          <a:solidFill>
                            <a:schemeClr val="tx2"/>
                          </a:solidFill>
                          <a:effectLst/>
                          <a:latin typeface="Calibri" panose="020F0502020204030204" pitchFamily="34" charset="0"/>
                          <a:ea typeface="Calibri" panose="020F0502020204030204" pitchFamily="34" charset="0"/>
                          <a:cs typeface="Calibri" panose="020F0502020204030204" pitchFamily="34" charset="0"/>
                        </a:rPr>
                        <a:t>Pickup Community</a:t>
                      </a:r>
                      <a:endParaRPr lang="en-US" sz="3000" b="1" i="0" u="none" strike="noStrike"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40000"/>
                        <a:lumOff val="60000"/>
                      </a:schemeClr>
                    </a:solidFill>
                  </a:tcPr>
                </a:tc>
                <a:tc>
                  <a:txBody>
                    <a:bodyPr/>
                    <a:lstStyle/>
                    <a:p>
                      <a:pPr algn="r" fontAlgn="b"/>
                      <a:r>
                        <a:rPr lang="en-US" sz="3000" b="1" u="none" strike="noStrike" dirty="0">
                          <a:solidFill>
                            <a:schemeClr val="tx2"/>
                          </a:solidFill>
                          <a:effectLst/>
                          <a:latin typeface="Calibri" panose="020F0502020204030204" pitchFamily="34" charset="0"/>
                          <a:ea typeface="Calibri" panose="020F0502020204030204" pitchFamily="34" charset="0"/>
                          <a:cs typeface="Calibri" panose="020F0502020204030204" pitchFamily="34" charset="0"/>
                        </a:rPr>
                        <a:t>Count</a:t>
                      </a:r>
                      <a:endParaRPr lang="en-US" sz="3000" b="1" i="0" u="none" strike="noStrike" dirty="0">
                        <a:solidFill>
                          <a:schemeClr val="tx2"/>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solidFill>
                      <a:schemeClr val="accent2">
                        <a:lumMod val="40000"/>
                        <a:lumOff val="60000"/>
                      </a:schemeClr>
                    </a:solidFill>
                  </a:tcPr>
                </a:tc>
                <a:extLst>
                  <a:ext uri="{0D108BD9-81ED-4DB2-BD59-A6C34878D82A}">
                    <a16:rowId xmlns:a16="http://schemas.microsoft.com/office/drawing/2014/main" val="404302557"/>
                  </a:ext>
                </a:extLst>
              </a:tr>
              <a:tr h="548640">
                <a:tc>
                  <a:txBody>
                    <a:bodyPr/>
                    <a:lstStyle/>
                    <a:p>
                      <a:pPr marL="91440"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Near North Side</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50,317</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1914111715"/>
                  </a:ext>
                </a:extLst>
              </a:tr>
              <a:tr h="548640">
                <a:tc>
                  <a:txBody>
                    <a:bodyPr/>
                    <a:lstStyle/>
                    <a:p>
                      <a:pPr marL="91440"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Other Community</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48,024</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2009867871"/>
                  </a:ext>
                </a:extLst>
              </a:tr>
              <a:tr h="548640">
                <a:tc>
                  <a:txBody>
                    <a:bodyPr/>
                    <a:lstStyle/>
                    <a:p>
                      <a:pPr marL="91440"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O'Hare Airport</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37,161</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578543437"/>
                  </a:ext>
                </a:extLst>
              </a:tr>
              <a:tr h="548640">
                <a:tc>
                  <a:txBody>
                    <a:bodyPr/>
                    <a:lstStyle/>
                    <a:p>
                      <a:pPr marL="91440" algn="l"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Loop</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31,813</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3399973576"/>
                  </a:ext>
                </a:extLst>
              </a:tr>
              <a:tr h="548640">
                <a:tc>
                  <a:txBody>
                    <a:bodyPr/>
                    <a:lstStyle/>
                    <a:p>
                      <a:pPr marL="91440"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Near West Side</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17,698</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2157814354"/>
                  </a:ext>
                </a:extLst>
              </a:tr>
              <a:tr h="548640">
                <a:tc>
                  <a:txBody>
                    <a:bodyPr/>
                    <a:lstStyle/>
                    <a:p>
                      <a:pPr marL="91440" algn="l"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Lake View</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9,920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1462066479"/>
                  </a:ext>
                </a:extLst>
              </a:tr>
              <a:tr h="548640">
                <a:tc>
                  <a:txBody>
                    <a:bodyPr/>
                    <a:lstStyle/>
                    <a:p>
                      <a:pPr marL="91440"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Near South Side</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8,602</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1951457872"/>
                  </a:ext>
                </a:extLst>
              </a:tr>
              <a:tr h="548640">
                <a:tc>
                  <a:txBody>
                    <a:bodyPr/>
                    <a:lstStyle/>
                    <a:p>
                      <a:pPr marL="91440"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Midway Airport</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8,515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3933545235"/>
                  </a:ext>
                </a:extLst>
              </a:tr>
              <a:tr h="548640">
                <a:tc>
                  <a:txBody>
                    <a:bodyPr/>
                    <a:lstStyle/>
                    <a:p>
                      <a:pPr marL="91440"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Lincoln Park</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5,581</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4161191026"/>
                  </a:ext>
                </a:extLst>
              </a:tr>
            </a:tbl>
          </a:graphicData>
        </a:graphic>
      </p:graphicFrame>
      <p:graphicFrame>
        <p:nvGraphicFramePr>
          <p:cNvPr id="4" name="Table 3">
            <a:extLst>
              <a:ext uri="{FF2B5EF4-FFF2-40B4-BE49-F238E27FC236}">
                <a16:creationId xmlns:a16="http://schemas.microsoft.com/office/drawing/2014/main" id="{F5AC6B90-F689-45E5-8E7A-82BECBC98620}"/>
              </a:ext>
            </a:extLst>
          </p:cNvPr>
          <p:cNvGraphicFramePr>
            <a:graphicFrameLocks noGrp="1"/>
          </p:cNvGraphicFramePr>
          <p:nvPr>
            <p:extLst>
              <p:ext uri="{D42A27DB-BD31-4B8C-83A1-F6EECF244321}">
                <p14:modId xmlns:p14="http://schemas.microsoft.com/office/powerpoint/2010/main" val="3910539638"/>
              </p:ext>
            </p:extLst>
          </p:nvPr>
        </p:nvGraphicFramePr>
        <p:xfrm>
          <a:off x="9282092" y="2391452"/>
          <a:ext cx="7132320" cy="5863590"/>
        </p:xfrm>
        <a:graphic>
          <a:graphicData uri="http://schemas.openxmlformats.org/drawingml/2006/table">
            <a:tbl>
              <a:tblPr firstRow="1">
                <a:tableStyleId>{72833802-FEF1-4C79-8D5D-14CF1EAF98D9}</a:tableStyleId>
              </a:tblPr>
              <a:tblGrid>
                <a:gridCol w="4389120">
                  <a:extLst>
                    <a:ext uri="{9D8B030D-6E8A-4147-A177-3AD203B41FA5}">
                      <a16:colId xmlns:a16="http://schemas.microsoft.com/office/drawing/2014/main" val="3375471643"/>
                    </a:ext>
                  </a:extLst>
                </a:gridCol>
                <a:gridCol w="2743200">
                  <a:extLst>
                    <a:ext uri="{9D8B030D-6E8A-4147-A177-3AD203B41FA5}">
                      <a16:colId xmlns:a16="http://schemas.microsoft.com/office/drawing/2014/main" val="3852090130"/>
                    </a:ext>
                  </a:extLst>
                </a:gridCol>
              </a:tblGrid>
              <a:tr h="925830">
                <a:tc>
                  <a:txBody>
                    <a:bodyPr/>
                    <a:lstStyle/>
                    <a:p>
                      <a:pPr marL="91440" algn="l" fontAlgn="b"/>
                      <a:r>
                        <a:rPr lang="en-US" sz="3000" b="1"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Dropoff Community</a:t>
                      </a:r>
                      <a:endParaRPr lang="en-US" sz="30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00B050"/>
                    </a:solidFill>
                  </a:tcPr>
                </a:tc>
                <a:tc>
                  <a:txBody>
                    <a:bodyPr/>
                    <a:lstStyle/>
                    <a:p>
                      <a:pPr algn="r" fontAlgn="b"/>
                      <a:r>
                        <a:rPr lang="en-US" sz="3000" b="1"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Count</a:t>
                      </a:r>
                      <a:endParaRPr lang="en-US" sz="30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solidFill>
                      <a:srgbClr val="00B050"/>
                    </a:solidFill>
                  </a:tcPr>
                </a:tc>
                <a:extLst>
                  <a:ext uri="{0D108BD9-81ED-4DB2-BD59-A6C34878D82A}">
                    <a16:rowId xmlns:a16="http://schemas.microsoft.com/office/drawing/2014/main" val="1840321831"/>
                  </a:ext>
                </a:extLst>
              </a:tr>
              <a:tr h="548640">
                <a:tc>
                  <a:txBody>
                    <a:bodyPr/>
                    <a:lstStyle/>
                    <a:p>
                      <a:pPr marL="91440" algn="l" fontAlgn="b"/>
                      <a:r>
                        <a:rPr lang="en-US" sz="30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Other Community</a:t>
                      </a:r>
                      <a:endParaRPr lang="en-US" sz="30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71,332</a:t>
                      </a:r>
                      <a:endParaRPr lang="en-US" sz="30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737554585"/>
                  </a:ext>
                </a:extLst>
              </a:tr>
              <a:tr h="548640">
                <a:tc>
                  <a:txBody>
                    <a:bodyPr/>
                    <a:lstStyle/>
                    <a:p>
                      <a:pPr marL="91440" algn="l" fontAlgn="b"/>
                      <a:r>
                        <a:rPr lang="en-US" sz="30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Near North Side</a:t>
                      </a:r>
                      <a:endParaRPr lang="en-US" sz="30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45,529</a:t>
                      </a:r>
                      <a:endParaRPr lang="en-US" sz="30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4256077094"/>
                  </a:ext>
                </a:extLst>
              </a:tr>
              <a:tr h="548640">
                <a:tc>
                  <a:txBody>
                    <a:bodyPr/>
                    <a:lstStyle/>
                    <a:p>
                      <a:pPr marL="91440" algn="l" fontAlgn="b"/>
                      <a:r>
                        <a:rPr lang="en-US" sz="30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Loop</a:t>
                      </a:r>
                      <a:endParaRPr lang="en-US" sz="30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27,386</a:t>
                      </a:r>
                      <a:endParaRPr lang="en-US" sz="30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2954149311"/>
                  </a:ext>
                </a:extLst>
              </a:tr>
              <a:tr h="548640">
                <a:tc>
                  <a:txBody>
                    <a:bodyPr/>
                    <a:lstStyle/>
                    <a:p>
                      <a:pPr marL="91440" algn="l" fontAlgn="b"/>
                      <a:r>
                        <a:rPr lang="en-US" sz="30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Near West Side</a:t>
                      </a:r>
                      <a:endParaRPr lang="en-US" sz="30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19,800</a:t>
                      </a:r>
                      <a:endParaRPr lang="en-US" sz="30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28810023"/>
                  </a:ext>
                </a:extLst>
              </a:tr>
              <a:tr h="548640">
                <a:tc>
                  <a:txBody>
                    <a:bodyPr/>
                    <a:lstStyle/>
                    <a:p>
                      <a:pPr marL="91440" algn="l" fontAlgn="b"/>
                      <a:r>
                        <a:rPr lang="en-US" sz="30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O'Hare Airport</a:t>
                      </a:r>
                      <a:endParaRPr lang="en-US" sz="30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14,133</a:t>
                      </a:r>
                      <a:endParaRPr lang="en-US" sz="30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3023071094"/>
                  </a:ext>
                </a:extLst>
              </a:tr>
              <a:tr h="548640">
                <a:tc>
                  <a:txBody>
                    <a:bodyPr/>
                    <a:lstStyle/>
                    <a:p>
                      <a:pPr marL="91440" algn="l" fontAlgn="b"/>
                      <a:r>
                        <a:rPr lang="en-US" sz="30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Lake View</a:t>
                      </a:r>
                      <a:endParaRPr lang="en-US" sz="30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13,622</a:t>
                      </a:r>
                      <a:endParaRPr lang="en-US" sz="30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921545983"/>
                  </a:ext>
                </a:extLst>
              </a:tr>
              <a:tr h="548640">
                <a:tc>
                  <a:txBody>
                    <a:bodyPr/>
                    <a:lstStyle/>
                    <a:p>
                      <a:pPr marL="91440" algn="l" fontAlgn="b"/>
                      <a:r>
                        <a:rPr lang="en-US" sz="30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Lincoln Park</a:t>
                      </a:r>
                      <a:endParaRPr lang="en-US" sz="30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11,108</a:t>
                      </a:r>
                      <a:endParaRPr lang="en-US" sz="30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1096814525"/>
                  </a:ext>
                </a:extLst>
              </a:tr>
              <a:tr h="548640">
                <a:tc>
                  <a:txBody>
                    <a:bodyPr/>
                    <a:lstStyle/>
                    <a:p>
                      <a:pPr marL="91440" algn="l" fontAlgn="b"/>
                      <a:r>
                        <a:rPr lang="en-US" sz="30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Near South Side</a:t>
                      </a:r>
                      <a:endParaRPr lang="en-US" sz="30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10,241</a:t>
                      </a:r>
                      <a:endParaRPr lang="en-US" sz="30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4176370339"/>
                  </a:ext>
                </a:extLst>
              </a:tr>
              <a:tr h="548640">
                <a:tc>
                  <a:txBody>
                    <a:bodyPr/>
                    <a:lstStyle/>
                    <a:p>
                      <a:pPr marL="91440" algn="l" fontAlgn="b"/>
                      <a:r>
                        <a:rPr lang="en-US" sz="30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Midway Airport</a:t>
                      </a:r>
                      <a:endParaRPr lang="en-US" sz="30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4,480</a:t>
                      </a:r>
                      <a:endParaRPr lang="en-US" sz="30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3475164500"/>
                  </a:ext>
                </a:extLst>
              </a:tr>
            </a:tbl>
          </a:graphicData>
        </a:graphic>
      </p:graphicFrame>
    </p:spTree>
    <p:extLst>
      <p:ext uri="{BB962C8B-B14F-4D97-AF65-F5344CB8AC3E}">
        <p14:creationId xmlns:p14="http://schemas.microsoft.com/office/powerpoint/2010/main" val="1957403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Does Destination Depend on Pickup Community?</a:t>
            </a:r>
          </a:p>
        </p:txBody>
      </p:sp>
      <p:graphicFrame>
        <p:nvGraphicFramePr>
          <p:cNvPr id="6" name="Table 5">
            <a:extLst>
              <a:ext uri="{FF2B5EF4-FFF2-40B4-BE49-F238E27FC236}">
                <a16:creationId xmlns:a16="http://schemas.microsoft.com/office/drawing/2014/main" id="{56AFA9D8-3436-4583-AC58-5B0B7D3197B3}"/>
              </a:ext>
            </a:extLst>
          </p:cNvPr>
          <p:cNvGraphicFramePr>
            <a:graphicFrameLocks noGrp="1"/>
          </p:cNvGraphicFramePr>
          <p:nvPr>
            <p:extLst>
              <p:ext uri="{D42A27DB-BD31-4B8C-83A1-F6EECF244321}">
                <p14:modId xmlns:p14="http://schemas.microsoft.com/office/powerpoint/2010/main" val="575937192"/>
              </p:ext>
            </p:extLst>
          </p:nvPr>
        </p:nvGraphicFramePr>
        <p:xfrm>
          <a:off x="830653" y="1712799"/>
          <a:ext cx="16620345" cy="7280910"/>
        </p:xfrm>
        <a:graphic>
          <a:graphicData uri="http://schemas.openxmlformats.org/drawingml/2006/table">
            <a:tbl>
              <a:tblPr firstRow="1" firstCol="1">
                <a:tableStyleId>{5940675A-B579-460E-94D1-54222C63F5DA}</a:tableStyleId>
              </a:tblPr>
              <a:tblGrid>
                <a:gridCol w="2183364">
                  <a:extLst>
                    <a:ext uri="{9D8B030D-6E8A-4147-A177-3AD203B41FA5}">
                      <a16:colId xmlns:a16="http://schemas.microsoft.com/office/drawing/2014/main" val="3836793672"/>
                    </a:ext>
                  </a:extLst>
                </a:gridCol>
                <a:gridCol w="1604109">
                  <a:extLst>
                    <a:ext uri="{9D8B030D-6E8A-4147-A177-3AD203B41FA5}">
                      <a16:colId xmlns:a16="http://schemas.microsoft.com/office/drawing/2014/main" val="362063873"/>
                    </a:ext>
                  </a:extLst>
                </a:gridCol>
                <a:gridCol w="1604109">
                  <a:extLst>
                    <a:ext uri="{9D8B030D-6E8A-4147-A177-3AD203B41FA5}">
                      <a16:colId xmlns:a16="http://schemas.microsoft.com/office/drawing/2014/main" val="3673806614"/>
                    </a:ext>
                  </a:extLst>
                </a:gridCol>
                <a:gridCol w="1604109">
                  <a:extLst>
                    <a:ext uri="{9D8B030D-6E8A-4147-A177-3AD203B41FA5}">
                      <a16:colId xmlns:a16="http://schemas.microsoft.com/office/drawing/2014/main" val="185865562"/>
                    </a:ext>
                  </a:extLst>
                </a:gridCol>
                <a:gridCol w="1604109">
                  <a:extLst>
                    <a:ext uri="{9D8B030D-6E8A-4147-A177-3AD203B41FA5}">
                      <a16:colId xmlns:a16="http://schemas.microsoft.com/office/drawing/2014/main" val="4234766216"/>
                    </a:ext>
                  </a:extLst>
                </a:gridCol>
                <a:gridCol w="1604109">
                  <a:extLst>
                    <a:ext uri="{9D8B030D-6E8A-4147-A177-3AD203B41FA5}">
                      <a16:colId xmlns:a16="http://schemas.microsoft.com/office/drawing/2014/main" val="3806693932"/>
                    </a:ext>
                  </a:extLst>
                </a:gridCol>
                <a:gridCol w="1604109">
                  <a:extLst>
                    <a:ext uri="{9D8B030D-6E8A-4147-A177-3AD203B41FA5}">
                      <a16:colId xmlns:a16="http://schemas.microsoft.com/office/drawing/2014/main" val="1460423380"/>
                    </a:ext>
                  </a:extLst>
                </a:gridCol>
                <a:gridCol w="1604109">
                  <a:extLst>
                    <a:ext uri="{9D8B030D-6E8A-4147-A177-3AD203B41FA5}">
                      <a16:colId xmlns:a16="http://schemas.microsoft.com/office/drawing/2014/main" val="1376201311"/>
                    </a:ext>
                  </a:extLst>
                </a:gridCol>
                <a:gridCol w="1604109">
                  <a:extLst>
                    <a:ext uri="{9D8B030D-6E8A-4147-A177-3AD203B41FA5}">
                      <a16:colId xmlns:a16="http://schemas.microsoft.com/office/drawing/2014/main" val="1710557101"/>
                    </a:ext>
                  </a:extLst>
                </a:gridCol>
                <a:gridCol w="1604109">
                  <a:extLst>
                    <a:ext uri="{9D8B030D-6E8A-4147-A177-3AD203B41FA5}">
                      <a16:colId xmlns:a16="http://schemas.microsoft.com/office/drawing/2014/main" val="3217329052"/>
                    </a:ext>
                  </a:extLst>
                </a:gridCol>
              </a:tblGrid>
              <a:tr h="640080">
                <a:tc rowSpan="2">
                  <a:txBody>
                    <a:bodyPr/>
                    <a:lstStyle/>
                    <a:p>
                      <a:pPr algn="l"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Pickup Community</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40000"/>
                        <a:lumOff val="60000"/>
                      </a:schemeClr>
                    </a:solidFill>
                  </a:tcPr>
                </a:tc>
                <a:tc gridSpan="9">
                  <a:txBody>
                    <a:bodyPr/>
                    <a:lstStyle/>
                    <a:p>
                      <a:pPr algn="ctr" fontAlgn="b"/>
                      <a:r>
                        <a:rPr lang="en-US" sz="2400" b="1"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Dropoff Community</a:t>
                      </a:r>
                      <a:endParaRPr lang="en-US" sz="24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00B050"/>
                    </a:solidFill>
                  </a:tcPr>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8435700"/>
                  </a:ext>
                </a:extLst>
              </a:tr>
              <a:tr h="640080">
                <a:tc vMerge="1">
                  <a:txBody>
                    <a:bodyPr/>
                    <a:lstStyle/>
                    <a:p>
                      <a:pPr algn="l" fontAlgn="b"/>
                      <a:r>
                        <a:rPr lang="en-US" sz="1600" b="0" u="none" strike="noStrike" dirty="0">
                          <a:solidFill>
                            <a:srgbClr val="000000"/>
                          </a:solidFill>
                          <a:effectLst/>
                        </a:rPr>
                        <a:t>Pickup Community Area</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Lake View</a:t>
                      </a:r>
                      <a:endParaRPr lang="en-US" sz="24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00B050"/>
                    </a:solidFill>
                  </a:tcPr>
                </a:tc>
                <a:tc>
                  <a:txBody>
                    <a:bodyPr/>
                    <a:lstStyle/>
                    <a:p>
                      <a:pPr algn="ctr" fontAlgn="b"/>
                      <a:r>
                        <a:rPr lang="en-US" sz="2400" b="1"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Lincoln Park</a:t>
                      </a:r>
                      <a:endParaRPr lang="en-US" sz="24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00B050"/>
                    </a:solidFill>
                  </a:tcPr>
                </a:tc>
                <a:tc>
                  <a:txBody>
                    <a:bodyPr/>
                    <a:lstStyle/>
                    <a:p>
                      <a:pPr algn="ctr" fontAlgn="b"/>
                      <a:r>
                        <a:rPr lang="en-US" sz="2400" b="1"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Loop</a:t>
                      </a:r>
                      <a:endParaRPr lang="en-US" sz="24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00B050"/>
                    </a:solidFill>
                  </a:tcPr>
                </a:tc>
                <a:tc>
                  <a:txBody>
                    <a:bodyPr/>
                    <a:lstStyle/>
                    <a:p>
                      <a:pPr algn="ctr" fontAlgn="b"/>
                      <a:r>
                        <a:rPr lang="en-US" sz="2400" b="1"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Midway Airport</a:t>
                      </a:r>
                      <a:endParaRPr lang="en-US" sz="24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00B050"/>
                    </a:solidFill>
                  </a:tcPr>
                </a:tc>
                <a:tc>
                  <a:txBody>
                    <a:bodyPr/>
                    <a:lstStyle/>
                    <a:p>
                      <a:pPr algn="ctr" fontAlgn="b"/>
                      <a:r>
                        <a:rPr lang="en-US" sz="2400" b="1"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Near North Side</a:t>
                      </a:r>
                      <a:endParaRPr lang="en-US" sz="24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00B050"/>
                    </a:solidFill>
                  </a:tcPr>
                </a:tc>
                <a:tc>
                  <a:txBody>
                    <a:bodyPr/>
                    <a:lstStyle/>
                    <a:p>
                      <a:pPr algn="ctr" fontAlgn="b"/>
                      <a:r>
                        <a:rPr lang="en-US" sz="2400" b="1"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Near South Side</a:t>
                      </a:r>
                      <a:endParaRPr lang="en-US" sz="24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00B050"/>
                    </a:solidFill>
                  </a:tcPr>
                </a:tc>
                <a:tc>
                  <a:txBody>
                    <a:bodyPr/>
                    <a:lstStyle/>
                    <a:p>
                      <a:pPr algn="ctr" fontAlgn="b"/>
                      <a:r>
                        <a:rPr lang="en-US" sz="2400" b="1"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Near West Side</a:t>
                      </a:r>
                      <a:endParaRPr lang="en-US" sz="24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00B050"/>
                    </a:solidFill>
                  </a:tcPr>
                </a:tc>
                <a:tc>
                  <a:txBody>
                    <a:bodyPr/>
                    <a:lstStyle/>
                    <a:p>
                      <a:pPr algn="ctr" fontAlgn="b"/>
                      <a:r>
                        <a:rPr lang="en-US" sz="2400" b="1"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O'Hare Airport</a:t>
                      </a:r>
                      <a:endParaRPr lang="en-US" sz="24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00B050"/>
                    </a:solidFill>
                  </a:tcPr>
                </a:tc>
                <a:tc>
                  <a:txBody>
                    <a:bodyPr/>
                    <a:lstStyle/>
                    <a:p>
                      <a:pPr algn="ctr" fontAlgn="b"/>
                      <a:r>
                        <a:rPr lang="en-US" sz="2400" b="1"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Other Community</a:t>
                      </a:r>
                      <a:endParaRPr lang="en-US" sz="24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00B050"/>
                    </a:solidFill>
                  </a:tcPr>
                </a:tc>
                <a:extLst>
                  <a:ext uri="{0D108BD9-81ED-4DB2-BD59-A6C34878D82A}">
                    <a16:rowId xmlns:a16="http://schemas.microsoft.com/office/drawing/2014/main" val="3720477914"/>
                  </a:ext>
                </a:extLst>
              </a:tr>
              <a:tr h="640080">
                <a:tc>
                  <a:txBody>
                    <a:bodyPr/>
                    <a:lstStyle/>
                    <a:p>
                      <a:pPr algn="l"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Lake View</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40000"/>
                        <a:lumOff val="60000"/>
                      </a:schemeClr>
                    </a:solidFill>
                  </a:tcP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1,261</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775</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874</a:t>
                      </a:r>
                      <a:endParaRPr lang="en-US" sz="2400" b="0"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75</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2,484</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148</a:t>
                      </a:r>
                      <a:endParaRPr lang="en-US" sz="2400" b="0"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534</a:t>
                      </a:r>
                      <a:endParaRPr lang="en-US" sz="2400" b="0"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422</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3,347</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645680548"/>
                  </a:ext>
                </a:extLst>
              </a:tr>
              <a:tr h="640080">
                <a:tc>
                  <a:txBody>
                    <a:bodyPr/>
                    <a:lstStyle/>
                    <a:p>
                      <a:pPr algn="l"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Lincoln Park</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40000"/>
                        <a:lumOff val="60000"/>
                      </a:schemeClr>
                    </a:solidFill>
                  </a:tcP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554</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548</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569</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79</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1,748</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79</a:t>
                      </a:r>
                      <a:endParaRPr lang="en-US" sz="2400" b="0"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369</a:t>
                      </a:r>
                      <a:endParaRPr lang="en-US" sz="2400" b="0"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283</a:t>
                      </a:r>
                      <a:endParaRPr lang="en-US" sz="2400" b="0"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1,352</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3144352312"/>
                  </a:ext>
                </a:extLst>
              </a:tr>
              <a:tr h="640080">
                <a:tc>
                  <a:txBody>
                    <a:bodyPr/>
                    <a:lstStyle/>
                    <a:p>
                      <a:pPr algn="l"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Loop</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40000"/>
                        <a:lumOff val="60000"/>
                      </a:schemeClr>
                    </a:solidFill>
                  </a:tcP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1,699</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1,449</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3,682</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1,131</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7,250</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2,479</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4,162</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3,569</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6,392</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908894406"/>
                  </a:ext>
                </a:extLst>
              </a:tr>
              <a:tr h="640080">
                <a:tc>
                  <a:txBody>
                    <a:bodyPr/>
                    <a:lstStyle/>
                    <a:p>
                      <a:pPr algn="l"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Midway Airport</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40000"/>
                        <a:lumOff val="60000"/>
                      </a:schemeClr>
                    </a:solidFill>
                  </a:tcP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417</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353</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1,602</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324</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2,478</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538</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562</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78</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2,163</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1100935355"/>
                  </a:ext>
                </a:extLst>
              </a:tr>
              <a:tr h="640080">
                <a:tc>
                  <a:txBody>
                    <a:bodyPr/>
                    <a:lstStyle/>
                    <a:p>
                      <a:pPr algn="l"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Near North Side</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40000"/>
                        <a:lumOff val="60000"/>
                      </a:schemeClr>
                    </a:solidFill>
                  </a:tcP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4,404</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4,006</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7,016</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1,573</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9,106</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2,417</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5,196</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5,131</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11,468</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1074965176"/>
                  </a:ext>
                </a:extLst>
              </a:tr>
              <a:tr h="640080">
                <a:tc>
                  <a:txBody>
                    <a:bodyPr/>
                    <a:lstStyle/>
                    <a:p>
                      <a:pPr algn="l"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Near South Side</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40000"/>
                        <a:lumOff val="60000"/>
                      </a:schemeClr>
                    </a:solidFill>
                  </a:tcP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166</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93</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1,713</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471</a:t>
                      </a:r>
                      <a:endParaRPr lang="en-US" sz="2400" b="0"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1,721</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548</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715</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872</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2,303</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3201571177"/>
                  </a:ext>
                </a:extLst>
              </a:tr>
              <a:tr h="640080">
                <a:tc>
                  <a:txBody>
                    <a:bodyPr/>
                    <a:lstStyle/>
                    <a:p>
                      <a:pPr algn="l"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Near West Side</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40000"/>
                        <a:lumOff val="60000"/>
                      </a:schemeClr>
                    </a:solidFill>
                  </a:tcP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777</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696</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2,335</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205</a:t>
                      </a:r>
                      <a:endParaRPr lang="en-US" sz="2400" b="0"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4,083</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894</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2,238</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451</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6,019</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3369095104"/>
                  </a:ext>
                </a:extLst>
              </a:tr>
              <a:tr h="640080">
                <a:tc>
                  <a:txBody>
                    <a:bodyPr/>
                    <a:lstStyle/>
                    <a:p>
                      <a:pPr algn="l"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O'Hare Airport</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40000"/>
                        <a:lumOff val="60000"/>
                      </a:schemeClr>
                    </a:solidFill>
                  </a:tcP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2,324</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2,098</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6,580</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135</a:t>
                      </a:r>
                      <a:endParaRPr lang="en-US" sz="2400" b="0"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11,469</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1,216</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2,254</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1,780</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9,305</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1550454828"/>
                  </a:ext>
                </a:extLst>
              </a:tr>
              <a:tr h="777240">
                <a:tc>
                  <a:txBody>
                    <a:bodyPr/>
                    <a:lstStyle/>
                    <a:p>
                      <a:pPr algn="l"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Other Community</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chemeClr val="accent2">
                        <a:lumMod val="40000"/>
                        <a:lumOff val="60000"/>
                      </a:schemeClr>
                    </a:solidFill>
                  </a:tcP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2,020</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1,090</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3,015</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487</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5,190</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1,922</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3,770</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1,547</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28,983</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2328360727"/>
                  </a:ext>
                </a:extLst>
              </a:tr>
            </a:tbl>
          </a:graphicData>
        </a:graphic>
      </p:graphicFrame>
      <p:sp>
        <p:nvSpPr>
          <p:cNvPr id="5" name="TextBox 4">
            <a:extLst>
              <a:ext uri="{FF2B5EF4-FFF2-40B4-BE49-F238E27FC236}">
                <a16:creationId xmlns:a16="http://schemas.microsoft.com/office/drawing/2014/main" id="{151F4DEF-FC92-705D-2851-0DEC62A630F9}"/>
              </a:ext>
            </a:extLst>
          </p:cNvPr>
          <p:cNvSpPr txBox="1"/>
          <p:nvPr/>
        </p:nvSpPr>
        <p:spPr>
          <a:xfrm>
            <a:off x="6858000" y="9009993"/>
            <a:ext cx="5486400" cy="457200"/>
          </a:xfrm>
          <a:prstGeom prst="rect">
            <a:avLst/>
          </a:prstGeom>
          <a:no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Cell entries are counts of observations.</a:t>
            </a:r>
          </a:p>
        </p:txBody>
      </p:sp>
    </p:spTree>
    <p:extLst>
      <p:ext uri="{BB962C8B-B14F-4D97-AF65-F5344CB8AC3E}">
        <p14:creationId xmlns:p14="http://schemas.microsoft.com/office/powerpoint/2010/main" val="2845005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Does Destination Depend on Pickup Community?</a:t>
            </a:r>
          </a:p>
        </p:txBody>
      </p:sp>
      <p:pic>
        <p:nvPicPr>
          <p:cNvPr id="4" name="Picture 3">
            <a:extLst>
              <a:ext uri="{FF2B5EF4-FFF2-40B4-BE49-F238E27FC236}">
                <a16:creationId xmlns:a16="http://schemas.microsoft.com/office/drawing/2014/main" id="{5C302DA4-AD3F-D5FB-9AD4-126FAA341AF9}"/>
              </a:ext>
            </a:extLst>
          </p:cNvPr>
          <p:cNvPicPr>
            <a:picLocks noChangeAspect="1"/>
          </p:cNvPicPr>
          <p:nvPr/>
        </p:nvPicPr>
        <p:blipFill>
          <a:blip r:embed="rId3"/>
          <a:stretch>
            <a:fillRect/>
          </a:stretch>
        </p:blipFill>
        <p:spPr>
          <a:xfrm>
            <a:off x="3934665" y="1712799"/>
            <a:ext cx="9351872" cy="7772400"/>
          </a:xfrm>
          <a:prstGeom prst="rect">
            <a:avLst/>
          </a:prstGeom>
          <a:ln w="12700">
            <a:solidFill>
              <a:schemeClr val="tx1"/>
            </a:solidFill>
          </a:ln>
        </p:spPr>
      </p:pic>
    </p:spTree>
    <p:extLst>
      <p:ext uri="{BB962C8B-B14F-4D97-AF65-F5344CB8AC3E}">
        <p14:creationId xmlns:p14="http://schemas.microsoft.com/office/powerpoint/2010/main" val="89957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161926"/>
            <a:ext cx="16084550" cy="1549400"/>
          </a:xfrm>
        </p:spPr>
        <p:txBody>
          <a:bodyPr anchor="ctr"/>
          <a:lstStyle/>
          <a:p>
            <a:r>
              <a:rPr lang="en-US" altLang="en-US" dirty="0"/>
              <a:t>=== In-Video Questions For Slide 14 ===</a:t>
            </a:r>
          </a:p>
        </p:txBody>
      </p:sp>
      <p:sp>
        <p:nvSpPr>
          <p:cNvPr id="2" name="Content Placeholder 1">
            <a:extLst>
              <a:ext uri="{FF2B5EF4-FFF2-40B4-BE49-F238E27FC236}">
                <a16:creationId xmlns:a16="http://schemas.microsoft.com/office/drawing/2014/main" id="{B13BD67C-224F-3925-73F1-3F67ABD61F50}"/>
              </a:ext>
            </a:extLst>
          </p:cNvPr>
          <p:cNvSpPr>
            <a:spLocks noGrp="1"/>
          </p:cNvSpPr>
          <p:nvPr>
            <p:ph idx="1"/>
          </p:nvPr>
        </p:nvSpPr>
        <p:spPr/>
        <p:txBody>
          <a:bodyPr anchor="ctr"/>
          <a:lstStyle/>
          <a:p>
            <a:pPr marL="742950" indent="-742950">
              <a:lnSpc>
                <a:spcPct val="125000"/>
              </a:lnSpc>
              <a:spcBef>
                <a:spcPts val="600"/>
              </a:spcBef>
              <a:buFont typeface="+mj-lt"/>
              <a:buAutoNum type="arabicPeriod"/>
            </a:pPr>
            <a:r>
              <a:rPr lang="en-US" dirty="0"/>
              <a:t>Which color caught your attention the most?</a:t>
            </a:r>
          </a:p>
          <a:p>
            <a:pPr marL="0" indent="0">
              <a:lnSpc>
                <a:spcPct val="125000"/>
              </a:lnSpc>
              <a:spcBef>
                <a:spcPts val="600"/>
              </a:spcBef>
              <a:buNone/>
            </a:pPr>
            <a:r>
              <a:rPr lang="en-US" b="1" dirty="0"/>
              <a:t>Feedback</a:t>
            </a:r>
            <a:r>
              <a:rPr lang="en-US" dirty="0"/>
              <a:t>. This heatmap shows the number of trips for each pair of Pickup and Dropoff communities.  You can spot which pair is the most popular.  Does this information help you answer the original research problem?</a:t>
            </a:r>
          </a:p>
        </p:txBody>
      </p:sp>
    </p:spTree>
    <p:extLst>
      <p:ext uri="{BB962C8B-B14F-4D97-AF65-F5344CB8AC3E}">
        <p14:creationId xmlns:p14="http://schemas.microsoft.com/office/powerpoint/2010/main" val="1889870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Percent of Trip a</a:t>
            </a:r>
            <a:r>
              <a:rPr lang="en-US" dirty="0"/>
              <a:t>t </a:t>
            </a:r>
            <a:r>
              <a:rPr lang="en-US" b="1" dirty="0"/>
              <a:t>Dropoff Per Pickup Community</a:t>
            </a:r>
          </a:p>
        </p:txBody>
      </p:sp>
      <p:graphicFrame>
        <p:nvGraphicFramePr>
          <p:cNvPr id="6" name="Table 5">
            <a:extLst>
              <a:ext uri="{FF2B5EF4-FFF2-40B4-BE49-F238E27FC236}">
                <a16:creationId xmlns:a16="http://schemas.microsoft.com/office/drawing/2014/main" id="{56AFA9D8-3436-4583-AC58-5B0B7D3197B3}"/>
              </a:ext>
            </a:extLst>
          </p:cNvPr>
          <p:cNvGraphicFramePr>
            <a:graphicFrameLocks noGrp="1"/>
          </p:cNvGraphicFramePr>
          <p:nvPr>
            <p:extLst>
              <p:ext uri="{D42A27DB-BD31-4B8C-83A1-F6EECF244321}">
                <p14:modId xmlns:p14="http://schemas.microsoft.com/office/powerpoint/2010/main" val="708279855"/>
              </p:ext>
            </p:extLst>
          </p:nvPr>
        </p:nvGraphicFramePr>
        <p:xfrm>
          <a:off x="830653" y="1712799"/>
          <a:ext cx="16620345" cy="7280910"/>
        </p:xfrm>
        <a:graphic>
          <a:graphicData uri="http://schemas.openxmlformats.org/drawingml/2006/table">
            <a:tbl>
              <a:tblPr firstRow="1" firstCol="1">
                <a:tableStyleId>{B301B821-A1FF-4177-AEE7-76D212191A09}</a:tableStyleId>
              </a:tblPr>
              <a:tblGrid>
                <a:gridCol w="2183364">
                  <a:extLst>
                    <a:ext uri="{9D8B030D-6E8A-4147-A177-3AD203B41FA5}">
                      <a16:colId xmlns:a16="http://schemas.microsoft.com/office/drawing/2014/main" val="3836793672"/>
                    </a:ext>
                  </a:extLst>
                </a:gridCol>
                <a:gridCol w="1604109">
                  <a:extLst>
                    <a:ext uri="{9D8B030D-6E8A-4147-A177-3AD203B41FA5}">
                      <a16:colId xmlns:a16="http://schemas.microsoft.com/office/drawing/2014/main" val="362063873"/>
                    </a:ext>
                  </a:extLst>
                </a:gridCol>
                <a:gridCol w="1604109">
                  <a:extLst>
                    <a:ext uri="{9D8B030D-6E8A-4147-A177-3AD203B41FA5}">
                      <a16:colId xmlns:a16="http://schemas.microsoft.com/office/drawing/2014/main" val="3673806614"/>
                    </a:ext>
                  </a:extLst>
                </a:gridCol>
                <a:gridCol w="1604109">
                  <a:extLst>
                    <a:ext uri="{9D8B030D-6E8A-4147-A177-3AD203B41FA5}">
                      <a16:colId xmlns:a16="http://schemas.microsoft.com/office/drawing/2014/main" val="185865562"/>
                    </a:ext>
                  </a:extLst>
                </a:gridCol>
                <a:gridCol w="1604109">
                  <a:extLst>
                    <a:ext uri="{9D8B030D-6E8A-4147-A177-3AD203B41FA5}">
                      <a16:colId xmlns:a16="http://schemas.microsoft.com/office/drawing/2014/main" val="4234766216"/>
                    </a:ext>
                  </a:extLst>
                </a:gridCol>
                <a:gridCol w="1604109">
                  <a:extLst>
                    <a:ext uri="{9D8B030D-6E8A-4147-A177-3AD203B41FA5}">
                      <a16:colId xmlns:a16="http://schemas.microsoft.com/office/drawing/2014/main" val="3806693932"/>
                    </a:ext>
                  </a:extLst>
                </a:gridCol>
                <a:gridCol w="1604109">
                  <a:extLst>
                    <a:ext uri="{9D8B030D-6E8A-4147-A177-3AD203B41FA5}">
                      <a16:colId xmlns:a16="http://schemas.microsoft.com/office/drawing/2014/main" val="1460423380"/>
                    </a:ext>
                  </a:extLst>
                </a:gridCol>
                <a:gridCol w="1604109">
                  <a:extLst>
                    <a:ext uri="{9D8B030D-6E8A-4147-A177-3AD203B41FA5}">
                      <a16:colId xmlns:a16="http://schemas.microsoft.com/office/drawing/2014/main" val="1376201311"/>
                    </a:ext>
                  </a:extLst>
                </a:gridCol>
                <a:gridCol w="1604109">
                  <a:extLst>
                    <a:ext uri="{9D8B030D-6E8A-4147-A177-3AD203B41FA5}">
                      <a16:colId xmlns:a16="http://schemas.microsoft.com/office/drawing/2014/main" val="1710557101"/>
                    </a:ext>
                  </a:extLst>
                </a:gridCol>
                <a:gridCol w="1604109">
                  <a:extLst>
                    <a:ext uri="{9D8B030D-6E8A-4147-A177-3AD203B41FA5}">
                      <a16:colId xmlns:a16="http://schemas.microsoft.com/office/drawing/2014/main" val="3217329052"/>
                    </a:ext>
                  </a:extLst>
                </a:gridCol>
              </a:tblGrid>
              <a:tr h="640080">
                <a:tc rowSpan="2">
                  <a:txBody>
                    <a:bodyPr/>
                    <a:lstStyle/>
                    <a:p>
                      <a:pPr algn="l"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Pickup Community</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gridSpan="9">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Dropoff Community</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tc hMerge="1">
                  <a:txBody>
                    <a:bodyPr/>
                    <a:lstStyle/>
                    <a:p>
                      <a:pPr algn="l" fontAlgn="b"/>
                      <a:endParaRPr lang="en-US" sz="16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08435700"/>
                  </a:ext>
                </a:extLst>
              </a:tr>
              <a:tr h="640080">
                <a:tc vMerge="1">
                  <a:txBody>
                    <a:bodyPr/>
                    <a:lstStyle/>
                    <a:p>
                      <a:pPr algn="l" fontAlgn="b"/>
                      <a:r>
                        <a:rPr lang="en-US" sz="1600" b="0" u="none" strike="noStrike" dirty="0">
                          <a:solidFill>
                            <a:srgbClr val="000000"/>
                          </a:solidFill>
                          <a:effectLst/>
                        </a:rPr>
                        <a:t>Pickup Community Area</a:t>
                      </a:r>
                      <a:endParaRPr lang="en-US" sz="16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Lake View</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Lincoln Park</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Loop</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Midway Airport</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Near North Side</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Near South Side</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Near West Side</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O'Hare Airport</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Other Community</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extLst>
                  <a:ext uri="{0D108BD9-81ED-4DB2-BD59-A6C34878D82A}">
                    <a16:rowId xmlns:a16="http://schemas.microsoft.com/office/drawing/2014/main" val="3720477914"/>
                  </a:ext>
                </a:extLst>
              </a:tr>
              <a:tr h="640080">
                <a:tc>
                  <a:txBody>
                    <a:bodyPr/>
                    <a:lstStyle/>
                    <a:p>
                      <a:pPr algn="l"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Lake View</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12.7%</a:t>
                      </a:r>
                    </a:p>
                  </a:txBody>
                  <a:tcPr marL="11430" marR="11430" marT="11430" marB="0" anchor="ctr">
                    <a:solidFill>
                      <a:srgbClr val="99FF66"/>
                    </a:solid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7.8%</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8.8%</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0.8%</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25.0%</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FFFF00"/>
                    </a:solid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1.5%</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5.4%</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4.3%</a:t>
                      </a:r>
                      <a:endParaRPr lang="en-US" sz="2400" b="0"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33.7%</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FF0000"/>
                    </a:solidFill>
                  </a:tcPr>
                </a:tc>
                <a:extLst>
                  <a:ext uri="{0D108BD9-81ED-4DB2-BD59-A6C34878D82A}">
                    <a16:rowId xmlns:a16="http://schemas.microsoft.com/office/drawing/2014/main" val="645680548"/>
                  </a:ext>
                </a:extLst>
              </a:tr>
              <a:tr h="640080">
                <a:tc>
                  <a:txBody>
                    <a:bodyPr/>
                    <a:lstStyle/>
                    <a:p>
                      <a:pPr algn="l"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Lincoln Park</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9.9%</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9.8%</a:t>
                      </a:r>
                      <a:endParaRPr lang="en-US" sz="2400" b="0"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10.2%</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99FF66"/>
                    </a:solid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1.4%</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31.3%</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FF0000"/>
                    </a:solid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1.4%</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6.6%</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5.1%</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24.2%</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FFFF00"/>
                    </a:solidFill>
                  </a:tcPr>
                </a:tc>
                <a:extLst>
                  <a:ext uri="{0D108BD9-81ED-4DB2-BD59-A6C34878D82A}">
                    <a16:rowId xmlns:a16="http://schemas.microsoft.com/office/drawing/2014/main" val="3144352312"/>
                  </a:ext>
                </a:extLst>
              </a:tr>
              <a:tr h="640080">
                <a:tc>
                  <a:txBody>
                    <a:bodyPr/>
                    <a:lstStyle/>
                    <a:p>
                      <a:pPr algn="l"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Loop</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5.3%</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4.6%</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11.6%</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99FF66"/>
                    </a:solid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3.6%</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22.8%</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FF0000"/>
                    </a:solid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7.8%</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13.1%</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11.2%</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20.1%</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FFFF00"/>
                    </a:solidFill>
                  </a:tcPr>
                </a:tc>
                <a:extLst>
                  <a:ext uri="{0D108BD9-81ED-4DB2-BD59-A6C34878D82A}">
                    <a16:rowId xmlns:a16="http://schemas.microsoft.com/office/drawing/2014/main" val="908894406"/>
                  </a:ext>
                </a:extLst>
              </a:tr>
              <a:tr h="640080">
                <a:tc>
                  <a:txBody>
                    <a:bodyPr/>
                    <a:lstStyle/>
                    <a:p>
                      <a:pPr algn="l"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Midway Airport</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4.9%</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4.1%</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18.8%</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99FF66"/>
                    </a:solidFill>
                  </a:tcPr>
                </a:tc>
                <a:tc>
                  <a:txBody>
                    <a:bodyPr/>
                    <a:lstStyle/>
                    <a:p>
                      <a:pPr algn="ctr" fontAlgn="b"/>
                      <a:r>
                        <a:rPr lang="en-US" sz="2400" b="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3.8%</a:t>
                      </a:r>
                      <a:endParaRPr lang="en-US" sz="2400" b="0"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29.1%</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FF0000"/>
                    </a:solid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6.3%</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6.6%</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0.9%</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25.4%</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FFFF00"/>
                    </a:solidFill>
                  </a:tcPr>
                </a:tc>
                <a:extLst>
                  <a:ext uri="{0D108BD9-81ED-4DB2-BD59-A6C34878D82A}">
                    <a16:rowId xmlns:a16="http://schemas.microsoft.com/office/drawing/2014/main" val="1100935355"/>
                  </a:ext>
                </a:extLst>
              </a:tr>
              <a:tr h="640080">
                <a:tc>
                  <a:txBody>
                    <a:bodyPr/>
                    <a:lstStyle/>
                    <a:p>
                      <a:pPr algn="l" fontAlgn="b"/>
                      <a:r>
                        <a:rPr lang="en-US" sz="2400" b="1"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Near North Side</a:t>
                      </a:r>
                      <a:endParaRPr lang="en-US" sz="2400" b="1"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8.8%</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8.0%</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13.9%</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99FF66"/>
                    </a:solid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3.1%</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18.1%</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FFFF00"/>
                    </a:solid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4.8%</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10.3%</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10.2%</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22.8%</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FF0000"/>
                    </a:solidFill>
                  </a:tcPr>
                </a:tc>
                <a:extLst>
                  <a:ext uri="{0D108BD9-81ED-4DB2-BD59-A6C34878D82A}">
                    <a16:rowId xmlns:a16="http://schemas.microsoft.com/office/drawing/2014/main" val="1074965176"/>
                  </a:ext>
                </a:extLst>
              </a:tr>
              <a:tr h="640080">
                <a:tc>
                  <a:txBody>
                    <a:bodyPr/>
                    <a:lstStyle/>
                    <a:p>
                      <a:pPr algn="l"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Near South Side</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1.9%</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1.1%</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19.9%</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99FF66"/>
                    </a:solid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5.5%</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20.0%</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FFFF00"/>
                    </a:solid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6.4%</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8.3%</a:t>
                      </a:r>
                      <a:endParaRPr lang="en-US" sz="2400" b="0"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10.1%</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26.8%</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FF0000"/>
                    </a:solidFill>
                  </a:tcPr>
                </a:tc>
                <a:extLst>
                  <a:ext uri="{0D108BD9-81ED-4DB2-BD59-A6C34878D82A}">
                    <a16:rowId xmlns:a16="http://schemas.microsoft.com/office/drawing/2014/main" val="3201571177"/>
                  </a:ext>
                </a:extLst>
              </a:tr>
              <a:tr h="640080">
                <a:tc>
                  <a:txBody>
                    <a:bodyPr/>
                    <a:lstStyle/>
                    <a:p>
                      <a:pPr algn="l" fontAlgn="b"/>
                      <a:r>
                        <a:rPr lang="en-US" sz="2400" b="1"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Near West Side</a:t>
                      </a:r>
                      <a:endParaRPr lang="en-US" sz="2400" b="1"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4.4%</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3.9%</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13.2%</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99FF66"/>
                    </a:solid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1.2%</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23.1%</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FFFF00"/>
                    </a:solidFill>
                  </a:tcPr>
                </a:tc>
                <a:tc>
                  <a:txBody>
                    <a:bodyPr/>
                    <a:lstStyle/>
                    <a:p>
                      <a:pPr algn="ctr" fontAlgn="b"/>
                      <a:r>
                        <a:rPr lang="en-US" sz="2400" b="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rPr>
                        <a:t>5.1%</a:t>
                      </a:r>
                      <a:endParaRPr lang="en-US" sz="2400" b="0" i="0" u="none" strike="noStrike">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12.6%</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2.5%</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34.0%</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FF0000"/>
                    </a:solidFill>
                  </a:tcPr>
                </a:tc>
                <a:extLst>
                  <a:ext uri="{0D108BD9-81ED-4DB2-BD59-A6C34878D82A}">
                    <a16:rowId xmlns:a16="http://schemas.microsoft.com/office/drawing/2014/main" val="3369095104"/>
                  </a:ext>
                </a:extLst>
              </a:tr>
              <a:tr h="640080">
                <a:tc>
                  <a:txBody>
                    <a:bodyPr/>
                    <a:lstStyle/>
                    <a:p>
                      <a:pPr algn="l"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O'Hare Airport</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6.3%</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5.6%</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17.7%</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99FF66"/>
                    </a:solid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0.4%</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30.9%</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FF0000"/>
                    </a:solid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3.3%</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6.1%</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4.8%</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25.0%</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FFFF00"/>
                    </a:solidFill>
                  </a:tcPr>
                </a:tc>
                <a:extLst>
                  <a:ext uri="{0D108BD9-81ED-4DB2-BD59-A6C34878D82A}">
                    <a16:rowId xmlns:a16="http://schemas.microsoft.com/office/drawing/2014/main" val="1550454828"/>
                  </a:ext>
                </a:extLst>
              </a:tr>
              <a:tr h="777240">
                <a:tc>
                  <a:txBody>
                    <a:bodyPr/>
                    <a:lstStyle/>
                    <a:p>
                      <a:pPr algn="l"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Other Community</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4.2%</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2.3%</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6.3%</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99FF66"/>
                    </a:solid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10.8%</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FFFF00"/>
                    </a:solid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4.0%</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7.9%</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3.2%</a:t>
                      </a:r>
                      <a:endParaRPr lang="en-US" sz="2400" b="0"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noFill/>
                  </a:tcPr>
                </a:tc>
                <a:tc>
                  <a:txBody>
                    <a:bodyPr/>
                    <a:lstStyle/>
                    <a:p>
                      <a:pPr algn="ctr" fontAlgn="b"/>
                      <a:r>
                        <a:rPr lang="en-US" sz="2400" b="1"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rPr>
                        <a:t>60.4%</a:t>
                      </a:r>
                      <a:endParaRPr lang="en-US" sz="2400" b="1" i="0" u="none" strike="noStrike"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solidFill>
                      <a:srgbClr val="FF0000"/>
                    </a:solidFill>
                  </a:tcPr>
                </a:tc>
                <a:extLst>
                  <a:ext uri="{0D108BD9-81ED-4DB2-BD59-A6C34878D82A}">
                    <a16:rowId xmlns:a16="http://schemas.microsoft.com/office/drawing/2014/main" val="2328360727"/>
                  </a:ext>
                </a:extLst>
              </a:tr>
            </a:tbl>
          </a:graphicData>
        </a:graphic>
      </p:graphicFrame>
      <p:sp>
        <p:nvSpPr>
          <p:cNvPr id="3" name="TextBox 2">
            <a:extLst>
              <a:ext uri="{FF2B5EF4-FFF2-40B4-BE49-F238E27FC236}">
                <a16:creationId xmlns:a16="http://schemas.microsoft.com/office/drawing/2014/main" id="{EEBC428D-E3FD-4775-B5D9-2C72EFACE0DE}"/>
              </a:ext>
            </a:extLst>
          </p:cNvPr>
          <p:cNvSpPr txBox="1"/>
          <p:nvPr/>
        </p:nvSpPr>
        <p:spPr>
          <a:xfrm>
            <a:off x="6854825" y="9136833"/>
            <a:ext cx="4572000" cy="457200"/>
          </a:xfrm>
          <a:prstGeom prst="rect">
            <a:avLst/>
          </a:prstGeom>
          <a:no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Cell entries are row percentages</a:t>
            </a:r>
          </a:p>
        </p:txBody>
      </p:sp>
    </p:spTree>
    <p:extLst>
      <p:ext uri="{BB962C8B-B14F-4D97-AF65-F5344CB8AC3E}">
        <p14:creationId xmlns:p14="http://schemas.microsoft.com/office/powerpoint/2010/main" val="3938068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Percent of Trip at Dropoff Per Pickup Community</a:t>
            </a:r>
          </a:p>
        </p:txBody>
      </p:sp>
      <p:pic>
        <p:nvPicPr>
          <p:cNvPr id="6" name="Picture 5">
            <a:extLst>
              <a:ext uri="{FF2B5EF4-FFF2-40B4-BE49-F238E27FC236}">
                <a16:creationId xmlns:a16="http://schemas.microsoft.com/office/drawing/2014/main" id="{CF1FD911-270B-04EA-7F86-377C6CECB4E0}"/>
              </a:ext>
            </a:extLst>
          </p:cNvPr>
          <p:cNvPicPr>
            <a:picLocks noChangeAspect="1"/>
          </p:cNvPicPr>
          <p:nvPr/>
        </p:nvPicPr>
        <p:blipFill>
          <a:blip r:embed="rId3"/>
          <a:stretch>
            <a:fillRect/>
          </a:stretch>
        </p:blipFill>
        <p:spPr>
          <a:xfrm>
            <a:off x="4078778" y="1712799"/>
            <a:ext cx="9063645" cy="7772400"/>
          </a:xfrm>
          <a:prstGeom prst="rect">
            <a:avLst/>
          </a:prstGeom>
          <a:ln w="12700">
            <a:solidFill>
              <a:schemeClr val="tx1"/>
            </a:solidFill>
          </a:ln>
        </p:spPr>
      </p:pic>
    </p:spTree>
    <p:extLst>
      <p:ext uri="{BB962C8B-B14F-4D97-AF65-F5344CB8AC3E}">
        <p14:creationId xmlns:p14="http://schemas.microsoft.com/office/powerpoint/2010/main" val="3616971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Percent of Trip a</a:t>
            </a:r>
            <a:r>
              <a:rPr lang="en-US" dirty="0"/>
              <a:t>t </a:t>
            </a:r>
            <a:r>
              <a:rPr lang="en-US" b="1" dirty="0"/>
              <a:t>Dropoff Per Pickup Community</a:t>
            </a:r>
          </a:p>
        </p:txBody>
      </p:sp>
      <p:pic>
        <p:nvPicPr>
          <p:cNvPr id="12" name="Picture 11">
            <a:extLst>
              <a:ext uri="{FF2B5EF4-FFF2-40B4-BE49-F238E27FC236}">
                <a16:creationId xmlns:a16="http://schemas.microsoft.com/office/drawing/2014/main" id="{D48A43B0-9C7D-42B5-BB91-3B82CFDACB8D}"/>
              </a:ext>
            </a:extLst>
          </p:cNvPr>
          <p:cNvPicPr>
            <a:picLocks noChangeAspect="1"/>
          </p:cNvPicPr>
          <p:nvPr/>
        </p:nvPicPr>
        <p:blipFill>
          <a:blip r:embed="rId3"/>
          <a:stretch>
            <a:fillRect/>
          </a:stretch>
        </p:blipFill>
        <p:spPr>
          <a:xfrm>
            <a:off x="338565" y="1982086"/>
            <a:ext cx="17604521" cy="7077470"/>
          </a:xfrm>
          <a:prstGeom prst="rect">
            <a:avLst/>
          </a:prstGeom>
          <a:ln w="12700">
            <a:solidFill>
              <a:schemeClr val="tx1"/>
            </a:solidFill>
          </a:ln>
        </p:spPr>
      </p:pic>
    </p:spTree>
    <p:extLst>
      <p:ext uri="{BB962C8B-B14F-4D97-AF65-F5344CB8AC3E}">
        <p14:creationId xmlns:p14="http://schemas.microsoft.com/office/powerpoint/2010/main" val="1716480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161926"/>
            <a:ext cx="16084550" cy="1549400"/>
          </a:xfrm>
        </p:spPr>
        <p:txBody>
          <a:bodyPr anchor="ctr"/>
          <a:lstStyle/>
          <a:p>
            <a:r>
              <a:rPr lang="en-US" altLang="en-US" dirty="0"/>
              <a:t>=== In-Video Questions For Slide 18 ===</a:t>
            </a:r>
          </a:p>
        </p:txBody>
      </p:sp>
      <p:sp>
        <p:nvSpPr>
          <p:cNvPr id="2" name="Content Placeholder 1">
            <a:extLst>
              <a:ext uri="{FF2B5EF4-FFF2-40B4-BE49-F238E27FC236}">
                <a16:creationId xmlns:a16="http://schemas.microsoft.com/office/drawing/2014/main" id="{B13BD67C-224F-3925-73F1-3F67ABD61F50}"/>
              </a:ext>
            </a:extLst>
          </p:cNvPr>
          <p:cNvSpPr>
            <a:spLocks noGrp="1"/>
          </p:cNvSpPr>
          <p:nvPr>
            <p:ph idx="1"/>
          </p:nvPr>
        </p:nvSpPr>
        <p:spPr/>
        <p:txBody>
          <a:bodyPr anchor="ctr"/>
          <a:lstStyle/>
          <a:p>
            <a:pPr marL="742950" indent="-742950">
              <a:lnSpc>
                <a:spcPct val="125000"/>
              </a:lnSpc>
              <a:spcBef>
                <a:spcPts val="600"/>
              </a:spcBef>
              <a:buFont typeface="+mj-lt"/>
              <a:buAutoNum type="arabicPeriod"/>
            </a:pPr>
            <a:r>
              <a:rPr lang="en-US" dirty="0"/>
              <a:t>Which color caught your attention the most?</a:t>
            </a:r>
          </a:p>
          <a:p>
            <a:pPr marL="742950" indent="-742950">
              <a:lnSpc>
                <a:spcPct val="125000"/>
              </a:lnSpc>
              <a:spcBef>
                <a:spcPts val="600"/>
              </a:spcBef>
              <a:buFont typeface="+mj-lt"/>
              <a:buAutoNum type="arabicPeriod"/>
            </a:pPr>
            <a:r>
              <a:rPr lang="en-US" dirty="0"/>
              <a:t>Did you notice the “Other Community”?  If you didn’t, does the gray color not want your attention?</a:t>
            </a:r>
          </a:p>
          <a:p>
            <a:pPr marL="742950" indent="-742950">
              <a:lnSpc>
                <a:spcPct val="125000"/>
              </a:lnSpc>
              <a:spcBef>
                <a:spcPts val="600"/>
              </a:spcBef>
              <a:buFont typeface="+mj-lt"/>
              <a:buAutoNum type="arabicPeriod"/>
            </a:pPr>
            <a:r>
              <a:rPr lang="en-US" dirty="0"/>
              <a:t>If the Dropoff Community does not depend on the Pickup Community, will you expect the color blocks to align vertically?</a:t>
            </a:r>
          </a:p>
        </p:txBody>
      </p:sp>
    </p:spTree>
    <p:extLst>
      <p:ext uri="{BB962C8B-B14F-4D97-AF65-F5344CB8AC3E}">
        <p14:creationId xmlns:p14="http://schemas.microsoft.com/office/powerpoint/2010/main" val="1592332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807F-AA75-8289-ABFC-30F1E44E67A4}"/>
              </a:ext>
            </a:extLst>
          </p:cNvPr>
          <p:cNvSpPr>
            <a:spLocks noGrp="1"/>
          </p:cNvSpPr>
          <p:nvPr>
            <p:ph type="ctrTitle"/>
          </p:nvPr>
        </p:nvSpPr>
        <p:spPr>
          <a:xfrm>
            <a:off x="2644777" y="1970688"/>
            <a:ext cx="12998450" cy="3383280"/>
          </a:xfrm>
        </p:spPr>
        <p:txBody>
          <a:bodyPr anchor="ctr"/>
          <a:lstStyle/>
          <a:p>
            <a:pPr fontAlgn="auto">
              <a:spcAft>
                <a:spcPts val="0"/>
              </a:spcAft>
              <a:defRPr/>
            </a:pPr>
            <a:r>
              <a:rPr lang="en-US" dirty="0"/>
              <a:t>Discover and Measure Associations</a:t>
            </a:r>
          </a:p>
        </p:txBody>
      </p:sp>
      <p:sp>
        <p:nvSpPr>
          <p:cNvPr id="3" name="Subtitle 2">
            <a:extLst>
              <a:ext uri="{FF2B5EF4-FFF2-40B4-BE49-F238E27FC236}">
                <a16:creationId xmlns:a16="http://schemas.microsoft.com/office/drawing/2014/main" id="{A1D820C0-3BC8-687A-7D56-C3951CF5E866}"/>
              </a:ext>
            </a:extLst>
          </p:cNvPr>
          <p:cNvSpPr>
            <a:spLocks noGrp="1"/>
          </p:cNvSpPr>
          <p:nvPr>
            <p:ph type="subTitle" idx="1"/>
          </p:nvPr>
        </p:nvSpPr>
        <p:spPr>
          <a:xfrm>
            <a:off x="2644775" y="5426734"/>
            <a:ext cx="12998450" cy="1280160"/>
          </a:xfrm>
        </p:spPr>
        <p:txBody>
          <a:bodyPr anchor="ctr"/>
          <a:lstStyle/>
          <a:p>
            <a:pPr fontAlgn="auto">
              <a:spcAft>
                <a:spcPts val="0"/>
              </a:spcAft>
              <a:defRPr/>
            </a:pPr>
            <a:r>
              <a:rPr lang="en-US" dirty="0"/>
              <a:t>Mr. Ming-Long Lam</a:t>
            </a:r>
            <a:br>
              <a:rPr lang="en-US" dirty="0"/>
            </a:br>
            <a:r>
              <a:rPr lang="en-US" sz="3200" i="1" dirty="0"/>
              <a:t>Ph.D. in Statistics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Far is the Trip?</a:t>
            </a:r>
          </a:p>
        </p:txBody>
      </p:sp>
      <p:graphicFrame>
        <p:nvGraphicFramePr>
          <p:cNvPr id="17" name="Content Placeholder 16">
            <a:extLst>
              <a:ext uri="{FF2B5EF4-FFF2-40B4-BE49-F238E27FC236}">
                <a16:creationId xmlns:a16="http://schemas.microsoft.com/office/drawing/2014/main" id="{8987E6C9-E65F-4E7B-B9B3-EFDF6B248BEA}"/>
              </a:ext>
            </a:extLst>
          </p:cNvPr>
          <p:cNvGraphicFramePr>
            <a:graphicFrameLocks noGrp="1"/>
          </p:cNvGraphicFramePr>
          <p:nvPr>
            <p:ph idx="1"/>
            <p:extLst>
              <p:ext uri="{D42A27DB-BD31-4B8C-83A1-F6EECF244321}">
                <p14:modId xmlns:p14="http://schemas.microsoft.com/office/powerpoint/2010/main" val="1411631844"/>
              </p:ext>
            </p:extLst>
          </p:nvPr>
        </p:nvGraphicFramePr>
        <p:xfrm>
          <a:off x="1460240" y="2883650"/>
          <a:ext cx="6573417" cy="6035040"/>
        </p:xfrm>
        <a:graphic>
          <a:graphicData uri="http://schemas.openxmlformats.org/drawingml/2006/table">
            <a:tbl>
              <a:tblPr firstRow="1">
                <a:tableStyleId>{3B4B98B0-60AC-42C2-AFA5-B58CD77FA1E5}</a:tableStyleId>
              </a:tblPr>
              <a:tblGrid>
                <a:gridCol w="2191139">
                  <a:extLst>
                    <a:ext uri="{9D8B030D-6E8A-4147-A177-3AD203B41FA5}">
                      <a16:colId xmlns:a16="http://schemas.microsoft.com/office/drawing/2014/main" val="2401327375"/>
                    </a:ext>
                  </a:extLst>
                </a:gridCol>
                <a:gridCol w="2191139">
                  <a:extLst>
                    <a:ext uri="{9D8B030D-6E8A-4147-A177-3AD203B41FA5}">
                      <a16:colId xmlns:a16="http://schemas.microsoft.com/office/drawing/2014/main" val="1120596119"/>
                    </a:ext>
                  </a:extLst>
                </a:gridCol>
                <a:gridCol w="2191139">
                  <a:extLst>
                    <a:ext uri="{9D8B030D-6E8A-4147-A177-3AD203B41FA5}">
                      <a16:colId xmlns:a16="http://schemas.microsoft.com/office/drawing/2014/main" val="3616349674"/>
                    </a:ext>
                  </a:extLst>
                </a:gridCol>
              </a:tblGrid>
              <a:tr h="548640">
                <a:tc gridSpan="3">
                  <a:txBody>
                    <a:bodyPr/>
                    <a:lstStyle/>
                    <a:p>
                      <a:pPr algn="ctr" fontAlgn="b"/>
                      <a:r>
                        <a:rPr lang="en-US" sz="3000" b="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Trip Miles</a:t>
                      </a:r>
                      <a:endParaRPr lang="en-US" sz="30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hMerge="1">
                  <a:txBody>
                    <a:bodyPr/>
                    <a:lstStyle/>
                    <a:p>
                      <a:pPr algn="ctr" fontAlgn="b"/>
                      <a:endParaRPr lang="en-US" sz="2200" b="0" i="0" u="none" strike="noStrike" dirty="0">
                        <a:solidFill>
                          <a:srgbClr val="000000"/>
                        </a:solidFill>
                        <a:effectLst/>
                        <a:latin typeface="+mn-lt"/>
                      </a:endParaRPr>
                    </a:p>
                  </a:txBody>
                  <a:tcPr marL="7620" marR="7620" marT="7620" marB="0" anchor="ctr"/>
                </a:tc>
                <a:tc hMerge="1">
                  <a:txBody>
                    <a:bodyPr/>
                    <a:lstStyle/>
                    <a:p>
                      <a:pPr algn="ctr" fontAlgn="b"/>
                      <a:endParaRPr lang="en-US" sz="22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1420946317"/>
                  </a:ext>
                </a:extLst>
              </a:tr>
              <a:tr h="548640">
                <a:tc>
                  <a:txBody>
                    <a:bodyPr/>
                    <a:lstStyle/>
                    <a:p>
                      <a:pPr algn="ct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[Lower</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Upper)</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Frequency</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3190447853"/>
                  </a:ext>
                </a:extLst>
              </a:tr>
              <a:tr h="548640">
                <a:tc>
                  <a:txBody>
                    <a:bodyPr/>
                    <a:lstStyle/>
                    <a:p>
                      <a:pPr algn="ct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136,745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2056350505"/>
                  </a:ext>
                </a:extLst>
              </a:tr>
              <a:tr h="548640">
                <a:tc>
                  <a:txBody>
                    <a:bodyPr/>
                    <a:lstStyle/>
                    <a:p>
                      <a:pPr algn="ct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75,779</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46346462"/>
                  </a:ext>
                </a:extLst>
              </a:tr>
              <a:tr h="548640">
                <a:tc>
                  <a:txBody>
                    <a:bodyPr/>
                    <a:lstStyle/>
                    <a:p>
                      <a:pPr algn="ct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4,372</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1902343448"/>
                  </a:ext>
                </a:extLst>
              </a:tr>
              <a:tr h="548640">
                <a:tc>
                  <a:txBody>
                    <a:bodyPr/>
                    <a:lstStyle/>
                    <a:p>
                      <a:pPr algn="ct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30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596</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2956084740"/>
                  </a:ext>
                </a:extLst>
              </a:tr>
              <a:tr h="548640">
                <a:tc>
                  <a:txBody>
                    <a:bodyPr/>
                    <a:lstStyle/>
                    <a:p>
                      <a:pPr algn="ct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40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103</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2878338882"/>
                  </a:ext>
                </a:extLst>
              </a:tr>
              <a:tr h="548640">
                <a:tc>
                  <a:txBody>
                    <a:bodyPr/>
                    <a:lstStyle/>
                    <a:p>
                      <a:pPr algn="ct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50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23</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2108461570"/>
                  </a:ext>
                </a:extLst>
              </a:tr>
              <a:tr h="548640">
                <a:tc>
                  <a:txBody>
                    <a:bodyPr/>
                    <a:lstStyle/>
                    <a:p>
                      <a:pPr algn="ct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60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1192236147"/>
                  </a:ext>
                </a:extLst>
              </a:tr>
              <a:tr h="548640">
                <a:tc>
                  <a:txBody>
                    <a:bodyPr/>
                    <a:lstStyle/>
                    <a:p>
                      <a:pPr algn="ct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70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80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898395695"/>
                  </a:ext>
                </a:extLst>
              </a:tr>
              <a:tr h="548640">
                <a:tc>
                  <a:txBody>
                    <a:bodyPr/>
                    <a:lstStyle/>
                    <a:p>
                      <a:pPr algn="ct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80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90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1833819464"/>
                  </a:ext>
                </a:extLst>
              </a:tr>
            </a:tbl>
          </a:graphicData>
        </a:graphic>
      </p:graphicFrame>
      <p:pic>
        <p:nvPicPr>
          <p:cNvPr id="21" name="Picture 20">
            <a:extLst>
              <a:ext uri="{FF2B5EF4-FFF2-40B4-BE49-F238E27FC236}">
                <a16:creationId xmlns:a16="http://schemas.microsoft.com/office/drawing/2014/main" id="{6CC673E2-6194-4970-9C72-846C9A895811}"/>
              </a:ext>
            </a:extLst>
          </p:cNvPr>
          <p:cNvPicPr>
            <a:picLocks noChangeAspect="1"/>
          </p:cNvPicPr>
          <p:nvPr/>
        </p:nvPicPr>
        <p:blipFill>
          <a:blip r:embed="rId3"/>
          <a:stretch>
            <a:fillRect/>
          </a:stretch>
        </p:blipFill>
        <p:spPr>
          <a:xfrm>
            <a:off x="8671856" y="2883650"/>
            <a:ext cx="8444378" cy="6035040"/>
          </a:xfrm>
          <a:prstGeom prst="rect">
            <a:avLst/>
          </a:prstGeom>
          <a:ln w="12700">
            <a:solidFill>
              <a:schemeClr val="tx1"/>
            </a:solidFill>
          </a:ln>
        </p:spPr>
      </p:pic>
      <p:sp>
        <p:nvSpPr>
          <p:cNvPr id="3" name="TextBox 2">
            <a:extLst>
              <a:ext uri="{FF2B5EF4-FFF2-40B4-BE49-F238E27FC236}">
                <a16:creationId xmlns:a16="http://schemas.microsoft.com/office/drawing/2014/main" id="{35C1C14A-1C78-24B5-E232-13063483EEA7}"/>
              </a:ext>
            </a:extLst>
          </p:cNvPr>
          <p:cNvSpPr txBox="1"/>
          <p:nvPr/>
        </p:nvSpPr>
        <p:spPr>
          <a:xfrm>
            <a:off x="1257301" y="8918690"/>
            <a:ext cx="15570461" cy="369332"/>
          </a:xfrm>
          <a:prstGeom prst="rect">
            <a:avLst/>
          </a:prstGeom>
          <a:noFill/>
        </p:spPr>
        <p:txBody>
          <a:bodyPr wrap="square" rtlCol="0">
            <a:spAutoFit/>
          </a:bodyPr>
          <a:lstStyle/>
          <a:p>
            <a:r>
              <a:rPr lang="en-US" dirty="0"/>
              <a:t>Reference: State / Madison, Chicago to Midway Airport is 11 miles, and to O’Hare Airport is 17.5 miles </a:t>
            </a:r>
          </a:p>
        </p:txBody>
      </p:sp>
    </p:spTree>
    <p:extLst>
      <p:ext uri="{BB962C8B-B14F-4D97-AF65-F5344CB8AC3E}">
        <p14:creationId xmlns:p14="http://schemas.microsoft.com/office/powerpoint/2010/main" val="826960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Long is the Trip?</a:t>
            </a:r>
          </a:p>
        </p:txBody>
      </p:sp>
      <p:graphicFrame>
        <p:nvGraphicFramePr>
          <p:cNvPr id="17" name="Content Placeholder 16">
            <a:extLst>
              <a:ext uri="{FF2B5EF4-FFF2-40B4-BE49-F238E27FC236}">
                <a16:creationId xmlns:a16="http://schemas.microsoft.com/office/drawing/2014/main" id="{8987E6C9-E65F-4E7B-B9B3-EFDF6B248BEA}"/>
              </a:ext>
            </a:extLst>
          </p:cNvPr>
          <p:cNvGraphicFramePr>
            <a:graphicFrameLocks noGrp="1"/>
          </p:cNvGraphicFramePr>
          <p:nvPr>
            <p:ph idx="1"/>
            <p:extLst>
              <p:ext uri="{D42A27DB-BD31-4B8C-83A1-F6EECF244321}">
                <p14:modId xmlns:p14="http://schemas.microsoft.com/office/powerpoint/2010/main" val="828918653"/>
              </p:ext>
            </p:extLst>
          </p:nvPr>
        </p:nvGraphicFramePr>
        <p:xfrm>
          <a:off x="1532287" y="2415846"/>
          <a:ext cx="6573417" cy="6419088"/>
        </p:xfrm>
        <a:graphic>
          <a:graphicData uri="http://schemas.openxmlformats.org/drawingml/2006/table">
            <a:tbl>
              <a:tblPr firstRow="1">
                <a:tableStyleId>{3B4B98B0-60AC-42C2-AFA5-B58CD77FA1E5}</a:tableStyleId>
              </a:tblPr>
              <a:tblGrid>
                <a:gridCol w="2191139">
                  <a:extLst>
                    <a:ext uri="{9D8B030D-6E8A-4147-A177-3AD203B41FA5}">
                      <a16:colId xmlns:a16="http://schemas.microsoft.com/office/drawing/2014/main" val="2401327375"/>
                    </a:ext>
                  </a:extLst>
                </a:gridCol>
                <a:gridCol w="2191139">
                  <a:extLst>
                    <a:ext uri="{9D8B030D-6E8A-4147-A177-3AD203B41FA5}">
                      <a16:colId xmlns:a16="http://schemas.microsoft.com/office/drawing/2014/main" val="1120596119"/>
                    </a:ext>
                  </a:extLst>
                </a:gridCol>
                <a:gridCol w="2191139">
                  <a:extLst>
                    <a:ext uri="{9D8B030D-6E8A-4147-A177-3AD203B41FA5}">
                      <a16:colId xmlns:a16="http://schemas.microsoft.com/office/drawing/2014/main" val="3616349674"/>
                    </a:ext>
                  </a:extLst>
                </a:gridCol>
              </a:tblGrid>
              <a:tr h="493776">
                <a:tc gridSpan="3">
                  <a:txBody>
                    <a:bodyPr/>
                    <a:lstStyle/>
                    <a:p>
                      <a:pPr algn="ctr" fontAlgn="b"/>
                      <a:r>
                        <a:rPr lang="en-US" sz="3000" b="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Trip Minutes</a:t>
                      </a:r>
                      <a:endParaRPr lang="en-US" sz="30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hMerge="1">
                  <a:txBody>
                    <a:bodyPr/>
                    <a:lstStyle/>
                    <a:p>
                      <a:pPr algn="ctr" fontAlgn="b"/>
                      <a:endParaRPr lang="en-US" sz="2200" b="0" i="0" u="none" strike="noStrike" dirty="0">
                        <a:solidFill>
                          <a:srgbClr val="000000"/>
                        </a:solidFill>
                        <a:effectLst/>
                        <a:latin typeface="+mn-lt"/>
                      </a:endParaRPr>
                    </a:p>
                  </a:txBody>
                  <a:tcPr marL="7620" marR="7620" marT="7620" marB="0" anchor="ctr"/>
                </a:tc>
                <a:tc hMerge="1">
                  <a:txBody>
                    <a:bodyPr/>
                    <a:lstStyle/>
                    <a:p>
                      <a:pPr algn="ctr" fontAlgn="b"/>
                      <a:endParaRPr lang="en-US" sz="22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1420946317"/>
                  </a:ext>
                </a:extLst>
              </a:tr>
              <a:tr h="493776">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[Lower</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Upper)</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Frequency</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3190447853"/>
                  </a:ext>
                </a:extLst>
              </a:tr>
              <a:tr h="493776">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92,702</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2056350505"/>
                  </a:ext>
                </a:extLst>
              </a:tr>
              <a:tr h="493776">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15</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70,338</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46346462"/>
                  </a:ext>
                </a:extLst>
              </a:tr>
              <a:tr h="493776">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30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38,408</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1902343448"/>
                  </a:ext>
                </a:extLst>
              </a:tr>
              <a:tr h="493776">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45</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12,072</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2956084740"/>
                  </a:ext>
                </a:extLst>
              </a:tr>
              <a:tr h="493776">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60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3,011</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2878338882"/>
                  </a:ext>
                </a:extLst>
              </a:tr>
              <a:tr h="493776">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75</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90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849</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2108461570"/>
                  </a:ext>
                </a:extLst>
              </a:tr>
              <a:tr h="493776">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90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105</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143</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1192236147"/>
                  </a:ext>
                </a:extLst>
              </a:tr>
              <a:tr h="493776">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105</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120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56</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898395695"/>
                  </a:ext>
                </a:extLst>
              </a:tr>
              <a:tr h="493776">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120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135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27</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1833819464"/>
                  </a:ext>
                </a:extLst>
              </a:tr>
              <a:tr h="493776">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135</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150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14</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1857734793"/>
                  </a:ext>
                </a:extLst>
              </a:tr>
              <a:tr h="493776">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150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165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803208550"/>
                  </a:ext>
                </a:extLst>
              </a:tr>
            </a:tbl>
          </a:graphicData>
        </a:graphic>
      </p:graphicFrame>
      <p:pic>
        <p:nvPicPr>
          <p:cNvPr id="4" name="Picture 3">
            <a:extLst>
              <a:ext uri="{FF2B5EF4-FFF2-40B4-BE49-F238E27FC236}">
                <a16:creationId xmlns:a16="http://schemas.microsoft.com/office/drawing/2014/main" id="{E66D753D-AC61-4988-BA49-554AAA3280C4}"/>
              </a:ext>
            </a:extLst>
          </p:cNvPr>
          <p:cNvPicPr>
            <a:picLocks noChangeAspect="1"/>
          </p:cNvPicPr>
          <p:nvPr/>
        </p:nvPicPr>
        <p:blipFill>
          <a:blip r:embed="rId3"/>
          <a:stretch>
            <a:fillRect/>
          </a:stretch>
        </p:blipFill>
        <p:spPr>
          <a:xfrm>
            <a:off x="8610601" y="2388414"/>
            <a:ext cx="8924999" cy="6446520"/>
          </a:xfrm>
          <a:prstGeom prst="rect">
            <a:avLst/>
          </a:prstGeom>
          <a:ln w="12700">
            <a:solidFill>
              <a:schemeClr val="tx1"/>
            </a:solidFill>
          </a:ln>
        </p:spPr>
      </p:pic>
      <p:sp>
        <p:nvSpPr>
          <p:cNvPr id="3" name="TextBox 2">
            <a:extLst>
              <a:ext uri="{FF2B5EF4-FFF2-40B4-BE49-F238E27FC236}">
                <a16:creationId xmlns:a16="http://schemas.microsoft.com/office/drawing/2014/main" id="{4C94C4B5-755A-1DC5-AE00-E7B07FA9038C}"/>
              </a:ext>
            </a:extLst>
          </p:cNvPr>
          <p:cNvSpPr txBox="1"/>
          <p:nvPr/>
        </p:nvSpPr>
        <p:spPr>
          <a:xfrm>
            <a:off x="1423345" y="8834934"/>
            <a:ext cx="15841619" cy="369332"/>
          </a:xfrm>
          <a:prstGeom prst="rect">
            <a:avLst/>
          </a:prstGeom>
          <a:noFill/>
        </p:spPr>
        <p:txBody>
          <a:bodyPr wrap="square" rtlCol="0">
            <a:spAutoFit/>
          </a:bodyPr>
          <a:lstStyle/>
          <a:p>
            <a:r>
              <a:rPr lang="en-US" dirty="0"/>
              <a:t>Reminder: Catch a flight at 5 PM at O’Hare Airport? Allow for at least 90 minutes of travel from downtown.</a:t>
            </a:r>
          </a:p>
        </p:txBody>
      </p:sp>
    </p:spTree>
    <p:extLst>
      <p:ext uri="{BB962C8B-B14F-4D97-AF65-F5344CB8AC3E}">
        <p14:creationId xmlns:p14="http://schemas.microsoft.com/office/powerpoint/2010/main" val="3896638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Fast is the Trip?</a:t>
            </a:r>
          </a:p>
        </p:txBody>
      </p:sp>
      <p:graphicFrame>
        <p:nvGraphicFramePr>
          <p:cNvPr id="17" name="Content Placeholder 16">
            <a:extLst>
              <a:ext uri="{FF2B5EF4-FFF2-40B4-BE49-F238E27FC236}">
                <a16:creationId xmlns:a16="http://schemas.microsoft.com/office/drawing/2014/main" id="{8987E6C9-E65F-4E7B-B9B3-EFDF6B248BEA}"/>
              </a:ext>
            </a:extLst>
          </p:cNvPr>
          <p:cNvGraphicFramePr>
            <a:graphicFrameLocks noGrp="1"/>
          </p:cNvGraphicFramePr>
          <p:nvPr>
            <p:ph idx="1"/>
            <p:extLst>
              <p:ext uri="{D42A27DB-BD31-4B8C-83A1-F6EECF244321}">
                <p14:modId xmlns:p14="http://schemas.microsoft.com/office/powerpoint/2010/main" val="3704146140"/>
              </p:ext>
            </p:extLst>
          </p:nvPr>
        </p:nvGraphicFramePr>
        <p:xfrm>
          <a:off x="1460240" y="2883650"/>
          <a:ext cx="6573417" cy="5925312"/>
        </p:xfrm>
        <a:graphic>
          <a:graphicData uri="http://schemas.openxmlformats.org/drawingml/2006/table">
            <a:tbl>
              <a:tblPr firstRow="1">
                <a:tableStyleId>{3B4B98B0-60AC-42C2-AFA5-B58CD77FA1E5}</a:tableStyleId>
              </a:tblPr>
              <a:tblGrid>
                <a:gridCol w="2191139">
                  <a:extLst>
                    <a:ext uri="{9D8B030D-6E8A-4147-A177-3AD203B41FA5}">
                      <a16:colId xmlns:a16="http://schemas.microsoft.com/office/drawing/2014/main" val="2401327375"/>
                    </a:ext>
                  </a:extLst>
                </a:gridCol>
                <a:gridCol w="2191139">
                  <a:extLst>
                    <a:ext uri="{9D8B030D-6E8A-4147-A177-3AD203B41FA5}">
                      <a16:colId xmlns:a16="http://schemas.microsoft.com/office/drawing/2014/main" val="1120596119"/>
                    </a:ext>
                  </a:extLst>
                </a:gridCol>
                <a:gridCol w="2191139">
                  <a:extLst>
                    <a:ext uri="{9D8B030D-6E8A-4147-A177-3AD203B41FA5}">
                      <a16:colId xmlns:a16="http://schemas.microsoft.com/office/drawing/2014/main" val="3616349674"/>
                    </a:ext>
                  </a:extLst>
                </a:gridCol>
              </a:tblGrid>
              <a:tr h="493776">
                <a:tc gridSpan="3">
                  <a:txBody>
                    <a:bodyPr/>
                    <a:lstStyle/>
                    <a:p>
                      <a:pPr algn="ctr" fontAlgn="b"/>
                      <a:r>
                        <a:rPr lang="en-US" sz="3000" b="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Trip Speed (Miles Per Hour)</a:t>
                      </a:r>
                      <a:endParaRPr lang="en-US" sz="30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hMerge="1">
                  <a:txBody>
                    <a:bodyPr/>
                    <a:lstStyle/>
                    <a:p>
                      <a:pPr algn="ctr" fontAlgn="b"/>
                      <a:endParaRPr lang="en-US" sz="2200" b="0" i="0" u="none" strike="noStrike" dirty="0">
                        <a:solidFill>
                          <a:srgbClr val="000000"/>
                        </a:solidFill>
                        <a:effectLst/>
                        <a:latin typeface="+mn-lt"/>
                      </a:endParaRPr>
                    </a:p>
                  </a:txBody>
                  <a:tcPr marL="7620" marR="7620" marT="7620" marB="0" anchor="ctr"/>
                </a:tc>
                <a:tc hMerge="1">
                  <a:txBody>
                    <a:bodyPr/>
                    <a:lstStyle/>
                    <a:p>
                      <a:pPr algn="ctr" fontAlgn="b"/>
                      <a:endParaRPr lang="en-US" sz="22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1420946317"/>
                  </a:ext>
                </a:extLst>
              </a:tr>
              <a:tr h="493776">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[Lower</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Upper)</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Frequency</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3190447853"/>
                  </a:ext>
                </a:extLst>
              </a:tr>
              <a:tr h="493776">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2056350505"/>
                  </a:ext>
                </a:extLst>
              </a:tr>
              <a:tr h="493776">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119,088</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46346462"/>
                  </a:ext>
                </a:extLst>
              </a:tr>
              <a:tr h="493776">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30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56,773</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1902343448"/>
                  </a:ext>
                </a:extLst>
              </a:tr>
              <a:tr h="493776">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30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28,979</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2956084740"/>
                  </a:ext>
                </a:extLst>
              </a:tr>
              <a:tr h="493776">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40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50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10,004</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2878338882"/>
                  </a:ext>
                </a:extLst>
              </a:tr>
              <a:tr h="493776">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50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60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2,181</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2108461570"/>
                  </a:ext>
                </a:extLst>
              </a:tr>
              <a:tr h="493776">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60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70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389</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1192236147"/>
                  </a:ext>
                </a:extLst>
              </a:tr>
              <a:tr h="493776">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70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80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144</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898395695"/>
                  </a:ext>
                </a:extLst>
              </a:tr>
              <a:tr h="493776">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80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90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69</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1833819464"/>
                  </a:ext>
                </a:extLst>
              </a:tr>
              <a:tr h="493776">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90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100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extLst>
                  <a:ext uri="{0D108BD9-81ED-4DB2-BD59-A6C34878D82A}">
                    <a16:rowId xmlns:a16="http://schemas.microsoft.com/office/drawing/2014/main" val="1857734793"/>
                  </a:ext>
                </a:extLst>
              </a:tr>
            </a:tbl>
          </a:graphicData>
        </a:graphic>
      </p:graphicFrame>
      <p:pic>
        <p:nvPicPr>
          <p:cNvPr id="4" name="Picture 3">
            <a:extLst>
              <a:ext uri="{FF2B5EF4-FFF2-40B4-BE49-F238E27FC236}">
                <a16:creationId xmlns:a16="http://schemas.microsoft.com/office/drawing/2014/main" id="{D5120C37-477E-475E-BF99-F59F9B7BC0C1}"/>
              </a:ext>
            </a:extLst>
          </p:cNvPr>
          <p:cNvPicPr>
            <a:picLocks noChangeAspect="1"/>
          </p:cNvPicPr>
          <p:nvPr/>
        </p:nvPicPr>
        <p:blipFill>
          <a:blip r:embed="rId3"/>
          <a:stretch>
            <a:fillRect/>
          </a:stretch>
        </p:blipFill>
        <p:spPr>
          <a:xfrm>
            <a:off x="8575298" y="2883650"/>
            <a:ext cx="8252462" cy="5897880"/>
          </a:xfrm>
          <a:prstGeom prst="rect">
            <a:avLst/>
          </a:prstGeom>
          <a:ln w="12700">
            <a:solidFill>
              <a:schemeClr val="tx1"/>
            </a:solidFill>
          </a:ln>
        </p:spPr>
      </p:pic>
    </p:spTree>
    <p:extLst>
      <p:ext uri="{BB962C8B-B14F-4D97-AF65-F5344CB8AC3E}">
        <p14:creationId xmlns:p14="http://schemas.microsoft.com/office/powerpoint/2010/main" val="1768288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2765818-C7D3-8064-C76C-C57600BA677D}"/>
              </a:ext>
            </a:extLst>
          </p:cNvPr>
          <p:cNvPicPr>
            <a:picLocks noChangeAspect="1"/>
          </p:cNvPicPr>
          <p:nvPr/>
        </p:nvPicPr>
        <p:blipFill>
          <a:blip r:embed="rId3"/>
          <a:stretch>
            <a:fillRect/>
          </a:stretch>
        </p:blipFill>
        <p:spPr>
          <a:xfrm>
            <a:off x="1257301" y="2242008"/>
            <a:ext cx="9539498" cy="6597410"/>
          </a:xfrm>
          <a:prstGeom prst="rect">
            <a:avLst/>
          </a:prstGeom>
          <a:ln w="12700">
            <a:solidFill>
              <a:schemeClr val="tx1"/>
            </a:solidFill>
          </a:ln>
        </p:spPr>
      </p:pic>
      <p:sp>
        <p:nvSpPr>
          <p:cNvPr id="2" name="Title 1"/>
          <p:cNvSpPr>
            <a:spLocks noGrp="1"/>
          </p:cNvSpPr>
          <p:nvPr>
            <p:ph type="title"/>
          </p:nvPr>
        </p:nvSpPr>
        <p:spPr/>
        <p:txBody>
          <a:bodyPr>
            <a:normAutofit/>
          </a:bodyPr>
          <a:lstStyle/>
          <a:p>
            <a:r>
              <a:rPr lang="en-US" b="1" dirty="0"/>
              <a:t>How Far, How Long, and How Fast is the Trip?</a:t>
            </a:r>
          </a:p>
        </p:txBody>
      </p:sp>
      <p:sp>
        <p:nvSpPr>
          <p:cNvPr id="5" name="TextBox 4">
            <a:extLst>
              <a:ext uri="{FF2B5EF4-FFF2-40B4-BE49-F238E27FC236}">
                <a16:creationId xmlns:a16="http://schemas.microsoft.com/office/drawing/2014/main" id="{0DB435F0-D982-4012-860C-DF3296DEB77D}"/>
              </a:ext>
            </a:extLst>
          </p:cNvPr>
          <p:cNvSpPr txBox="1"/>
          <p:nvPr/>
        </p:nvSpPr>
        <p:spPr>
          <a:xfrm>
            <a:off x="11369856" y="2462725"/>
            <a:ext cx="5897880" cy="5927328"/>
          </a:xfrm>
          <a:prstGeom prst="rect">
            <a:avLst/>
          </a:prstGeom>
          <a:noFill/>
        </p:spPr>
        <p:txBody>
          <a:bodyPr wrap="square" rtlCol="0">
            <a:spAutoFit/>
          </a:bodyPr>
          <a:lstStyle/>
          <a:p>
            <a:pPr>
              <a:lnSpc>
                <a:spcPct val="125000"/>
              </a:lnSpc>
              <a:spcBef>
                <a:spcPts val="900"/>
              </a:spcBef>
            </a:pPr>
            <a:r>
              <a:rPr lang="en-US" sz="3600" dirty="0">
                <a:latin typeface="Calibri" panose="020F0502020204030204" pitchFamily="34" charset="0"/>
                <a:ea typeface="Calibri" panose="020F0502020204030204" pitchFamily="34" charset="0"/>
                <a:cs typeface="Calibri" panose="020F0502020204030204" pitchFamily="34" charset="0"/>
              </a:rPr>
              <a:t>Speed Limits On:</a:t>
            </a:r>
          </a:p>
          <a:p>
            <a:pPr marL="428625" indent="-428625">
              <a:lnSpc>
                <a:spcPct val="125000"/>
              </a:lnSpc>
              <a:spcBef>
                <a:spcPts val="900"/>
              </a:spcBef>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City streets vary between 25 miles to 30 miles per hour</a:t>
            </a:r>
          </a:p>
          <a:p>
            <a:pPr marL="428625" indent="-428625">
              <a:lnSpc>
                <a:spcPct val="125000"/>
              </a:lnSpc>
              <a:spcBef>
                <a:spcPts val="900"/>
              </a:spcBef>
              <a:buFont typeface="Arial" panose="020B0604020202020204" pitchFamily="34" charset="0"/>
              <a:buChar char="•"/>
            </a:pPr>
            <a:r>
              <a:rPr lang="en-US" sz="3600" dirty="0" err="1">
                <a:latin typeface="Calibri" panose="020F0502020204030204" pitchFamily="34" charset="0"/>
                <a:ea typeface="Calibri" panose="020F0502020204030204" pitchFamily="34" charset="0"/>
                <a:cs typeface="Calibri" panose="020F0502020204030204" pitchFamily="34" charset="0"/>
              </a:rPr>
              <a:t>DuSable</a:t>
            </a:r>
            <a:r>
              <a:rPr lang="en-US" sz="3600" dirty="0">
                <a:latin typeface="Calibri" panose="020F0502020204030204" pitchFamily="34" charset="0"/>
                <a:ea typeface="Calibri" panose="020F0502020204030204" pitchFamily="34" charset="0"/>
                <a:cs typeface="Calibri" panose="020F0502020204030204" pitchFamily="34" charset="0"/>
              </a:rPr>
              <a:t> Lake Shore Drive is 40 miles per hour</a:t>
            </a:r>
          </a:p>
          <a:p>
            <a:pPr marL="428625" indent="-428625">
              <a:lnSpc>
                <a:spcPct val="125000"/>
              </a:lnSpc>
              <a:spcBef>
                <a:spcPts val="900"/>
              </a:spcBef>
              <a:buFont typeface="Arial" panose="020B0604020202020204" pitchFamily="34" charset="0"/>
              <a:buChar char="•"/>
            </a:pPr>
            <a:r>
              <a:rPr lang="en-US" sz="3600" dirty="0">
                <a:latin typeface="Calibri" panose="020F0502020204030204" pitchFamily="34" charset="0"/>
                <a:ea typeface="Calibri" panose="020F0502020204030204" pitchFamily="34" charset="0"/>
                <a:cs typeface="Calibri" panose="020F0502020204030204" pitchFamily="34" charset="0"/>
              </a:rPr>
              <a:t>Suburban roads and freeways vary between 30 miles to 70 miles per hour</a:t>
            </a:r>
          </a:p>
        </p:txBody>
      </p:sp>
      <p:sp>
        <p:nvSpPr>
          <p:cNvPr id="11" name="TextBox 10">
            <a:extLst>
              <a:ext uri="{FF2B5EF4-FFF2-40B4-BE49-F238E27FC236}">
                <a16:creationId xmlns:a16="http://schemas.microsoft.com/office/drawing/2014/main" id="{0B8FC34E-D56B-4867-B774-17DAE96F51B1}"/>
              </a:ext>
            </a:extLst>
          </p:cNvPr>
          <p:cNvSpPr txBox="1"/>
          <p:nvPr/>
        </p:nvSpPr>
        <p:spPr>
          <a:xfrm>
            <a:off x="7762537" y="5716345"/>
            <a:ext cx="1539117" cy="369332"/>
          </a:xfrm>
          <a:prstGeom prst="rect">
            <a:avLst/>
          </a:prstGeom>
          <a:noFill/>
        </p:spPr>
        <p:txBody>
          <a:bodyPr wrap="square" rtlCol="0">
            <a:spAutoFit/>
          </a:bodyPr>
          <a:lstStyle/>
          <a:p>
            <a:r>
              <a:rPr lang="en-US" dirty="0"/>
              <a:t>City Driving</a:t>
            </a:r>
          </a:p>
        </p:txBody>
      </p:sp>
      <p:sp>
        <p:nvSpPr>
          <p:cNvPr id="13" name="TextBox 12">
            <a:extLst>
              <a:ext uri="{FF2B5EF4-FFF2-40B4-BE49-F238E27FC236}">
                <a16:creationId xmlns:a16="http://schemas.microsoft.com/office/drawing/2014/main" id="{910E48F9-A5B2-424F-9AF3-25F1637BC945}"/>
              </a:ext>
            </a:extLst>
          </p:cNvPr>
          <p:cNvSpPr txBox="1"/>
          <p:nvPr/>
        </p:nvSpPr>
        <p:spPr>
          <a:xfrm>
            <a:off x="2359825" y="3012555"/>
            <a:ext cx="3667225" cy="369332"/>
          </a:xfrm>
          <a:prstGeom prst="rect">
            <a:avLst/>
          </a:prstGeom>
          <a:noFill/>
        </p:spPr>
        <p:txBody>
          <a:bodyPr wrap="square" rtlCol="0">
            <a:spAutoFit/>
          </a:bodyPr>
          <a:lstStyle/>
          <a:p>
            <a:r>
              <a:rPr lang="en-US" dirty="0"/>
              <a:t>Suburban and Freeway Driving</a:t>
            </a:r>
          </a:p>
        </p:txBody>
      </p:sp>
    </p:spTree>
    <p:extLst>
      <p:ext uri="{BB962C8B-B14F-4D97-AF65-F5344CB8AC3E}">
        <p14:creationId xmlns:p14="http://schemas.microsoft.com/office/powerpoint/2010/main" val="1835179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161926"/>
            <a:ext cx="16084550" cy="1549400"/>
          </a:xfrm>
        </p:spPr>
        <p:txBody>
          <a:bodyPr anchor="ctr"/>
          <a:lstStyle/>
          <a:p>
            <a:r>
              <a:rPr lang="en-US" altLang="en-US" dirty="0"/>
              <a:t>=== In-Video Questions For Slide 23 ===</a:t>
            </a:r>
          </a:p>
        </p:txBody>
      </p:sp>
      <p:sp>
        <p:nvSpPr>
          <p:cNvPr id="2" name="Content Placeholder 1">
            <a:extLst>
              <a:ext uri="{FF2B5EF4-FFF2-40B4-BE49-F238E27FC236}">
                <a16:creationId xmlns:a16="http://schemas.microsoft.com/office/drawing/2014/main" id="{B13BD67C-224F-3925-73F1-3F67ABD61F50}"/>
              </a:ext>
            </a:extLst>
          </p:cNvPr>
          <p:cNvSpPr>
            <a:spLocks noGrp="1"/>
          </p:cNvSpPr>
          <p:nvPr>
            <p:ph idx="1"/>
          </p:nvPr>
        </p:nvSpPr>
        <p:spPr/>
        <p:txBody>
          <a:bodyPr anchor="ctr"/>
          <a:lstStyle/>
          <a:p>
            <a:pPr marL="742950" indent="-742950">
              <a:lnSpc>
                <a:spcPct val="125000"/>
              </a:lnSpc>
              <a:spcBef>
                <a:spcPts val="600"/>
              </a:spcBef>
              <a:buFont typeface="+mj-lt"/>
              <a:buAutoNum type="arabicPeriod"/>
            </a:pPr>
            <a:r>
              <a:rPr lang="en-US" dirty="0"/>
              <a:t>According to the laws of Physics, distance traveled is directly proportional to time spent traveling.  So, why don’t the points in the chart fall on one straight line?</a:t>
            </a:r>
            <a:br>
              <a:rPr lang="en-US" dirty="0"/>
            </a:br>
            <a:r>
              <a:rPr lang="en-US" b="1" dirty="0"/>
              <a:t>Feedback</a:t>
            </a:r>
            <a:r>
              <a:rPr lang="en-US" dirty="0"/>
              <a:t>. The trips are completed at various speeds.  Some are city-driving speeds, and others are freeway speeds.  For example, the yellow points seem to form a line.</a:t>
            </a:r>
          </a:p>
        </p:txBody>
      </p:sp>
    </p:spTree>
    <p:extLst>
      <p:ext uri="{BB962C8B-B14F-4D97-AF65-F5344CB8AC3E}">
        <p14:creationId xmlns:p14="http://schemas.microsoft.com/office/powerpoint/2010/main" val="134126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the Trips Are Paid?</a:t>
            </a:r>
          </a:p>
        </p:txBody>
      </p:sp>
      <p:graphicFrame>
        <p:nvGraphicFramePr>
          <p:cNvPr id="6" name="Table 5">
            <a:extLst>
              <a:ext uri="{FF2B5EF4-FFF2-40B4-BE49-F238E27FC236}">
                <a16:creationId xmlns:a16="http://schemas.microsoft.com/office/drawing/2014/main" id="{DBC3E8A0-23EC-4EFC-A4B3-7A59CB8AF83E}"/>
              </a:ext>
            </a:extLst>
          </p:cNvPr>
          <p:cNvGraphicFramePr>
            <a:graphicFrameLocks noGrp="1"/>
          </p:cNvGraphicFramePr>
          <p:nvPr>
            <p:extLst>
              <p:ext uri="{D42A27DB-BD31-4B8C-83A1-F6EECF244321}">
                <p14:modId xmlns:p14="http://schemas.microsoft.com/office/powerpoint/2010/main" val="1004181093"/>
              </p:ext>
            </p:extLst>
          </p:nvPr>
        </p:nvGraphicFramePr>
        <p:xfrm>
          <a:off x="1415541" y="2914644"/>
          <a:ext cx="5760720" cy="5120640"/>
        </p:xfrm>
        <a:graphic>
          <a:graphicData uri="http://schemas.openxmlformats.org/drawingml/2006/table">
            <a:tbl>
              <a:tblPr firstRow="1">
                <a:tableStyleId>{3B4B98B0-60AC-42C2-AFA5-B58CD77FA1E5}</a:tableStyleId>
              </a:tblPr>
              <a:tblGrid>
                <a:gridCol w="2743200">
                  <a:extLst>
                    <a:ext uri="{9D8B030D-6E8A-4147-A177-3AD203B41FA5}">
                      <a16:colId xmlns:a16="http://schemas.microsoft.com/office/drawing/2014/main" val="2553932658"/>
                    </a:ext>
                  </a:extLst>
                </a:gridCol>
                <a:gridCol w="3017520">
                  <a:extLst>
                    <a:ext uri="{9D8B030D-6E8A-4147-A177-3AD203B41FA5}">
                      <a16:colId xmlns:a16="http://schemas.microsoft.com/office/drawing/2014/main" val="276187711"/>
                    </a:ext>
                  </a:extLst>
                </a:gridCol>
              </a:tblGrid>
              <a:tr h="640080">
                <a:tc>
                  <a:txBody>
                    <a:bodyPr/>
                    <a:lstStyle/>
                    <a:p>
                      <a:pPr marL="91440" algn="l" fontAlgn="b"/>
                      <a:r>
                        <a:rPr lang="en-US" sz="3000" b="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Payment Type</a:t>
                      </a:r>
                      <a:endParaRPr lang="en-US" sz="30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b"/>
                </a:tc>
                <a:tc>
                  <a:txBody>
                    <a:bodyPr/>
                    <a:lstStyle/>
                    <a:p>
                      <a:pPr algn="ctr" fontAlgn="b"/>
                      <a:r>
                        <a:rPr lang="en-US" sz="3000" b="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Number of Trips</a:t>
                      </a:r>
                      <a:endParaRPr lang="en-US" sz="30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927758850"/>
                  </a:ext>
                </a:extLst>
              </a:tr>
              <a:tr h="640080">
                <a:tc>
                  <a:txBody>
                    <a:bodyPr/>
                    <a:lstStyle/>
                    <a:p>
                      <a:pPr marL="91440"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Credit Card</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b"/>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84,660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extLst>
                  <a:ext uri="{0D108BD9-81ED-4DB2-BD59-A6C34878D82A}">
                    <a16:rowId xmlns:a16="http://schemas.microsoft.com/office/drawing/2014/main" val="591828397"/>
                  </a:ext>
                </a:extLst>
              </a:tr>
              <a:tr h="640080">
                <a:tc>
                  <a:txBody>
                    <a:bodyPr/>
                    <a:lstStyle/>
                    <a:p>
                      <a:pPr marL="91440"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Cash</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b"/>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66,675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extLst>
                  <a:ext uri="{0D108BD9-81ED-4DB2-BD59-A6C34878D82A}">
                    <a16:rowId xmlns:a16="http://schemas.microsoft.com/office/drawing/2014/main" val="2578365892"/>
                  </a:ext>
                </a:extLst>
              </a:tr>
              <a:tr h="640080">
                <a:tc>
                  <a:txBody>
                    <a:bodyPr/>
                    <a:lstStyle/>
                    <a:p>
                      <a:pPr marL="91440" algn="l" fontAlgn="b"/>
                      <a:r>
                        <a:rPr lang="en-US" sz="3000" b="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Prcard</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b"/>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31,777</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extLst>
                  <a:ext uri="{0D108BD9-81ED-4DB2-BD59-A6C34878D82A}">
                    <a16:rowId xmlns:a16="http://schemas.microsoft.com/office/drawing/2014/main" val="734228245"/>
                  </a:ext>
                </a:extLst>
              </a:tr>
              <a:tr h="640080">
                <a:tc>
                  <a:txBody>
                    <a:bodyPr/>
                    <a:lstStyle/>
                    <a:p>
                      <a:pPr marL="91440"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Mobile</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b"/>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19,250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extLst>
                  <a:ext uri="{0D108BD9-81ED-4DB2-BD59-A6C34878D82A}">
                    <a16:rowId xmlns:a16="http://schemas.microsoft.com/office/drawing/2014/main" val="2289325914"/>
                  </a:ext>
                </a:extLst>
              </a:tr>
              <a:tr h="640080">
                <a:tc>
                  <a:txBody>
                    <a:bodyPr/>
                    <a:lstStyle/>
                    <a:p>
                      <a:pPr marL="91440"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Unknown</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b"/>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15,115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extLst>
                  <a:ext uri="{0D108BD9-81ED-4DB2-BD59-A6C34878D82A}">
                    <a16:rowId xmlns:a16="http://schemas.microsoft.com/office/drawing/2014/main" val="1515985755"/>
                  </a:ext>
                </a:extLst>
              </a:tr>
              <a:tr h="640080">
                <a:tc>
                  <a:txBody>
                    <a:bodyPr/>
                    <a:lstStyle/>
                    <a:p>
                      <a:pPr marL="91440"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Dispute</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b"/>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extLst>
                  <a:ext uri="{0D108BD9-81ED-4DB2-BD59-A6C34878D82A}">
                    <a16:rowId xmlns:a16="http://schemas.microsoft.com/office/drawing/2014/main" val="1756979254"/>
                  </a:ext>
                </a:extLst>
              </a:tr>
              <a:tr h="640080">
                <a:tc>
                  <a:txBody>
                    <a:bodyPr/>
                    <a:lstStyle/>
                    <a:p>
                      <a:pPr marL="91440"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 Charge</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b"/>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74</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extLst>
                  <a:ext uri="{0D108BD9-81ED-4DB2-BD59-A6C34878D82A}">
                    <a16:rowId xmlns:a16="http://schemas.microsoft.com/office/drawing/2014/main" val="2250470836"/>
                  </a:ext>
                </a:extLst>
              </a:tr>
            </a:tbl>
          </a:graphicData>
        </a:graphic>
      </p:graphicFrame>
      <p:pic>
        <p:nvPicPr>
          <p:cNvPr id="9" name="Picture 8">
            <a:extLst>
              <a:ext uri="{FF2B5EF4-FFF2-40B4-BE49-F238E27FC236}">
                <a16:creationId xmlns:a16="http://schemas.microsoft.com/office/drawing/2014/main" id="{6606DDEF-0C3E-45DA-AB8B-0E3CDAFA7626}"/>
              </a:ext>
            </a:extLst>
          </p:cNvPr>
          <p:cNvPicPr>
            <a:picLocks noChangeAspect="1"/>
          </p:cNvPicPr>
          <p:nvPr/>
        </p:nvPicPr>
        <p:blipFill>
          <a:blip r:embed="rId3"/>
          <a:stretch>
            <a:fillRect/>
          </a:stretch>
        </p:blipFill>
        <p:spPr>
          <a:xfrm>
            <a:off x="7654374" y="2045964"/>
            <a:ext cx="9376326" cy="6858000"/>
          </a:xfrm>
          <a:prstGeom prst="rect">
            <a:avLst/>
          </a:prstGeom>
          <a:ln w="12700">
            <a:solidFill>
              <a:schemeClr val="tx1"/>
            </a:solidFill>
          </a:ln>
        </p:spPr>
      </p:pic>
      <p:sp>
        <p:nvSpPr>
          <p:cNvPr id="3" name="TextBox 2">
            <a:extLst>
              <a:ext uri="{FF2B5EF4-FFF2-40B4-BE49-F238E27FC236}">
                <a16:creationId xmlns:a16="http://schemas.microsoft.com/office/drawing/2014/main" id="{CFD376C7-9696-9527-C6D4-405B7BB4B960}"/>
              </a:ext>
            </a:extLst>
          </p:cNvPr>
          <p:cNvSpPr txBox="1"/>
          <p:nvPr/>
        </p:nvSpPr>
        <p:spPr>
          <a:xfrm>
            <a:off x="1415541" y="8153664"/>
            <a:ext cx="5869179" cy="461665"/>
          </a:xfrm>
          <a:prstGeom prst="rect">
            <a:avLst/>
          </a:prstGeom>
          <a:noFill/>
        </p:spPr>
        <p:txBody>
          <a:bodyPr wrap="square" rtlCol="0">
            <a:spAutoFit/>
          </a:bodyPr>
          <a:lstStyle/>
          <a:p>
            <a:r>
              <a:rPr lang="en-US" sz="2400" b="1" dirty="0" err="1">
                <a:latin typeface="Calibri" panose="020F0502020204030204" pitchFamily="34" charset="0"/>
                <a:ea typeface="Calibri" panose="020F0502020204030204" pitchFamily="34" charset="0"/>
                <a:cs typeface="Calibri" panose="020F0502020204030204" pitchFamily="34" charset="0"/>
              </a:rPr>
              <a:t>Prcard</a:t>
            </a:r>
            <a:r>
              <a:rPr lang="en-US" sz="2400" b="1" dirty="0">
                <a:latin typeface="Calibri" panose="020F0502020204030204" pitchFamily="34" charset="0"/>
                <a:ea typeface="Calibri" panose="020F0502020204030204" pitchFamily="34" charset="0"/>
                <a:cs typeface="Calibri" panose="020F0502020204030204" pitchFamily="34" charset="0"/>
              </a:rPr>
              <a:t> stands for Procurement Card</a:t>
            </a:r>
          </a:p>
        </p:txBody>
      </p:sp>
    </p:spTree>
    <p:extLst>
      <p:ext uri="{BB962C8B-B14F-4D97-AF65-F5344CB8AC3E}">
        <p14:creationId xmlns:p14="http://schemas.microsoft.com/office/powerpoint/2010/main" val="962332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93ADC1-DC60-746F-9AE8-CB0475446549}"/>
              </a:ext>
            </a:extLst>
          </p:cNvPr>
          <p:cNvPicPr>
            <a:picLocks noChangeAspect="1"/>
          </p:cNvPicPr>
          <p:nvPr/>
        </p:nvPicPr>
        <p:blipFill>
          <a:blip r:embed="rId3"/>
          <a:stretch>
            <a:fillRect/>
          </a:stretch>
        </p:blipFill>
        <p:spPr>
          <a:xfrm>
            <a:off x="1257300" y="2044919"/>
            <a:ext cx="10533909" cy="7036322"/>
          </a:xfrm>
          <a:prstGeom prst="rect">
            <a:avLst/>
          </a:prstGeom>
        </p:spPr>
      </p:pic>
      <p:sp>
        <p:nvSpPr>
          <p:cNvPr id="2" name="Title 1"/>
          <p:cNvSpPr>
            <a:spLocks noGrp="1"/>
          </p:cNvSpPr>
          <p:nvPr>
            <p:ph type="title"/>
          </p:nvPr>
        </p:nvSpPr>
        <p:spPr/>
        <p:txBody>
          <a:bodyPr/>
          <a:lstStyle/>
          <a:p>
            <a:r>
              <a:rPr lang="en-US" b="1" dirty="0"/>
              <a:t>How the Trips Are Paid?</a:t>
            </a:r>
          </a:p>
        </p:txBody>
      </p:sp>
      <p:sp>
        <p:nvSpPr>
          <p:cNvPr id="10" name="Content Placeholder 9">
            <a:extLst>
              <a:ext uri="{FF2B5EF4-FFF2-40B4-BE49-F238E27FC236}">
                <a16:creationId xmlns:a16="http://schemas.microsoft.com/office/drawing/2014/main" id="{76733D37-7464-4DDA-886B-B596C708E66B}"/>
              </a:ext>
            </a:extLst>
          </p:cNvPr>
          <p:cNvSpPr>
            <a:spLocks noGrp="1"/>
          </p:cNvSpPr>
          <p:nvPr>
            <p:ph idx="1"/>
          </p:nvPr>
        </p:nvSpPr>
        <p:spPr>
          <a:xfrm>
            <a:off x="12042988" y="2134080"/>
            <a:ext cx="5486400" cy="6858000"/>
          </a:xfrm>
        </p:spPr>
        <p:txBody>
          <a:bodyPr anchor="ctr">
            <a:noAutofit/>
          </a:bodyPr>
          <a:lstStyle/>
          <a:p>
            <a:pPr>
              <a:lnSpc>
                <a:spcPct val="125000"/>
              </a:lnSpc>
              <a:spcBef>
                <a:spcPts val="900"/>
              </a:spcBef>
            </a:pPr>
            <a:r>
              <a:rPr lang="en-US" sz="3900" i="1" dirty="0"/>
              <a:t>Cash</a:t>
            </a:r>
            <a:r>
              <a:rPr lang="en-US" sz="3900" dirty="0"/>
              <a:t> has the lowest median fare!</a:t>
            </a:r>
          </a:p>
          <a:p>
            <a:pPr>
              <a:lnSpc>
                <a:spcPct val="125000"/>
              </a:lnSpc>
              <a:spcBef>
                <a:spcPts val="900"/>
              </a:spcBef>
            </a:pPr>
            <a:r>
              <a:rPr lang="en-US" sz="3900" i="1" dirty="0"/>
              <a:t>Dispute</a:t>
            </a:r>
            <a:r>
              <a:rPr lang="en-US" sz="3900" dirty="0"/>
              <a:t> has the highest median fare but no outliers!</a:t>
            </a:r>
            <a:endParaRPr lang="en-US" sz="3900" i="1" dirty="0"/>
          </a:p>
          <a:p>
            <a:pPr>
              <a:lnSpc>
                <a:spcPct val="125000"/>
              </a:lnSpc>
              <a:spcBef>
                <a:spcPts val="900"/>
              </a:spcBef>
            </a:pPr>
            <a:r>
              <a:rPr lang="en-US" sz="3900" i="1" dirty="0"/>
              <a:t>Cash</a:t>
            </a:r>
            <a:r>
              <a:rPr lang="en-US" sz="3900" dirty="0"/>
              <a:t> fare is most right-skewed.</a:t>
            </a:r>
          </a:p>
          <a:p>
            <a:pPr>
              <a:lnSpc>
                <a:spcPct val="125000"/>
              </a:lnSpc>
              <a:spcBef>
                <a:spcPts val="900"/>
              </a:spcBef>
            </a:pPr>
            <a:r>
              <a:rPr lang="en-US" sz="3900" i="1" dirty="0"/>
              <a:t>Cash</a:t>
            </a:r>
            <a:r>
              <a:rPr lang="en-US" sz="3900" dirty="0"/>
              <a:t> fare has many outliers.</a:t>
            </a:r>
          </a:p>
        </p:txBody>
      </p:sp>
      <p:cxnSp>
        <p:nvCxnSpPr>
          <p:cNvPr id="4" name="Straight Arrow Connector 3">
            <a:extLst>
              <a:ext uri="{FF2B5EF4-FFF2-40B4-BE49-F238E27FC236}">
                <a16:creationId xmlns:a16="http://schemas.microsoft.com/office/drawing/2014/main" id="{5225DF3D-F126-42AF-8436-7F7114C6C8AA}"/>
              </a:ext>
            </a:extLst>
          </p:cNvPr>
          <p:cNvCxnSpPr>
            <a:cxnSpLocks/>
          </p:cNvCxnSpPr>
          <p:nvPr/>
        </p:nvCxnSpPr>
        <p:spPr>
          <a:xfrm>
            <a:off x="3626730" y="2260204"/>
            <a:ext cx="0" cy="6088224"/>
          </a:xfrm>
          <a:prstGeom prst="straightConnector1">
            <a:avLst/>
          </a:prstGeom>
          <a:ln>
            <a:prstDash val="sysDash"/>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31EE2599-BCC4-4B29-AD39-B41618C4824D}"/>
              </a:ext>
            </a:extLst>
          </p:cNvPr>
          <p:cNvCxnSpPr>
            <a:cxnSpLocks/>
          </p:cNvCxnSpPr>
          <p:nvPr/>
        </p:nvCxnSpPr>
        <p:spPr>
          <a:xfrm>
            <a:off x="4571504" y="2260204"/>
            <a:ext cx="0" cy="6088224"/>
          </a:xfrm>
          <a:prstGeom prst="straightConnector1">
            <a:avLst/>
          </a:prstGeom>
          <a:ln>
            <a:prstDash val="sysDash"/>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5651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Are More Tips Fare Paid by Credit Card?</a:t>
            </a:r>
          </a:p>
        </p:txBody>
      </p:sp>
      <p:graphicFrame>
        <p:nvGraphicFramePr>
          <p:cNvPr id="3" name="Content Placeholder 3">
            <a:extLst>
              <a:ext uri="{FF2B5EF4-FFF2-40B4-BE49-F238E27FC236}">
                <a16:creationId xmlns:a16="http://schemas.microsoft.com/office/drawing/2014/main" id="{26453A86-3BBA-E41A-58A3-CB13D55B90CF}"/>
              </a:ext>
            </a:extLst>
          </p:cNvPr>
          <p:cNvGraphicFramePr>
            <a:graphicFrameLocks/>
          </p:cNvGraphicFramePr>
          <p:nvPr>
            <p:extLst>
              <p:ext uri="{D42A27DB-BD31-4B8C-83A1-F6EECF244321}">
                <p14:modId xmlns:p14="http://schemas.microsoft.com/office/powerpoint/2010/main" val="4074892838"/>
              </p:ext>
            </p:extLst>
          </p:nvPr>
        </p:nvGraphicFramePr>
        <p:xfrm>
          <a:off x="1272542" y="2066925"/>
          <a:ext cx="15910560" cy="6153150"/>
        </p:xfrm>
        <a:graphic>
          <a:graphicData uri="http://schemas.openxmlformats.org/drawingml/2006/table">
            <a:tbl>
              <a:tblPr firstRow="1">
                <a:tableStyleId>{5FD0F851-EC5A-4D38-B0AD-8093EC10F338}</a:tableStyleId>
              </a:tblPr>
              <a:tblGrid>
                <a:gridCol w="2743200">
                  <a:extLst>
                    <a:ext uri="{9D8B030D-6E8A-4147-A177-3AD203B41FA5}">
                      <a16:colId xmlns:a16="http://schemas.microsoft.com/office/drawing/2014/main" val="541528902"/>
                    </a:ext>
                  </a:extLst>
                </a:gridCol>
                <a:gridCol w="1645920">
                  <a:extLst>
                    <a:ext uri="{9D8B030D-6E8A-4147-A177-3AD203B41FA5}">
                      <a16:colId xmlns:a16="http://schemas.microsoft.com/office/drawing/2014/main" val="4206953403"/>
                    </a:ext>
                  </a:extLst>
                </a:gridCol>
                <a:gridCol w="1645920">
                  <a:extLst>
                    <a:ext uri="{9D8B030D-6E8A-4147-A177-3AD203B41FA5}">
                      <a16:colId xmlns:a16="http://schemas.microsoft.com/office/drawing/2014/main" val="1393948426"/>
                    </a:ext>
                  </a:extLst>
                </a:gridCol>
                <a:gridCol w="1645920">
                  <a:extLst>
                    <a:ext uri="{9D8B030D-6E8A-4147-A177-3AD203B41FA5}">
                      <a16:colId xmlns:a16="http://schemas.microsoft.com/office/drawing/2014/main" val="1922358260"/>
                    </a:ext>
                  </a:extLst>
                </a:gridCol>
                <a:gridCol w="1645920">
                  <a:extLst>
                    <a:ext uri="{9D8B030D-6E8A-4147-A177-3AD203B41FA5}">
                      <a16:colId xmlns:a16="http://schemas.microsoft.com/office/drawing/2014/main" val="2290300627"/>
                    </a:ext>
                  </a:extLst>
                </a:gridCol>
                <a:gridCol w="1645920">
                  <a:extLst>
                    <a:ext uri="{9D8B030D-6E8A-4147-A177-3AD203B41FA5}">
                      <a16:colId xmlns:a16="http://schemas.microsoft.com/office/drawing/2014/main" val="4039881585"/>
                    </a:ext>
                  </a:extLst>
                </a:gridCol>
                <a:gridCol w="1645920">
                  <a:extLst>
                    <a:ext uri="{9D8B030D-6E8A-4147-A177-3AD203B41FA5}">
                      <a16:colId xmlns:a16="http://schemas.microsoft.com/office/drawing/2014/main" val="2493037954"/>
                    </a:ext>
                  </a:extLst>
                </a:gridCol>
                <a:gridCol w="1645920">
                  <a:extLst>
                    <a:ext uri="{9D8B030D-6E8A-4147-A177-3AD203B41FA5}">
                      <a16:colId xmlns:a16="http://schemas.microsoft.com/office/drawing/2014/main" val="3668194952"/>
                    </a:ext>
                  </a:extLst>
                </a:gridCol>
                <a:gridCol w="1645920">
                  <a:extLst>
                    <a:ext uri="{9D8B030D-6E8A-4147-A177-3AD203B41FA5}">
                      <a16:colId xmlns:a16="http://schemas.microsoft.com/office/drawing/2014/main" val="239151550"/>
                    </a:ext>
                  </a:extLst>
                </a:gridCol>
              </a:tblGrid>
              <a:tr h="548640">
                <a:tc rowSpan="2">
                  <a:txBody>
                    <a:bodyPr/>
                    <a:lstStyle/>
                    <a:p>
                      <a:pPr algn="ctr" fontAlgn="b"/>
                      <a:r>
                        <a:rPr lang="en-US" sz="2600" b="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Payment Type</a:t>
                      </a:r>
                      <a:endParaRPr lang="en-US" sz="26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gridSpan="8">
                  <a:txBody>
                    <a:bodyPr/>
                    <a:lstStyle/>
                    <a:p>
                      <a:pPr algn="ctr" fontAlgn="b"/>
                      <a:r>
                        <a:rPr lang="en-US" sz="2600" b="1"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Tips Amount (In Dollars Except for Count)</a:t>
                      </a:r>
                      <a:endParaRPr lang="en-US" sz="26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hMerge="1">
                  <a:txBody>
                    <a:bodyPr/>
                    <a:lstStyle/>
                    <a:p>
                      <a:pPr algn="ctr" fontAlgn="b"/>
                      <a:endParaRPr lang="en-US" sz="1800" b="0" i="0" u="none" strike="noStrike" dirty="0">
                        <a:solidFill>
                          <a:srgbClr val="000000"/>
                        </a:solidFill>
                        <a:effectLst/>
                        <a:latin typeface="+mn-lt"/>
                      </a:endParaRPr>
                    </a:p>
                  </a:txBody>
                  <a:tcPr marL="7620" marR="7620" marT="7620" marB="0" anchor="ctr"/>
                </a:tc>
                <a:tc hMerge="1">
                  <a:txBody>
                    <a:bodyPr/>
                    <a:lstStyle/>
                    <a:p>
                      <a:pPr algn="ctr" fontAlgn="b"/>
                      <a:endParaRPr lang="en-US" sz="1800" b="0" i="0" u="none" strike="noStrike" dirty="0">
                        <a:solidFill>
                          <a:srgbClr val="000000"/>
                        </a:solidFill>
                        <a:effectLst/>
                        <a:latin typeface="+mn-lt"/>
                      </a:endParaRPr>
                    </a:p>
                  </a:txBody>
                  <a:tcPr marL="7620" marR="7620" marT="7620" marB="0" anchor="ctr"/>
                </a:tc>
                <a:tc hMerge="1">
                  <a:txBody>
                    <a:bodyPr/>
                    <a:lstStyle/>
                    <a:p>
                      <a:pPr algn="ctr" fontAlgn="b"/>
                      <a:endParaRPr lang="en-US" sz="1800" b="0" i="0" u="none" strike="noStrike" dirty="0">
                        <a:solidFill>
                          <a:srgbClr val="000000"/>
                        </a:solidFill>
                        <a:effectLst/>
                        <a:latin typeface="+mn-lt"/>
                      </a:endParaRPr>
                    </a:p>
                  </a:txBody>
                  <a:tcPr marL="7620" marR="7620" marT="7620" marB="0" anchor="ctr"/>
                </a:tc>
                <a:tc hMerge="1">
                  <a:txBody>
                    <a:bodyPr/>
                    <a:lstStyle/>
                    <a:p>
                      <a:pPr algn="ctr" fontAlgn="b"/>
                      <a:endParaRPr lang="en-US" sz="1800" b="0" i="0" u="none" strike="noStrike" dirty="0">
                        <a:solidFill>
                          <a:srgbClr val="000000"/>
                        </a:solidFill>
                        <a:effectLst/>
                        <a:latin typeface="+mn-lt"/>
                      </a:endParaRPr>
                    </a:p>
                  </a:txBody>
                  <a:tcPr marL="7620" marR="7620" marT="7620" marB="0" anchor="ctr"/>
                </a:tc>
                <a:tc hMerge="1">
                  <a:txBody>
                    <a:bodyPr/>
                    <a:lstStyle/>
                    <a:p>
                      <a:pPr algn="ctr" fontAlgn="b"/>
                      <a:endParaRPr lang="en-US" sz="1800" b="0" i="0" u="none" strike="noStrike" dirty="0">
                        <a:solidFill>
                          <a:srgbClr val="000000"/>
                        </a:solidFill>
                        <a:effectLst/>
                        <a:latin typeface="+mn-lt"/>
                      </a:endParaRPr>
                    </a:p>
                  </a:txBody>
                  <a:tcPr marL="7620" marR="7620" marT="7620" marB="0" anchor="ctr"/>
                </a:tc>
                <a:tc hMerge="1">
                  <a:txBody>
                    <a:bodyPr/>
                    <a:lstStyle/>
                    <a:p>
                      <a:pPr algn="ctr" fontAlgn="b"/>
                      <a:endParaRPr lang="en-US" sz="1800" b="0" i="0" u="none" strike="noStrike" dirty="0">
                        <a:solidFill>
                          <a:srgbClr val="000000"/>
                        </a:solidFill>
                        <a:effectLst/>
                        <a:latin typeface="+mn-lt"/>
                      </a:endParaRPr>
                    </a:p>
                  </a:txBody>
                  <a:tcPr marL="7620" marR="7620" marT="7620" marB="0" anchor="ctr"/>
                </a:tc>
                <a:tc hMerge="1">
                  <a:txBody>
                    <a:bodyPr/>
                    <a:lstStyle/>
                    <a:p>
                      <a:pPr algn="ctr" fontAlgn="b"/>
                      <a:endParaRPr lang="en-US" sz="1800" b="0" i="0" u="none" strike="noStrike" dirty="0">
                        <a:solidFill>
                          <a:srgbClr val="000000"/>
                        </a:solidFill>
                        <a:effectLst/>
                        <a:latin typeface="+mn-lt"/>
                      </a:endParaRPr>
                    </a:p>
                  </a:txBody>
                  <a:tcPr marL="7620" marR="7620" marT="7620" marB="0" anchor="ctr"/>
                </a:tc>
                <a:extLst>
                  <a:ext uri="{0D108BD9-81ED-4DB2-BD59-A6C34878D82A}">
                    <a16:rowId xmlns:a16="http://schemas.microsoft.com/office/drawing/2014/main" val="789025230"/>
                  </a:ext>
                </a:extLst>
              </a:tr>
              <a:tr h="685800">
                <a:tc vMerge="1">
                  <a:txBody>
                    <a:bodyPr/>
                    <a:lstStyle/>
                    <a:p>
                      <a:pPr algn="ctr" fontAlgn="b"/>
                      <a:r>
                        <a:rPr lang="en-US" sz="1800" b="0" u="none" strike="noStrike" dirty="0">
                          <a:solidFill>
                            <a:srgbClr val="000000"/>
                          </a:solidFill>
                          <a:effectLst/>
                          <a:latin typeface="+mn-lt"/>
                        </a:rPr>
                        <a:t>Payment Type</a:t>
                      </a:r>
                      <a:endParaRPr lang="en-US" sz="1800" b="0" i="0" u="none" strike="noStrike" dirty="0">
                        <a:solidFill>
                          <a:srgbClr val="000000"/>
                        </a:solidFill>
                        <a:effectLst/>
                        <a:latin typeface="+mn-lt"/>
                      </a:endParaRPr>
                    </a:p>
                  </a:txBody>
                  <a:tcPr marL="7620" marR="7620" marT="7620" marB="0" anchor="ctr"/>
                </a:tc>
                <a:tc>
                  <a:txBody>
                    <a:bodyPr/>
                    <a:lstStyle/>
                    <a:p>
                      <a:pPr algn="ct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Count</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lnB w="12700" cap="flat" cmpd="sng" algn="ctr">
                      <a:solidFill>
                        <a:schemeClr val="tx1"/>
                      </a:solidFill>
                      <a:prstDash val="solid"/>
                      <a:round/>
                      <a:headEnd type="none" w="med" len="med"/>
                      <a:tailEnd type="none" w="med" len="med"/>
                    </a:lnB>
                  </a:tcPr>
                </a:tc>
                <a:tc>
                  <a:txBody>
                    <a:bodyPr/>
                    <a:lstStyle/>
                    <a:p>
                      <a:pPr algn="ct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Mean</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lnB w="12700" cap="flat" cmpd="sng" algn="ctr">
                      <a:solidFill>
                        <a:schemeClr val="tx1"/>
                      </a:solidFill>
                      <a:prstDash val="solid"/>
                      <a:round/>
                      <a:headEnd type="none" w="med" len="med"/>
                      <a:tailEnd type="none" w="med" len="med"/>
                    </a:lnB>
                  </a:tcPr>
                </a:tc>
                <a:tc>
                  <a:txBody>
                    <a:bodyPr/>
                    <a:lstStyle/>
                    <a:p>
                      <a:pPr algn="ct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Standard Deviation</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lnB w="12700" cap="flat" cmpd="sng" algn="ctr">
                      <a:solidFill>
                        <a:schemeClr val="tx1"/>
                      </a:solidFill>
                      <a:prstDash val="solid"/>
                      <a:round/>
                      <a:headEnd type="none" w="med" len="med"/>
                      <a:tailEnd type="none" w="med" len="med"/>
                    </a:lnB>
                  </a:tcPr>
                </a:tc>
                <a:tc>
                  <a:txBody>
                    <a:bodyPr/>
                    <a:lstStyle/>
                    <a:p>
                      <a:pPr algn="ct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Min.</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lnB w="12700" cap="flat" cmpd="sng" algn="ctr">
                      <a:solidFill>
                        <a:schemeClr val="tx1"/>
                      </a:solidFill>
                      <a:prstDash val="solid"/>
                      <a:round/>
                      <a:headEnd type="none" w="med" len="med"/>
                      <a:tailEnd type="none" w="med" len="med"/>
                    </a:lnB>
                  </a:tcPr>
                </a:tc>
                <a:tc>
                  <a:txBody>
                    <a:bodyPr/>
                    <a:lstStyle/>
                    <a:p>
                      <a:pPr algn="ct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First Quartile</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lnB w="12700" cap="flat" cmpd="sng" algn="ctr">
                      <a:solidFill>
                        <a:schemeClr val="tx1"/>
                      </a:solidFill>
                      <a:prstDash val="solid"/>
                      <a:round/>
                      <a:headEnd type="none" w="med" len="med"/>
                      <a:tailEnd type="none" w="med" len="med"/>
                    </a:lnB>
                  </a:tcPr>
                </a:tc>
                <a:tc>
                  <a:txBody>
                    <a:bodyPr/>
                    <a:lstStyle/>
                    <a:p>
                      <a:pPr algn="ct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Median</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lnB w="12700" cap="flat" cmpd="sng" algn="ctr">
                      <a:solidFill>
                        <a:schemeClr val="tx1"/>
                      </a:solidFill>
                      <a:prstDash val="solid"/>
                      <a:round/>
                      <a:headEnd type="none" w="med" len="med"/>
                      <a:tailEnd type="none" w="med" len="med"/>
                    </a:lnB>
                  </a:tcPr>
                </a:tc>
                <a:tc>
                  <a:txBody>
                    <a:bodyPr/>
                    <a:lstStyle/>
                    <a:p>
                      <a:pPr algn="ct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Third Quartile</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lnB w="12700" cap="flat" cmpd="sng" algn="ctr">
                      <a:solidFill>
                        <a:schemeClr val="tx1"/>
                      </a:solidFill>
                      <a:prstDash val="solid"/>
                      <a:round/>
                      <a:headEnd type="none" w="med" len="med"/>
                      <a:tailEnd type="none" w="med" len="med"/>
                    </a:lnB>
                  </a:tcPr>
                </a:tc>
                <a:tc>
                  <a:txBody>
                    <a:bodyPr/>
                    <a:lstStyle/>
                    <a:p>
                      <a:pPr algn="ct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1705419"/>
                  </a:ext>
                </a:extLst>
              </a:tr>
              <a:tr h="685800">
                <a:tc>
                  <a:txBody>
                    <a:bodyPr/>
                    <a:lstStyle/>
                    <a:p>
                      <a:pPr marL="91440" algn="l"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Credit Card</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84,660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lnT w="12700" cap="flat" cmpd="sng" algn="ctr">
                      <a:solidFill>
                        <a:schemeClr val="tx1"/>
                      </a:solidFill>
                      <a:prstDash val="solid"/>
                      <a:round/>
                      <a:headEnd type="none" w="med" len="med"/>
                      <a:tailEnd type="none" w="med" len="med"/>
                    </a:lnT>
                  </a:tcP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5.74</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lnT w="12700" cap="flat" cmpd="sng" algn="ctr">
                      <a:solidFill>
                        <a:schemeClr val="tx1"/>
                      </a:solidFill>
                      <a:prstDash val="solid"/>
                      <a:round/>
                      <a:headEnd type="none" w="med" len="med"/>
                      <a:tailEnd type="none" w="med" len="med"/>
                    </a:lnT>
                  </a:tcP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4.07</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lnT w="12700" cap="flat" cmpd="sng" algn="ctr">
                      <a:solidFill>
                        <a:schemeClr val="tx1"/>
                      </a:solidFill>
                      <a:prstDash val="solid"/>
                      <a:round/>
                      <a:headEnd type="none" w="med" len="med"/>
                      <a:tailEnd type="none" w="med" len="med"/>
                    </a:lnT>
                  </a:tcP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lnT w="12700" cap="flat" cmpd="sng" algn="ctr">
                      <a:solidFill>
                        <a:schemeClr val="tx1"/>
                      </a:solidFill>
                      <a:prstDash val="solid"/>
                      <a:round/>
                      <a:headEnd type="none" w="med" len="med"/>
                      <a:tailEnd type="none" w="med" len="med"/>
                    </a:lnT>
                  </a:tcP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2.55</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lnT w="12700" cap="flat" cmpd="sng" algn="ctr">
                      <a:solidFill>
                        <a:schemeClr val="tx1"/>
                      </a:solidFill>
                      <a:prstDash val="solid"/>
                      <a:round/>
                      <a:headEnd type="none" w="med" len="med"/>
                      <a:tailEnd type="none" w="med" len="med"/>
                    </a:lnT>
                  </a:tcP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lnT w="12700" cap="flat" cmpd="sng" algn="ctr">
                      <a:solidFill>
                        <a:schemeClr val="tx1"/>
                      </a:solidFill>
                      <a:prstDash val="solid"/>
                      <a:round/>
                      <a:headEnd type="none" w="med" len="med"/>
                      <a:tailEnd type="none" w="med" len="med"/>
                    </a:lnT>
                  </a:tcP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9.15</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lnT w="12700" cap="flat" cmpd="sng" algn="ctr">
                      <a:solidFill>
                        <a:schemeClr val="tx1"/>
                      </a:solidFill>
                      <a:prstDash val="solid"/>
                      <a:round/>
                      <a:headEnd type="none" w="med" len="med"/>
                      <a:tailEnd type="none" w="med" len="med"/>
                    </a:lnT>
                  </a:tcP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6982753"/>
                  </a:ext>
                </a:extLst>
              </a:tr>
              <a:tr h="685800">
                <a:tc>
                  <a:txBody>
                    <a:bodyPr/>
                    <a:lstStyle/>
                    <a:p>
                      <a:pPr marL="91440" algn="l"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Mobile</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19,250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3.61</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2.75</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2.14</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2.82</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4.29</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40.01</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extLst>
                  <a:ext uri="{0D108BD9-81ED-4DB2-BD59-A6C34878D82A}">
                    <a16:rowId xmlns:a16="http://schemas.microsoft.com/office/drawing/2014/main" val="1482927347"/>
                  </a:ext>
                </a:extLst>
              </a:tr>
              <a:tr h="685800">
                <a:tc>
                  <a:txBody>
                    <a:bodyPr/>
                    <a:lstStyle/>
                    <a:p>
                      <a:pPr marL="91440" algn="l"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 Charge</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74</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0.45</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1.90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extLst>
                  <a:ext uri="{0D108BD9-81ED-4DB2-BD59-A6C34878D82A}">
                    <a16:rowId xmlns:a16="http://schemas.microsoft.com/office/drawing/2014/main" val="3801638722"/>
                  </a:ext>
                </a:extLst>
              </a:tr>
              <a:tr h="685800">
                <a:tc>
                  <a:txBody>
                    <a:bodyPr/>
                    <a:lstStyle/>
                    <a:p>
                      <a:pPr marL="91440" algn="l" fontAlgn="b"/>
                      <a:r>
                        <a:rPr lang="en-US" sz="2600" b="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Prcard</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31,777</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0.15</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0.91</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21</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extLst>
                  <a:ext uri="{0D108BD9-81ED-4DB2-BD59-A6C34878D82A}">
                    <a16:rowId xmlns:a16="http://schemas.microsoft.com/office/drawing/2014/main" val="1849974935"/>
                  </a:ext>
                </a:extLst>
              </a:tr>
              <a:tr h="685800">
                <a:tc>
                  <a:txBody>
                    <a:bodyPr/>
                    <a:lstStyle/>
                    <a:p>
                      <a:pPr marL="91440" algn="l"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Cash</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66,675</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0.01</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0.24</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12.65</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extLst>
                  <a:ext uri="{0D108BD9-81ED-4DB2-BD59-A6C34878D82A}">
                    <a16:rowId xmlns:a16="http://schemas.microsoft.com/office/drawing/2014/main" val="988416729"/>
                  </a:ext>
                </a:extLst>
              </a:tr>
              <a:tr h="685800">
                <a:tc>
                  <a:txBody>
                    <a:bodyPr/>
                    <a:lstStyle/>
                    <a:p>
                      <a:pPr marL="91440" algn="l"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Unknown</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15,115</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0.00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0.10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6.75</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extLst>
                  <a:ext uri="{0D108BD9-81ED-4DB2-BD59-A6C34878D82A}">
                    <a16:rowId xmlns:a16="http://schemas.microsoft.com/office/drawing/2014/main" val="4063842085"/>
                  </a:ext>
                </a:extLst>
              </a:tr>
              <a:tr h="685800">
                <a:tc>
                  <a:txBody>
                    <a:bodyPr/>
                    <a:lstStyle/>
                    <a:p>
                      <a:pPr marL="91440" algn="l"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Dispute</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27432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tc>
                  <a:txBody>
                    <a:bodyPr/>
                    <a:lstStyle/>
                    <a:p>
                      <a:pPr algn="r" fontAlgn="b"/>
                      <a:r>
                        <a:rPr lang="en-US" sz="26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26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365760" marT="11430" marB="0" anchor="ctr"/>
                </a:tc>
                <a:extLst>
                  <a:ext uri="{0D108BD9-81ED-4DB2-BD59-A6C34878D82A}">
                    <a16:rowId xmlns:a16="http://schemas.microsoft.com/office/drawing/2014/main" val="3227170467"/>
                  </a:ext>
                </a:extLst>
              </a:tr>
            </a:tbl>
          </a:graphicData>
        </a:graphic>
      </p:graphicFrame>
      <p:sp>
        <p:nvSpPr>
          <p:cNvPr id="4" name="Rectangle 3">
            <a:extLst>
              <a:ext uri="{FF2B5EF4-FFF2-40B4-BE49-F238E27FC236}">
                <a16:creationId xmlns:a16="http://schemas.microsoft.com/office/drawing/2014/main" id="{EF9A3612-B84D-BC6D-59D8-1A4CD9340B80}"/>
              </a:ext>
            </a:extLst>
          </p:cNvPr>
          <p:cNvSpPr/>
          <p:nvPr/>
        </p:nvSpPr>
        <p:spPr>
          <a:xfrm>
            <a:off x="6085490" y="3473807"/>
            <a:ext cx="10929968" cy="1224317"/>
          </a:xfrm>
          <a:prstGeom prst="rect">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6E9FEFA-5BF6-201B-B58B-60FEBBD22CDD}"/>
              </a:ext>
            </a:extLst>
          </p:cNvPr>
          <p:cNvSpPr txBox="1"/>
          <p:nvPr/>
        </p:nvSpPr>
        <p:spPr>
          <a:xfrm>
            <a:off x="1749972" y="8286548"/>
            <a:ext cx="15265486" cy="1129668"/>
          </a:xfrm>
          <a:prstGeom prst="rect">
            <a:avLst/>
          </a:prstGeom>
          <a:noFill/>
        </p:spPr>
        <p:txBody>
          <a:bodyPr wrap="square" rtlCol="0">
            <a:spAutoFit/>
          </a:bodyPr>
          <a:lstStyle/>
          <a:p>
            <a:pPr algn="ctr">
              <a:lnSpc>
                <a:spcPct val="125000"/>
              </a:lnSpc>
            </a:pPr>
            <a:r>
              <a:rPr lang="en-US" sz="2800" b="1" dirty="0">
                <a:latin typeface="Calibri" panose="020F0502020204030204" pitchFamily="34" charset="0"/>
                <a:ea typeface="Calibri" panose="020F0502020204030204" pitchFamily="34" charset="0"/>
                <a:cs typeface="Calibri" panose="020F0502020204030204" pitchFamily="34" charset="0"/>
              </a:rPr>
              <a:t>Taxi Drivers focus on tips, but we look at the percentages of fares as tips are a better proxy to measure a customer’s desire to tip. </a:t>
            </a:r>
          </a:p>
        </p:txBody>
      </p:sp>
    </p:spTree>
    <p:extLst>
      <p:ext uri="{BB962C8B-B14F-4D97-AF65-F5344CB8AC3E}">
        <p14:creationId xmlns:p14="http://schemas.microsoft.com/office/powerpoint/2010/main" val="348254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Which Payment Types Give Higher Percents of Tips?</a:t>
            </a:r>
          </a:p>
        </p:txBody>
      </p:sp>
      <p:sp>
        <p:nvSpPr>
          <p:cNvPr id="6" name="Content Placeholder 9">
            <a:extLst>
              <a:ext uri="{FF2B5EF4-FFF2-40B4-BE49-F238E27FC236}">
                <a16:creationId xmlns:a16="http://schemas.microsoft.com/office/drawing/2014/main" id="{0D242B09-C6E2-4D2B-96EB-D18D6FFD01BE}"/>
              </a:ext>
            </a:extLst>
          </p:cNvPr>
          <p:cNvSpPr>
            <a:spLocks noGrp="1"/>
          </p:cNvSpPr>
          <p:nvPr>
            <p:ph idx="1"/>
          </p:nvPr>
        </p:nvSpPr>
        <p:spPr>
          <a:xfrm>
            <a:off x="11887200" y="2264865"/>
            <a:ext cx="5486400" cy="6675120"/>
          </a:xfrm>
        </p:spPr>
        <p:txBody>
          <a:bodyPr anchor="ctr">
            <a:normAutofit/>
          </a:bodyPr>
          <a:lstStyle/>
          <a:p>
            <a:pPr>
              <a:lnSpc>
                <a:spcPct val="125000"/>
              </a:lnSpc>
              <a:spcBef>
                <a:spcPts val="900"/>
              </a:spcBef>
            </a:pPr>
            <a:r>
              <a:rPr lang="en-US" sz="3900" i="1" dirty="0"/>
              <a:t>Credit Card</a:t>
            </a:r>
            <a:r>
              <a:rPr lang="en-US" sz="3900" dirty="0"/>
              <a:t> customers paid the highest percentages.</a:t>
            </a:r>
          </a:p>
          <a:p>
            <a:pPr>
              <a:lnSpc>
                <a:spcPct val="125000"/>
              </a:lnSpc>
              <a:spcBef>
                <a:spcPts val="900"/>
              </a:spcBef>
            </a:pPr>
            <a:r>
              <a:rPr lang="en-US" sz="3900" i="1" dirty="0"/>
              <a:t>Mobile</a:t>
            </a:r>
            <a:r>
              <a:rPr lang="en-US" sz="3900" dirty="0"/>
              <a:t> customers come in a distant second.</a:t>
            </a:r>
          </a:p>
          <a:p>
            <a:pPr>
              <a:lnSpc>
                <a:spcPct val="125000"/>
              </a:lnSpc>
              <a:spcBef>
                <a:spcPts val="900"/>
              </a:spcBef>
            </a:pPr>
            <a:r>
              <a:rPr lang="en-US" sz="3900" dirty="0"/>
              <a:t>Both groups have similar medians.</a:t>
            </a:r>
          </a:p>
        </p:txBody>
      </p:sp>
      <p:pic>
        <p:nvPicPr>
          <p:cNvPr id="5" name="Picture 4">
            <a:extLst>
              <a:ext uri="{FF2B5EF4-FFF2-40B4-BE49-F238E27FC236}">
                <a16:creationId xmlns:a16="http://schemas.microsoft.com/office/drawing/2014/main" id="{6D4758C0-B602-F8B7-C0E7-4AFFFF19AAC6}"/>
              </a:ext>
            </a:extLst>
          </p:cNvPr>
          <p:cNvPicPr>
            <a:picLocks noChangeAspect="1"/>
          </p:cNvPicPr>
          <p:nvPr/>
        </p:nvPicPr>
        <p:blipFill>
          <a:blip r:embed="rId3"/>
          <a:stretch>
            <a:fillRect/>
          </a:stretch>
        </p:blipFill>
        <p:spPr>
          <a:xfrm>
            <a:off x="1010341" y="2081985"/>
            <a:ext cx="10780919" cy="7040880"/>
          </a:xfrm>
          <a:prstGeom prst="rect">
            <a:avLst/>
          </a:prstGeom>
        </p:spPr>
      </p:pic>
    </p:spTree>
    <p:extLst>
      <p:ext uri="{BB962C8B-B14F-4D97-AF65-F5344CB8AC3E}">
        <p14:creationId xmlns:p14="http://schemas.microsoft.com/office/powerpoint/2010/main" val="2739146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161926"/>
            <a:ext cx="16084550" cy="1549400"/>
          </a:xfrm>
        </p:spPr>
        <p:txBody>
          <a:bodyPr anchor="ctr"/>
          <a:lstStyle/>
          <a:p>
            <a:r>
              <a:rPr lang="en-US" altLang="en-US" dirty="0"/>
              <a:t>=== In-Video Questions For Slide 28 ===</a:t>
            </a:r>
          </a:p>
        </p:txBody>
      </p:sp>
      <p:sp>
        <p:nvSpPr>
          <p:cNvPr id="2" name="Content Placeholder 1">
            <a:extLst>
              <a:ext uri="{FF2B5EF4-FFF2-40B4-BE49-F238E27FC236}">
                <a16:creationId xmlns:a16="http://schemas.microsoft.com/office/drawing/2014/main" id="{B13BD67C-224F-3925-73F1-3F67ABD61F50}"/>
              </a:ext>
            </a:extLst>
          </p:cNvPr>
          <p:cNvSpPr>
            <a:spLocks noGrp="1"/>
          </p:cNvSpPr>
          <p:nvPr>
            <p:ph idx="1"/>
          </p:nvPr>
        </p:nvSpPr>
        <p:spPr/>
        <p:txBody>
          <a:bodyPr anchor="ctr"/>
          <a:lstStyle/>
          <a:p>
            <a:pPr marL="742950" indent="-742950">
              <a:lnSpc>
                <a:spcPct val="125000"/>
              </a:lnSpc>
              <a:spcBef>
                <a:spcPts val="600"/>
              </a:spcBef>
              <a:buFont typeface="+mj-lt"/>
              <a:buAutoNum type="arabicPeriod"/>
            </a:pPr>
            <a:r>
              <a:rPr lang="en-US" dirty="0"/>
              <a:t>Behavioral scientists postulate that people are less conscious about money when they use credit cards because they do not physically see the transfer of money.  Would this explain why a </a:t>
            </a:r>
            <a:r>
              <a:rPr lang="en-US" i="1" dirty="0"/>
              <a:t>Credit Card</a:t>
            </a:r>
            <a:r>
              <a:rPr lang="en-US" dirty="0"/>
              <a:t> customer paid a higher percentage of the fare as a tip?</a:t>
            </a:r>
          </a:p>
          <a:p>
            <a:pPr marL="742950" indent="-742950">
              <a:lnSpc>
                <a:spcPct val="125000"/>
              </a:lnSpc>
              <a:spcBef>
                <a:spcPts val="600"/>
              </a:spcBef>
              <a:buFont typeface="+mj-lt"/>
              <a:buAutoNum type="arabicPeriod"/>
            </a:pPr>
            <a:r>
              <a:rPr lang="en-US" dirty="0"/>
              <a:t>Would you also apply this argument to the </a:t>
            </a:r>
            <a:r>
              <a:rPr lang="en-US" i="1" dirty="0"/>
              <a:t>Mobile</a:t>
            </a:r>
            <a:r>
              <a:rPr lang="en-US" dirty="0"/>
              <a:t> customers?</a:t>
            </a:r>
          </a:p>
        </p:txBody>
      </p:sp>
    </p:spTree>
    <p:extLst>
      <p:ext uri="{BB962C8B-B14F-4D97-AF65-F5344CB8AC3E}">
        <p14:creationId xmlns:p14="http://schemas.microsoft.com/office/powerpoint/2010/main" val="371839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161926"/>
            <a:ext cx="16084550" cy="1549400"/>
          </a:xfrm>
        </p:spPr>
        <p:txBody>
          <a:bodyPr anchor="ctr"/>
          <a:lstStyle/>
          <a:p>
            <a:r>
              <a:rPr lang="en-US" altLang="en-US" dirty="0"/>
              <a:t>Module 2 Lesson Plan</a:t>
            </a:r>
          </a:p>
        </p:txBody>
      </p:sp>
      <p:sp>
        <p:nvSpPr>
          <p:cNvPr id="5122" name="Content Placeholder 2">
            <a:extLst>
              <a:ext uri="{FF2B5EF4-FFF2-40B4-BE49-F238E27FC236}">
                <a16:creationId xmlns:a16="http://schemas.microsoft.com/office/drawing/2014/main" id="{B5CFF3DD-1E43-F576-FF57-62AAAE9F976D}"/>
              </a:ext>
            </a:extLst>
          </p:cNvPr>
          <p:cNvSpPr>
            <a:spLocks noGrp="1"/>
          </p:cNvSpPr>
          <p:nvPr>
            <p:ph idx="1"/>
          </p:nvPr>
        </p:nvSpPr>
        <p:spPr>
          <a:xfrm>
            <a:off x="1098551" y="1711326"/>
            <a:ext cx="15767379" cy="7315200"/>
          </a:xfrm>
        </p:spPr>
        <p:txBody>
          <a:bodyPr anchor="ctr"/>
          <a:lstStyle/>
          <a:p>
            <a:pPr marL="742950" indent="-742950">
              <a:buFont typeface="+mj-lt"/>
              <a:buAutoNum type="arabicPeriod"/>
            </a:pPr>
            <a:r>
              <a:rPr lang="en-US" altLang="en-US" b="1" dirty="0">
                <a:latin typeface="Calibri" panose="020F0502020204030204" pitchFamily="34" charset="0"/>
                <a:ea typeface="Calibri" panose="020F0502020204030204" pitchFamily="34" charset="0"/>
                <a:cs typeface="Calibri" panose="020F0502020204030204" pitchFamily="34" charset="0"/>
              </a:rPr>
              <a:t>Lesson 1: Discover Associations</a:t>
            </a:r>
          </a:p>
          <a:p>
            <a:pPr lvl="1">
              <a:spcBef>
                <a:spcPts val="600"/>
              </a:spcBef>
            </a:pPr>
            <a:r>
              <a:rPr lang="en-US" altLang="en-US" dirty="0">
                <a:latin typeface="Calibri" panose="020F0502020204030204" pitchFamily="34" charset="0"/>
                <a:ea typeface="Calibri" panose="020F0502020204030204" pitchFamily="34" charset="0"/>
                <a:cs typeface="Calibri" panose="020F0502020204030204" pitchFamily="34" charset="0"/>
              </a:rPr>
              <a:t>Use charts and graphs to help us discover associations.</a:t>
            </a:r>
          </a:p>
          <a:p>
            <a:pPr lvl="1">
              <a:spcBef>
                <a:spcPts val="600"/>
              </a:spcBef>
            </a:pPr>
            <a:r>
              <a:rPr lang="en-US" altLang="en-US" dirty="0">
                <a:latin typeface="Calibri" panose="020F0502020204030204" pitchFamily="34" charset="0"/>
                <a:ea typeface="Calibri" panose="020F0502020204030204" pitchFamily="34" charset="0"/>
                <a:cs typeface="Calibri" panose="020F0502020204030204" pitchFamily="34" charset="0"/>
              </a:rPr>
              <a:t>Heatmap, Scatterplots, and Stacked Bar Charts.</a:t>
            </a:r>
          </a:p>
          <a:p>
            <a:pPr marL="742950" indent="-742950">
              <a:buFont typeface="+mj-lt"/>
              <a:buAutoNum type="arabicPeriod"/>
            </a:pPr>
            <a:r>
              <a:rPr lang="en-US" altLang="en-US" b="1" dirty="0">
                <a:latin typeface="Calibri" panose="020F0502020204030204" pitchFamily="34" charset="0"/>
                <a:ea typeface="Calibri" panose="020F0502020204030204" pitchFamily="34" charset="0"/>
                <a:cs typeface="Calibri" panose="020F0502020204030204" pitchFamily="34" charset="0"/>
              </a:rPr>
              <a:t>Lesson 2: Measure Associations (Part I)</a:t>
            </a:r>
          </a:p>
          <a:p>
            <a:pPr lvl="1">
              <a:spcBef>
                <a:spcPts val="600"/>
              </a:spcBef>
            </a:pPr>
            <a:r>
              <a:rPr lang="en-US" altLang="en-US" dirty="0">
                <a:latin typeface="Calibri" panose="020F0502020204030204" pitchFamily="34" charset="0"/>
                <a:ea typeface="Calibri" panose="020F0502020204030204" pitchFamily="34" charset="0"/>
                <a:cs typeface="Calibri" panose="020F0502020204030204" pitchFamily="34" charset="0"/>
              </a:rPr>
              <a:t>Measure associations</a:t>
            </a:r>
            <a:r>
              <a:rPr lang="en-US" altLang="en-US" dirty="0"/>
              <a:t> between continuous and continuous features.</a:t>
            </a:r>
            <a:endParaRPr lang="en-US" altLang="en-US" dirty="0">
              <a:latin typeface="Calibri" panose="020F0502020204030204" pitchFamily="34" charset="0"/>
              <a:ea typeface="Calibri" panose="020F0502020204030204" pitchFamily="34" charset="0"/>
              <a:cs typeface="Calibri" panose="020F0502020204030204" pitchFamily="34" charset="0"/>
            </a:endParaRPr>
          </a:p>
          <a:p>
            <a:pPr lvl="1">
              <a:spcBef>
                <a:spcPts val="600"/>
              </a:spcBef>
            </a:pPr>
            <a:r>
              <a:rPr lang="en-US" altLang="en-US" dirty="0">
                <a:latin typeface="Calibri" panose="020F0502020204030204" pitchFamily="34" charset="0"/>
                <a:ea typeface="Calibri" panose="020F0502020204030204" pitchFamily="34" charset="0"/>
                <a:cs typeface="Calibri" panose="020F0502020204030204" pitchFamily="34" charset="0"/>
              </a:rPr>
              <a:t>Pearson and Distance Correlations</a:t>
            </a:r>
            <a:r>
              <a:rPr lang="en-US" altLang="en-US" dirty="0"/>
              <a:t>.</a:t>
            </a:r>
            <a:endParaRPr lang="en-US" altLang="en-US" dirty="0">
              <a:latin typeface="Calibri" panose="020F0502020204030204" pitchFamily="34" charset="0"/>
              <a:ea typeface="Calibri" panose="020F0502020204030204" pitchFamily="34" charset="0"/>
              <a:cs typeface="Calibri" panose="020F0502020204030204" pitchFamily="34" charset="0"/>
            </a:endParaRPr>
          </a:p>
          <a:p>
            <a:pPr marL="742950" indent="-742950">
              <a:buFont typeface="+mj-lt"/>
              <a:buAutoNum type="arabicPeriod"/>
            </a:pPr>
            <a:r>
              <a:rPr lang="en-US" altLang="en-US" b="1" dirty="0">
                <a:latin typeface="Calibri" panose="020F0502020204030204" pitchFamily="34" charset="0"/>
                <a:ea typeface="Calibri" panose="020F0502020204030204" pitchFamily="34" charset="0"/>
                <a:cs typeface="Calibri" panose="020F0502020204030204" pitchFamily="34" charset="0"/>
              </a:rPr>
              <a:t>Lesson 3: Measure Associations (Part II)</a:t>
            </a:r>
          </a:p>
          <a:p>
            <a:pPr lvl="1">
              <a:spcBef>
                <a:spcPts val="600"/>
              </a:spcBef>
            </a:pPr>
            <a:r>
              <a:rPr lang="en-US" altLang="en-US" dirty="0">
                <a:latin typeface="Calibri" panose="020F0502020204030204" pitchFamily="34" charset="0"/>
                <a:ea typeface="Calibri" panose="020F0502020204030204" pitchFamily="34" charset="0"/>
                <a:cs typeface="Calibri" panose="020F0502020204030204" pitchFamily="34" charset="0"/>
              </a:rPr>
              <a:t>Measure associations between a categorical feature and another feature.</a:t>
            </a:r>
          </a:p>
          <a:p>
            <a:pPr lvl="1">
              <a:spcBef>
                <a:spcPts val="600"/>
              </a:spcBef>
            </a:pPr>
            <a:r>
              <a:rPr lang="en-US" altLang="en-US" dirty="0">
                <a:latin typeface="Calibri" panose="020F0502020204030204" pitchFamily="34" charset="0"/>
                <a:ea typeface="Calibri" panose="020F0502020204030204" pitchFamily="34" charset="0"/>
                <a:cs typeface="Calibri" panose="020F0502020204030204" pitchFamily="34" charset="0"/>
              </a:rPr>
              <a:t>Cramer’s V Value </a:t>
            </a:r>
            <a:r>
              <a:rPr lang="en-US" altLang="en-US" dirty="0"/>
              <a:t>and Eta-Squared Value.</a:t>
            </a:r>
            <a:endParaRPr lang="en-US" altLang="en-U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0"/>
            <a:ext cx="15773400" cy="1969116"/>
          </a:xfrm>
        </p:spPr>
        <p:txBody>
          <a:bodyPr>
            <a:normAutofit/>
          </a:bodyPr>
          <a:lstStyle/>
          <a:p>
            <a:r>
              <a:rPr lang="en-US" b="1" dirty="0"/>
              <a:t>What Does an Empty Refrigerator Mean?</a:t>
            </a:r>
          </a:p>
        </p:txBody>
      </p:sp>
      <p:sp>
        <p:nvSpPr>
          <p:cNvPr id="8" name="Content Placeholder 7">
            <a:extLst>
              <a:ext uri="{FF2B5EF4-FFF2-40B4-BE49-F238E27FC236}">
                <a16:creationId xmlns:a16="http://schemas.microsoft.com/office/drawing/2014/main" id="{91E18B1C-B138-F6B9-CE47-2A0B8D1E332C}"/>
              </a:ext>
            </a:extLst>
          </p:cNvPr>
          <p:cNvSpPr>
            <a:spLocks noGrp="1"/>
          </p:cNvSpPr>
          <p:nvPr>
            <p:ph idx="1"/>
          </p:nvPr>
        </p:nvSpPr>
        <p:spPr>
          <a:xfrm>
            <a:off x="1257300" y="2191477"/>
            <a:ext cx="8168802" cy="6644238"/>
          </a:xfrm>
        </p:spPr>
        <p:txBody>
          <a:bodyPr anchor="ctr"/>
          <a:lstStyle/>
          <a:p>
            <a:pPr marL="771525" indent="-771525">
              <a:lnSpc>
                <a:spcPct val="125000"/>
              </a:lnSpc>
              <a:spcBef>
                <a:spcPts val="900"/>
              </a:spcBef>
              <a:buFont typeface="+mj-lt"/>
              <a:buAutoNum type="arabicPeriod"/>
            </a:pPr>
            <a:r>
              <a:rPr lang="en-US" sz="3900" dirty="0"/>
              <a:t>Someone ate all your food.</a:t>
            </a:r>
          </a:p>
          <a:p>
            <a:pPr marL="771525" indent="-771525">
              <a:lnSpc>
                <a:spcPct val="125000"/>
              </a:lnSpc>
              <a:spcBef>
                <a:spcPts val="900"/>
              </a:spcBef>
              <a:buFont typeface="+mj-lt"/>
              <a:buAutoNum type="arabicPeriod"/>
            </a:pPr>
            <a:r>
              <a:rPr lang="en-US" sz="3900" dirty="0"/>
              <a:t>You forgot that you have eaten all your food.</a:t>
            </a:r>
          </a:p>
          <a:p>
            <a:pPr marL="771525" indent="-771525">
              <a:lnSpc>
                <a:spcPct val="125000"/>
              </a:lnSpc>
              <a:spcBef>
                <a:spcPts val="900"/>
              </a:spcBef>
              <a:buFont typeface="+mj-lt"/>
              <a:buAutoNum type="arabicPeriod"/>
            </a:pPr>
            <a:r>
              <a:rPr lang="en-US" sz="3900" dirty="0"/>
              <a:t>It reminds you to buy groceries.</a:t>
            </a:r>
          </a:p>
          <a:p>
            <a:pPr marL="771525" indent="-771525">
              <a:lnSpc>
                <a:spcPct val="125000"/>
              </a:lnSpc>
              <a:spcBef>
                <a:spcPts val="900"/>
              </a:spcBef>
              <a:buFont typeface="+mj-lt"/>
              <a:buAutoNum type="arabicPeriod"/>
            </a:pPr>
            <a:r>
              <a:rPr lang="en-US" sz="3900" dirty="0"/>
              <a:t>You do not have money to buy groceries.</a:t>
            </a:r>
          </a:p>
          <a:p>
            <a:pPr marL="771525" indent="-771525">
              <a:lnSpc>
                <a:spcPct val="125000"/>
              </a:lnSpc>
              <a:spcBef>
                <a:spcPts val="900"/>
              </a:spcBef>
              <a:buFont typeface="+mj-lt"/>
              <a:buAutoNum type="arabicPeriod"/>
            </a:pPr>
            <a:r>
              <a:rPr lang="en-US" sz="3900" dirty="0"/>
              <a:t>Your refrigerator has broken!</a:t>
            </a:r>
          </a:p>
          <a:p>
            <a:pPr marL="771525" indent="-771525">
              <a:lnSpc>
                <a:spcPct val="125000"/>
              </a:lnSpc>
              <a:spcBef>
                <a:spcPts val="900"/>
              </a:spcBef>
              <a:buFont typeface="+mj-lt"/>
              <a:buAutoNum type="arabicPeriod"/>
            </a:pPr>
            <a:r>
              <a:rPr lang="en-US" sz="3900" dirty="0"/>
              <a:t>You just bought a new refrigerator!</a:t>
            </a:r>
          </a:p>
        </p:txBody>
      </p:sp>
      <p:pic>
        <p:nvPicPr>
          <p:cNvPr id="4" name="Picture 3">
            <a:extLst>
              <a:ext uri="{FF2B5EF4-FFF2-40B4-BE49-F238E27FC236}">
                <a16:creationId xmlns:a16="http://schemas.microsoft.com/office/drawing/2014/main" id="{D26B2B74-7FC3-B915-9E6A-CF752C9CA188}"/>
              </a:ext>
            </a:extLst>
          </p:cNvPr>
          <p:cNvPicPr>
            <a:picLocks noChangeAspect="1"/>
          </p:cNvPicPr>
          <p:nvPr/>
        </p:nvPicPr>
        <p:blipFill>
          <a:blip r:embed="rId3"/>
          <a:stretch>
            <a:fillRect/>
          </a:stretch>
        </p:blipFill>
        <p:spPr>
          <a:xfrm>
            <a:off x="9751895" y="2084596"/>
            <a:ext cx="7278806" cy="685800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0041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solidFill>
                  <a:schemeClr val="tx1"/>
                </a:solidFill>
              </a:rPr>
              <a:t>END OF LESSON 1</a:t>
            </a:r>
          </a:p>
        </p:txBody>
      </p:sp>
    </p:spTree>
    <p:extLst>
      <p:ext uri="{BB962C8B-B14F-4D97-AF65-F5344CB8AC3E}">
        <p14:creationId xmlns:p14="http://schemas.microsoft.com/office/powerpoint/2010/main" val="3970526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5000"/>
              </a:lnSpc>
              <a:spcBef>
                <a:spcPts val="0"/>
              </a:spcBef>
              <a:spcAft>
                <a:spcPts val="600"/>
              </a:spcAft>
            </a:pPr>
            <a:r>
              <a:rPr lang="en-US" altLang="en-US" sz="7200" b="1" dirty="0">
                <a:solidFill>
                  <a:schemeClr val="tx1"/>
                </a:solidFill>
              </a:rPr>
              <a:t>Lesson 2:</a:t>
            </a:r>
            <a:br>
              <a:rPr lang="en-US" altLang="en-US" sz="7200" b="1" dirty="0">
                <a:solidFill>
                  <a:schemeClr val="tx1"/>
                </a:solidFill>
              </a:rPr>
            </a:br>
            <a:r>
              <a:rPr lang="en-US" altLang="en-US" sz="7200" b="1" dirty="0">
                <a:solidFill>
                  <a:schemeClr val="tx1"/>
                </a:solidFill>
              </a:rPr>
              <a:t>Measure Associations Part I</a:t>
            </a:r>
            <a:endParaRPr lang="en-US" sz="7200" b="1" dirty="0">
              <a:solidFill>
                <a:schemeClr val="tx1"/>
              </a:solidFill>
            </a:endParaRPr>
          </a:p>
        </p:txBody>
      </p:sp>
    </p:spTree>
    <p:extLst>
      <p:ext uri="{BB962C8B-B14F-4D97-AF65-F5344CB8AC3E}">
        <p14:creationId xmlns:p14="http://schemas.microsoft.com/office/powerpoint/2010/main" val="2599216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F33CE27-7CDF-6C4D-736F-BD49DA842DD4}"/>
              </a:ext>
            </a:extLst>
          </p:cNvPr>
          <p:cNvSpPr/>
          <p:nvPr/>
        </p:nvSpPr>
        <p:spPr>
          <a:xfrm>
            <a:off x="1828800" y="1485900"/>
            <a:ext cx="14630400" cy="7315200"/>
          </a:xfrm>
          <a:prstGeom prst="round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5000"/>
              </a:lnSpc>
              <a:spcBef>
                <a:spcPts val="0"/>
              </a:spcBef>
              <a:spcAft>
                <a:spcPts val="600"/>
              </a:spcAft>
            </a:pPr>
            <a:r>
              <a:rPr lang="en-US" altLang="en-US" sz="7200" b="1" dirty="0">
                <a:solidFill>
                  <a:schemeClr val="tx1"/>
                </a:solidFill>
              </a:rPr>
              <a:t>Between Continuous and Continuous Features</a:t>
            </a:r>
            <a:endParaRPr lang="en-US" sz="7200" b="1" dirty="0">
              <a:solidFill>
                <a:schemeClr val="tx1"/>
              </a:solidFill>
            </a:endParaRPr>
          </a:p>
        </p:txBody>
      </p:sp>
    </p:spTree>
    <p:extLst>
      <p:ext uri="{BB962C8B-B14F-4D97-AF65-F5344CB8AC3E}">
        <p14:creationId xmlns:p14="http://schemas.microsoft.com/office/powerpoint/2010/main" val="1422155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1"/>
            <a:ext cx="15773400" cy="1988345"/>
          </a:xfrm>
        </p:spPr>
        <p:txBody>
          <a:bodyPr/>
          <a:lstStyle/>
          <a:p>
            <a:r>
              <a:rPr lang="en-US" b="1" dirty="0"/>
              <a:t>Pearson Correlation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normAutofit/>
              </a:bodyPr>
              <a:lstStyle/>
              <a:p>
                <a:pPr>
                  <a:lnSpc>
                    <a:spcPct val="125000"/>
                  </a:lnSpc>
                  <a:spcBef>
                    <a:spcPts val="900"/>
                  </a:spcBef>
                </a:pPr>
                <a:r>
                  <a:rPr lang="en-US" sz="3900" dirty="0"/>
                  <a:t>Suppose we observed </a:t>
                </a:r>
                <a14:m>
                  <m:oMath xmlns:m="http://schemas.openxmlformats.org/officeDocument/2006/math">
                    <m:r>
                      <a:rPr lang="en-US" sz="3900" i="1" dirty="0">
                        <a:latin typeface="Cambria Math" panose="02040503050406030204" pitchFamily="18" charset="0"/>
                      </a:rPr>
                      <m:t>𝑛</m:t>
                    </m:r>
                  </m:oMath>
                </a14:m>
                <a:r>
                  <a:rPr lang="en-US" sz="3900" dirty="0"/>
                  <a:t> pairs of observations </a:t>
                </a:r>
                <a14:m>
                  <m:oMath xmlns:m="http://schemas.openxmlformats.org/officeDocument/2006/math">
                    <m:d>
                      <m:dPr>
                        <m:ctrlPr>
                          <a:rPr lang="en-US" sz="3900" i="1">
                            <a:latin typeface="Cambria Math" panose="02040503050406030204" pitchFamily="18" charset="0"/>
                          </a:rPr>
                        </m:ctrlPr>
                      </m:dPr>
                      <m:e>
                        <m:sSub>
                          <m:sSubPr>
                            <m:ctrlPr>
                              <a:rPr lang="en-US" sz="3900" i="1">
                                <a:latin typeface="Cambria Math" panose="02040503050406030204" pitchFamily="18" charset="0"/>
                              </a:rPr>
                            </m:ctrlPr>
                          </m:sSubPr>
                          <m:e>
                            <m:r>
                              <a:rPr lang="en-US" sz="3900" i="1">
                                <a:latin typeface="Cambria Math" panose="02040503050406030204" pitchFamily="18" charset="0"/>
                              </a:rPr>
                              <m:t>𝑥</m:t>
                            </m:r>
                          </m:e>
                          <m:sub>
                            <m:r>
                              <a:rPr lang="en-US" sz="3900" i="1">
                                <a:latin typeface="Cambria Math" panose="02040503050406030204" pitchFamily="18" charset="0"/>
                              </a:rPr>
                              <m:t>𝑖</m:t>
                            </m:r>
                          </m:sub>
                        </m:sSub>
                        <m:r>
                          <a:rPr lang="en-US" sz="3900" i="1">
                            <a:latin typeface="Cambria Math" panose="02040503050406030204" pitchFamily="18" charset="0"/>
                          </a:rPr>
                          <m:t>,</m:t>
                        </m:r>
                        <m:sSub>
                          <m:sSubPr>
                            <m:ctrlPr>
                              <a:rPr lang="en-US" sz="3900" i="1">
                                <a:latin typeface="Cambria Math" panose="02040503050406030204" pitchFamily="18" charset="0"/>
                              </a:rPr>
                            </m:ctrlPr>
                          </m:sSubPr>
                          <m:e>
                            <m:r>
                              <a:rPr lang="en-US" sz="3900" i="1">
                                <a:latin typeface="Cambria Math" panose="02040503050406030204" pitchFamily="18" charset="0"/>
                              </a:rPr>
                              <m:t>𝑦</m:t>
                            </m:r>
                          </m:e>
                          <m:sub>
                            <m:r>
                              <a:rPr lang="en-US" sz="3900" i="1">
                                <a:latin typeface="Cambria Math" panose="02040503050406030204" pitchFamily="18" charset="0"/>
                              </a:rPr>
                              <m:t>𝑖</m:t>
                            </m:r>
                          </m:sub>
                        </m:sSub>
                      </m:e>
                    </m:d>
                    <m:r>
                      <a:rPr lang="en-US" sz="3900" i="1">
                        <a:latin typeface="Cambria Math" panose="02040503050406030204" pitchFamily="18" charset="0"/>
                      </a:rPr>
                      <m:t>, </m:t>
                    </m:r>
                    <m:r>
                      <a:rPr lang="en-US" sz="3900" i="1">
                        <a:latin typeface="Cambria Math" panose="02040503050406030204" pitchFamily="18" charset="0"/>
                      </a:rPr>
                      <m:t>𝑖</m:t>
                    </m:r>
                    <m:r>
                      <a:rPr lang="en-US" sz="3900" i="1">
                        <a:latin typeface="Cambria Math" panose="02040503050406030204" pitchFamily="18" charset="0"/>
                      </a:rPr>
                      <m:t>=1,…,</m:t>
                    </m:r>
                    <m:r>
                      <a:rPr lang="en-US" sz="3900" i="1">
                        <a:latin typeface="Cambria Math" panose="02040503050406030204" pitchFamily="18" charset="0"/>
                      </a:rPr>
                      <m:t>𝑛</m:t>
                    </m:r>
                  </m:oMath>
                </a14:m>
                <a:endParaRPr lang="en-US" sz="3900" dirty="0"/>
              </a:p>
              <a:p>
                <a:pPr>
                  <a:lnSpc>
                    <a:spcPct val="125000"/>
                  </a:lnSpc>
                  <a:spcBef>
                    <a:spcPts val="900"/>
                  </a:spcBef>
                </a:pPr>
                <a:r>
                  <a:rPr lang="en-US" sz="3900" dirty="0"/>
                  <a:t>The means are </a:t>
                </a:r>
                <a14:m>
                  <m:oMath xmlns:m="http://schemas.openxmlformats.org/officeDocument/2006/math">
                    <m:acc>
                      <m:accPr>
                        <m:chr m:val="̅"/>
                        <m:ctrlPr>
                          <a:rPr lang="en-US" sz="3900" i="1">
                            <a:latin typeface="Cambria Math" panose="02040503050406030204" pitchFamily="18" charset="0"/>
                          </a:rPr>
                        </m:ctrlPr>
                      </m:accPr>
                      <m:e>
                        <m:r>
                          <a:rPr lang="en-US" sz="3900" i="1">
                            <a:latin typeface="Cambria Math" panose="02040503050406030204" pitchFamily="18" charset="0"/>
                          </a:rPr>
                          <m:t>𝑥</m:t>
                        </m:r>
                      </m:e>
                    </m:acc>
                    <m:r>
                      <a:rPr lang="en-US" sz="3900" i="1">
                        <a:latin typeface="Cambria Math" panose="02040503050406030204" pitchFamily="18" charset="0"/>
                      </a:rPr>
                      <m:t>=</m:t>
                    </m:r>
                    <m:f>
                      <m:fPr>
                        <m:ctrlPr>
                          <a:rPr lang="en-US" sz="3900" i="1">
                            <a:latin typeface="Cambria Math" panose="02040503050406030204" pitchFamily="18" charset="0"/>
                          </a:rPr>
                        </m:ctrlPr>
                      </m:fPr>
                      <m:num>
                        <m:r>
                          <a:rPr lang="en-US" sz="3900" i="1">
                            <a:latin typeface="Cambria Math" panose="02040503050406030204" pitchFamily="18" charset="0"/>
                          </a:rPr>
                          <m:t>1</m:t>
                        </m:r>
                      </m:num>
                      <m:den>
                        <m:r>
                          <a:rPr lang="en-US" sz="3900" i="1">
                            <a:latin typeface="Cambria Math" panose="02040503050406030204" pitchFamily="18" charset="0"/>
                          </a:rPr>
                          <m:t>𝑛</m:t>
                        </m:r>
                      </m:den>
                    </m:f>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𝑖</m:t>
                        </m:r>
                        <m:r>
                          <a:rPr lang="en-US" sz="3900" i="1">
                            <a:latin typeface="Cambria Math" panose="02040503050406030204" pitchFamily="18" charset="0"/>
                          </a:rPr>
                          <m:t>=1</m:t>
                        </m:r>
                      </m:sub>
                      <m:sup>
                        <m:r>
                          <a:rPr lang="en-US" sz="3900" i="1">
                            <a:latin typeface="Cambria Math" panose="02040503050406030204" pitchFamily="18" charset="0"/>
                          </a:rPr>
                          <m:t>𝑛</m:t>
                        </m:r>
                      </m:sup>
                      <m:e>
                        <m:sSub>
                          <m:sSubPr>
                            <m:ctrlPr>
                              <a:rPr lang="en-US" sz="3900" i="1">
                                <a:latin typeface="Cambria Math" panose="02040503050406030204" pitchFamily="18" charset="0"/>
                              </a:rPr>
                            </m:ctrlPr>
                          </m:sSubPr>
                          <m:e>
                            <m:r>
                              <a:rPr lang="en-US" sz="3900" i="1">
                                <a:latin typeface="Cambria Math" panose="02040503050406030204" pitchFamily="18" charset="0"/>
                              </a:rPr>
                              <m:t>𝑥</m:t>
                            </m:r>
                          </m:e>
                          <m:sub>
                            <m:r>
                              <a:rPr lang="en-US" sz="3900" i="1">
                                <a:latin typeface="Cambria Math" panose="02040503050406030204" pitchFamily="18" charset="0"/>
                              </a:rPr>
                              <m:t>𝑖</m:t>
                            </m:r>
                          </m:sub>
                        </m:sSub>
                      </m:e>
                    </m:nary>
                  </m:oMath>
                </a14:m>
                <a:r>
                  <a:rPr lang="en-US" sz="3900" dirty="0"/>
                  <a:t> and </a:t>
                </a:r>
                <a14:m>
                  <m:oMath xmlns:m="http://schemas.openxmlformats.org/officeDocument/2006/math">
                    <m:acc>
                      <m:accPr>
                        <m:chr m:val="̅"/>
                        <m:ctrlPr>
                          <a:rPr lang="en-US" sz="3900" i="1">
                            <a:latin typeface="Cambria Math" panose="02040503050406030204" pitchFamily="18" charset="0"/>
                          </a:rPr>
                        </m:ctrlPr>
                      </m:accPr>
                      <m:e>
                        <m:r>
                          <a:rPr lang="en-US" sz="3900" i="1">
                            <a:latin typeface="Cambria Math" panose="02040503050406030204" pitchFamily="18" charset="0"/>
                          </a:rPr>
                          <m:t>𝑦</m:t>
                        </m:r>
                      </m:e>
                    </m:acc>
                    <m:r>
                      <a:rPr lang="en-US" sz="3900" i="1">
                        <a:latin typeface="Cambria Math" panose="02040503050406030204" pitchFamily="18" charset="0"/>
                      </a:rPr>
                      <m:t>=</m:t>
                    </m:r>
                    <m:f>
                      <m:fPr>
                        <m:ctrlPr>
                          <a:rPr lang="en-US" sz="3900" i="1">
                            <a:latin typeface="Cambria Math" panose="02040503050406030204" pitchFamily="18" charset="0"/>
                          </a:rPr>
                        </m:ctrlPr>
                      </m:fPr>
                      <m:num>
                        <m:r>
                          <a:rPr lang="en-US" sz="3900" i="1">
                            <a:latin typeface="Cambria Math" panose="02040503050406030204" pitchFamily="18" charset="0"/>
                          </a:rPr>
                          <m:t>1</m:t>
                        </m:r>
                      </m:num>
                      <m:den>
                        <m:r>
                          <a:rPr lang="en-US" sz="3900" i="1">
                            <a:latin typeface="Cambria Math" panose="02040503050406030204" pitchFamily="18" charset="0"/>
                          </a:rPr>
                          <m:t>𝑛</m:t>
                        </m:r>
                      </m:den>
                    </m:f>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𝑖</m:t>
                        </m:r>
                        <m:r>
                          <a:rPr lang="en-US" sz="3900" i="1">
                            <a:latin typeface="Cambria Math" panose="02040503050406030204" pitchFamily="18" charset="0"/>
                          </a:rPr>
                          <m:t>=1</m:t>
                        </m:r>
                      </m:sub>
                      <m:sup>
                        <m:r>
                          <a:rPr lang="en-US" sz="3900" i="1">
                            <a:latin typeface="Cambria Math" panose="02040503050406030204" pitchFamily="18" charset="0"/>
                          </a:rPr>
                          <m:t>𝑛</m:t>
                        </m:r>
                      </m:sup>
                      <m:e>
                        <m:sSub>
                          <m:sSubPr>
                            <m:ctrlPr>
                              <a:rPr lang="en-US" sz="3900" i="1">
                                <a:latin typeface="Cambria Math" panose="02040503050406030204" pitchFamily="18" charset="0"/>
                              </a:rPr>
                            </m:ctrlPr>
                          </m:sSubPr>
                          <m:e>
                            <m:r>
                              <a:rPr lang="en-US" sz="3900" i="1">
                                <a:latin typeface="Cambria Math" panose="02040503050406030204" pitchFamily="18" charset="0"/>
                              </a:rPr>
                              <m:t>𝑦</m:t>
                            </m:r>
                          </m:e>
                          <m:sub>
                            <m:r>
                              <a:rPr lang="en-US" sz="3900" i="1">
                                <a:latin typeface="Cambria Math" panose="02040503050406030204" pitchFamily="18" charset="0"/>
                              </a:rPr>
                              <m:t>𝑖</m:t>
                            </m:r>
                          </m:sub>
                        </m:sSub>
                      </m:e>
                    </m:nary>
                  </m:oMath>
                </a14:m>
                <a:endParaRPr lang="en-US" sz="3900" dirty="0"/>
              </a:p>
              <a:p>
                <a:pPr>
                  <a:lnSpc>
                    <a:spcPct val="125000"/>
                  </a:lnSpc>
                  <a:spcBef>
                    <a:spcPts val="900"/>
                  </a:spcBef>
                </a:pPr>
                <a:r>
                  <a:rPr lang="en-US" sz="3900" dirty="0"/>
                  <a:t>The Pearson correlation is</a:t>
                </a:r>
              </a:p>
              <a:p>
                <a:pPr marL="0" indent="0">
                  <a:spcBef>
                    <a:spcPts val="900"/>
                  </a:spcBef>
                  <a:buNone/>
                </a:pPr>
                <a14:m>
                  <m:oMathPara xmlns:m="http://schemas.openxmlformats.org/officeDocument/2006/math">
                    <m:oMathParaPr>
                      <m:jc m:val="centerGroup"/>
                    </m:oMathParaPr>
                    <m:oMath xmlns:m="http://schemas.openxmlformats.org/officeDocument/2006/math">
                      <m:r>
                        <a:rPr lang="en-US" sz="3900" i="1">
                          <a:latin typeface="Cambria Math" panose="02040503050406030204" pitchFamily="18" charset="0"/>
                        </a:rPr>
                        <m:t>𝑟</m:t>
                      </m:r>
                      <m:r>
                        <a:rPr lang="en-US" sz="3900" i="1">
                          <a:latin typeface="Cambria Math" panose="02040503050406030204" pitchFamily="18" charset="0"/>
                        </a:rPr>
                        <m:t>=</m:t>
                      </m:r>
                      <m:f>
                        <m:fPr>
                          <m:ctrlPr>
                            <a:rPr lang="en-US" sz="3900" i="1">
                              <a:latin typeface="Cambria Math" panose="02040503050406030204" pitchFamily="18" charset="0"/>
                            </a:rPr>
                          </m:ctrlPr>
                        </m:fPr>
                        <m:num>
                          <m:nary>
                            <m:naryPr>
                              <m:chr m:val="∑"/>
                              <m:ctrlPr>
                                <a:rPr lang="en-US" sz="3900" i="1">
                                  <a:latin typeface="Cambria Math" panose="02040503050406030204" pitchFamily="18" charset="0"/>
                                  <a:ea typeface="Cambria Math" panose="02040503050406030204" pitchFamily="18" charset="0"/>
                                </a:rPr>
                              </m:ctrlPr>
                            </m:naryPr>
                            <m:sub>
                              <m:r>
                                <m:rPr>
                                  <m:brk m:alnAt="23"/>
                                </m:rPr>
                                <a:rPr lang="en-US" sz="3900" i="1">
                                  <a:latin typeface="Cambria Math" panose="02040503050406030204" pitchFamily="18" charset="0"/>
                                  <a:ea typeface="Cambria Math" panose="02040503050406030204" pitchFamily="18" charset="0"/>
                                </a:rPr>
                                <m:t>𝑖</m:t>
                              </m:r>
                              <m:r>
                                <a:rPr lang="en-US" sz="3900" i="1">
                                  <a:latin typeface="Cambria Math" panose="02040503050406030204" pitchFamily="18" charset="0"/>
                                  <a:ea typeface="Cambria Math" panose="02040503050406030204" pitchFamily="18" charset="0"/>
                                </a:rPr>
                                <m:t>=1</m:t>
                              </m:r>
                            </m:sub>
                            <m:sup>
                              <m:r>
                                <a:rPr lang="en-US" sz="3900" i="1">
                                  <a:latin typeface="Cambria Math" panose="02040503050406030204" pitchFamily="18" charset="0"/>
                                  <a:ea typeface="Cambria Math" panose="02040503050406030204" pitchFamily="18" charset="0"/>
                                </a:rPr>
                                <m:t>𝑛</m:t>
                              </m:r>
                            </m:sup>
                            <m:e>
                              <m:d>
                                <m:dPr>
                                  <m:ctrlPr>
                                    <a:rPr lang="en-US" sz="3900" i="1">
                                      <a:latin typeface="Cambria Math" panose="02040503050406030204" pitchFamily="18" charset="0"/>
                                      <a:ea typeface="Cambria Math" panose="02040503050406030204" pitchFamily="18" charset="0"/>
                                    </a:rPr>
                                  </m:ctrlPr>
                                </m:dPr>
                                <m:e>
                                  <m:sSub>
                                    <m:sSubPr>
                                      <m:ctrlPr>
                                        <a:rPr lang="en-US" sz="3900" i="1">
                                          <a:latin typeface="Cambria Math" panose="02040503050406030204" pitchFamily="18" charset="0"/>
                                          <a:ea typeface="Cambria Math" panose="02040503050406030204" pitchFamily="18" charset="0"/>
                                        </a:rPr>
                                      </m:ctrlPr>
                                    </m:sSubPr>
                                    <m:e>
                                      <m:r>
                                        <a:rPr lang="en-US" sz="3900" i="1">
                                          <a:latin typeface="Cambria Math" panose="02040503050406030204" pitchFamily="18" charset="0"/>
                                          <a:ea typeface="Cambria Math" panose="02040503050406030204" pitchFamily="18" charset="0"/>
                                        </a:rPr>
                                        <m:t>𝑥</m:t>
                                      </m:r>
                                    </m:e>
                                    <m:sub>
                                      <m:r>
                                        <a:rPr lang="en-US" sz="3900" i="1">
                                          <a:latin typeface="Cambria Math" panose="02040503050406030204" pitchFamily="18" charset="0"/>
                                          <a:ea typeface="Cambria Math" panose="02040503050406030204" pitchFamily="18" charset="0"/>
                                        </a:rPr>
                                        <m:t>𝑖</m:t>
                                      </m:r>
                                    </m:sub>
                                  </m:sSub>
                                  <m:r>
                                    <a:rPr lang="en-US" sz="3900" i="1">
                                      <a:latin typeface="Cambria Math" panose="02040503050406030204" pitchFamily="18" charset="0"/>
                                      <a:ea typeface="Cambria Math" panose="02040503050406030204" pitchFamily="18" charset="0"/>
                                    </a:rPr>
                                    <m:t>−</m:t>
                                  </m:r>
                                  <m:acc>
                                    <m:accPr>
                                      <m:chr m:val="̅"/>
                                      <m:ctrlPr>
                                        <a:rPr lang="en-US" sz="3900" i="1">
                                          <a:latin typeface="Cambria Math" panose="02040503050406030204" pitchFamily="18" charset="0"/>
                                          <a:ea typeface="Cambria Math" panose="02040503050406030204" pitchFamily="18" charset="0"/>
                                        </a:rPr>
                                      </m:ctrlPr>
                                    </m:accPr>
                                    <m:e>
                                      <m:r>
                                        <a:rPr lang="en-US" sz="3900" i="1">
                                          <a:latin typeface="Cambria Math" panose="02040503050406030204" pitchFamily="18" charset="0"/>
                                          <a:ea typeface="Cambria Math" panose="02040503050406030204" pitchFamily="18" charset="0"/>
                                        </a:rPr>
                                        <m:t>𝑥</m:t>
                                      </m:r>
                                    </m:e>
                                  </m:acc>
                                </m:e>
                              </m:d>
                              <m:d>
                                <m:dPr>
                                  <m:ctrlPr>
                                    <a:rPr lang="en-US" sz="3900" i="1">
                                      <a:latin typeface="Cambria Math" panose="02040503050406030204" pitchFamily="18" charset="0"/>
                                      <a:ea typeface="Cambria Math" panose="02040503050406030204" pitchFamily="18" charset="0"/>
                                    </a:rPr>
                                  </m:ctrlPr>
                                </m:dPr>
                                <m:e>
                                  <m:sSub>
                                    <m:sSubPr>
                                      <m:ctrlPr>
                                        <a:rPr lang="en-US" sz="3900" i="1">
                                          <a:latin typeface="Cambria Math" panose="02040503050406030204" pitchFamily="18" charset="0"/>
                                          <a:ea typeface="Cambria Math" panose="02040503050406030204" pitchFamily="18" charset="0"/>
                                        </a:rPr>
                                      </m:ctrlPr>
                                    </m:sSubPr>
                                    <m:e>
                                      <m:r>
                                        <a:rPr lang="en-US" sz="3900" i="1">
                                          <a:latin typeface="Cambria Math" panose="02040503050406030204" pitchFamily="18" charset="0"/>
                                          <a:ea typeface="Cambria Math" panose="02040503050406030204" pitchFamily="18" charset="0"/>
                                        </a:rPr>
                                        <m:t>𝑦</m:t>
                                      </m:r>
                                    </m:e>
                                    <m:sub>
                                      <m:r>
                                        <a:rPr lang="en-US" sz="3900" i="1">
                                          <a:latin typeface="Cambria Math" panose="02040503050406030204" pitchFamily="18" charset="0"/>
                                          <a:ea typeface="Cambria Math" panose="02040503050406030204" pitchFamily="18" charset="0"/>
                                        </a:rPr>
                                        <m:t>𝑖</m:t>
                                      </m:r>
                                    </m:sub>
                                  </m:sSub>
                                  <m:r>
                                    <a:rPr lang="en-US" sz="3900" i="1">
                                      <a:latin typeface="Cambria Math" panose="02040503050406030204" pitchFamily="18" charset="0"/>
                                      <a:ea typeface="Cambria Math" panose="02040503050406030204" pitchFamily="18" charset="0"/>
                                    </a:rPr>
                                    <m:t>−</m:t>
                                  </m:r>
                                  <m:acc>
                                    <m:accPr>
                                      <m:chr m:val="̅"/>
                                      <m:ctrlPr>
                                        <a:rPr lang="en-US" sz="3900" i="1">
                                          <a:latin typeface="Cambria Math" panose="02040503050406030204" pitchFamily="18" charset="0"/>
                                          <a:ea typeface="Cambria Math" panose="02040503050406030204" pitchFamily="18" charset="0"/>
                                        </a:rPr>
                                      </m:ctrlPr>
                                    </m:accPr>
                                    <m:e>
                                      <m:r>
                                        <a:rPr lang="en-US" sz="3900" i="1">
                                          <a:latin typeface="Cambria Math" panose="02040503050406030204" pitchFamily="18" charset="0"/>
                                          <a:ea typeface="Cambria Math" panose="02040503050406030204" pitchFamily="18" charset="0"/>
                                        </a:rPr>
                                        <m:t>𝑦</m:t>
                                      </m:r>
                                    </m:e>
                                  </m:acc>
                                </m:e>
                              </m:d>
                            </m:e>
                          </m:nary>
                        </m:num>
                        <m:den>
                          <m:rad>
                            <m:radPr>
                              <m:degHide m:val="on"/>
                              <m:ctrlPr>
                                <a:rPr lang="en-US" sz="3900" i="1">
                                  <a:latin typeface="Cambria Math" panose="02040503050406030204" pitchFamily="18" charset="0"/>
                                </a:rPr>
                              </m:ctrlPr>
                            </m:radPr>
                            <m:deg/>
                            <m:e>
                              <m:nary>
                                <m:naryPr>
                                  <m:chr m:val="∑"/>
                                  <m:ctrlPr>
                                    <a:rPr lang="en-US" sz="3900" i="1">
                                      <a:latin typeface="Cambria Math" panose="02040503050406030204" pitchFamily="18" charset="0"/>
                                      <a:ea typeface="Cambria Math" panose="02040503050406030204" pitchFamily="18" charset="0"/>
                                    </a:rPr>
                                  </m:ctrlPr>
                                </m:naryPr>
                                <m:sub>
                                  <m:r>
                                    <m:rPr>
                                      <m:brk m:alnAt="23"/>
                                    </m:rPr>
                                    <a:rPr lang="en-US" sz="3900" i="1">
                                      <a:latin typeface="Cambria Math" panose="02040503050406030204" pitchFamily="18" charset="0"/>
                                      <a:ea typeface="Cambria Math" panose="02040503050406030204" pitchFamily="18" charset="0"/>
                                    </a:rPr>
                                    <m:t>𝑖</m:t>
                                  </m:r>
                                  <m:r>
                                    <a:rPr lang="en-US" sz="3900" i="1">
                                      <a:latin typeface="Cambria Math" panose="02040503050406030204" pitchFamily="18" charset="0"/>
                                      <a:ea typeface="Cambria Math" panose="02040503050406030204" pitchFamily="18" charset="0"/>
                                    </a:rPr>
                                    <m:t>=1</m:t>
                                  </m:r>
                                </m:sub>
                                <m:sup>
                                  <m:r>
                                    <a:rPr lang="en-US" sz="3900" i="1">
                                      <a:latin typeface="Cambria Math" panose="02040503050406030204" pitchFamily="18" charset="0"/>
                                      <a:ea typeface="Cambria Math" panose="02040503050406030204" pitchFamily="18" charset="0"/>
                                    </a:rPr>
                                    <m:t>𝑛</m:t>
                                  </m:r>
                                </m:sup>
                                <m:e>
                                  <m:sSup>
                                    <m:sSupPr>
                                      <m:ctrlPr>
                                        <a:rPr lang="en-US" sz="3900" i="1">
                                          <a:latin typeface="Cambria Math" panose="02040503050406030204" pitchFamily="18" charset="0"/>
                                          <a:ea typeface="Cambria Math" panose="02040503050406030204" pitchFamily="18" charset="0"/>
                                        </a:rPr>
                                      </m:ctrlPr>
                                    </m:sSupPr>
                                    <m:e>
                                      <m:d>
                                        <m:dPr>
                                          <m:ctrlPr>
                                            <a:rPr lang="en-US" sz="3900" i="1">
                                              <a:latin typeface="Cambria Math" panose="02040503050406030204" pitchFamily="18" charset="0"/>
                                              <a:ea typeface="Cambria Math" panose="02040503050406030204" pitchFamily="18" charset="0"/>
                                            </a:rPr>
                                          </m:ctrlPr>
                                        </m:dPr>
                                        <m:e>
                                          <m:sSub>
                                            <m:sSubPr>
                                              <m:ctrlPr>
                                                <a:rPr lang="en-US" sz="3900" i="1">
                                                  <a:latin typeface="Cambria Math" panose="02040503050406030204" pitchFamily="18" charset="0"/>
                                                  <a:ea typeface="Cambria Math" panose="02040503050406030204" pitchFamily="18" charset="0"/>
                                                </a:rPr>
                                              </m:ctrlPr>
                                            </m:sSubPr>
                                            <m:e>
                                              <m:r>
                                                <a:rPr lang="en-US" sz="3900" i="1">
                                                  <a:latin typeface="Cambria Math" panose="02040503050406030204" pitchFamily="18" charset="0"/>
                                                  <a:ea typeface="Cambria Math" panose="02040503050406030204" pitchFamily="18" charset="0"/>
                                                </a:rPr>
                                                <m:t>𝑥</m:t>
                                              </m:r>
                                            </m:e>
                                            <m:sub>
                                              <m:r>
                                                <a:rPr lang="en-US" sz="3900" i="1">
                                                  <a:latin typeface="Cambria Math" panose="02040503050406030204" pitchFamily="18" charset="0"/>
                                                  <a:ea typeface="Cambria Math" panose="02040503050406030204" pitchFamily="18" charset="0"/>
                                                </a:rPr>
                                                <m:t>𝑖</m:t>
                                              </m:r>
                                            </m:sub>
                                          </m:sSub>
                                          <m:r>
                                            <a:rPr lang="en-US" sz="3900" i="1">
                                              <a:latin typeface="Cambria Math" panose="02040503050406030204" pitchFamily="18" charset="0"/>
                                              <a:ea typeface="Cambria Math" panose="02040503050406030204" pitchFamily="18" charset="0"/>
                                            </a:rPr>
                                            <m:t>−</m:t>
                                          </m:r>
                                          <m:acc>
                                            <m:accPr>
                                              <m:chr m:val="̅"/>
                                              <m:ctrlPr>
                                                <a:rPr lang="en-US" sz="3900" i="1">
                                                  <a:latin typeface="Cambria Math" panose="02040503050406030204" pitchFamily="18" charset="0"/>
                                                  <a:ea typeface="Cambria Math" panose="02040503050406030204" pitchFamily="18" charset="0"/>
                                                </a:rPr>
                                              </m:ctrlPr>
                                            </m:accPr>
                                            <m:e>
                                              <m:r>
                                                <a:rPr lang="en-US" sz="3900" i="1">
                                                  <a:latin typeface="Cambria Math" panose="02040503050406030204" pitchFamily="18" charset="0"/>
                                                  <a:ea typeface="Cambria Math" panose="02040503050406030204" pitchFamily="18" charset="0"/>
                                                </a:rPr>
                                                <m:t>𝑥</m:t>
                                              </m:r>
                                            </m:e>
                                          </m:acc>
                                        </m:e>
                                      </m:d>
                                    </m:e>
                                    <m:sup>
                                      <m:r>
                                        <a:rPr lang="en-US" sz="3900" i="1">
                                          <a:latin typeface="Cambria Math" panose="02040503050406030204" pitchFamily="18" charset="0"/>
                                          <a:ea typeface="Cambria Math" panose="02040503050406030204" pitchFamily="18" charset="0"/>
                                        </a:rPr>
                                        <m:t>2</m:t>
                                      </m:r>
                                    </m:sup>
                                  </m:sSup>
                                </m:e>
                              </m:nary>
                            </m:e>
                          </m:rad>
                          <m:rad>
                            <m:radPr>
                              <m:degHide m:val="on"/>
                              <m:ctrlPr>
                                <a:rPr lang="en-US" sz="3900" i="1">
                                  <a:latin typeface="Cambria Math" panose="02040503050406030204" pitchFamily="18" charset="0"/>
                                </a:rPr>
                              </m:ctrlPr>
                            </m:radPr>
                            <m:deg/>
                            <m:e>
                              <m:nary>
                                <m:naryPr>
                                  <m:chr m:val="∑"/>
                                  <m:ctrlPr>
                                    <a:rPr lang="en-US" sz="3900" i="1">
                                      <a:latin typeface="Cambria Math" panose="02040503050406030204" pitchFamily="18" charset="0"/>
                                      <a:ea typeface="Cambria Math" panose="02040503050406030204" pitchFamily="18" charset="0"/>
                                    </a:rPr>
                                  </m:ctrlPr>
                                </m:naryPr>
                                <m:sub>
                                  <m:r>
                                    <m:rPr>
                                      <m:brk m:alnAt="23"/>
                                    </m:rPr>
                                    <a:rPr lang="en-US" sz="3900" i="1">
                                      <a:latin typeface="Cambria Math" panose="02040503050406030204" pitchFamily="18" charset="0"/>
                                      <a:ea typeface="Cambria Math" panose="02040503050406030204" pitchFamily="18" charset="0"/>
                                    </a:rPr>
                                    <m:t>𝑖</m:t>
                                  </m:r>
                                  <m:r>
                                    <a:rPr lang="en-US" sz="3900" i="1">
                                      <a:latin typeface="Cambria Math" panose="02040503050406030204" pitchFamily="18" charset="0"/>
                                      <a:ea typeface="Cambria Math" panose="02040503050406030204" pitchFamily="18" charset="0"/>
                                    </a:rPr>
                                    <m:t>=1</m:t>
                                  </m:r>
                                </m:sub>
                                <m:sup>
                                  <m:r>
                                    <a:rPr lang="en-US" sz="3900" i="1">
                                      <a:latin typeface="Cambria Math" panose="02040503050406030204" pitchFamily="18" charset="0"/>
                                      <a:ea typeface="Cambria Math" panose="02040503050406030204" pitchFamily="18" charset="0"/>
                                    </a:rPr>
                                    <m:t>𝑛</m:t>
                                  </m:r>
                                </m:sup>
                                <m:e>
                                  <m:sSup>
                                    <m:sSupPr>
                                      <m:ctrlPr>
                                        <a:rPr lang="en-US" sz="3900" i="1">
                                          <a:latin typeface="Cambria Math" panose="02040503050406030204" pitchFamily="18" charset="0"/>
                                          <a:ea typeface="Cambria Math" panose="02040503050406030204" pitchFamily="18" charset="0"/>
                                        </a:rPr>
                                      </m:ctrlPr>
                                    </m:sSupPr>
                                    <m:e>
                                      <m:d>
                                        <m:dPr>
                                          <m:ctrlPr>
                                            <a:rPr lang="en-US" sz="3900" i="1">
                                              <a:latin typeface="Cambria Math" panose="02040503050406030204" pitchFamily="18" charset="0"/>
                                              <a:ea typeface="Cambria Math" panose="02040503050406030204" pitchFamily="18" charset="0"/>
                                            </a:rPr>
                                          </m:ctrlPr>
                                        </m:dPr>
                                        <m:e>
                                          <m:sSub>
                                            <m:sSubPr>
                                              <m:ctrlPr>
                                                <a:rPr lang="en-US" sz="3900" i="1">
                                                  <a:latin typeface="Cambria Math" panose="02040503050406030204" pitchFamily="18" charset="0"/>
                                                  <a:ea typeface="Cambria Math" panose="02040503050406030204" pitchFamily="18" charset="0"/>
                                                </a:rPr>
                                              </m:ctrlPr>
                                            </m:sSubPr>
                                            <m:e>
                                              <m:r>
                                                <a:rPr lang="en-US" sz="3900" i="1">
                                                  <a:latin typeface="Cambria Math" panose="02040503050406030204" pitchFamily="18" charset="0"/>
                                                  <a:ea typeface="Cambria Math" panose="02040503050406030204" pitchFamily="18" charset="0"/>
                                                </a:rPr>
                                                <m:t>𝑦</m:t>
                                              </m:r>
                                            </m:e>
                                            <m:sub>
                                              <m:r>
                                                <a:rPr lang="en-US" sz="3900" i="1">
                                                  <a:latin typeface="Cambria Math" panose="02040503050406030204" pitchFamily="18" charset="0"/>
                                                  <a:ea typeface="Cambria Math" panose="02040503050406030204" pitchFamily="18" charset="0"/>
                                                </a:rPr>
                                                <m:t>𝑖</m:t>
                                              </m:r>
                                            </m:sub>
                                          </m:sSub>
                                          <m:r>
                                            <a:rPr lang="en-US" sz="3900" i="1">
                                              <a:latin typeface="Cambria Math" panose="02040503050406030204" pitchFamily="18" charset="0"/>
                                              <a:ea typeface="Cambria Math" panose="02040503050406030204" pitchFamily="18" charset="0"/>
                                            </a:rPr>
                                            <m:t>−</m:t>
                                          </m:r>
                                          <m:acc>
                                            <m:accPr>
                                              <m:chr m:val="̅"/>
                                              <m:ctrlPr>
                                                <a:rPr lang="en-US" sz="3900" i="1">
                                                  <a:latin typeface="Cambria Math" panose="02040503050406030204" pitchFamily="18" charset="0"/>
                                                  <a:ea typeface="Cambria Math" panose="02040503050406030204" pitchFamily="18" charset="0"/>
                                                </a:rPr>
                                              </m:ctrlPr>
                                            </m:accPr>
                                            <m:e>
                                              <m:r>
                                                <a:rPr lang="en-US" sz="3900" i="1">
                                                  <a:latin typeface="Cambria Math" panose="02040503050406030204" pitchFamily="18" charset="0"/>
                                                  <a:ea typeface="Cambria Math" panose="02040503050406030204" pitchFamily="18" charset="0"/>
                                                </a:rPr>
                                                <m:t>𝑦</m:t>
                                              </m:r>
                                            </m:e>
                                          </m:acc>
                                        </m:e>
                                      </m:d>
                                    </m:e>
                                    <m:sup>
                                      <m:r>
                                        <a:rPr lang="en-US" sz="3900" i="1">
                                          <a:latin typeface="Cambria Math" panose="02040503050406030204" pitchFamily="18" charset="0"/>
                                          <a:ea typeface="Cambria Math" panose="02040503050406030204" pitchFamily="18" charset="0"/>
                                        </a:rPr>
                                        <m:t>2</m:t>
                                      </m:r>
                                    </m:sup>
                                  </m:sSup>
                                </m:e>
                              </m:nary>
                            </m:e>
                          </m:rad>
                        </m:den>
                      </m:f>
                    </m:oMath>
                  </m:oMathPara>
                </a14:m>
                <a:endParaRPr lang="en-US" sz="3900" dirty="0"/>
              </a:p>
              <a:p>
                <a:pPr>
                  <a:lnSpc>
                    <a:spcPct val="125000"/>
                  </a:lnSpc>
                  <a:spcBef>
                    <a:spcPts val="900"/>
                  </a:spcBef>
                </a:pPr>
                <a:r>
                  <a:rPr lang="en-US" sz="3900" dirty="0">
                    <a:ea typeface="Cambria Math" panose="02040503050406030204" pitchFamily="18" charset="0"/>
                  </a:rPr>
                  <a:t>It measures the extent to which </a:t>
                </a:r>
                <a14:m>
                  <m:oMath xmlns:m="http://schemas.openxmlformats.org/officeDocument/2006/math">
                    <m:r>
                      <a:rPr lang="en-US" sz="3900" i="1" dirty="0">
                        <a:latin typeface="Cambria Math" panose="02040503050406030204" pitchFamily="18" charset="0"/>
                        <a:ea typeface="Cambria Math" panose="02040503050406030204" pitchFamily="18" charset="0"/>
                      </a:rPr>
                      <m:t>𝑥</m:t>
                    </m:r>
                  </m:oMath>
                </a14:m>
                <a:r>
                  <a:rPr lang="en-US" sz="3900" dirty="0">
                    <a:ea typeface="Cambria Math" panose="02040503050406030204" pitchFamily="18" charset="0"/>
                  </a:rPr>
                  <a:t> and </a:t>
                </a:r>
                <a14:m>
                  <m:oMath xmlns:m="http://schemas.openxmlformats.org/officeDocument/2006/math">
                    <m:r>
                      <a:rPr lang="en-US" sz="3900" i="1" dirty="0">
                        <a:latin typeface="Cambria Math" panose="02040503050406030204" pitchFamily="18" charset="0"/>
                        <a:ea typeface="Cambria Math" panose="02040503050406030204" pitchFamily="18" charset="0"/>
                      </a:rPr>
                      <m:t>𝑦</m:t>
                    </m:r>
                  </m:oMath>
                </a14:m>
                <a:r>
                  <a:rPr lang="en-US" sz="3900" dirty="0">
                    <a:ea typeface="Cambria Math" panose="02040503050406030204" pitchFamily="18" charset="0"/>
                  </a:rPr>
                  <a:t> are </a:t>
                </a:r>
                <a:r>
                  <a:rPr lang="en-US" sz="3900" b="1" dirty="0">
                    <a:ea typeface="Cambria Math" panose="02040503050406030204" pitchFamily="18" charset="0"/>
                  </a:rPr>
                  <a:t>linearly</a:t>
                </a:r>
                <a:r>
                  <a:rPr lang="en-US" sz="3900" dirty="0">
                    <a:ea typeface="Cambria Math" panose="02040503050406030204" pitchFamily="18" charset="0"/>
                  </a:rPr>
                  <a:t> associated.</a:t>
                </a:r>
              </a:p>
              <a:p>
                <a:pPr>
                  <a:lnSpc>
                    <a:spcPct val="125000"/>
                  </a:lnSpc>
                  <a:spcBef>
                    <a:spcPts val="900"/>
                  </a:spcBef>
                </a:pPr>
                <a:r>
                  <a:rPr lang="en-US" sz="3900" dirty="0">
                    <a:ea typeface="Cambria Math" panose="02040503050406030204" pitchFamily="18" charset="0"/>
                  </a:rPr>
                  <a:t>The correlation is undefined if the denominator is non-positive.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61"/>
                </a:stretch>
              </a:blipFill>
            </p:spPr>
            <p:txBody>
              <a:bodyPr/>
              <a:lstStyle/>
              <a:p>
                <a:r>
                  <a:rPr lang="en-US">
                    <a:noFill/>
                  </a:rPr>
                  <a:t> </a:t>
                </a:r>
              </a:p>
            </p:txBody>
          </p:sp>
        </mc:Fallback>
      </mc:AlternateContent>
    </p:spTree>
    <p:extLst>
      <p:ext uri="{BB962C8B-B14F-4D97-AF65-F5344CB8AC3E}">
        <p14:creationId xmlns:p14="http://schemas.microsoft.com/office/powerpoint/2010/main" val="3120858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50615"/>
            <a:ext cx="15773400" cy="1988345"/>
          </a:xfrm>
        </p:spPr>
        <p:txBody>
          <a:bodyPr/>
          <a:lstStyle/>
          <a:p>
            <a:r>
              <a:rPr lang="en-US" b="1" dirty="0"/>
              <a:t>Pearson Correlation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normAutofit/>
              </a:bodyPr>
              <a:lstStyle/>
              <a:p>
                <a:pPr>
                  <a:lnSpc>
                    <a:spcPct val="125000"/>
                  </a:lnSpc>
                  <a:spcBef>
                    <a:spcPts val="1800"/>
                  </a:spcBef>
                </a:pPr>
                <a:r>
                  <a:rPr lang="en-US" sz="3900" dirty="0">
                    <a:solidFill>
                      <a:schemeClr val="tx1"/>
                    </a:solidFill>
                    <a:ea typeface="Cambria Math" panose="02040503050406030204" pitchFamily="18" charset="0"/>
                  </a:rPr>
                  <a:t>It follows from the Cauchy-Schwartz Inequality that </a:t>
                </a:r>
                <a14:m>
                  <m:oMath xmlns:m="http://schemas.openxmlformats.org/officeDocument/2006/math">
                    <m:r>
                      <a:rPr lang="en-US" sz="3900" i="1">
                        <a:solidFill>
                          <a:schemeClr val="tx1"/>
                        </a:solidFill>
                        <a:latin typeface="Cambria Math" panose="02040503050406030204" pitchFamily="18" charset="0"/>
                        <a:ea typeface="Cambria Math" panose="02040503050406030204" pitchFamily="18" charset="0"/>
                      </a:rPr>
                      <m:t>−1≤</m:t>
                    </m:r>
                    <m:r>
                      <a:rPr lang="en-US" sz="3900" i="1">
                        <a:solidFill>
                          <a:schemeClr val="tx1"/>
                        </a:solidFill>
                        <a:latin typeface="Cambria Math" panose="02040503050406030204" pitchFamily="18" charset="0"/>
                        <a:ea typeface="Cambria Math" panose="02040503050406030204" pitchFamily="18" charset="0"/>
                      </a:rPr>
                      <m:t>𝑟</m:t>
                    </m:r>
                    <m:r>
                      <a:rPr lang="en-US" sz="3900" i="1">
                        <a:solidFill>
                          <a:schemeClr val="tx1"/>
                        </a:solidFill>
                        <a:latin typeface="Cambria Math" panose="02040503050406030204" pitchFamily="18" charset="0"/>
                        <a:ea typeface="Cambria Math" panose="02040503050406030204" pitchFamily="18" charset="0"/>
                      </a:rPr>
                      <m:t>≤1</m:t>
                    </m:r>
                  </m:oMath>
                </a14:m>
                <a:r>
                  <a:rPr lang="en-US" sz="3900" dirty="0">
                    <a:solidFill>
                      <a:schemeClr val="tx1"/>
                    </a:solidFill>
                    <a:ea typeface="Cambria Math" panose="02040503050406030204" pitchFamily="18" charset="0"/>
                  </a:rPr>
                  <a:t>.</a:t>
                </a:r>
              </a:p>
              <a:p>
                <a:pPr>
                  <a:lnSpc>
                    <a:spcPct val="125000"/>
                  </a:lnSpc>
                  <a:spcBef>
                    <a:spcPts val="1800"/>
                  </a:spcBef>
                </a:pPr>
                <a:r>
                  <a:rPr lang="en-US" sz="3900" dirty="0">
                    <a:solidFill>
                      <a:schemeClr val="tx1"/>
                    </a:solidFill>
                    <a:ea typeface="Cambria Math" panose="02040503050406030204" pitchFamily="18" charset="0"/>
                  </a:rPr>
                  <a:t>The absolute value </a:t>
                </a:r>
                <a14:m>
                  <m:oMath xmlns:m="http://schemas.openxmlformats.org/officeDocument/2006/math">
                    <m:d>
                      <m:dPr>
                        <m:begChr m:val="|"/>
                        <m:endChr m:val="|"/>
                        <m:ctrlPr>
                          <a:rPr lang="en-US" sz="3900" i="1">
                            <a:solidFill>
                              <a:schemeClr val="tx1"/>
                            </a:solidFill>
                            <a:latin typeface="Cambria Math" panose="02040503050406030204" pitchFamily="18" charset="0"/>
                            <a:ea typeface="Cambria Math" panose="02040503050406030204" pitchFamily="18" charset="0"/>
                          </a:rPr>
                        </m:ctrlPr>
                      </m:dPr>
                      <m:e>
                        <m:r>
                          <a:rPr lang="en-US" sz="3900" i="1">
                            <a:solidFill>
                              <a:schemeClr val="tx1"/>
                            </a:solidFill>
                            <a:latin typeface="Cambria Math" panose="02040503050406030204" pitchFamily="18" charset="0"/>
                            <a:ea typeface="Cambria Math" panose="02040503050406030204" pitchFamily="18" charset="0"/>
                          </a:rPr>
                          <m:t>𝑟</m:t>
                        </m:r>
                      </m:e>
                    </m:d>
                  </m:oMath>
                </a14:m>
                <a:r>
                  <a:rPr lang="en-US" sz="3900" dirty="0">
                    <a:solidFill>
                      <a:schemeClr val="tx1"/>
                    </a:solidFill>
                    <a:ea typeface="Cambria Math" panose="02040503050406030204" pitchFamily="18" charset="0"/>
                  </a:rPr>
                  <a:t> measures the strength of the linear association.</a:t>
                </a:r>
              </a:p>
              <a:p>
                <a:pPr lvl="1">
                  <a:lnSpc>
                    <a:spcPct val="125000"/>
                  </a:lnSpc>
                  <a:spcBef>
                    <a:spcPts val="1800"/>
                  </a:spcBef>
                  <a:buFont typeface="Wingdings" panose="05000000000000000000" pitchFamily="2" charset="2"/>
                  <a:buChar char="Ø"/>
                </a:pPr>
                <a:r>
                  <a:rPr lang="en-US" sz="3300" dirty="0">
                    <a:solidFill>
                      <a:schemeClr val="tx1"/>
                    </a:solidFill>
                    <a:ea typeface="Cambria Math" panose="02040503050406030204" pitchFamily="18" charset="0"/>
                  </a:rPr>
                  <a:t>If </a:t>
                </a:r>
                <a14:m>
                  <m:oMath xmlns:m="http://schemas.openxmlformats.org/officeDocument/2006/math">
                    <m:d>
                      <m:dPr>
                        <m:begChr m:val="|"/>
                        <m:endChr m:val="|"/>
                        <m:ctrlPr>
                          <a:rPr lang="en-US" sz="3300" i="1">
                            <a:solidFill>
                              <a:schemeClr val="tx1"/>
                            </a:solidFill>
                            <a:latin typeface="Cambria Math" panose="02040503050406030204" pitchFamily="18" charset="0"/>
                            <a:ea typeface="Cambria Math" panose="02040503050406030204" pitchFamily="18" charset="0"/>
                          </a:rPr>
                        </m:ctrlPr>
                      </m:dPr>
                      <m:e>
                        <m:r>
                          <a:rPr lang="en-US" sz="3300" i="1">
                            <a:solidFill>
                              <a:schemeClr val="tx1"/>
                            </a:solidFill>
                            <a:latin typeface="Cambria Math" panose="02040503050406030204" pitchFamily="18" charset="0"/>
                            <a:ea typeface="Cambria Math" panose="02040503050406030204" pitchFamily="18" charset="0"/>
                          </a:rPr>
                          <m:t>𝑟</m:t>
                        </m:r>
                      </m:e>
                    </m:d>
                    <m:r>
                      <a:rPr lang="en-US" sz="3300" i="1">
                        <a:solidFill>
                          <a:schemeClr val="tx1"/>
                        </a:solidFill>
                        <a:latin typeface="Cambria Math" panose="02040503050406030204" pitchFamily="18" charset="0"/>
                        <a:ea typeface="Cambria Math" panose="02040503050406030204" pitchFamily="18" charset="0"/>
                      </a:rPr>
                      <m:t>=1</m:t>
                    </m:r>
                  </m:oMath>
                </a14:m>
                <a:r>
                  <a:rPr lang="en-US" sz="3300" dirty="0">
                    <a:solidFill>
                      <a:schemeClr val="tx1"/>
                    </a:solidFill>
                    <a:ea typeface="Cambria Math" panose="02040503050406030204" pitchFamily="18" charset="0"/>
                  </a:rPr>
                  <a:t>, then the linear association is obvious and visible.</a:t>
                </a:r>
              </a:p>
              <a:p>
                <a:pPr lvl="1">
                  <a:lnSpc>
                    <a:spcPct val="125000"/>
                  </a:lnSpc>
                  <a:spcBef>
                    <a:spcPts val="1800"/>
                  </a:spcBef>
                  <a:buFont typeface="Wingdings" panose="05000000000000000000" pitchFamily="2" charset="2"/>
                  <a:buChar char="Ø"/>
                </a:pPr>
                <a:r>
                  <a:rPr lang="en-US" sz="3300" dirty="0">
                    <a:solidFill>
                      <a:schemeClr val="tx1"/>
                    </a:solidFill>
                    <a:ea typeface="Cambria Math" panose="02040503050406030204" pitchFamily="18" charset="0"/>
                  </a:rPr>
                  <a:t>If </a:t>
                </a:r>
                <a14:m>
                  <m:oMath xmlns:m="http://schemas.openxmlformats.org/officeDocument/2006/math">
                    <m:d>
                      <m:dPr>
                        <m:begChr m:val="|"/>
                        <m:endChr m:val="|"/>
                        <m:ctrlPr>
                          <a:rPr lang="en-US" sz="3300" i="1">
                            <a:solidFill>
                              <a:schemeClr val="tx1"/>
                            </a:solidFill>
                            <a:latin typeface="Cambria Math" panose="02040503050406030204" pitchFamily="18" charset="0"/>
                            <a:ea typeface="Cambria Math" panose="02040503050406030204" pitchFamily="18" charset="0"/>
                          </a:rPr>
                        </m:ctrlPr>
                      </m:dPr>
                      <m:e>
                        <m:r>
                          <a:rPr lang="en-US" sz="3300" i="1">
                            <a:solidFill>
                              <a:schemeClr val="tx1"/>
                            </a:solidFill>
                            <a:latin typeface="Cambria Math" panose="02040503050406030204" pitchFamily="18" charset="0"/>
                            <a:ea typeface="Cambria Math" panose="02040503050406030204" pitchFamily="18" charset="0"/>
                          </a:rPr>
                          <m:t>𝑟</m:t>
                        </m:r>
                      </m:e>
                    </m:d>
                    <m:r>
                      <a:rPr lang="en-US" sz="3300" i="1">
                        <a:solidFill>
                          <a:schemeClr val="tx1"/>
                        </a:solidFill>
                        <a:latin typeface="Cambria Math" panose="02040503050406030204" pitchFamily="18" charset="0"/>
                        <a:ea typeface="Cambria Math" panose="02040503050406030204" pitchFamily="18" charset="0"/>
                      </a:rPr>
                      <m:t>=0</m:t>
                    </m:r>
                  </m:oMath>
                </a14:m>
                <a:r>
                  <a:rPr lang="en-US" sz="3300" dirty="0">
                    <a:solidFill>
                      <a:schemeClr val="tx1"/>
                    </a:solidFill>
                    <a:ea typeface="Cambria Math" panose="02040503050406030204" pitchFamily="18" charset="0"/>
                  </a:rPr>
                  <a:t>, then the linear association is obscure and in doubt. </a:t>
                </a:r>
              </a:p>
              <a:p>
                <a:pPr>
                  <a:lnSpc>
                    <a:spcPct val="125000"/>
                  </a:lnSpc>
                  <a:spcBef>
                    <a:spcPts val="1800"/>
                  </a:spcBef>
                </a:pPr>
                <a:r>
                  <a:rPr lang="en-US" sz="3900" dirty="0">
                    <a:solidFill>
                      <a:schemeClr val="tx1"/>
                    </a:solidFill>
                  </a:rPr>
                  <a:t>The sign of </a:t>
                </a:r>
                <a14:m>
                  <m:oMath xmlns:m="http://schemas.openxmlformats.org/officeDocument/2006/math">
                    <m:r>
                      <a:rPr lang="en-US" sz="3900" i="1" dirty="0">
                        <a:solidFill>
                          <a:schemeClr val="tx1"/>
                        </a:solidFill>
                        <a:latin typeface="Cambria Math" panose="02040503050406030204" pitchFamily="18" charset="0"/>
                      </a:rPr>
                      <m:t>𝑟</m:t>
                    </m:r>
                  </m:oMath>
                </a14:m>
                <a:r>
                  <a:rPr lang="en-US" sz="3900" dirty="0">
                    <a:solidFill>
                      <a:schemeClr val="tx1"/>
                    </a:solidFill>
                  </a:rPr>
                  <a:t> indicates the direction of the linear association.</a:t>
                </a:r>
              </a:p>
              <a:p>
                <a:pPr lvl="1">
                  <a:lnSpc>
                    <a:spcPct val="125000"/>
                  </a:lnSpc>
                  <a:spcBef>
                    <a:spcPts val="900"/>
                  </a:spcBef>
                  <a:buFont typeface="Wingdings" panose="05000000000000000000" pitchFamily="2" charset="2"/>
                  <a:buChar char="Ø"/>
                </a:pPr>
                <a:r>
                  <a:rPr lang="en-US" sz="3300" dirty="0">
                    <a:solidFill>
                      <a:schemeClr val="tx1"/>
                    </a:solidFill>
                  </a:rPr>
                  <a:t>A positive (</a:t>
                </a:r>
                <a:r>
                  <a:rPr lang="en-US" sz="3300" i="1" dirty="0">
                    <a:solidFill>
                      <a:schemeClr val="tx1"/>
                    </a:solidFill>
                  </a:rPr>
                  <a:t>negative</a:t>
                </a:r>
                <a:r>
                  <a:rPr lang="en-US" sz="3300" dirty="0">
                    <a:solidFill>
                      <a:schemeClr val="tx1"/>
                    </a:solidFill>
                  </a:rPr>
                  <a:t>) </a:t>
                </a:r>
                <a14:m>
                  <m:oMath xmlns:m="http://schemas.openxmlformats.org/officeDocument/2006/math">
                    <m:r>
                      <a:rPr lang="en-US" sz="3300" i="1" dirty="0">
                        <a:solidFill>
                          <a:schemeClr val="tx1"/>
                        </a:solidFill>
                        <a:latin typeface="Cambria Math" panose="02040503050406030204" pitchFamily="18" charset="0"/>
                      </a:rPr>
                      <m:t>𝑟</m:t>
                    </m:r>
                  </m:oMath>
                </a14:m>
                <a:r>
                  <a:rPr lang="en-US" sz="3300" dirty="0">
                    <a:solidFill>
                      <a:schemeClr val="tx1"/>
                    </a:solidFill>
                  </a:rPr>
                  <a:t> suggests that the larger-than-mean </a:t>
                </a:r>
                <a14:m>
                  <m:oMath xmlns:m="http://schemas.openxmlformats.org/officeDocument/2006/math">
                    <m:r>
                      <a:rPr lang="en-US" sz="3300" i="1" dirty="0">
                        <a:solidFill>
                          <a:schemeClr val="tx1"/>
                        </a:solidFill>
                        <a:latin typeface="Cambria Math" panose="02040503050406030204" pitchFamily="18" charset="0"/>
                      </a:rPr>
                      <m:t>𝑥</m:t>
                    </m:r>
                  </m:oMath>
                </a14:m>
                <a:r>
                  <a:rPr lang="en-US" sz="3300" dirty="0">
                    <a:solidFill>
                      <a:schemeClr val="tx1"/>
                    </a:solidFill>
                  </a:rPr>
                  <a:t> values are most likely associated with larger- (</a:t>
                </a:r>
                <a:r>
                  <a:rPr lang="en-US" sz="3300" i="1" dirty="0">
                    <a:solidFill>
                      <a:schemeClr val="tx1"/>
                    </a:solidFill>
                  </a:rPr>
                  <a:t>smaller</a:t>
                </a:r>
                <a:r>
                  <a:rPr lang="en-US" sz="3300" dirty="0">
                    <a:solidFill>
                      <a:schemeClr val="tx1"/>
                    </a:solidFill>
                  </a:rPr>
                  <a:t>-) than-mean </a:t>
                </a:r>
                <a14:m>
                  <m:oMath xmlns:m="http://schemas.openxmlformats.org/officeDocument/2006/math">
                    <m:r>
                      <a:rPr lang="en-US" sz="3300" i="1" dirty="0">
                        <a:solidFill>
                          <a:schemeClr val="tx1"/>
                        </a:solidFill>
                        <a:latin typeface="Cambria Math" panose="02040503050406030204" pitchFamily="18" charset="0"/>
                      </a:rPr>
                      <m:t>𝑦</m:t>
                    </m:r>
                  </m:oMath>
                </a14:m>
                <a:r>
                  <a:rPr lang="en-US" sz="3300" dirty="0">
                    <a:solidFill>
                      <a:schemeClr val="tx1"/>
                    </a:solidFill>
                  </a:rPr>
                  <a:t> values.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61"/>
                </a:stretch>
              </a:blipFill>
            </p:spPr>
            <p:txBody>
              <a:bodyPr/>
              <a:lstStyle/>
              <a:p>
                <a:r>
                  <a:rPr lang="en-US">
                    <a:noFill/>
                  </a:rPr>
                  <a:t> </a:t>
                </a:r>
              </a:p>
            </p:txBody>
          </p:sp>
        </mc:Fallback>
      </mc:AlternateContent>
    </p:spTree>
    <p:extLst>
      <p:ext uri="{BB962C8B-B14F-4D97-AF65-F5344CB8AC3E}">
        <p14:creationId xmlns:p14="http://schemas.microsoft.com/office/powerpoint/2010/main" val="2568300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7300" y="18319"/>
            <a:ext cx="15773400" cy="1988345"/>
          </a:xfrm>
        </p:spPr>
        <p:txBody>
          <a:bodyPr>
            <a:normAutofit/>
          </a:bodyPr>
          <a:lstStyle/>
          <a:p>
            <a:r>
              <a:rPr lang="en-US" b="1" dirty="0"/>
              <a:t>When Will Pearson Correlation Be 1 or -1?</a:t>
            </a:r>
            <a:endParaRPr lang="en-US" dirty="0"/>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2BCABEA8-F2BA-4BE2-9178-AD4B4E1D3E9D}"/>
                  </a:ext>
                </a:extLst>
              </p:cNvPr>
              <p:cNvSpPr>
                <a:spLocks noGrp="1"/>
              </p:cNvSpPr>
              <p:nvPr>
                <p:ph idx="1"/>
              </p:nvPr>
            </p:nvSpPr>
            <p:spPr/>
            <p:txBody>
              <a:bodyPr anchor="ctr">
                <a:normAutofit/>
              </a:bodyPr>
              <a:lstStyle/>
              <a:p>
                <a:pPr>
                  <a:lnSpc>
                    <a:spcPct val="145000"/>
                  </a:lnSpc>
                  <a:spcBef>
                    <a:spcPts val="900"/>
                  </a:spcBef>
                </a:pPr>
                <a:r>
                  <a:rPr lang="en-US" sz="3900" dirty="0"/>
                  <a:t>If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𝑦</m:t>
                        </m:r>
                      </m:e>
                      <m:sub>
                        <m:r>
                          <a:rPr lang="en-US" sz="3900" i="1">
                            <a:latin typeface="Cambria Math" panose="02040503050406030204" pitchFamily="18" charset="0"/>
                          </a:rPr>
                          <m:t>𝑖</m:t>
                        </m:r>
                      </m:sub>
                    </m:sSub>
                    <m:r>
                      <a:rPr lang="en-US" sz="3900" i="1">
                        <a:latin typeface="Cambria Math" panose="02040503050406030204" pitchFamily="18" charset="0"/>
                      </a:rPr>
                      <m:t>=</m:t>
                    </m:r>
                    <m:r>
                      <a:rPr lang="en-US" sz="3900" i="1">
                        <a:latin typeface="Cambria Math" panose="02040503050406030204" pitchFamily="18" charset="0"/>
                      </a:rPr>
                      <m:t>𝑎</m:t>
                    </m:r>
                    <m:r>
                      <a:rPr lang="en-US" sz="3900" i="1">
                        <a:latin typeface="Cambria Math" panose="02040503050406030204" pitchFamily="18" charset="0"/>
                      </a:rPr>
                      <m:t>+</m:t>
                    </m:r>
                    <m:r>
                      <a:rPr lang="en-US" sz="3900" i="1">
                        <a:latin typeface="Cambria Math" panose="02040503050406030204" pitchFamily="18" charset="0"/>
                      </a:rPr>
                      <m:t>𝑏</m:t>
                    </m:r>
                    <m:sSub>
                      <m:sSubPr>
                        <m:ctrlPr>
                          <a:rPr lang="en-US" sz="3900" i="1">
                            <a:latin typeface="Cambria Math" panose="02040503050406030204" pitchFamily="18" charset="0"/>
                          </a:rPr>
                        </m:ctrlPr>
                      </m:sSubPr>
                      <m:e>
                        <m:r>
                          <a:rPr lang="en-US" sz="3900" i="1">
                            <a:latin typeface="Cambria Math" panose="02040503050406030204" pitchFamily="18" charset="0"/>
                          </a:rPr>
                          <m:t>𝑥</m:t>
                        </m:r>
                      </m:e>
                      <m:sub>
                        <m:r>
                          <a:rPr lang="en-US" sz="3900" i="1">
                            <a:latin typeface="Cambria Math" panose="02040503050406030204" pitchFamily="18" charset="0"/>
                          </a:rPr>
                          <m:t>𝑖</m:t>
                        </m:r>
                      </m:sub>
                    </m:sSub>
                  </m:oMath>
                </a14:m>
                <a:r>
                  <a:rPr lang="en-US" sz="3900" dirty="0"/>
                  <a:t> for </a:t>
                </a:r>
                <a14:m>
                  <m:oMath xmlns:m="http://schemas.openxmlformats.org/officeDocument/2006/math">
                    <m:r>
                      <a:rPr lang="en-US" sz="3900" i="1">
                        <a:latin typeface="Cambria Math" panose="02040503050406030204" pitchFamily="18" charset="0"/>
                      </a:rPr>
                      <m:t>𝑖</m:t>
                    </m:r>
                    <m:r>
                      <a:rPr lang="en-US" sz="3900" i="1">
                        <a:latin typeface="Cambria Math" panose="02040503050406030204" pitchFamily="18" charset="0"/>
                      </a:rPr>
                      <m:t>=1,…,</m:t>
                    </m:r>
                    <m:r>
                      <a:rPr lang="en-US" sz="3900" i="1">
                        <a:latin typeface="Cambria Math" panose="02040503050406030204" pitchFamily="18" charset="0"/>
                      </a:rPr>
                      <m:t>𝑛</m:t>
                    </m:r>
                  </m:oMath>
                </a14:m>
                <a:r>
                  <a:rPr lang="en-US" sz="3900" dirty="0"/>
                  <a:t>, the Pearson correlation is </a:t>
                </a:r>
                <a14:m>
                  <m:oMath xmlns:m="http://schemas.openxmlformats.org/officeDocument/2006/math">
                    <m:f>
                      <m:fPr>
                        <m:type m:val="lin"/>
                        <m:ctrlPr>
                          <a:rPr lang="en-US" sz="3900" i="1">
                            <a:latin typeface="Cambria Math" panose="02040503050406030204" pitchFamily="18" charset="0"/>
                          </a:rPr>
                        </m:ctrlPr>
                      </m:fPr>
                      <m:num>
                        <m:r>
                          <a:rPr lang="en-US" sz="3900" i="1">
                            <a:latin typeface="Cambria Math" panose="02040503050406030204" pitchFamily="18" charset="0"/>
                          </a:rPr>
                          <m:t>𝑏</m:t>
                        </m:r>
                      </m:num>
                      <m:den>
                        <m:d>
                          <m:dPr>
                            <m:begChr m:val="|"/>
                            <m:endChr m:val="|"/>
                            <m:ctrlPr>
                              <a:rPr lang="en-US" sz="3900" i="1">
                                <a:latin typeface="Cambria Math" panose="02040503050406030204" pitchFamily="18" charset="0"/>
                              </a:rPr>
                            </m:ctrlPr>
                          </m:dPr>
                          <m:e>
                            <m:r>
                              <a:rPr lang="en-US" sz="3900" i="1">
                                <a:latin typeface="Cambria Math" panose="02040503050406030204" pitchFamily="18" charset="0"/>
                              </a:rPr>
                              <m:t>𝑏</m:t>
                            </m:r>
                          </m:e>
                        </m:d>
                      </m:den>
                    </m:f>
                  </m:oMath>
                </a14:m>
                <a:r>
                  <a:rPr lang="en-US" sz="3900" dirty="0"/>
                  <a:t>.</a:t>
                </a:r>
              </a:p>
              <a:p>
                <a:pPr>
                  <a:lnSpc>
                    <a:spcPct val="145000"/>
                  </a:lnSpc>
                  <a:spcBef>
                    <a:spcPts val="900"/>
                  </a:spcBef>
                </a:pPr>
                <a:r>
                  <a:rPr lang="en-US" sz="3900" dirty="0"/>
                  <a:t>If </a:t>
                </a:r>
                <a14:m>
                  <m:oMath xmlns:m="http://schemas.openxmlformats.org/officeDocument/2006/math">
                    <m:r>
                      <a:rPr lang="en-US" sz="3900" i="1" dirty="0">
                        <a:latin typeface="Cambria Math" panose="02040503050406030204" pitchFamily="18" charset="0"/>
                      </a:rPr>
                      <m:t>𝑏</m:t>
                    </m:r>
                    <m:r>
                      <a:rPr lang="en-US" sz="3900" i="1" dirty="0">
                        <a:latin typeface="Cambria Math" panose="02040503050406030204" pitchFamily="18" charset="0"/>
                      </a:rPr>
                      <m:t>&gt;0</m:t>
                    </m:r>
                  </m:oMath>
                </a14:m>
                <a:r>
                  <a:rPr lang="en-US" sz="3900" dirty="0"/>
                  <a:t>, then the Pearson correlation is </a:t>
                </a:r>
                <a14:m>
                  <m:oMath xmlns:m="http://schemas.openxmlformats.org/officeDocument/2006/math">
                    <m:r>
                      <a:rPr lang="en-US" sz="3900" i="1" dirty="0">
                        <a:latin typeface="Cambria Math" panose="02040503050406030204" pitchFamily="18" charset="0"/>
                      </a:rPr>
                      <m:t>+1</m:t>
                    </m:r>
                  </m:oMath>
                </a14:m>
                <a:r>
                  <a:rPr lang="en-US" sz="3900" dirty="0"/>
                  <a:t>.</a:t>
                </a:r>
              </a:p>
              <a:p>
                <a:pPr>
                  <a:lnSpc>
                    <a:spcPct val="145000"/>
                  </a:lnSpc>
                  <a:spcBef>
                    <a:spcPts val="900"/>
                  </a:spcBef>
                </a:pPr>
                <a:r>
                  <a:rPr lang="en-US" sz="3900" dirty="0"/>
                  <a:t>If </a:t>
                </a:r>
                <a14:m>
                  <m:oMath xmlns:m="http://schemas.openxmlformats.org/officeDocument/2006/math">
                    <m:r>
                      <a:rPr lang="en-US" sz="3900" i="1" dirty="0">
                        <a:latin typeface="Cambria Math" panose="02040503050406030204" pitchFamily="18" charset="0"/>
                      </a:rPr>
                      <m:t>𝑏</m:t>
                    </m:r>
                    <m:r>
                      <a:rPr lang="en-US" sz="3900" i="1" dirty="0">
                        <a:latin typeface="Cambria Math" panose="02040503050406030204" pitchFamily="18" charset="0"/>
                      </a:rPr>
                      <m:t>&lt;0</m:t>
                    </m:r>
                  </m:oMath>
                </a14:m>
                <a:r>
                  <a:rPr lang="en-US" sz="3900" dirty="0"/>
                  <a:t>, then the Pearson correlation is </a:t>
                </a:r>
                <a14:m>
                  <m:oMath xmlns:m="http://schemas.openxmlformats.org/officeDocument/2006/math">
                    <m:r>
                      <a:rPr lang="en-US" sz="3900" i="1" dirty="0">
                        <a:latin typeface="Cambria Math" panose="02040503050406030204" pitchFamily="18" charset="0"/>
                      </a:rPr>
                      <m:t>−1</m:t>
                    </m:r>
                  </m:oMath>
                </a14:m>
                <a:r>
                  <a:rPr lang="en-US" sz="3900" dirty="0"/>
                  <a:t>.</a:t>
                </a:r>
              </a:p>
              <a:p>
                <a:pPr>
                  <a:lnSpc>
                    <a:spcPct val="145000"/>
                  </a:lnSpc>
                  <a:spcBef>
                    <a:spcPts val="900"/>
                  </a:spcBef>
                </a:pPr>
                <a:r>
                  <a:rPr lang="en-US" sz="3900" dirty="0"/>
                  <a:t>Please note that the Pearson correlation is undefined if </a:t>
                </a:r>
                <a14:m>
                  <m:oMath xmlns:m="http://schemas.openxmlformats.org/officeDocument/2006/math">
                    <m:r>
                      <a:rPr lang="en-US" sz="3900" i="1" dirty="0">
                        <a:latin typeface="Cambria Math" panose="02040503050406030204" pitchFamily="18" charset="0"/>
                      </a:rPr>
                      <m:t>𝑏</m:t>
                    </m:r>
                    <m:r>
                      <a:rPr lang="en-US" sz="3900" i="1" dirty="0">
                        <a:latin typeface="Cambria Math" panose="02040503050406030204" pitchFamily="18" charset="0"/>
                      </a:rPr>
                      <m:t>=0</m:t>
                    </m:r>
                  </m:oMath>
                </a14:m>
                <a:r>
                  <a:rPr lang="en-US" sz="3900" dirty="0"/>
                  <a:t>.</a:t>
                </a:r>
              </a:p>
            </p:txBody>
          </p:sp>
        </mc:Choice>
        <mc:Fallback xmlns="">
          <p:sp>
            <p:nvSpPr>
              <p:cNvPr id="11" name="Content Placeholder 10">
                <a:extLst>
                  <a:ext uri="{FF2B5EF4-FFF2-40B4-BE49-F238E27FC236}">
                    <a16:creationId xmlns:a16="http://schemas.microsoft.com/office/drawing/2014/main" id="{2BCABEA8-F2BA-4BE2-9178-AD4B4E1D3E9D}"/>
                  </a:ext>
                </a:extLst>
              </p:cNvPr>
              <p:cNvSpPr>
                <a:spLocks noGrp="1" noRot="1" noChangeAspect="1" noMove="1" noResize="1" noEditPoints="1" noAdjustHandles="1" noChangeArrowheads="1" noChangeShapeType="1" noTextEdit="1"/>
              </p:cNvSpPr>
              <p:nvPr>
                <p:ph idx="1"/>
              </p:nvPr>
            </p:nvSpPr>
            <p:spPr>
              <a:blipFill>
                <a:blip r:embed="rId2"/>
                <a:stretch>
                  <a:fillRect l="-1797"/>
                </a:stretch>
              </a:blipFill>
            </p:spPr>
            <p:txBody>
              <a:bodyPr/>
              <a:lstStyle/>
              <a:p>
                <a:r>
                  <a:rPr lang="en-US">
                    <a:noFill/>
                  </a:rPr>
                  <a:t> </a:t>
                </a:r>
              </a:p>
            </p:txBody>
          </p:sp>
        </mc:Fallback>
      </mc:AlternateContent>
    </p:spTree>
    <p:extLst>
      <p:ext uri="{BB962C8B-B14F-4D97-AF65-F5344CB8AC3E}">
        <p14:creationId xmlns:p14="http://schemas.microsoft.com/office/powerpoint/2010/main" val="495769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161926"/>
            <a:ext cx="16084550" cy="1549400"/>
          </a:xfrm>
        </p:spPr>
        <p:txBody>
          <a:bodyPr anchor="ctr"/>
          <a:lstStyle/>
          <a:p>
            <a:r>
              <a:rPr lang="en-US" altLang="en-US" dirty="0"/>
              <a:t>=== In-Video Questions For Slide 35 ===</a:t>
            </a:r>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13BD67C-224F-3925-73F1-3F67ABD61F50}"/>
                  </a:ext>
                </a:extLst>
              </p:cNvPr>
              <p:cNvSpPr>
                <a:spLocks noGrp="1"/>
              </p:cNvSpPr>
              <p:nvPr>
                <p:ph idx="1"/>
              </p:nvPr>
            </p:nvSpPr>
            <p:spPr/>
            <p:txBody>
              <a:bodyPr anchor="ctr"/>
              <a:lstStyle/>
              <a:p>
                <a:pPr marL="742950" indent="-742950">
                  <a:lnSpc>
                    <a:spcPct val="125000"/>
                  </a:lnSpc>
                  <a:spcBef>
                    <a:spcPts val="600"/>
                  </a:spcBef>
                  <a:buFont typeface="+mj-lt"/>
                  <a:buAutoNum type="arabicPeriod"/>
                </a:pPr>
                <a:r>
                  <a:rPr lang="en-US" dirty="0"/>
                  <a:t>Please prove mathematically that if </a:t>
                </a:r>
                <a14:m>
                  <m:oMath xmlns:m="http://schemas.openxmlformats.org/officeDocument/2006/math">
                    <m:sSub>
                      <m:sSubPr>
                        <m:ctrlPr>
                          <a:rPr lang="en-US" sz="4400" i="1">
                            <a:latin typeface="Cambria Math" panose="02040503050406030204" pitchFamily="18" charset="0"/>
                          </a:rPr>
                        </m:ctrlPr>
                      </m:sSubPr>
                      <m:e>
                        <m:r>
                          <a:rPr lang="en-US" sz="4400" i="1">
                            <a:latin typeface="Cambria Math" panose="02040503050406030204" pitchFamily="18" charset="0"/>
                          </a:rPr>
                          <m:t>𝑦</m:t>
                        </m:r>
                      </m:e>
                      <m:sub>
                        <m:r>
                          <a:rPr lang="en-US" sz="4400" i="1">
                            <a:latin typeface="Cambria Math" panose="02040503050406030204" pitchFamily="18" charset="0"/>
                          </a:rPr>
                          <m:t>𝑖</m:t>
                        </m:r>
                      </m:sub>
                    </m:sSub>
                    <m:r>
                      <a:rPr lang="en-US" sz="4400" i="1">
                        <a:latin typeface="Cambria Math" panose="02040503050406030204" pitchFamily="18" charset="0"/>
                      </a:rPr>
                      <m:t>=</m:t>
                    </m:r>
                    <m:r>
                      <a:rPr lang="en-US" sz="4400" i="1">
                        <a:latin typeface="Cambria Math" panose="02040503050406030204" pitchFamily="18" charset="0"/>
                      </a:rPr>
                      <m:t>𝑎</m:t>
                    </m:r>
                    <m:r>
                      <a:rPr lang="en-US" sz="4400" i="1">
                        <a:latin typeface="Cambria Math" panose="02040503050406030204" pitchFamily="18" charset="0"/>
                      </a:rPr>
                      <m:t>+</m:t>
                    </m:r>
                    <m:r>
                      <a:rPr lang="en-US" sz="4400" i="1">
                        <a:latin typeface="Cambria Math" panose="02040503050406030204" pitchFamily="18" charset="0"/>
                      </a:rPr>
                      <m:t>𝑏</m:t>
                    </m:r>
                    <m:sSub>
                      <m:sSubPr>
                        <m:ctrlPr>
                          <a:rPr lang="en-US" sz="4400" i="1">
                            <a:latin typeface="Cambria Math" panose="02040503050406030204" pitchFamily="18" charset="0"/>
                          </a:rPr>
                        </m:ctrlPr>
                      </m:sSubPr>
                      <m:e>
                        <m:r>
                          <a:rPr lang="en-US" sz="4400" i="1">
                            <a:latin typeface="Cambria Math" panose="02040503050406030204" pitchFamily="18" charset="0"/>
                          </a:rPr>
                          <m:t>𝑥</m:t>
                        </m:r>
                      </m:e>
                      <m:sub>
                        <m:r>
                          <a:rPr lang="en-US" sz="4400" i="1">
                            <a:latin typeface="Cambria Math" panose="02040503050406030204" pitchFamily="18" charset="0"/>
                          </a:rPr>
                          <m:t>𝑖</m:t>
                        </m:r>
                      </m:sub>
                    </m:sSub>
                  </m:oMath>
                </a14:m>
                <a:r>
                  <a:rPr lang="en-US" sz="4400" dirty="0"/>
                  <a:t> for </a:t>
                </a:r>
                <a14:m>
                  <m:oMath xmlns:m="http://schemas.openxmlformats.org/officeDocument/2006/math">
                    <m:r>
                      <a:rPr lang="en-US" sz="4400" i="1">
                        <a:latin typeface="Cambria Math" panose="02040503050406030204" pitchFamily="18" charset="0"/>
                      </a:rPr>
                      <m:t>𝑖</m:t>
                    </m:r>
                    <m:r>
                      <a:rPr lang="en-US" sz="4400" i="1">
                        <a:latin typeface="Cambria Math" panose="02040503050406030204" pitchFamily="18" charset="0"/>
                      </a:rPr>
                      <m:t>=1,…,</m:t>
                    </m:r>
                    <m:r>
                      <a:rPr lang="en-US" sz="4400" i="1">
                        <a:latin typeface="Cambria Math" panose="02040503050406030204" pitchFamily="18" charset="0"/>
                      </a:rPr>
                      <m:t>𝑛</m:t>
                    </m:r>
                  </m:oMath>
                </a14:m>
                <a:r>
                  <a:rPr lang="en-US" sz="4400" dirty="0"/>
                  <a:t>, the Pearson correlation is </a:t>
                </a:r>
                <a14:m>
                  <m:oMath xmlns:m="http://schemas.openxmlformats.org/officeDocument/2006/math">
                    <m:f>
                      <m:fPr>
                        <m:type m:val="lin"/>
                        <m:ctrlPr>
                          <a:rPr lang="en-US" sz="4400" i="1">
                            <a:latin typeface="Cambria Math" panose="02040503050406030204" pitchFamily="18" charset="0"/>
                          </a:rPr>
                        </m:ctrlPr>
                      </m:fPr>
                      <m:num>
                        <m:r>
                          <a:rPr lang="en-US" sz="4400" i="1">
                            <a:latin typeface="Cambria Math" panose="02040503050406030204" pitchFamily="18" charset="0"/>
                          </a:rPr>
                          <m:t>𝑏</m:t>
                        </m:r>
                      </m:num>
                      <m:den>
                        <m:d>
                          <m:dPr>
                            <m:begChr m:val="|"/>
                            <m:endChr m:val="|"/>
                            <m:ctrlPr>
                              <a:rPr lang="en-US" sz="4400" i="1">
                                <a:latin typeface="Cambria Math" panose="02040503050406030204" pitchFamily="18" charset="0"/>
                              </a:rPr>
                            </m:ctrlPr>
                          </m:dPr>
                          <m:e>
                            <m:r>
                              <a:rPr lang="en-US" sz="4400" i="1">
                                <a:latin typeface="Cambria Math" panose="02040503050406030204" pitchFamily="18" charset="0"/>
                              </a:rPr>
                              <m:t>𝑏</m:t>
                            </m:r>
                          </m:e>
                        </m:d>
                      </m:den>
                    </m:f>
                  </m:oMath>
                </a14:m>
                <a:r>
                  <a:rPr lang="en-US" sz="4400" dirty="0"/>
                  <a:t>?</a:t>
                </a:r>
              </a:p>
              <a:p>
                <a:pPr marL="0" indent="0">
                  <a:lnSpc>
                    <a:spcPct val="125000"/>
                  </a:lnSpc>
                  <a:spcBef>
                    <a:spcPts val="600"/>
                  </a:spcBef>
                  <a:buNone/>
                </a:pPr>
                <a:r>
                  <a:rPr lang="en-US" b="1" dirty="0"/>
                  <a:t>Hint</a:t>
                </a:r>
                <a:r>
                  <a:rPr lang="en-US" dirty="0"/>
                  <a:t>.  Since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in this case,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𝑏</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d>
                  </m:oMath>
                </a14:m>
                <a:r>
                  <a:rPr lang="en-US" sz="4400" dirty="0"/>
                  <a:t>.</a:t>
                </a:r>
              </a:p>
              <a:p>
                <a:pPr marL="0" indent="0">
                  <a:lnSpc>
                    <a:spcPct val="125000"/>
                  </a:lnSpc>
                  <a:spcBef>
                    <a:spcPts val="600"/>
                  </a:spcBef>
                  <a:buNone/>
                </a:pPr>
                <a:r>
                  <a:rPr lang="en-US" sz="4400" dirty="0"/>
                  <a:t>Also, </a:t>
                </a:r>
                <a14:m>
                  <m:oMath xmlns:m="http://schemas.openxmlformats.org/officeDocument/2006/math">
                    <m:rad>
                      <m:radPr>
                        <m:degHide m:val="on"/>
                        <m:ctrlPr>
                          <a:rPr lang="en-US" sz="4400" i="1" smtClean="0">
                            <a:latin typeface="Cambria Math" panose="02040503050406030204" pitchFamily="18" charset="0"/>
                          </a:rPr>
                        </m:ctrlPr>
                      </m:radPr>
                      <m:deg/>
                      <m:e>
                        <m:r>
                          <a:rPr lang="en-US" sz="4400" b="0" i="1" smtClean="0">
                            <a:latin typeface="Cambria Math" panose="02040503050406030204" pitchFamily="18" charset="0"/>
                          </a:rPr>
                          <m:t>𝑏</m:t>
                        </m:r>
                      </m:e>
                    </m:rad>
                    <m:r>
                      <a:rPr lang="en-US" sz="4400" i="1" smtClean="0">
                        <a:latin typeface="Cambria Math" panose="02040503050406030204" pitchFamily="18" charset="0"/>
                        <a:ea typeface="Cambria Math" panose="02040503050406030204" pitchFamily="18" charset="0"/>
                      </a:rPr>
                      <m:t>×</m:t>
                    </m:r>
                    <m:rad>
                      <m:radPr>
                        <m:degHide m:val="on"/>
                        <m:ctrlPr>
                          <a:rPr lang="en-US" sz="4400" i="1" smtClean="0">
                            <a:latin typeface="Cambria Math" panose="02040503050406030204" pitchFamily="18" charset="0"/>
                            <a:ea typeface="Cambria Math" panose="02040503050406030204" pitchFamily="18" charset="0"/>
                          </a:rPr>
                        </m:ctrlPr>
                      </m:radPr>
                      <m:deg/>
                      <m:e>
                        <m:r>
                          <a:rPr lang="en-US" sz="4400" b="0" i="1" smtClean="0">
                            <a:latin typeface="Cambria Math" panose="02040503050406030204" pitchFamily="18" charset="0"/>
                            <a:ea typeface="Cambria Math" panose="02040503050406030204" pitchFamily="18" charset="0"/>
                          </a:rPr>
                          <m:t>𝑏</m:t>
                        </m:r>
                      </m:e>
                    </m:rad>
                    <m:r>
                      <a:rPr lang="en-US" sz="4400" b="0" i="1" smtClean="0">
                        <a:latin typeface="Cambria Math" panose="02040503050406030204" pitchFamily="18" charset="0"/>
                        <a:ea typeface="Cambria Math" panose="02040503050406030204" pitchFamily="18" charset="0"/>
                      </a:rPr>
                      <m:t>=</m:t>
                    </m:r>
                    <m:d>
                      <m:dPr>
                        <m:begChr m:val="|"/>
                        <m:endChr m:val="|"/>
                        <m:ctrlPr>
                          <a:rPr lang="en-US" sz="4400" b="0" i="1" smtClean="0">
                            <a:latin typeface="Cambria Math" panose="02040503050406030204" pitchFamily="18" charset="0"/>
                            <a:ea typeface="Cambria Math" panose="02040503050406030204" pitchFamily="18" charset="0"/>
                          </a:rPr>
                        </m:ctrlPr>
                      </m:dPr>
                      <m:e>
                        <m:r>
                          <a:rPr lang="en-US" sz="4400" b="0" i="1" smtClean="0">
                            <a:latin typeface="Cambria Math" panose="02040503050406030204" pitchFamily="18" charset="0"/>
                            <a:ea typeface="Cambria Math" panose="02040503050406030204" pitchFamily="18" charset="0"/>
                          </a:rPr>
                          <m:t>𝑏</m:t>
                        </m:r>
                      </m:e>
                    </m:d>
                  </m:oMath>
                </a14:m>
                <a:r>
                  <a:rPr lang="en-US" sz="4400" dirty="0"/>
                  <a:t> .</a:t>
                </a:r>
              </a:p>
              <a:p>
                <a:pPr marL="742950" indent="-742950">
                  <a:lnSpc>
                    <a:spcPct val="125000"/>
                  </a:lnSpc>
                  <a:spcBef>
                    <a:spcPts val="600"/>
                  </a:spcBef>
                  <a:buFont typeface="+mj-lt"/>
                  <a:buAutoNum type="arabicPeriod"/>
                </a:pPr>
                <a:endParaRPr lang="en-US" dirty="0"/>
              </a:p>
            </p:txBody>
          </p:sp>
        </mc:Choice>
        <mc:Fallback>
          <p:sp>
            <p:nvSpPr>
              <p:cNvPr id="2" name="Content Placeholder 1">
                <a:extLst>
                  <a:ext uri="{FF2B5EF4-FFF2-40B4-BE49-F238E27FC236}">
                    <a16:creationId xmlns:a16="http://schemas.microsoft.com/office/drawing/2014/main" id="{B13BD67C-224F-3925-73F1-3F67ABD61F50}"/>
                  </a:ext>
                </a:extLst>
              </p:cNvPr>
              <p:cNvSpPr>
                <a:spLocks noGrp="1" noRot="1" noChangeAspect="1" noMove="1" noResize="1" noEditPoints="1" noAdjustHandles="1" noChangeArrowheads="1" noChangeShapeType="1" noTextEdit="1"/>
              </p:cNvSpPr>
              <p:nvPr>
                <p:ph idx="1"/>
              </p:nvPr>
            </p:nvSpPr>
            <p:spPr>
              <a:blipFill>
                <a:blip r:embed="rId2"/>
                <a:stretch>
                  <a:fillRect l="-1592"/>
                </a:stretch>
              </a:blipFill>
            </p:spPr>
            <p:txBody>
              <a:bodyPr/>
              <a:lstStyle/>
              <a:p>
                <a:r>
                  <a:rPr lang="en-US">
                    <a:noFill/>
                  </a:rPr>
                  <a:t> </a:t>
                </a:r>
              </a:p>
            </p:txBody>
          </p:sp>
        </mc:Fallback>
      </mc:AlternateContent>
    </p:spTree>
    <p:extLst>
      <p:ext uri="{BB962C8B-B14F-4D97-AF65-F5344CB8AC3E}">
        <p14:creationId xmlns:p14="http://schemas.microsoft.com/office/powerpoint/2010/main" val="2679914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7300" y="-6789"/>
            <a:ext cx="15773400" cy="1988345"/>
          </a:xfrm>
        </p:spPr>
        <p:txBody>
          <a:bodyPr>
            <a:normAutofit/>
          </a:bodyPr>
          <a:lstStyle/>
          <a:p>
            <a:r>
              <a:rPr lang="en-US" dirty="0"/>
              <a:t>Is Our </a:t>
            </a:r>
            <a:r>
              <a:rPr lang="en-US" b="1" dirty="0"/>
              <a:t>Pearson Correlation Not Due to Chance?</a:t>
            </a:r>
            <a:endParaRPr lang="en-US" dirty="0"/>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2BCABEA8-F2BA-4BE2-9178-AD4B4E1D3E9D}"/>
                  </a:ext>
                </a:extLst>
              </p:cNvPr>
              <p:cNvSpPr>
                <a:spLocks noGrp="1"/>
              </p:cNvSpPr>
              <p:nvPr>
                <p:ph idx="1"/>
              </p:nvPr>
            </p:nvSpPr>
            <p:spPr>
              <a:xfrm>
                <a:off x="1101724" y="2050699"/>
                <a:ext cx="16084552" cy="6888006"/>
              </a:xfrm>
            </p:spPr>
            <p:txBody>
              <a:bodyPr anchor="ctr">
                <a:normAutofit/>
              </a:bodyPr>
              <a:lstStyle/>
              <a:p>
                <a:pPr>
                  <a:lnSpc>
                    <a:spcPct val="125000"/>
                  </a:lnSpc>
                  <a:spcBef>
                    <a:spcPts val="900"/>
                  </a:spcBef>
                </a:pPr>
                <a:r>
                  <a:rPr lang="en-US" sz="3900" dirty="0"/>
                  <a:t>Bowley, A. L. (1928). “The Standard Deviation of the Correlation Coefficient.” </a:t>
                </a:r>
                <a:r>
                  <a:rPr lang="en-US" sz="3900" i="1" dirty="0"/>
                  <a:t>Journal of the American Statistical Association</a:t>
                </a:r>
                <a:r>
                  <a:rPr lang="en-US" sz="3900" dirty="0"/>
                  <a:t>. Volume 23, Issue 161, Pages 31 to 34.</a:t>
                </a:r>
              </a:p>
              <a:p>
                <a:pPr>
                  <a:lnSpc>
                    <a:spcPct val="125000"/>
                  </a:lnSpc>
                  <a:spcBef>
                    <a:spcPts val="900"/>
                  </a:spcBef>
                </a:pPr>
                <a:r>
                  <a:rPr lang="en-US" sz="3900" dirty="0"/>
                  <a:t>Suppose </a:t>
                </a:r>
                <a14:m>
                  <m:oMath xmlns:m="http://schemas.openxmlformats.org/officeDocument/2006/math">
                    <m:r>
                      <a:rPr lang="en-US" sz="3900" i="1" dirty="0" smtClean="0">
                        <a:latin typeface="Cambria Math" panose="02040503050406030204" pitchFamily="18" charset="0"/>
                      </a:rPr>
                      <m:t>𝑟</m:t>
                    </m:r>
                  </m:oMath>
                </a14:m>
                <a:r>
                  <a:rPr lang="en-US" sz="3900" dirty="0"/>
                  <a:t> is our Pearson correlation value.</a:t>
                </a:r>
              </a:p>
              <a:p>
                <a:pPr>
                  <a:lnSpc>
                    <a:spcPct val="125000"/>
                  </a:lnSpc>
                  <a:spcBef>
                    <a:spcPts val="900"/>
                  </a:spcBef>
                </a:pPr>
                <a:r>
                  <a:rPr lang="en-US" sz="3900" dirty="0"/>
                  <a:t>Calculate a test statistic </a:t>
                </a:r>
                <a14:m>
                  <m:oMath xmlns:m="http://schemas.openxmlformats.org/officeDocument/2006/math">
                    <m:r>
                      <a:rPr lang="en-US" sz="3900" i="1">
                        <a:latin typeface="Cambria Math" panose="02040503050406030204" pitchFamily="18" charset="0"/>
                      </a:rPr>
                      <m:t>𝑡</m:t>
                    </m:r>
                    <m:r>
                      <a:rPr lang="en-US" sz="3900" i="1">
                        <a:latin typeface="Cambria Math" panose="02040503050406030204" pitchFamily="18" charset="0"/>
                      </a:rPr>
                      <m:t>=</m:t>
                    </m:r>
                    <m:f>
                      <m:fPr>
                        <m:type m:val="lin"/>
                        <m:ctrlPr>
                          <a:rPr lang="en-US" sz="3900" i="1">
                            <a:latin typeface="Cambria Math" panose="02040503050406030204" pitchFamily="18" charset="0"/>
                          </a:rPr>
                        </m:ctrlPr>
                      </m:fPr>
                      <m:num>
                        <m:r>
                          <a:rPr lang="en-US" sz="3900" i="1">
                            <a:latin typeface="Cambria Math" panose="02040503050406030204" pitchFamily="18" charset="0"/>
                          </a:rPr>
                          <m:t>𝑟</m:t>
                        </m:r>
                        <m:rad>
                          <m:radPr>
                            <m:degHide m:val="on"/>
                            <m:ctrlPr>
                              <a:rPr lang="en-US" sz="3900" i="1">
                                <a:latin typeface="Cambria Math" panose="02040503050406030204" pitchFamily="18" charset="0"/>
                              </a:rPr>
                            </m:ctrlPr>
                          </m:radPr>
                          <m:deg/>
                          <m:e>
                            <m:r>
                              <a:rPr lang="en-US" sz="3900" i="1">
                                <a:latin typeface="Cambria Math" panose="02040503050406030204" pitchFamily="18" charset="0"/>
                              </a:rPr>
                              <m:t>𝑛</m:t>
                            </m:r>
                            <m:r>
                              <a:rPr lang="en-US" sz="3900" i="1">
                                <a:latin typeface="Cambria Math" panose="02040503050406030204" pitchFamily="18" charset="0"/>
                              </a:rPr>
                              <m:t>−2</m:t>
                            </m:r>
                          </m:e>
                        </m:rad>
                      </m:num>
                      <m:den>
                        <m:rad>
                          <m:radPr>
                            <m:degHide m:val="on"/>
                            <m:ctrlPr>
                              <a:rPr lang="en-US" sz="3900" i="1">
                                <a:latin typeface="Cambria Math" panose="02040503050406030204" pitchFamily="18" charset="0"/>
                              </a:rPr>
                            </m:ctrlPr>
                          </m:radPr>
                          <m:deg/>
                          <m:e>
                            <m:r>
                              <a:rPr lang="en-US" sz="3900" i="1">
                                <a:latin typeface="Cambria Math" panose="02040503050406030204" pitchFamily="18" charset="0"/>
                              </a:rPr>
                              <m:t>1−</m:t>
                            </m:r>
                            <m:sSup>
                              <m:sSupPr>
                                <m:ctrlPr>
                                  <a:rPr lang="en-US" sz="3900" i="1">
                                    <a:latin typeface="Cambria Math" panose="02040503050406030204" pitchFamily="18" charset="0"/>
                                  </a:rPr>
                                </m:ctrlPr>
                              </m:sSupPr>
                              <m:e>
                                <m:r>
                                  <a:rPr lang="en-US" sz="3900" i="1">
                                    <a:latin typeface="Cambria Math" panose="02040503050406030204" pitchFamily="18" charset="0"/>
                                  </a:rPr>
                                  <m:t>𝑟</m:t>
                                </m:r>
                              </m:e>
                              <m:sup>
                                <m:r>
                                  <a:rPr lang="en-US" sz="3900" i="1">
                                    <a:latin typeface="Cambria Math" panose="02040503050406030204" pitchFamily="18" charset="0"/>
                                  </a:rPr>
                                  <m:t>2</m:t>
                                </m:r>
                              </m:sup>
                            </m:sSup>
                          </m:e>
                        </m:rad>
                      </m:den>
                    </m:f>
                    <m:r>
                      <a:rPr lang="en-US" sz="3900" i="1">
                        <a:latin typeface="Cambria Math" panose="02040503050406030204" pitchFamily="18" charset="0"/>
                      </a:rPr>
                      <m:t> </m:t>
                    </m:r>
                  </m:oMath>
                </a14:m>
                <a:r>
                  <a:rPr lang="en-US" sz="3900" dirty="0"/>
                  <a:t> where </a:t>
                </a:r>
                <a14:m>
                  <m:oMath xmlns:m="http://schemas.openxmlformats.org/officeDocument/2006/math">
                    <m:r>
                      <a:rPr lang="en-US" sz="3900" i="1" dirty="0">
                        <a:latin typeface="Cambria Math" panose="02040503050406030204" pitchFamily="18" charset="0"/>
                      </a:rPr>
                      <m:t>𝑛</m:t>
                    </m:r>
                  </m:oMath>
                </a14:m>
                <a:r>
                  <a:rPr lang="en-US" sz="3900" dirty="0"/>
                  <a:t> is the sample size.</a:t>
                </a:r>
              </a:p>
              <a:p>
                <a:pPr>
                  <a:lnSpc>
                    <a:spcPct val="125000"/>
                  </a:lnSpc>
                  <a:spcBef>
                    <a:spcPts val="900"/>
                  </a:spcBef>
                </a:pPr>
                <a:r>
                  <a:rPr lang="en-US" sz="3900" dirty="0"/>
                  <a:t>Calculate the test significance* (a.k.a. the </a:t>
                </a:r>
                <a14:m>
                  <m:oMath xmlns:m="http://schemas.openxmlformats.org/officeDocument/2006/math">
                    <m:r>
                      <a:rPr lang="en-US" sz="3900" i="1" dirty="0" smtClean="0">
                        <a:latin typeface="Cambria Math" panose="02040503050406030204" pitchFamily="18" charset="0"/>
                      </a:rPr>
                      <m:t>𝑝</m:t>
                    </m:r>
                  </m:oMath>
                </a14:m>
                <a:r>
                  <a:rPr lang="en-US" sz="3900" dirty="0"/>
                  <a:t>-value) as </a:t>
                </a:r>
                <a14:m>
                  <m:oMath xmlns:m="http://schemas.openxmlformats.org/officeDocument/2006/math">
                    <m:r>
                      <a:rPr lang="en-US" sz="3900" i="1">
                        <a:latin typeface="Cambria Math" panose="02040503050406030204" pitchFamily="18" charset="0"/>
                      </a:rPr>
                      <m:t>2</m:t>
                    </m:r>
                    <m:r>
                      <a:rPr lang="en-US" sz="3900" i="1">
                        <a:latin typeface="Cambria Math" panose="02040503050406030204" pitchFamily="18" charset="0"/>
                        <a:ea typeface="Cambria Math" panose="02040503050406030204" pitchFamily="18" charset="0"/>
                      </a:rPr>
                      <m:t>×</m:t>
                    </m:r>
                    <m:r>
                      <m:rPr>
                        <m:nor/>
                      </m:rPr>
                      <a:rPr lang="en-US" sz="3900" dirty="0"/>
                      <m:t>Prob</m:t>
                    </m:r>
                    <m:r>
                      <m:rPr>
                        <m:nor/>
                      </m:rPr>
                      <a:rPr lang="en-US" sz="3900" dirty="0"/>
                      <m:t>(</m:t>
                    </m:r>
                    <m:r>
                      <a:rPr lang="en-US" sz="3900" i="1">
                        <a:latin typeface="Cambria Math" panose="02040503050406030204" pitchFamily="18" charset="0"/>
                      </a:rPr>
                      <m:t>𝑇</m:t>
                    </m:r>
                    <m:r>
                      <a:rPr lang="en-US" sz="3900" i="1">
                        <a:latin typeface="Cambria Math" panose="02040503050406030204" pitchFamily="18" charset="0"/>
                      </a:rPr>
                      <m:t>&gt;</m:t>
                    </m:r>
                    <m:d>
                      <m:dPr>
                        <m:begChr m:val="|"/>
                        <m:endChr m:val="|"/>
                        <m:ctrlPr>
                          <a:rPr lang="en-US" sz="3900" i="1">
                            <a:latin typeface="Cambria Math" panose="02040503050406030204" pitchFamily="18" charset="0"/>
                          </a:rPr>
                        </m:ctrlPr>
                      </m:dPr>
                      <m:e>
                        <m:r>
                          <a:rPr lang="en-US" sz="3900" i="1">
                            <a:latin typeface="Cambria Math" panose="02040503050406030204" pitchFamily="18" charset="0"/>
                          </a:rPr>
                          <m:t>𝑡</m:t>
                        </m:r>
                      </m:e>
                    </m:d>
                    <m:r>
                      <m:rPr>
                        <m:nor/>
                      </m:rPr>
                      <a:rPr lang="en-US" sz="3900" dirty="0"/>
                      <m:t>)</m:t>
                    </m:r>
                  </m:oMath>
                </a14:m>
                <a:r>
                  <a:rPr lang="en-US" sz="3900" dirty="0"/>
                  <a:t> where </a:t>
                </a:r>
                <a14:m>
                  <m:oMath xmlns:m="http://schemas.openxmlformats.org/officeDocument/2006/math">
                    <m:r>
                      <a:rPr lang="en-US" sz="3900" i="1" dirty="0">
                        <a:latin typeface="Cambria Math" panose="02040503050406030204" pitchFamily="18" charset="0"/>
                      </a:rPr>
                      <m:t>𝑇</m:t>
                    </m:r>
                  </m:oMath>
                </a14:m>
                <a:r>
                  <a:rPr lang="en-US" sz="3900" dirty="0"/>
                  <a:t> has a Student </a:t>
                </a:r>
                <a:r>
                  <a:rPr lang="en-US" sz="3900" i="1" dirty="0"/>
                  <a:t>t</a:t>
                </a:r>
                <a:r>
                  <a:rPr lang="en-US" sz="3900" dirty="0"/>
                  <a:t> distribution with </a:t>
                </a:r>
                <a14:m>
                  <m:oMath xmlns:m="http://schemas.openxmlformats.org/officeDocument/2006/math">
                    <m:r>
                      <a:rPr lang="en-US" sz="3900" i="1" dirty="0">
                        <a:latin typeface="Cambria Math" panose="02040503050406030204" pitchFamily="18" charset="0"/>
                      </a:rPr>
                      <m:t>𝑛</m:t>
                    </m:r>
                    <m:r>
                      <a:rPr lang="en-US" sz="3900" i="1" dirty="0">
                        <a:latin typeface="Cambria Math" panose="02040503050406030204" pitchFamily="18" charset="0"/>
                      </a:rPr>
                      <m:t> – 2</m:t>
                    </m:r>
                  </m:oMath>
                </a14:m>
                <a:r>
                  <a:rPr lang="en-US" sz="3900" dirty="0"/>
                  <a:t> degrees of freedom.</a:t>
                </a:r>
              </a:p>
              <a:p>
                <a:pPr>
                  <a:lnSpc>
                    <a:spcPct val="125000"/>
                  </a:lnSpc>
                  <a:spcBef>
                    <a:spcPts val="900"/>
                  </a:spcBef>
                </a:pPr>
                <a:r>
                  <a:rPr lang="en-US" sz="3900" dirty="0"/>
                  <a:t>If the </a:t>
                </a:r>
                <a14:m>
                  <m:oMath xmlns:m="http://schemas.openxmlformats.org/officeDocument/2006/math">
                    <m:r>
                      <a:rPr lang="en-US" sz="3900" i="1" dirty="0" smtClean="0">
                        <a:latin typeface="Cambria Math" panose="02040503050406030204" pitchFamily="18" charset="0"/>
                      </a:rPr>
                      <m:t>𝑝</m:t>
                    </m:r>
                  </m:oMath>
                </a14:m>
                <a:r>
                  <a:rPr lang="en-US" sz="3900" dirty="0"/>
                  <a:t>-value is less than 0.05, we conclude that our Pearson correlation value is indeed non-zero.</a:t>
                </a:r>
              </a:p>
            </p:txBody>
          </p:sp>
        </mc:Choice>
        <mc:Fallback xmlns="">
          <p:sp>
            <p:nvSpPr>
              <p:cNvPr id="11" name="Content Placeholder 10">
                <a:extLst>
                  <a:ext uri="{FF2B5EF4-FFF2-40B4-BE49-F238E27FC236}">
                    <a16:creationId xmlns:a16="http://schemas.microsoft.com/office/drawing/2014/main" id="{2BCABEA8-F2BA-4BE2-9178-AD4B4E1D3E9D}"/>
                  </a:ext>
                </a:extLst>
              </p:cNvPr>
              <p:cNvSpPr>
                <a:spLocks noGrp="1" noRot="1" noChangeAspect="1" noMove="1" noResize="1" noEditPoints="1" noAdjustHandles="1" noChangeArrowheads="1" noChangeShapeType="1" noTextEdit="1"/>
              </p:cNvSpPr>
              <p:nvPr>
                <p:ph idx="1"/>
              </p:nvPr>
            </p:nvSpPr>
            <p:spPr>
              <a:xfrm>
                <a:off x="1101724" y="2050699"/>
                <a:ext cx="16084552" cy="6888006"/>
              </a:xfrm>
              <a:blipFill>
                <a:blip r:embed="rId2"/>
                <a:stretch>
                  <a:fillRect l="-1061" t="-2920" r="-76" b="-663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4152093-A335-74E4-18D7-0D3AF15B4362}"/>
              </a:ext>
            </a:extLst>
          </p:cNvPr>
          <p:cNvSpPr txBox="1"/>
          <p:nvPr/>
        </p:nvSpPr>
        <p:spPr>
          <a:xfrm>
            <a:off x="1257300" y="9195604"/>
            <a:ext cx="9618828" cy="369332"/>
          </a:xfrm>
          <a:prstGeom prst="rect">
            <a:avLst/>
          </a:prstGeom>
          <a:noFill/>
        </p:spPr>
        <p:txBody>
          <a:bodyPr wrap="square" rtlCol="0">
            <a:spAutoFit/>
          </a:bodyPr>
          <a:lstStyle/>
          <a:p>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*Please see the Module 2 Chicago Taxi September Trip.py for calculating the test significance value.</a:t>
            </a:r>
            <a:r>
              <a:rPr lang="en-US" b="1" dirty="0"/>
              <a:t>    </a:t>
            </a:r>
          </a:p>
        </p:txBody>
      </p:sp>
    </p:spTree>
    <p:extLst>
      <p:ext uri="{BB962C8B-B14F-4D97-AF65-F5344CB8AC3E}">
        <p14:creationId xmlns:p14="http://schemas.microsoft.com/office/powerpoint/2010/main" val="1706729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951A-6027-4532-BB51-F5CFCE1E81DE}"/>
              </a:ext>
            </a:extLst>
          </p:cNvPr>
          <p:cNvSpPr>
            <a:spLocks noGrp="1"/>
          </p:cNvSpPr>
          <p:nvPr>
            <p:ph type="title"/>
          </p:nvPr>
        </p:nvSpPr>
        <p:spPr/>
        <p:txBody>
          <a:bodyPr/>
          <a:lstStyle/>
          <a:p>
            <a:r>
              <a:rPr lang="en-US" b="1" dirty="0"/>
              <a:t>Distance Correlation</a:t>
            </a:r>
          </a:p>
        </p:txBody>
      </p:sp>
      <p:sp>
        <p:nvSpPr>
          <p:cNvPr id="7" name="Content Placeholder 6">
            <a:extLst>
              <a:ext uri="{FF2B5EF4-FFF2-40B4-BE49-F238E27FC236}">
                <a16:creationId xmlns:a16="http://schemas.microsoft.com/office/drawing/2014/main" id="{580903AD-0CAC-42EE-B4F3-A9EF4C0EBB3B}"/>
              </a:ext>
            </a:extLst>
          </p:cNvPr>
          <p:cNvSpPr>
            <a:spLocks noGrp="1"/>
          </p:cNvSpPr>
          <p:nvPr>
            <p:ph idx="1"/>
          </p:nvPr>
        </p:nvSpPr>
        <p:spPr/>
        <p:txBody>
          <a:bodyPr anchor="ctr">
            <a:noAutofit/>
          </a:bodyPr>
          <a:lstStyle/>
          <a:p>
            <a:pPr>
              <a:lnSpc>
                <a:spcPct val="135000"/>
              </a:lnSpc>
              <a:spcBef>
                <a:spcPts val="900"/>
              </a:spcBef>
            </a:pPr>
            <a:r>
              <a:rPr lang="en-US" sz="3900" dirty="0"/>
              <a:t>Distance correlation measures the magnitude of statistical dependence. However, it does not indicate the direction of the dependence.</a:t>
            </a:r>
          </a:p>
          <a:p>
            <a:pPr>
              <a:lnSpc>
                <a:spcPct val="135000"/>
              </a:lnSpc>
              <a:spcBef>
                <a:spcPts val="900"/>
              </a:spcBef>
            </a:pPr>
            <a:r>
              <a:rPr lang="en-US" sz="3900" dirty="0" err="1"/>
              <a:t>Gábor</a:t>
            </a:r>
            <a:r>
              <a:rPr lang="en-US" sz="3900" dirty="0"/>
              <a:t> J. </a:t>
            </a:r>
            <a:r>
              <a:rPr lang="en-US" sz="3900" dirty="0" err="1"/>
              <a:t>Székely</a:t>
            </a:r>
            <a:r>
              <a:rPr lang="en-US" sz="3900" dirty="0"/>
              <a:t>, Maria L. Rizzo, and Nail K. </a:t>
            </a:r>
            <a:r>
              <a:rPr lang="en-US" sz="3900" dirty="0" err="1"/>
              <a:t>Bakirov</a:t>
            </a:r>
            <a:r>
              <a:rPr lang="en-US" sz="3900" dirty="0"/>
              <a:t> (2007). “</a:t>
            </a:r>
            <a:r>
              <a:rPr lang="en-US" sz="3900" dirty="0">
                <a:solidFill>
                  <a:srgbClr val="0070C0"/>
                </a:solidFill>
                <a:hlinkClick r:id="rId2">
                  <a:extLst>
                    <a:ext uri="{A12FA001-AC4F-418D-AE19-62706E023703}">
                      <ahyp:hlinkClr xmlns:ahyp="http://schemas.microsoft.com/office/drawing/2018/hyperlinkcolor" val="tx"/>
                    </a:ext>
                  </a:extLst>
                </a:hlinkClick>
              </a:rPr>
              <a:t>Measuring and testing dependence by correlation of distances.</a:t>
            </a:r>
            <a:r>
              <a:rPr lang="en-US" sz="3900" dirty="0"/>
              <a:t>” </a:t>
            </a:r>
            <a:r>
              <a:rPr lang="en-US" sz="3900" i="1" dirty="0"/>
              <a:t>The Annals of Statistics</a:t>
            </a:r>
            <a:r>
              <a:rPr lang="en-US" sz="3900" dirty="0"/>
              <a:t>, Volume 35, Number 6, Pages 2769 – 2794.</a:t>
            </a:r>
          </a:p>
        </p:txBody>
      </p:sp>
    </p:spTree>
    <p:extLst>
      <p:ext uri="{BB962C8B-B14F-4D97-AF65-F5344CB8AC3E}">
        <p14:creationId xmlns:p14="http://schemas.microsoft.com/office/powerpoint/2010/main" val="128861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solidFill>
                  <a:schemeClr val="tx1"/>
                </a:solidFill>
              </a:rPr>
              <a:t>END OF INTRODUCTION</a:t>
            </a:r>
          </a:p>
        </p:txBody>
      </p:sp>
    </p:spTree>
    <p:extLst>
      <p:ext uri="{BB962C8B-B14F-4D97-AF65-F5344CB8AC3E}">
        <p14:creationId xmlns:p14="http://schemas.microsoft.com/office/powerpoint/2010/main" val="3101484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951A-6027-4532-BB51-F5CFCE1E81DE}"/>
              </a:ext>
            </a:extLst>
          </p:cNvPr>
          <p:cNvSpPr>
            <a:spLocks noGrp="1"/>
          </p:cNvSpPr>
          <p:nvPr>
            <p:ph type="title"/>
          </p:nvPr>
        </p:nvSpPr>
        <p:spPr/>
        <p:txBody>
          <a:bodyPr/>
          <a:lstStyle/>
          <a:p>
            <a:r>
              <a:rPr lang="en-US" b="1" dirty="0"/>
              <a:t>Distance Correlation</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580903AD-0CAC-42EE-B4F3-A9EF4C0EBB3B}"/>
                  </a:ext>
                </a:extLst>
              </p:cNvPr>
              <p:cNvSpPr>
                <a:spLocks noGrp="1"/>
              </p:cNvSpPr>
              <p:nvPr>
                <p:ph idx="1"/>
              </p:nvPr>
            </p:nvSpPr>
            <p:spPr/>
            <p:txBody>
              <a:bodyPr anchor="ctr">
                <a:noAutofit/>
              </a:bodyPr>
              <a:lstStyle/>
              <a:p>
                <a:pPr>
                  <a:lnSpc>
                    <a:spcPct val="135000"/>
                  </a:lnSpc>
                  <a:spcBef>
                    <a:spcPts val="900"/>
                  </a:spcBef>
                </a:pPr>
                <a:r>
                  <a:rPr lang="en-US" sz="3900" dirty="0"/>
                  <a:t>Let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𝑎</m:t>
                        </m:r>
                      </m:e>
                      <m:sub>
                        <m:r>
                          <a:rPr lang="en-US" sz="3900" i="1">
                            <a:latin typeface="Cambria Math" panose="02040503050406030204" pitchFamily="18" charset="0"/>
                          </a:rPr>
                          <m:t>𝑖𝑗</m:t>
                        </m:r>
                      </m:sub>
                    </m:sSub>
                    <m:r>
                      <a:rPr lang="en-US" sz="3900" i="1">
                        <a:latin typeface="Cambria Math" panose="02040503050406030204" pitchFamily="18" charset="0"/>
                      </a:rPr>
                      <m:t>=</m:t>
                    </m:r>
                    <m:r>
                      <a:rPr lang="en-US" sz="3900" i="1">
                        <a:latin typeface="Cambria Math" panose="02040503050406030204" pitchFamily="18" charset="0"/>
                      </a:rPr>
                      <m:t>𝑑</m:t>
                    </m:r>
                    <m:d>
                      <m:dPr>
                        <m:ctrlPr>
                          <a:rPr lang="en-US" sz="3900" i="1">
                            <a:latin typeface="Cambria Math" panose="02040503050406030204" pitchFamily="18" charset="0"/>
                          </a:rPr>
                        </m:ctrlPr>
                      </m:dPr>
                      <m:e>
                        <m:sSub>
                          <m:sSubPr>
                            <m:ctrlPr>
                              <a:rPr lang="en-US" sz="3900" i="1">
                                <a:latin typeface="Cambria Math" panose="02040503050406030204" pitchFamily="18" charset="0"/>
                              </a:rPr>
                            </m:ctrlPr>
                          </m:sSubPr>
                          <m:e>
                            <m:r>
                              <a:rPr lang="en-US" sz="3900" i="1">
                                <a:latin typeface="Cambria Math" panose="02040503050406030204" pitchFamily="18" charset="0"/>
                              </a:rPr>
                              <m:t>𝑥</m:t>
                            </m:r>
                          </m:e>
                          <m:sub>
                            <m:r>
                              <a:rPr lang="en-US" sz="3900" i="1">
                                <a:latin typeface="Cambria Math" panose="02040503050406030204" pitchFamily="18" charset="0"/>
                              </a:rPr>
                              <m:t>𝑖</m:t>
                            </m:r>
                          </m:sub>
                        </m:sSub>
                        <m:r>
                          <a:rPr lang="en-US" sz="3900" i="1">
                            <a:latin typeface="Cambria Math" panose="02040503050406030204" pitchFamily="18" charset="0"/>
                          </a:rPr>
                          <m:t>,</m:t>
                        </m:r>
                        <m:sSub>
                          <m:sSubPr>
                            <m:ctrlPr>
                              <a:rPr lang="en-US" sz="3900" i="1">
                                <a:latin typeface="Cambria Math" panose="02040503050406030204" pitchFamily="18" charset="0"/>
                              </a:rPr>
                            </m:ctrlPr>
                          </m:sSubPr>
                          <m:e>
                            <m:r>
                              <a:rPr lang="en-US" sz="3900" i="1">
                                <a:latin typeface="Cambria Math" panose="02040503050406030204" pitchFamily="18" charset="0"/>
                              </a:rPr>
                              <m:t>𝑥</m:t>
                            </m:r>
                          </m:e>
                          <m:sub>
                            <m:r>
                              <a:rPr lang="en-US" sz="3900" i="1">
                                <a:latin typeface="Cambria Math" panose="02040503050406030204" pitchFamily="18" charset="0"/>
                              </a:rPr>
                              <m:t>𝑗</m:t>
                            </m:r>
                          </m:sub>
                        </m:sSub>
                      </m:e>
                    </m:d>
                    <m:r>
                      <a:rPr lang="en-US" sz="3900" i="1">
                        <a:latin typeface="Cambria Math" panose="02040503050406030204" pitchFamily="18" charset="0"/>
                      </a:rPr>
                      <m:t>=</m:t>
                    </m:r>
                    <m:d>
                      <m:dPr>
                        <m:begChr m:val="|"/>
                        <m:endChr m:val="|"/>
                        <m:ctrlPr>
                          <a:rPr lang="en-US" sz="3900" i="1">
                            <a:latin typeface="Cambria Math" panose="02040503050406030204" pitchFamily="18" charset="0"/>
                          </a:rPr>
                        </m:ctrlPr>
                      </m:dPr>
                      <m:e>
                        <m:sSub>
                          <m:sSubPr>
                            <m:ctrlPr>
                              <a:rPr lang="en-US" sz="3900" i="1">
                                <a:latin typeface="Cambria Math" panose="02040503050406030204" pitchFamily="18" charset="0"/>
                              </a:rPr>
                            </m:ctrlPr>
                          </m:sSubPr>
                          <m:e>
                            <m:r>
                              <a:rPr lang="en-US" sz="3900" i="1">
                                <a:latin typeface="Cambria Math" panose="02040503050406030204" pitchFamily="18" charset="0"/>
                              </a:rPr>
                              <m:t>𝑥</m:t>
                            </m:r>
                          </m:e>
                          <m:sub>
                            <m:r>
                              <a:rPr lang="en-US" sz="3900" i="1">
                                <a:latin typeface="Cambria Math" panose="02040503050406030204" pitchFamily="18" charset="0"/>
                              </a:rPr>
                              <m:t>𝑖</m:t>
                            </m:r>
                          </m:sub>
                        </m:sSub>
                        <m:r>
                          <a:rPr lang="en-US" sz="3900" i="1">
                            <a:latin typeface="Cambria Math" panose="02040503050406030204" pitchFamily="18" charset="0"/>
                          </a:rPr>
                          <m:t>−</m:t>
                        </m:r>
                        <m:sSub>
                          <m:sSubPr>
                            <m:ctrlPr>
                              <a:rPr lang="en-US" sz="3900" i="1">
                                <a:latin typeface="Cambria Math" panose="02040503050406030204" pitchFamily="18" charset="0"/>
                              </a:rPr>
                            </m:ctrlPr>
                          </m:sSubPr>
                          <m:e>
                            <m:r>
                              <a:rPr lang="en-US" sz="3900" i="1">
                                <a:latin typeface="Cambria Math" panose="02040503050406030204" pitchFamily="18" charset="0"/>
                              </a:rPr>
                              <m:t>𝑥</m:t>
                            </m:r>
                          </m:e>
                          <m:sub>
                            <m:r>
                              <a:rPr lang="en-US" sz="3900" i="1">
                                <a:latin typeface="Cambria Math" panose="02040503050406030204" pitchFamily="18" charset="0"/>
                              </a:rPr>
                              <m:t>𝑗</m:t>
                            </m:r>
                          </m:sub>
                        </m:sSub>
                      </m:e>
                    </m:d>
                    <m:r>
                      <a:rPr lang="en-US" sz="3900" i="1">
                        <a:latin typeface="Cambria Math" panose="02040503050406030204" pitchFamily="18" charset="0"/>
                      </a:rPr>
                      <m:t>,</m:t>
                    </m:r>
                    <m:r>
                      <a:rPr lang="en-US" sz="3900" i="1">
                        <a:latin typeface="Cambria Math" panose="02040503050406030204" pitchFamily="18" charset="0"/>
                      </a:rPr>
                      <m:t>𝑖</m:t>
                    </m:r>
                    <m:r>
                      <a:rPr lang="en-US" sz="3900" i="1">
                        <a:latin typeface="Cambria Math" panose="02040503050406030204" pitchFamily="18" charset="0"/>
                      </a:rPr>
                      <m:t>,</m:t>
                    </m:r>
                    <m:r>
                      <a:rPr lang="en-US" sz="3900" i="1">
                        <a:latin typeface="Cambria Math" panose="02040503050406030204" pitchFamily="18" charset="0"/>
                      </a:rPr>
                      <m:t>𝑗</m:t>
                    </m:r>
                    <m:r>
                      <a:rPr lang="en-US" sz="3900" i="1">
                        <a:latin typeface="Cambria Math" panose="02040503050406030204" pitchFamily="18" charset="0"/>
                      </a:rPr>
                      <m:t>=1,…,</m:t>
                    </m:r>
                    <m:r>
                      <a:rPr lang="en-US" sz="3900" i="1">
                        <a:latin typeface="Cambria Math" panose="02040503050406030204" pitchFamily="18" charset="0"/>
                      </a:rPr>
                      <m:t>𝑛</m:t>
                    </m:r>
                  </m:oMath>
                </a14:m>
                <a:r>
                  <a:rPr lang="en-US" sz="3900" dirty="0"/>
                  <a:t> denotes the Euclidean distance between two observations of the </a:t>
                </a:r>
                <a14:m>
                  <m:oMath xmlns:m="http://schemas.openxmlformats.org/officeDocument/2006/math">
                    <m:r>
                      <a:rPr lang="en-US" sz="3900" i="1" dirty="0">
                        <a:latin typeface="Cambria Math" panose="02040503050406030204" pitchFamily="18" charset="0"/>
                      </a:rPr>
                      <m:t>𝑥</m:t>
                    </m:r>
                  </m:oMath>
                </a14:m>
                <a:r>
                  <a:rPr lang="en-US" sz="3900" dirty="0"/>
                  <a:t> values.</a:t>
                </a:r>
              </a:p>
              <a:p>
                <a:pPr>
                  <a:lnSpc>
                    <a:spcPct val="135000"/>
                  </a:lnSpc>
                  <a:spcBef>
                    <a:spcPts val="900"/>
                  </a:spcBef>
                </a:pPr>
                <a:r>
                  <a:rPr lang="en-US" sz="3900" dirty="0"/>
                  <a:t>Let </a:t>
                </a:r>
                <a14:m>
                  <m:oMath xmlns:m="http://schemas.openxmlformats.org/officeDocument/2006/math">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i="1">
                                <a:latin typeface="Cambria Math" panose="02040503050406030204" pitchFamily="18" charset="0"/>
                              </a:rPr>
                              <m:t>𝑎</m:t>
                            </m:r>
                          </m:e>
                        </m:acc>
                      </m:e>
                      <m:sub>
                        <m:r>
                          <a:rPr lang="en-US" sz="3900" i="1">
                            <a:latin typeface="Cambria Math" panose="02040503050406030204" pitchFamily="18" charset="0"/>
                          </a:rPr>
                          <m:t>𝑖</m:t>
                        </m:r>
                        <m:r>
                          <a:rPr lang="en-US" sz="3900" i="1">
                            <a:latin typeface="Cambria Math" panose="02040503050406030204" pitchFamily="18" charset="0"/>
                            <a:ea typeface="Cambria Math" panose="02040503050406030204" pitchFamily="18" charset="0"/>
                          </a:rPr>
                          <m:t>+</m:t>
                        </m:r>
                      </m:sub>
                    </m:sSub>
                    <m:r>
                      <a:rPr lang="en-US" sz="3900" i="1">
                        <a:latin typeface="Cambria Math" panose="02040503050406030204" pitchFamily="18" charset="0"/>
                      </a:rPr>
                      <m:t>=</m:t>
                    </m:r>
                    <m:f>
                      <m:fPr>
                        <m:ctrlPr>
                          <a:rPr lang="en-US" sz="3900" i="1">
                            <a:latin typeface="Cambria Math" panose="02040503050406030204" pitchFamily="18" charset="0"/>
                          </a:rPr>
                        </m:ctrlPr>
                      </m:fPr>
                      <m:num>
                        <m:r>
                          <a:rPr lang="en-US" sz="3900" i="1">
                            <a:latin typeface="Cambria Math" panose="02040503050406030204" pitchFamily="18" charset="0"/>
                          </a:rPr>
                          <m:t>1</m:t>
                        </m:r>
                      </m:num>
                      <m:den>
                        <m:r>
                          <a:rPr lang="en-US" sz="3900" i="1">
                            <a:latin typeface="Cambria Math" panose="02040503050406030204" pitchFamily="18" charset="0"/>
                          </a:rPr>
                          <m:t>𝑛</m:t>
                        </m:r>
                      </m:den>
                    </m:f>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𝑗</m:t>
                        </m:r>
                        <m:r>
                          <a:rPr lang="en-US" sz="3900" i="1">
                            <a:latin typeface="Cambria Math" panose="02040503050406030204" pitchFamily="18" charset="0"/>
                          </a:rPr>
                          <m:t>=1</m:t>
                        </m:r>
                      </m:sub>
                      <m:sup>
                        <m:r>
                          <a:rPr lang="en-US" sz="3900" i="1">
                            <a:latin typeface="Cambria Math" panose="02040503050406030204" pitchFamily="18" charset="0"/>
                          </a:rPr>
                          <m:t>𝑛</m:t>
                        </m:r>
                      </m:sup>
                      <m:e>
                        <m:sSub>
                          <m:sSubPr>
                            <m:ctrlPr>
                              <a:rPr lang="en-US" sz="3900" i="1">
                                <a:latin typeface="Cambria Math" panose="02040503050406030204" pitchFamily="18" charset="0"/>
                              </a:rPr>
                            </m:ctrlPr>
                          </m:sSubPr>
                          <m:e>
                            <m:r>
                              <a:rPr lang="en-US" sz="3900" i="1">
                                <a:latin typeface="Cambria Math" panose="02040503050406030204" pitchFamily="18" charset="0"/>
                              </a:rPr>
                              <m:t>𝑎</m:t>
                            </m:r>
                          </m:e>
                          <m:sub>
                            <m:r>
                              <a:rPr lang="en-US" sz="3900" i="1">
                                <a:latin typeface="Cambria Math" panose="02040503050406030204" pitchFamily="18" charset="0"/>
                              </a:rPr>
                              <m:t>𝑖𝑗</m:t>
                            </m:r>
                          </m:sub>
                        </m:sSub>
                      </m:e>
                    </m:nary>
                  </m:oMath>
                </a14:m>
                <a:r>
                  <a:rPr lang="en-US" sz="3900" dirty="0"/>
                  <a:t>, </a:t>
                </a:r>
                <a14:m>
                  <m:oMath xmlns:m="http://schemas.openxmlformats.org/officeDocument/2006/math">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i="1">
                                <a:latin typeface="Cambria Math" panose="02040503050406030204" pitchFamily="18" charset="0"/>
                              </a:rPr>
                              <m:t>𝑎</m:t>
                            </m:r>
                          </m:e>
                        </m:acc>
                      </m:e>
                      <m:sub>
                        <m:r>
                          <a:rPr lang="en-US" sz="3900" i="1">
                            <a:latin typeface="Cambria Math" panose="02040503050406030204" pitchFamily="18" charset="0"/>
                            <a:ea typeface="Cambria Math" panose="02040503050406030204" pitchFamily="18" charset="0"/>
                          </a:rPr>
                          <m:t>+</m:t>
                        </m:r>
                        <m:r>
                          <a:rPr lang="en-US" sz="3900" i="1">
                            <a:latin typeface="Cambria Math" panose="02040503050406030204" pitchFamily="18" charset="0"/>
                            <a:ea typeface="Cambria Math" panose="02040503050406030204" pitchFamily="18" charset="0"/>
                          </a:rPr>
                          <m:t>𝑗</m:t>
                        </m:r>
                      </m:sub>
                    </m:sSub>
                    <m:r>
                      <a:rPr lang="en-US" sz="3900" i="1">
                        <a:latin typeface="Cambria Math" panose="02040503050406030204" pitchFamily="18" charset="0"/>
                      </a:rPr>
                      <m:t>=</m:t>
                    </m:r>
                    <m:f>
                      <m:fPr>
                        <m:ctrlPr>
                          <a:rPr lang="en-US" sz="3900" i="1">
                            <a:latin typeface="Cambria Math" panose="02040503050406030204" pitchFamily="18" charset="0"/>
                          </a:rPr>
                        </m:ctrlPr>
                      </m:fPr>
                      <m:num>
                        <m:r>
                          <a:rPr lang="en-US" sz="3900" i="1">
                            <a:latin typeface="Cambria Math" panose="02040503050406030204" pitchFamily="18" charset="0"/>
                          </a:rPr>
                          <m:t>1</m:t>
                        </m:r>
                      </m:num>
                      <m:den>
                        <m:r>
                          <a:rPr lang="en-US" sz="3900" i="1">
                            <a:latin typeface="Cambria Math" panose="02040503050406030204" pitchFamily="18" charset="0"/>
                          </a:rPr>
                          <m:t>𝑛</m:t>
                        </m:r>
                      </m:den>
                    </m:f>
                    <m:nary>
                      <m:naryPr>
                        <m:chr m:val="∑"/>
                        <m:ctrlPr>
                          <a:rPr lang="en-US" sz="3900" i="1">
                            <a:latin typeface="Cambria Math" panose="02040503050406030204" pitchFamily="18" charset="0"/>
                          </a:rPr>
                        </m:ctrlPr>
                      </m:naryPr>
                      <m:sub>
                        <m:r>
                          <a:rPr lang="en-US" sz="3900" i="1">
                            <a:latin typeface="Cambria Math" panose="02040503050406030204" pitchFamily="18" charset="0"/>
                          </a:rPr>
                          <m:t>𝑖</m:t>
                        </m:r>
                        <m:r>
                          <a:rPr lang="en-US" sz="3900" i="1">
                            <a:latin typeface="Cambria Math" panose="02040503050406030204" pitchFamily="18" charset="0"/>
                          </a:rPr>
                          <m:t>=1</m:t>
                        </m:r>
                      </m:sub>
                      <m:sup>
                        <m:r>
                          <a:rPr lang="en-US" sz="3900" i="1">
                            <a:latin typeface="Cambria Math" panose="02040503050406030204" pitchFamily="18" charset="0"/>
                          </a:rPr>
                          <m:t>𝑛</m:t>
                        </m:r>
                      </m:sup>
                      <m:e>
                        <m:sSub>
                          <m:sSubPr>
                            <m:ctrlPr>
                              <a:rPr lang="en-US" sz="3900" i="1">
                                <a:latin typeface="Cambria Math" panose="02040503050406030204" pitchFamily="18" charset="0"/>
                              </a:rPr>
                            </m:ctrlPr>
                          </m:sSubPr>
                          <m:e>
                            <m:r>
                              <a:rPr lang="en-US" sz="3900" i="1">
                                <a:latin typeface="Cambria Math" panose="02040503050406030204" pitchFamily="18" charset="0"/>
                              </a:rPr>
                              <m:t>𝑎</m:t>
                            </m:r>
                          </m:e>
                          <m:sub>
                            <m:r>
                              <a:rPr lang="en-US" sz="3900" i="1">
                                <a:latin typeface="Cambria Math" panose="02040503050406030204" pitchFamily="18" charset="0"/>
                              </a:rPr>
                              <m:t>𝑖𝑗</m:t>
                            </m:r>
                          </m:sub>
                        </m:sSub>
                      </m:e>
                    </m:nary>
                  </m:oMath>
                </a14:m>
                <a:r>
                  <a:rPr lang="en-US" sz="3900" dirty="0"/>
                  <a:t>, and </a:t>
                </a:r>
                <a14:m>
                  <m:oMath xmlns:m="http://schemas.openxmlformats.org/officeDocument/2006/math">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i="1">
                                <a:latin typeface="Cambria Math" panose="02040503050406030204" pitchFamily="18" charset="0"/>
                              </a:rPr>
                              <m:t>𝑎</m:t>
                            </m:r>
                          </m:e>
                        </m:acc>
                      </m:e>
                      <m:sub>
                        <m:r>
                          <a:rPr lang="en-US" sz="3900" i="1">
                            <a:latin typeface="Cambria Math" panose="02040503050406030204" pitchFamily="18" charset="0"/>
                            <a:ea typeface="Cambria Math" panose="02040503050406030204" pitchFamily="18" charset="0"/>
                          </a:rPr>
                          <m:t>++</m:t>
                        </m:r>
                      </m:sub>
                    </m:sSub>
                    <m:r>
                      <a:rPr lang="en-US" sz="3900" i="1">
                        <a:latin typeface="Cambria Math" panose="02040503050406030204" pitchFamily="18" charset="0"/>
                      </a:rPr>
                      <m:t>=</m:t>
                    </m:r>
                    <m:f>
                      <m:fPr>
                        <m:ctrlPr>
                          <a:rPr lang="en-US" sz="3900" i="1">
                            <a:latin typeface="Cambria Math" panose="02040503050406030204" pitchFamily="18" charset="0"/>
                          </a:rPr>
                        </m:ctrlPr>
                      </m:fPr>
                      <m:num>
                        <m:r>
                          <a:rPr lang="en-US" sz="3900" i="1">
                            <a:latin typeface="Cambria Math" panose="02040503050406030204" pitchFamily="18" charset="0"/>
                          </a:rPr>
                          <m:t>1</m:t>
                        </m:r>
                      </m:num>
                      <m:den>
                        <m:sSup>
                          <m:sSupPr>
                            <m:ctrlPr>
                              <a:rPr lang="en-US" sz="3900" i="1">
                                <a:latin typeface="Cambria Math" panose="02040503050406030204" pitchFamily="18" charset="0"/>
                              </a:rPr>
                            </m:ctrlPr>
                          </m:sSupPr>
                          <m:e>
                            <m:r>
                              <a:rPr lang="en-US" sz="3900" i="1">
                                <a:latin typeface="Cambria Math" panose="02040503050406030204" pitchFamily="18" charset="0"/>
                              </a:rPr>
                              <m:t>𝑛</m:t>
                            </m:r>
                          </m:e>
                          <m:sup>
                            <m:r>
                              <a:rPr lang="en-US" sz="3900" i="1">
                                <a:latin typeface="Cambria Math" panose="02040503050406030204" pitchFamily="18" charset="0"/>
                              </a:rPr>
                              <m:t>2</m:t>
                            </m:r>
                          </m:sup>
                        </m:sSup>
                      </m:den>
                    </m:f>
                    <m:nary>
                      <m:naryPr>
                        <m:chr m:val="∑"/>
                        <m:ctrlPr>
                          <a:rPr lang="en-US" sz="3900" i="1">
                            <a:latin typeface="Cambria Math" panose="02040503050406030204" pitchFamily="18" charset="0"/>
                          </a:rPr>
                        </m:ctrlPr>
                      </m:naryPr>
                      <m:sub>
                        <m:r>
                          <a:rPr lang="en-US" sz="3900" i="1">
                            <a:latin typeface="Cambria Math" panose="02040503050406030204" pitchFamily="18" charset="0"/>
                          </a:rPr>
                          <m:t>𝑖</m:t>
                        </m:r>
                        <m:r>
                          <a:rPr lang="en-US" sz="3900" i="1">
                            <a:latin typeface="Cambria Math" panose="02040503050406030204" pitchFamily="18" charset="0"/>
                          </a:rPr>
                          <m:t>=1</m:t>
                        </m:r>
                      </m:sub>
                      <m:sup>
                        <m:r>
                          <a:rPr lang="en-US" sz="3900" i="1">
                            <a:latin typeface="Cambria Math" panose="02040503050406030204" pitchFamily="18" charset="0"/>
                          </a:rPr>
                          <m:t>𝑛</m:t>
                        </m:r>
                      </m:sup>
                      <m:e>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𝑗</m:t>
                            </m:r>
                            <m:r>
                              <a:rPr lang="en-US" sz="3900" i="1">
                                <a:latin typeface="Cambria Math" panose="02040503050406030204" pitchFamily="18" charset="0"/>
                              </a:rPr>
                              <m:t>=1</m:t>
                            </m:r>
                          </m:sub>
                          <m:sup>
                            <m:r>
                              <a:rPr lang="en-US" sz="3900" i="1">
                                <a:latin typeface="Cambria Math" panose="02040503050406030204" pitchFamily="18" charset="0"/>
                              </a:rPr>
                              <m:t>𝑛</m:t>
                            </m:r>
                          </m:sup>
                          <m:e>
                            <m:sSub>
                              <m:sSubPr>
                                <m:ctrlPr>
                                  <a:rPr lang="en-US" sz="3900" i="1">
                                    <a:latin typeface="Cambria Math" panose="02040503050406030204" pitchFamily="18" charset="0"/>
                                  </a:rPr>
                                </m:ctrlPr>
                              </m:sSubPr>
                              <m:e>
                                <m:r>
                                  <a:rPr lang="en-US" sz="3900" i="1">
                                    <a:latin typeface="Cambria Math" panose="02040503050406030204" pitchFamily="18" charset="0"/>
                                  </a:rPr>
                                  <m:t>𝑎</m:t>
                                </m:r>
                              </m:e>
                              <m:sub>
                                <m:r>
                                  <a:rPr lang="en-US" sz="3900" i="1">
                                    <a:latin typeface="Cambria Math" panose="02040503050406030204" pitchFamily="18" charset="0"/>
                                  </a:rPr>
                                  <m:t>𝑖𝑗</m:t>
                                </m:r>
                              </m:sub>
                            </m:sSub>
                          </m:e>
                        </m:nary>
                      </m:e>
                    </m:nary>
                  </m:oMath>
                </a14:m>
                <a:endParaRPr lang="en-US" sz="3900" dirty="0"/>
              </a:p>
              <a:p>
                <a:pPr>
                  <a:lnSpc>
                    <a:spcPct val="135000"/>
                  </a:lnSpc>
                  <a:spcBef>
                    <a:spcPts val="900"/>
                  </a:spcBef>
                </a:pPr>
                <a:r>
                  <a:rPr lang="en-US" sz="3900" dirty="0"/>
                  <a:t>Define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𝐴</m:t>
                        </m:r>
                      </m:e>
                      <m:sub>
                        <m:r>
                          <a:rPr lang="en-US" sz="3900" i="1">
                            <a:latin typeface="Cambria Math" panose="02040503050406030204" pitchFamily="18" charset="0"/>
                          </a:rPr>
                          <m:t>𝑖𝑗</m:t>
                        </m:r>
                      </m:sub>
                    </m:sSub>
                    <m:r>
                      <a:rPr lang="en-US" sz="3900" i="1">
                        <a:latin typeface="Cambria Math" panose="02040503050406030204" pitchFamily="18" charset="0"/>
                      </a:rPr>
                      <m:t>=</m:t>
                    </m:r>
                    <m:sSub>
                      <m:sSubPr>
                        <m:ctrlPr>
                          <a:rPr lang="en-US" sz="3900" i="1">
                            <a:latin typeface="Cambria Math" panose="02040503050406030204" pitchFamily="18" charset="0"/>
                          </a:rPr>
                        </m:ctrlPr>
                      </m:sSubPr>
                      <m:e>
                        <m:r>
                          <a:rPr lang="en-US" sz="3900" i="1">
                            <a:latin typeface="Cambria Math" panose="02040503050406030204" pitchFamily="18" charset="0"/>
                          </a:rPr>
                          <m:t>𝑎</m:t>
                        </m:r>
                      </m:e>
                      <m:sub>
                        <m:r>
                          <a:rPr lang="en-US" sz="3900" i="1">
                            <a:latin typeface="Cambria Math" panose="02040503050406030204" pitchFamily="18" charset="0"/>
                          </a:rPr>
                          <m:t>𝑖𝑗</m:t>
                        </m:r>
                      </m:sub>
                    </m:sSub>
                    <m:r>
                      <a:rPr lang="en-US" sz="3900" i="1">
                        <a:latin typeface="Cambria Math" panose="02040503050406030204" pitchFamily="18" charset="0"/>
                      </a:rPr>
                      <m:t>−</m:t>
                    </m:r>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i="1">
                                <a:latin typeface="Cambria Math" panose="02040503050406030204" pitchFamily="18" charset="0"/>
                              </a:rPr>
                              <m:t>𝑎</m:t>
                            </m:r>
                          </m:e>
                        </m:acc>
                      </m:e>
                      <m:sub>
                        <m:r>
                          <a:rPr lang="en-US" sz="3900" i="1">
                            <a:latin typeface="Cambria Math" panose="02040503050406030204" pitchFamily="18" charset="0"/>
                          </a:rPr>
                          <m:t>𝑖</m:t>
                        </m:r>
                        <m:r>
                          <a:rPr lang="en-US" sz="3900" i="1">
                            <a:latin typeface="Cambria Math" panose="02040503050406030204" pitchFamily="18" charset="0"/>
                            <a:ea typeface="Cambria Math" panose="02040503050406030204" pitchFamily="18" charset="0"/>
                          </a:rPr>
                          <m:t>+</m:t>
                        </m:r>
                      </m:sub>
                    </m:sSub>
                    <m:r>
                      <a:rPr lang="en-US" sz="3900" i="1">
                        <a:latin typeface="Cambria Math" panose="02040503050406030204" pitchFamily="18" charset="0"/>
                        <a:ea typeface="Cambria Math" panose="02040503050406030204" pitchFamily="18" charset="0"/>
                      </a:rPr>
                      <m:t>−</m:t>
                    </m:r>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i="1">
                                <a:latin typeface="Cambria Math" panose="02040503050406030204" pitchFamily="18" charset="0"/>
                              </a:rPr>
                              <m:t>𝑎</m:t>
                            </m:r>
                          </m:e>
                        </m:acc>
                      </m:e>
                      <m:sub>
                        <m:r>
                          <a:rPr lang="en-US" sz="3900" i="1">
                            <a:latin typeface="Cambria Math" panose="02040503050406030204" pitchFamily="18" charset="0"/>
                            <a:ea typeface="Cambria Math" panose="02040503050406030204" pitchFamily="18" charset="0"/>
                          </a:rPr>
                          <m:t>+</m:t>
                        </m:r>
                        <m:r>
                          <a:rPr lang="en-US" sz="3900" i="1">
                            <a:latin typeface="Cambria Math" panose="02040503050406030204" pitchFamily="18" charset="0"/>
                            <a:ea typeface="Cambria Math" panose="02040503050406030204" pitchFamily="18" charset="0"/>
                          </a:rPr>
                          <m:t>𝑗</m:t>
                        </m:r>
                      </m:sub>
                    </m:sSub>
                    <m:r>
                      <a:rPr lang="en-US" sz="3900" i="1">
                        <a:latin typeface="Cambria Math" panose="02040503050406030204" pitchFamily="18" charset="0"/>
                        <a:ea typeface="Cambria Math" panose="02040503050406030204" pitchFamily="18" charset="0"/>
                      </a:rPr>
                      <m:t>+</m:t>
                    </m:r>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i="1">
                                <a:latin typeface="Cambria Math" panose="02040503050406030204" pitchFamily="18" charset="0"/>
                              </a:rPr>
                              <m:t>𝑎</m:t>
                            </m:r>
                          </m:e>
                        </m:acc>
                      </m:e>
                      <m:sub>
                        <m:r>
                          <a:rPr lang="en-US" sz="3900" i="1">
                            <a:latin typeface="Cambria Math" panose="02040503050406030204" pitchFamily="18" charset="0"/>
                          </a:rPr>
                          <m:t>+</m:t>
                        </m:r>
                        <m:r>
                          <a:rPr lang="en-US" sz="3900" i="1">
                            <a:latin typeface="Cambria Math" panose="02040503050406030204" pitchFamily="18" charset="0"/>
                            <a:ea typeface="Cambria Math" panose="02040503050406030204" pitchFamily="18" charset="0"/>
                          </a:rPr>
                          <m:t>+</m:t>
                        </m:r>
                      </m:sub>
                    </m:sSub>
                  </m:oMath>
                </a14:m>
                <a:r>
                  <a:rPr lang="en-US" sz="3900" dirty="0"/>
                  <a:t>, </a:t>
                </a:r>
                <a14:m>
                  <m:oMath xmlns:m="http://schemas.openxmlformats.org/officeDocument/2006/math">
                    <m:r>
                      <a:rPr lang="en-US" sz="3900" i="1">
                        <a:latin typeface="Cambria Math" panose="02040503050406030204" pitchFamily="18" charset="0"/>
                      </a:rPr>
                      <m:t>𝑖</m:t>
                    </m:r>
                    <m:r>
                      <a:rPr lang="en-US" sz="3900" i="1">
                        <a:latin typeface="Cambria Math" panose="02040503050406030204" pitchFamily="18" charset="0"/>
                      </a:rPr>
                      <m:t>,</m:t>
                    </m:r>
                    <m:r>
                      <a:rPr lang="en-US" sz="3900" i="1">
                        <a:latin typeface="Cambria Math" panose="02040503050406030204" pitchFamily="18" charset="0"/>
                      </a:rPr>
                      <m:t>𝑗</m:t>
                    </m:r>
                    <m:r>
                      <a:rPr lang="en-US" sz="3900" i="1">
                        <a:latin typeface="Cambria Math" panose="02040503050406030204" pitchFamily="18" charset="0"/>
                      </a:rPr>
                      <m:t>=1,…,</m:t>
                    </m:r>
                    <m:r>
                      <a:rPr lang="en-US" sz="3900" i="1">
                        <a:latin typeface="Cambria Math" panose="02040503050406030204" pitchFamily="18" charset="0"/>
                      </a:rPr>
                      <m:t>𝑛</m:t>
                    </m:r>
                  </m:oMath>
                </a14:m>
                <a:r>
                  <a:rPr lang="en-US" sz="3900" dirty="0"/>
                  <a:t>.  This is the adjusted distance between the </a:t>
                </a:r>
                <a14:m>
                  <m:oMath xmlns:m="http://schemas.openxmlformats.org/officeDocument/2006/math">
                    <m:sSup>
                      <m:sSupPr>
                        <m:ctrlPr>
                          <a:rPr lang="en-US" sz="3900" i="1">
                            <a:latin typeface="Cambria Math" panose="02040503050406030204" pitchFamily="18" charset="0"/>
                          </a:rPr>
                        </m:ctrlPr>
                      </m:sSupPr>
                      <m:e>
                        <m:r>
                          <a:rPr lang="en-US" sz="3900" i="1">
                            <a:latin typeface="Cambria Math" panose="02040503050406030204" pitchFamily="18" charset="0"/>
                          </a:rPr>
                          <m:t>𝑖</m:t>
                        </m:r>
                      </m:e>
                      <m:sup>
                        <m:r>
                          <m:rPr>
                            <m:sty m:val="p"/>
                          </m:rPr>
                          <a:rPr lang="en-US" sz="3900">
                            <a:latin typeface="Cambria Math" panose="02040503050406030204" pitchFamily="18" charset="0"/>
                          </a:rPr>
                          <m:t>th</m:t>
                        </m:r>
                      </m:sup>
                    </m:sSup>
                  </m:oMath>
                </a14:m>
                <a:r>
                  <a:rPr lang="en-US" sz="3900" dirty="0"/>
                  <a:t> and the </a:t>
                </a:r>
                <a14:m>
                  <m:oMath xmlns:m="http://schemas.openxmlformats.org/officeDocument/2006/math">
                    <m:sSup>
                      <m:sSupPr>
                        <m:ctrlPr>
                          <a:rPr lang="en-US" sz="3900" i="1">
                            <a:latin typeface="Cambria Math" panose="02040503050406030204" pitchFamily="18" charset="0"/>
                          </a:rPr>
                        </m:ctrlPr>
                      </m:sSupPr>
                      <m:e>
                        <m:r>
                          <a:rPr lang="en-US" sz="3900" i="1">
                            <a:latin typeface="Cambria Math" panose="02040503050406030204" pitchFamily="18" charset="0"/>
                          </a:rPr>
                          <m:t>𝑗</m:t>
                        </m:r>
                      </m:e>
                      <m:sup>
                        <m:r>
                          <m:rPr>
                            <m:sty m:val="p"/>
                          </m:rPr>
                          <a:rPr lang="en-US" sz="3900">
                            <a:latin typeface="Cambria Math" panose="02040503050406030204" pitchFamily="18" charset="0"/>
                          </a:rPr>
                          <m:t>th</m:t>
                        </m:r>
                      </m:sup>
                    </m:sSup>
                  </m:oMath>
                </a14:m>
                <a:r>
                  <a:rPr lang="en-US" sz="3900" dirty="0"/>
                  <a:t> observations of the </a:t>
                </a:r>
                <a14:m>
                  <m:oMath xmlns:m="http://schemas.openxmlformats.org/officeDocument/2006/math">
                    <m:r>
                      <a:rPr lang="en-US" sz="3900" i="1" dirty="0">
                        <a:latin typeface="Cambria Math" panose="02040503050406030204" pitchFamily="18" charset="0"/>
                      </a:rPr>
                      <m:t>𝑥</m:t>
                    </m:r>
                  </m:oMath>
                </a14:m>
                <a:r>
                  <a:rPr lang="en-US" sz="3900" dirty="0"/>
                  <a:t> values. </a:t>
                </a:r>
              </a:p>
              <a:p>
                <a:pPr>
                  <a:lnSpc>
                    <a:spcPct val="135000"/>
                  </a:lnSpc>
                  <a:spcBef>
                    <a:spcPts val="900"/>
                  </a:spcBef>
                </a:pPr>
                <a:r>
                  <a:rPr lang="en-US" sz="3900" dirty="0"/>
                  <a:t>Noted that </a:t>
                </a:r>
                <a14:m>
                  <m:oMath xmlns:m="http://schemas.openxmlformats.org/officeDocument/2006/math">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𝑖</m:t>
                        </m:r>
                        <m:r>
                          <a:rPr lang="en-US" sz="3900" i="1">
                            <a:latin typeface="Cambria Math" panose="02040503050406030204" pitchFamily="18" charset="0"/>
                          </a:rPr>
                          <m:t>=1</m:t>
                        </m:r>
                      </m:sub>
                      <m:sup>
                        <m:r>
                          <a:rPr lang="en-US" sz="3900" i="1">
                            <a:latin typeface="Cambria Math" panose="02040503050406030204" pitchFamily="18" charset="0"/>
                          </a:rPr>
                          <m:t>𝑛</m:t>
                        </m:r>
                      </m:sup>
                      <m:e>
                        <m:sSub>
                          <m:sSubPr>
                            <m:ctrlPr>
                              <a:rPr lang="en-US" sz="3900" i="1">
                                <a:latin typeface="Cambria Math" panose="02040503050406030204" pitchFamily="18" charset="0"/>
                              </a:rPr>
                            </m:ctrlPr>
                          </m:sSubPr>
                          <m:e>
                            <m:r>
                              <a:rPr lang="en-US" sz="3900" i="1">
                                <a:latin typeface="Cambria Math" panose="02040503050406030204" pitchFamily="18" charset="0"/>
                              </a:rPr>
                              <m:t>𝐴</m:t>
                            </m:r>
                          </m:e>
                          <m:sub>
                            <m:r>
                              <a:rPr lang="en-US" sz="3900" i="1">
                                <a:latin typeface="Cambria Math" panose="02040503050406030204" pitchFamily="18" charset="0"/>
                              </a:rPr>
                              <m:t>𝑖𝑗</m:t>
                            </m:r>
                          </m:sub>
                        </m:sSub>
                      </m:e>
                    </m:nary>
                    <m:r>
                      <a:rPr lang="en-US" sz="3900" i="1">
                        <a:latin typeface="Cambria Math" panose="02040503050406030204" pitchFamily="18" charset="0"/>
                      </a:rPr>
                      <m:t>=0</m:t>
                    </m:r>
                  </m:oMath>
                </a14:m>
                <a:r>
                  <a:rPr lang="en-US" sz="3900" dirty="0"/>
                  <a:t> for any </a:t>
                </a:r>
                <a14:m>
                  <m:oMath xmlns:m="http://schemas.openxmlformats.org/officeDocument/2006/math">
                    <m:r>
                      <a:rPr lang="en-US" sz="3900" i="1" dirty="0">
                        <a:latin typeface="Cambria Math" panose="02040503050406030204" pitchFamily="18" charset="0"/>
                      </a:rPr>
                      <m:t>𝑗</m:t>
                    </m:r>
                  </m:oMath>
                </a14:m>
                <a:r>
                  <a:rPr lang="en-US" sz="3900" dirty="0"/>
                  <a:t> and </a:t>
                </a:r>
                <a14:m>
                  <m:oMath xmlns:m="http://schemas.openxmlformats.org/officeDocument/2006/math">
                    <m:nary>
                      <m:naryPr>
                        <m:chr m:val="∑"/>
                        <m:ctrlPr>
                          <a:rPr lang="en-US" sz="3900" i="1">
                            <a:latin typeface="Cambria Math" panose="02040503050406030204" pitchFamily="18" charset="0"/>
                          </a:rPr>
                        </m:ctrlPr>
                      </m:naryPr>
                      <m:sub>
                        <m:r>
                          <a:rPr lang="en-US" sz="3900" i="1">
                            <a:latin typeface="Cambria Math" panose="02040503050406030204" pitchFamily="18" charset="0"/>
                          </a:rPr>
                          <m:t>𝑗</m:t>
                        </m:r>
                        <m:r>
                          <a:rPr lang="en-US" sz="3900" i="1">
                            <a:latin typeface="Cambria Math" panose="02040503050406030204" pitchFamily="18" charset="0"/>
                          </a:rPr>
                          <m:t>=1</m:t>
                        </m:r>
                      </m:sub>
                      <m:sup>
                        <m:r>
                          <a:rPr lang="en-US" sz="3900" i="1">
                            <a:latin typeface="Cambria Math" panose="02040503050406030204" pitchFamily="18" charset="0"/>
                          </a:rPr>
                          <m:t>𝑛</m:t>
                        </m:r>
                      </m:sup>
                      <m:e>
                        <m:sSub>
                          <m:sSubPr>
                            <m:ctrlPr>
                              <a:rPr lang="en-US" sz="3900" i="1">
                                <a:latin typeface="Cambria Math" panose="02040503050406030204" pitchFamily="18" charset="0"/>
                              </a:rPr>
                            </m:ctrlPr>
                          </m:sSubPr>
                          <m:e>
                            <m:r>
                              <a:rPr lang="en-US" sz="3900" i="1">
                                <a:latin typeface="Cambria Math" panose="02040503050406030204" pitchFamily="18" charset="0"/>
                              </a:rPr>
                              <m:t>𝐴</m:t>
                            </m:r>
                          </m:e>
                          <m:sub>
                            <m:r>
                              <a:rPr lang="en-US" sz="3900" i="1">
                                <a:latin typeface="Cambria Math" panose="02040503050406030204" pitchFamily="18" charset="0"/>
                              </a:rPr>
                              <m:t>𝑖𝑗</m:t>
                            </m:r>
                          </m:sub>
                        </m:sSub>
                      </m:e>
                    </m:nary>
                    <m:r>
                      <a:rPr lang="en-US" sz="3900" i="1">
                        <a:latin typeface="Cambria Math" panose="02040503050406030204" pitchFamily="18" charset="0"/>
                      </a:rPr>
                      <m:t>=0</m:t>
                    </m:r>
                  </m:oMath>
                </a14:m>
                <a:r>
                  <a:rPr lang="en-US" sz="3900" dirty="0"/>
                  <a:t> for any </a:t>
                </a:r>
                <a14:m>
                  <m:oMath xmlns:m="http://schemas.openxmlformats.org/officeDocument/2006/math">
                    <m:r>
                      <a:rPr lang="en-US" sz="3900" i="1" dirty="0">
                        <a:latin typeface="Cambria Math" panose="02040503050406030204" pitchFamily="18" charset="0"/>
                      </a:rPr>
                      <m:t>𝑖</m:t>
                    </m:r>
                  </m:oMath>
                </a14:m>
                <a:r>
                  <a:rPr lang="en-US" sz="3900" dirty="0"/>
                  <a:t>. </a:t>
                </a:r>
              </a:p>
            </p:txBody>
          </p:sp>
        </mc:Choice>
        <mc:Fallback xmlns="">
          <p:sp>
            <p:nvSpPr>
              <p:cNvPr id="7" name="Content Placeholder 6">
                <a:extLst>
                  <a:ext uri="{FF2B5EF4-FFF2-40B4-BE49-F238E27FC236}">
                    <a16:creationId xmlns:a16="http://schemas.microsoft.com/office/drawing/2014/main" id="{580903AD-0CAC-42EE-B4F3-A9EF4C0EBB3B}"/>
                  </a:ext>
                </a:extLst>
              </p:cNvPr>
              <p:cNvSpPr>
                <a:spLocks noGrp="1" noRot="1" noChangeAspect="1" noMove="1" noResize="1" noEditPoints="1" noAdjustHandles="1" noChangeArrowheads="1" noChangeShapeType="1" noTextEdit="1"/>
              </p:cNvSpPr>
              <p:nvPr>
                <p:ph idx="1"/>
              </p:nvPr>
            </p:nvSpPr>
            <p:spPr>
              <a:blipFill>
                <a:blip r:embed="rId2"/>
                <a:stretch>
                  <a:fillRect l="-1797" r="-1507"/>
                </a:stretch>
              </a:blipFill>
            </p:spPr>
            <p:txBody>
              <a:bodyPr/>
              <a:lstStyle/>
              <a:p>
                <a:r>
                  <a:rPr lang="en-US">
                    <a:noFill/>
                  </a:rPr>
                  <a:t> </a:t>
                </a:r>
              </a:p>
            </p:txBody>
          </p:sp>
        </mc:Fallback>
      </mc:AlternateContent>
    </p:spTree>
    <p:extLst>
      <p:ext uri="{BB962C8B-B14F-4D97-AF65-F5344CB8AC3E}">
        <p14:creationId xmlns:p14="http://schemas.microsoft.com/office/powerpoint/2010/main" val="383817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951A-6027-4532-BB51-F5CFCE1E81DE}"/>
              </a:ext>
            </a:extLst>
          </p:cNvPr>
          <p:cNvSpPr>
            <a:spLocks noGrp="1"/>
          </p:cNvSpPr>
          <p:nvPr>
            <p:ph type="title"/>
          </p:nvPr>
        </p:nvSpPr>
        <p:spPr/>
        <p:txBody>
          <a:bodyPr/>
          <a:lstStyle/>
          <a:p>
            <a:r>
              <a:rPr lang="en-US" b="1" dirty="0"/>
              <a:t>Distance Correlation</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580903AD-0CAC-42EE-B4F3-A9EF4C0EBB3B}"/>
                  </a:ext>
                </a:extLst>
              </p:cNvPr>
              <p:cNvSpPr>
                <a:spLocks noGrp="1"/>
              </p:cNvSpPr>
              <p:nvPr>
                <p:ph idx="1"/>
              </p:nvPr>
            </p:nvSpPr>
            <p:spPr/>
            <p:txBody>
              <a:bodyPr anchor="ctr">
                <a:noAutofit/>
              </a:bodyPr>
              <a:lstStyle/>
              <a:p>
                <a:pPr>
                  <a:lnSpc>
                    <a:spcPct val="135000"/>
                  </a:lnSpc>
                  <a:spcBef>
                    <a:spcPts val="900"/>
                  </a:spcBef>
                </a:pPr>
                <a:r>
                  <a:rPr lang="en-US" sz="3900" dirty="0"/>
                  <a:t>Let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𝑏</m:t>
                        </m:r>
                      </m:e>
                      <m:sub>
                        <m:r>
                          <a:rPr lang="en-US" sz="3900" i="1">
                            <a:latin typeface="Cambria Math" panose="02040503050406030204" pitchFamily="18" charset="0"/>
                          </a:rPr>
                          <m:t>𝑖𝑗</m:t>
                        </m:r>
                      </m:sub>
                    </m:sSub>
                    <m:r>
                      <a:rPr lang="en-US" sz="3900" i="1">
                        <a:latin typeface="Cambria Math" panose="02040503050406030204" pitchFamily="18" charset="0"/>
                      </a:rPr>
                      <m:t>=</m:t>
                    </m:r>
                    <m:r>
                      <a:rPr lang="en-US" sz="3900" i="1">
                        <a:latin typeface="Cambria Math" panose="02040503050406030204" pitchFamily="18" charset="0"/>
                      </a:rPr>
                      <m:t>𝑑</m:t>
                    </m:r>
                    <m:d>
                      <m:dPr>
                        <m:ctrlPr>
                          <a:rPr lang="en-US" sz="3900" i="1">
                            <a:latin typeface="Cambria Math" panose="02040503050406030204" pitchFamily="18" charset="0"/>
                          </a:rPr>
                        </m:ctrlPr>
                      </m:dPr>
                      <m:e>
                        <m:sSub>
                          <m:sSubPr>
                            <m:ctrlPr>
                              <a:rPr lang="en-US" sz="3900" i="1">
                                <a:latin typeface="Cambria Math" panose="02040503050406030204" pitchFamily="18" charset="0"/>
                              </a:rPr>
                            </m:ctrlPr>
                          </m:sSubPr>
                          <m:e>
                            <m:r>
                              <a:rPr lang="en-US" sz="3900" i="1">
                                <a:latin typeface="Cambria Math" panose="02040503050406030204" pitchFamily="18" charset="0"/>
                              </a:rPr>
                              <m:t>𝑦</m:t>
                            </m:r>
                          </m:e>
                          <m:sub>
                            <m:r>
                              <a:rPr lang="en-US" sz="3900" i="1">
                                <a:latin typeface="Cambria Math" panose="02040503050406030204" pitchFamily="18" charset="0"/>
                              </a:rPr>
                              <m:t>𝑖</m:t>
                            </m:r>
                          </m:sub>
                        </m:sSub>
                        <m:r>
                          <a:rPr lang="en-US" sz="3900" i="1">
                            <a:latin typeface="Cambria Math" panose="02040503050406030204" pitchFamily="18" charset="0"/>
                          </a:rPr>
                          <m:t>,</m:t>
                        </m:r>
                        <m:sSub>
                          <m:sSubPr>
                            <m:ctrlPr>
                              <a:rPr lang="en-US" sz="3900" i="1">
                                <a:latin typeface="Cambria Math" panose="02040503050406030204" pitchFamily="18" charset="0"/>
                              </a:rPr>
                            </m:ctrlPr>
                          </m:sSubPr>
                          <m:e>
                            <m:r>
                              <a:rPr lang="en-US" sz="3900" i="1">
                                <a:latin typeface="Cambria Math" panose="02040503050406030204" pitchFamily="18" charset="0"/>
                              </a:rPr>
                              <m:t>𝑦</m:t>
                            </m:r>
                          </m:e>
                          <m:sub>
                            <m:r>
                              <a:rPr lang="en-US" sz="3900" i="1">
                                <a:latin typeface="Cambria Math" panose="02040503050406030204" pitchFamily="18" charset="0"/>
                              </a:rPr>
                              <m:t>𝑗</m:t>
                            </m:r>
                          </m:sub>
                        </m:sSub>
                      </m:e>
                    </m:d>
                    <m:r>
                      <a:rPr lang="en-US" sz="3900" i="1">
                        <a:latin typeface="Cambria Math" panose="02040503050406030204" pitchFamily="18" charset="0"/>
                      </a:rPr>
                      <m:t>=</m:t>
                    </m:r>
                    <m:d>
                      <m:dPr>
                        <m:begChr m:val="|"/>
                        <m:endChr m:val="|"/>
                        <m:ctrlPr>
                          <a:rPr lang="en-US" sz="3900" i="1">
                            <a:latin typeface="Cambria Math" panose="02040503050406030204" pitchFamily="18" charset="0"/>
                          </a:rPr>
                        </m:ctrlPr>
                      </m:dPr>
                      <m:e>
                        <m:sSub>
                          <m:sSubPr>
                            <m:ctrlPr>
                              <a:rPr lang="en-US" sz="3900" i="1">
                                <a:latin typeface="Cambria Math" panose="02040503050406030204" pitchFamily="18" charset="0"/>
                              </a:rPr>
                            </m:ctrlPr>
                          </m:sSubPr>
                          <m:e>
                            <m:r>
                              <a:rPr lang="en-US" sz="3900" i="1">
                                <a:latin typeface="Cambria Math" panose="02040503050406030204" pitchFamily="18" charset="0"/>
                              </a:rPr>
                              <m:t>𝑦</m:t>
                            </m:r>
                          </m:e>
                          <m:sub>
                            <m:r>
                              <a:rPr lang="en-US" sz="3900" i="1">
                                <a:latin typeface="Cambria Math" panose="02040503050406030204" pitchFamily="18" charset="0"/>
                              </a:rPr>
                              <m:t>𝑖</m:t>
                            </m:r>
                          </m:sub>
                        </m:sSub>
                        <m:r>
                          <a:rPr lang="en-US" sz="3900" i="1">
                            <a:latin typeface="Cambria Math" panose="02040503050406030204" pitchFamily="18" charset="0"/>
                          </a:rPr>
                          <m:t>−</m:t>
                        </m:r>
                        <m:sSub>
                          <m:sSubPr>
                            <m:ctrlPr>
                              <a:rPr lang="en-US" sz="3900" i="1">
                                <a:latin typeface="Cambria Math" panose="02040503050406030204" pitchFamily="18" charset="0"/>
                              </a:rPr>
                            </m:ctrlPr>
                          </m:sSubPr>
                          <m:e>
                            <m:r>
                              <a:rPr lang="en-US" sz="3900" i="1">
                                <a:latin typeface="Cambria Math" panose="02040503050406030204" pitchFamily="18" charset="0"/>
                              </a:rPr>
                              <m:t>𝑦</m:t>
                            </m:r>
                          </m:e>
                          <m:sub>
                            <m:r>
                              <a:rPr lang="en-US" sz="3900" i="1">
                                <a:latin typeface="Cambria Math" panose="02040503050406030204" pitchFamily="18" charset="0"/>
                              </a:rPr>
                              <m:t>𝑗</m:t>
                            </m:r>
                          </m:sub>
                        </m:sSub>
                      </m:e>
                    </m:d>
                    <m:r>
                      <a:rPr lang="en-US" sz="3900" i="1">
                        <a:latin typeface="Cambria Math" panose="02040503050406030204" pitchFamily="18" charset="0"/>
                      </a:rPr>
                      <m:t>,</m:t>
                    </m:r>
                    <m:r>
                      <a:rPr lang="en-US" sz="3900" i="1">
                        <a:latin typeface="Cambria Math" panose="02040503050406030204" pitchFamily="18" charset="0"/>
                      </a:rPr>
                      <m:t>𝑖</m:t>
                    </m:r>
                    <m:r>
                      <a:rPr lang="en-US" sz="3900" i="1">
                        <a:latin typeface="Cambria Math" panose="02040503050406030204" pitchFamily="18" charset="0"/>
                      </a:rPr>
                      <m:t>,</m:t>
                    </m:r>
                    <m:r>
                      <a:rPr lang="en-US" sz="3900" i="1">
                        <a:latin typeface="Cambria Math" panose="02040503050406030204" pitchFamily="18" charset="0"/>
                      </a:rPr>
                      <m:t>𝑗</m:t>
                    </m:r>
                    <m:r>
                      <a:rPr lang="en-US" sz="3900" i="1">
                        <a:latin typeface="Cambria Math" panose="02040503050406030204" pitchFamily="18" charset="0"/>
                      </a:rPr>
                      <m:t>=1,…,</m:t>
                    </m:r>
                    <m:r>
                      <a:rPr lang="en-US" sz="3900" i="1">
                        <a:latin typeface="Cambria Math" panose="02040503050406030204" pitchFamily="18" charset="0"/>
                      </a:rPr>
                      <m:t>𝑛</m:t>
                    </m:r>
                  </m:oMath>
                </a14:m>
                <a:r>
                  <a:rPr lang="en-US" sz="3900" dirty="0"/>
                  <a:t> denotes the Euclidean distance between two observations of the </a:t>
                </a:r>
                <a14:m>
                  <m:oMath xmlns:m="http://schemas.openxmlformats.org/officeDocument/2006/math">
                    <m:r>
                      <a:rPr lang="en-US" sz="3900" i="1" dirty="0">
                        <a:latin typeface="Cambria Math" panose="02040503050406030204" pitchFamily="18" charset="0"/>
                      </a:rPr>
                      <m:t>𝑦</m:t>
                    </m:r>
                  </m:oMath>
                </a14:m>
                <a:r>
                  <a:rPr lang="en-US" sz="3900" dirty="0"/>
                  <a:t> values.</a:t>
                </a:r>
              </a:p>
              <a:p>
                <a:pPr>
                  <a:lnSpc>
                    <a:spcPct val="135000"/>
                  </a:lnSpc>
                  <a:spcBef>
                    <a:spcPts val="900"/>
                  </a:spcBef>
                </a:pPr>
                <a:r>
                  <a:rPr lang="en-US" sz="3900" dirty="0"/>
                  <a:t>Let </a:t>
                </a:r>
                <a14:m>
                  <m:oMath xmlns:m="http://schemas.openxmlformats.org/officeDocument/2006/math">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i="1">
                                <a:latin typeface="Cambria Math" panose="02040503050406030204" pitchFamily="18" charset="0"/>
                              </a:rPr>
                              <m:t>𝑏</m:t>
                            </m:r>
                          </m:e>
                        </m:acc>
                      </m:e>
                      <m:sub>
                        <m:r>
                          <a:rPr lang="en-US" sz="3900" i="1">
                            <a:latin typeface="Cambria Math" panose="02040503050406030204" pitchFamily="18" charset="0"/>
                          </a:rPr>
                          <m:t>𝑖</m:t>
                        </m:r>
                        <m:r>
                          <a:rPr lang="en-US" sz="3900" i="1">
                            <a:latin typeface="Cambria Math" panose="02040503050406030204" pitchFamily="18" charset="0"/>
                            <a:ea typeface="Cambria Math" panose="02040503050406030204" pitchFamily="18" charset="0"/>
                          </a:rPr>
                          <m:t>+</m:t>
                        </m:r>
                      </m:sub>
                    </m:sSub>
                    <m:r>
                      <a:rPr lang="en-US" sz="3900" i="1">
                        <a:latin typeface="Cambria Math" panose="02040503050406030204" pitchFamily="18" charset="0"/>
                      </a:rPr>
                      <m:t>=</m:t>
                    </m:r>
                    <m:f>
                      <m:fPr>
                        <m:ctrlPr>
                          <a:rPr lang="en-US" sz="3900" i="1">
                            <a:latin typeface="Cambria Math" panose="02040503050406030204" pitchFamily="18" charset="0"/>
                          </a:rPr>
                        </m:ctrlPr>
                      </m:fPr>
                      <m:num>
                        <m:r>
                          <a:rPr lang="en-US" sz="3900" i="1">
                            <a:latin typeface="Cambria Math" panose="02040503050406030204" pitchFamily="18" charset="0"/>
                          </a:rPr>
                          <m:t>1</m:t>
                        </m:r>
                      </m:num>
                      <m:den>
                        <m:r>
                          <a:rPr lang="en-US" sz="3900" i="1">
                            <a:latin typeface="Cambria Math" panose="02040503050406030204" pitchFamily="18" charset="0"/>
                          </a:rPr>
                          <m:t>𝑛</m:t>
                        </m:r>
                      </m:den>
                    </m:f>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𝑗</m:t>
                        </m:r>
                        <m:r>
                          <a:rPr lang="en-US" sz="3900" i="1">
                            <a:latin typeface="Cambria Math" panose="02040503050406030204" pitchFamily="18" charset="0"/>
                          </a:rPr>
                          <m:t>=1</m:t>
                        </m:r>
                      </m:sub>
                      <m:sup>
                        <m:r>
                          <a:rPr lang="en-US" sz="3900" i="1">
                            <a:latin typeface="Cambria Math" panose="02040503050406030204" pitchFamily="18" charset="0"/>
                          </a:rPr>
                          <m:t>𝑛</m:t>
                        </m:r>
                      </m:sup>
                      <m:e>
                        <m:sSub>
                          <m:sSubPr>
                            <m:ctrlPr>
                              <a:rPr lang="en-US" sz="3900" i="1">
                                <a:latin typeface="Cambria Math" panose="02040503050406030204" pitchFamily="18" charset="0"/>
                              </a:rPr>
                            </m:ctrlPr>
                          </m:sSubPr>
                          <m:e>
                            <m:r>
                              <a:rPr lang="en-US" sz="3900" i="1">
                                <a:latin typeface="Cambria Math" panose="02040503050406030204" pitchFamily="18" charset="0"/>
                              </a:rPr>
                              <m:t>𝑏</m:t>
                            </m:r>
                          </m:e>
                          <m:sub>
                            <m:r>
                              <a:rPr lang="en-US" sz="3900" i="1">
                                <a:latin typeface="Cambria Math" panose="02040503050406030204" pitchFamily="18" charset="0"/>
                              </a:rPr>
                              <m:t>𝑖𝑗</m:t>
                            </m:r>
                          </m:sub>
                        </m:sSub>
                      </m:e>
                    </m:nary>
                  </m:oMath>
                </a14:m>
                <a:r>
                  <a:rPr lang="en-US" sz="3900" dirty="0"/>
                  <a:t>, </a:t>
                </a:r>
                <a14:m>
                  <m:oMath xmlns:m="http://schemas.openxmlformats.org/officeDocument/2006/math">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i="1">
                                <a:latin typeface="Cambria Math" panose="02040503050406030204" pitchFamily="18" charset="0"/>
                              </a:rPr>
                              <m:t>𝑏</m:t>
                            </m:r>
                          </m:e>
                        </m:acc>
                      </m:e>
                      <m:sub>
                        <m:r>
                          <a:rPr lang="en-US" sz="3900" i="1">
                            <a:latin typeface="Cambria Math" panose="02040503050406030204" pitchFamily="18" charset="0"/>
                            <a:ea typeface="Cambria Math" panose="02040503050406030204" pitchFamily="18" charset="0"/>
                          </a:rPr>
                          <m:t>+</m:t>
                        </m:r>
                        <m:r>
                          <a:rPr lang="en-US" sz="3900" i="1">
                            <a:latin typeface="Cambria Math" panose="02040503050406030204" pitchFamily="18" charset="0"/>
                            <a:ea typeface="Cambria Math" panose="02040503050406030204" pitchFamily="18" charset="0"/>
                          </a:rPr>
                          <m:t>𝑗</m:t>
                        </m:r>
                      </m:sub>
                    </m:sSub>
                    <m:r>
                      <a:rPr lang="en-US" sz="3900" i="1">
                        <a:latin typeface="Cambria Math" panose="02040503050406030204" pitchFamily="18" charset="0"/>
                      </a:rPr>
                      <m:t>=</m:t>
                    </m:r>
                    <m:f>
                      <m:fPr>
                        <m:ctrlPr>
                          <a:rPr lang="en-US" sz="3900" i="1">
                            <a:latin typeface="Cambria Math" panose="02040503050406030204" pitchFamily="18" charset="0"/>
                          </a:rPr>
                        </m:ctrlPr>
                      </m:fPr>
                      <m:num>
                        <m:r>
                          <a:rPr lang="en-US" sz="3900" i="1">
                            <a:latin typeface="Cambria Math" panose="02040503050406030204" pitchFamily="18" charset="0"/>
                          </a:rPr>
                          <m:t>1</m:t>
                        </m:r>
                      </m:num>
                      <m:den>
                        <m:r>
                          <a:rPr lang="en-US" sz="3900" i="1">
                            <a:latin typeface="Cambria Math" panose="02040503050406030204" pitchFamily="18" charset="0"/>
                          </a:rPr>
                          <m:t>𝑛</m:t>
                        </m:r>
                      </m:den>
                    </m:f>
                    <m:nary>
                      <m:naryPr>
                        <m:chr m:val="∑"/>
                        <m:ctrlPr>
                          <a:rPr lang="en-US" sz="3900" i="1">
                            <a:latin typeface="Cambria Math" panose="02040503050406030204" pitchFamily="18" charset="0"/>
                          </a:rPr>
                        </m:ctrlPr>
                      </m:naryPr>
                      <m:sub>
                        <m:r>
                          <a:rPr lang="en-US" sz="3900" i="1">
                            <a:latin typeface="Cambria Math" panose="02040503050406030204" pitchFamily="18" charset="0"/>
                          </a:rPr>
                          <m:t>𝑖</m:t>
                        </m:r>
                        <m:r>
                          <a:rPr lang="en-US" sz="3900" i="1">
                            <a:latin typeface="Cambria Math" panose="02040503050406030204" pitchFamily="18" charset="0"/>
                          </a:rPr>
                          <m:t>=1</m:t>
                        </m:r>
                      </m:sub>
                      <m:sup>
                        <m:r>
                          <a:rPr lang="en-US" sz="3900" i="1">
                            <a:latin typeface="Cambria Math" panose="02040503050406030204" pitchFamily="18" charset="0"/>
                          </a:rPr>
                          <m:t>𝑛</m:t>
                        </m:r>
                      </m:sup>
                      <m:e>
                        <m:sSub>
                          <m:sSubPr>
                            <m:ctrlPr>
                              <a:rPr lang="en-US" sz="3900" i="1">
                                <a:latin typeface="Cambria Math" panose="02040503050406030204" pitchFamily="18" charset="0"/>
                              </a:rPr>
                            </m:ctrlPr>
                          </m:sSubPr>
                          <m:e>
                            <m:r>
                              <a:rPr lang="en-US" sz="3900" i="1">
                                <a:latin typeface="Cambria Math" panose="02040503050406030204" pitchFamily="18" charset="0"/>
                              </a:rPr>
                              <m:t>𝑏</m:t>
                            </m:r>
                          </m:e>
                          <m:sub>
                            <m:r>
                              <a:rPr lang="en-US" sz="3900" i="1">
                                <a:latin typeface="Cambria Math" panose="02040503050406030204" pitchFamily="18" charset="0"/>
                              </a:rPr>
                              <m:t>𝑖𝑗</m:t>
                            </m:r>
                          </m:sub>
                        </m:sSub>
                      </m:e>
                    </m:nary>
                  </m:oMath>
                </a14:m>
                <a:r>
                  <a:rPr lang="en-US" sz="3900" dirty="0"/>
                  <a:t>, and </a:t>
                </a:r>
                <a14:m>
                  <m:oMath xmlns:m="http://schemas.openxmlformats.org/officeDocument/2006/math">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i="1">
                                <a:latin typeface="Cambria Math" panose="02040503050406030204" pitchFamily="18" charset="0"/>
                              </a:rPr>
                              <m:t>𝑏</m:t>
                            </m:r>
                          </m:e>
                        </m:acc>
                      </m:e>
                      <m:sub>
                        <m:r>
                          <a:rPr lang="en-US" sz="3900" i="1">
                            <a:latin typeface="Cambria Math" panose="02040503050406030204" pitchFamily="18" charset="0"/>
                            <a:ea typeface="Cambria Math" panose="02040503050406030204" pitchFamily="18" charset="0"/>
                          </a:rPr>
                          <m:t>++</m:t>
                        </m:r>
                      </m:sub>
                    </m:sSub>
                    <m:r>
                      <a:rPr lang="en-US" sz="3900" i="1">
                        <a:latin typeface="Cambria Math" panose="02040503050406030204" pitchFamily="18" charset="0"/>
                      </a:rPr>
                      <m:t>=</m:t>
                    </m:r>
                    <m:f>
                      <m:fPr>
                        <m:ctrlPr>
                          <a:rPr lang="en-US" sz="3900" i="1">
                            <a:latin typeface="Cambria Math" panose="02040503050406030204" pitchFamily="18" charset="0"/>
                          </a:rPr>
                        </m:ctrlPr>
                      </m:fPr>
                      <m:num>
                        <m:r>
                          <a:rPr lang="en-US" sz="3900" i="1">
                            <a:latin typeface="Cambria Math" panose="02040503050406030204" pitchFamily="18" charset="0"/>
                          </a:rPr>
                          <m:t>1</m:t>
                        </m:r>
                      </m:num>
                      <m:den>
                        <m:sSup>
                          <m:sSupPr>
                            <m:ctrlPr>
                              <a:rPr lang="en-US" sz="3900" i="1">
                                <a:latin typeface="Cambria Math" panose="02040503050406030204" pitchFamily="18" charset="0"/>
                              </a:rPr>
                            </m:ctrlPr>
                          </m:sSupPr>
                          <m:e>
                            <m:r>
                              <a:rPr lang="en-US" sz="3900" i="1">
                                <a:latin typeface="Cambria Math" panose="02040503050406030204" pitchFamily="18" charset="0"/>
                              </a:rPr>
                              <m:t>𝑛</m:t>
                            </m:r>
                          </m:e>
                          <m:sup>
                            <m:r>
                              <a:rPr lang="en-US" sz="3900" i="1">
                                <a:latin typeface="Cambria Math" panose="02040503050406030204" pitchFamily="18" charset="0"/>
                              </a:rPr>
                              <m:t>2</m:t>
                            </m:r>
                          </m:sup>
                        </m:sSup>
                      </m:den>
                    </m:f>
                    <m:nary>
                      <m:naryPr>
                        <m:chr m:val="∑"/>
                        <m:ctrlPr>
                          <a:rPr lang="en-US" sz="3900" i="1">
                            <a:latin typeface="Cambria Math" panose="02040503050406030204" pitchFamily="18" charset="0"/>
                          </a:rPr>
                        </m:ctrlPr>
                      </m:naryPr>
                      <m:sub>
                        <m:r>
                          <a:rPr lang="en-US" sz="3900" i="1">
                            <a:latin typeface="Cambria Math" panose="02040503050406030204" pitchFamily="18" charset="0"/>
                          </a:rPr>
                          <m:t>𝑖</m:t>
                        </m:r>
                        <m:r>
                          <a:rPr lang="en-US" sz="3900" i="1">
                            <a:latin typeface="Cambria Math" panose="02040503050406030204" pitchFamily="18" charset="0"/>
                          </a:rPr>
                          <m:t>=1</m:t>
                        </m:r>
                      </m:sub>
                      <m:sup>
                        <m:r>
                          <a:rPr lang="en-US" sz="3900" i="1">
                            <a:latin typeface="Cambria Math" panose="02040503050406030204" pitchFamily="18" charset="0"/>
                          </a:rPr>
                          <m:t>𝑛</m:t>
                        </m:r>
                      </m:sup>
                      <m:e>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𝑗</m:t>
                            </m:r>
                            <m:r>
                              <a:rPr lang="en-US" sz="3900" i="1">
                                <a:latin typeface="Cambria Math" panose="02040503050406030204" pitchFamily="18" charset="0"/>
                              </a:rPr>
                              <m:t>=1</m:t>
                            </m:r>
                          </m:sub>
                          <m:sup>
                            <m:r>
                              <a:rPr lang="en-US" sz="3900" i="1">
                                <a:latin typeface="Cambria Math" panose="02040503050406030204" pitchFamily="18" charset="0"/>
                              </a:rPr>
                              <m:t>𝑛</m:t>
                            </m:r>
                          </m:sup>
                          <m:e>
                            <m:sSub>
                              <m:sSubPr>
                                <m:ctrlPr>
                                  <a:rPr lang="en-US" sz="3900" i="1">
                                    <a:latin typeface="Cambria Math" panose="02040503050406030204" pitchFamily="18" charset="0"/>
                                  </a:rPr>
                                </m:ctrlPr>
                              </m:sSubPr>
                              <m:e>
                                <m:r>
                                  <a:rPr lang="en-US" sz="3900" i="1">
                                    <a:latin typeface="Cambria Math" panose="02040503050406030204" pitchFamily="18" charset="0"/>
                                  </a:rPr>
                                  <m:t>𝑏</m:t>
                                </m:r>
                              </m:e>
                              <m:sub>
                                <m:r>
                                  <a:rPr lang="en-US" sz="3900" i="1">
                                    <a:latin typeface="Cambria Math" panose="02040503050406030204" pitchFamily="18" charset="0"/>
                                  </a:rPr>
                                  <m:t>𝑖𝑗</m:t>
                                </m:r>
                              </m:sub>
                            </m:sSub>
                          </m:e>
                        </m:nary>
                      </m:e>
                    </m:nary>
                  </m:oMath>
                </a14:m>
                <a:endParaRPr lang="en-US" sz="3900" dirty="0"/>
              </a:p>
              <a:p>
                <a:pPr>
                  <a:lnSpc>
                    <a:spcPct val="135000"/>
                  </a:lnSpc>
                  <a:spcBef>
                    <a:spcPts val="900"/>
                  </a:spcBef>
                </a:pPr>
                <a:r>
                  <a:rPr lang="en-US" sz="3900" dirty="0"/>
                  <a:t>Define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𝐵</m:t>
                        </m:r>
                      </m:e>
                      <m:sub>
                        <m:r>
                          <a:rPr lang="en-US" sz="3900" i="1">
                            <a:latin typeface="Cambria Math" panose="02040503050406030204" pitchFamily="18" charset="0"/>
                          </a:rPr>
                          <m:t>𝑖𝑗</m:t>
                        </m:r>
                      </m:sub>
                    </m:sSub>
                    <m:r>
                      <a:rPr lang="en-US" sz="3900" i="1">
                        <a:latin typeface="Cambria Math" panose="02040503050406030204" pitchFamily="18" charset="0"/>
                      </a:rPr>
                      <m:t>=</m:t>
                    </m:r>
                    <m:sSub>
                      <m:sSubPr>
                        <m:ctrlPr>
                          <a:rPr lang="en-US" sz="3900" i="1">
                            <a:latin typeface="Cambria Math" panose="02040503050406030204" pitchFamily="18" charset="0"/>
                          </a:rPr>
                        </m:ctrlPr>
                      </m:sSubPr>
                      <m:e>
                        <m:r>
                          <a:rPr lang="en-US" sz="3900" i="1">
                            <a:latin typeface="Cambria Math" panose="02040503050406030204" pitchFamily="18" charset="0"/>
                          </a:rPr>
                          <m:t>𝑏</m:t>
                        </m:r>
                      </m:e>
                      <m:sub>
                        <m:r>
                          <a:rPr lang="en-US" sz="3900" i="1">
                            <a:latin typeface="Cambria Math" panose="02040503050406030204" pitchFamily="18" charset="0"/>
                          </a:rPr>
                          <m:t>𝑖𝑗</m:t>
                        </m:r>
                      </m:sub>
                    </m:sSub>
                    <m:r>
                      <a:rPr lang="en-US" sz="3900" i="1">
                        <a:latin typeface="Cambria Math" panose="02040503050406030204" pitchFamily="18" charset="0"/>
                      </a:rPr>
                      <m:t>−</m:t>
                    </m:r>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i="1">
                                <a:latin typeface="Cambria Math" panose="02040503050406030204" pitchFamily="18" charset="0"/>
                              </a:rPr>
                              <m:t>𝑏</m:t>
                            </m:r>
                          </m:e>
                        </m:acc>
                      </m:e>
                      <m:sub>
                        <m:r>
                          <a:rPr lang="en-US" sz="3900" i="1">
                            <a:latin typeface="Cambria Math" panose="02040503050406030204" pitchFamily="18" charset="0"/>
                          </a:rPr>
                          <m:t>𝑖</m:t>
                        </m:r>
                        <m:r>
                          <a:rPr lang="en-US" sz="3900" i="1">
                            <a:latin typeface="Cambria Math" panose="02040503050406030204" pitchFamily="18" charset="0"/>
                            <a:ea typeface="Cambria Math" panose="02040503050406030204" pitchFamily="18" charset="0"/>
                          </a:rPr>
                          <m:t>+</m:t>
                        </m:r>
                      </m:sub>
                    </m:sSub>
                    <m:r>
                      <a:rPr lang="en-US" sz="3900" i="1">
                        <a:latin typeface="Cambria Math" panose="02040503050406030204" pitchFamily="18" charset="0"/>
                        <a:ea typeface="Cambria Math" panose="02040503050406030204" pitchFamily="18" charset="0"/>
                      </a:rPr>
                      <m:t>−</m:t>
                    </m:r>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i="1">
                                <a:latin typeface="Cambria Math" panose="02040503050406030204" pitchFamily="18" charset="0"/>
                              </a:rPr>
                              <m:t>𝑏</m:t>
                            </m:r>
                          </m:e>
                        </m:acc>
                      </m:e>
                      <m:sub>
                        <m:r>
                          <a:rPr lang="en-US" sz="3900" i="1">
                            <a:latin typeface="Cambria Math" panose="02040503050406030204" pitchFamily="18" charset="0"/>
                            <a:ea typeface="Cambria Math" panose="02040503050406030204" pitchFamily="18" charset="0"/>
                          </a:rPr>
                          <m:t>+</m:t>
                        </m:r>
                        <m:r>
                          <a:rPr lang="en-US" sz="3900" i="1">
                            <a:latin typeface="Cambria Math" panose="02040503050406030204" pitchFamily="18" charset="0"/>
                            <a:ea typeface="Cambria Math" panose="02040503050406030204" pitchFamily="18" charset="0"/>
                          </a:rPr>
                          <m:t>𝑗</m:t>
                        </m:r>
                      </m:sub>
                    </m:sSub>
                    <m:r>
                      <a:rPr lang="en-US" sz="3900" i="1">
                        <a:latin typeface="Cambria Math" panose="02040503050406030204" pitchFamily="18" charset="0"/>
                        <a:ea typeface="Cambria Math" panose="02040503050406030204" pitchFamily="18" charset="0"/>
                      </a:rPr>
                      <m:t>+</m:t>
                    </m:r>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i="1">
                                <a:latin typeface="Cambria Math" panose="02040503050406030204" pitchFamily="18" charset="0"/>
                              </a:rPr>
                              <m:t>𝑏</m:t>
                            </m:r>
                          </m:e>
                        </m:acc>
                      </m:e>
                      <m:sub>
                        <m:r>
                          <a:rPr lang="en-US" sz="3900" i="1">
                            <a:latin typeface="Cambria Math" panose="02040503050406030204" pitchFamily="18" charset="0"/>
                          </a:rPr>
                          <m:t>+</m:t>
                        </m:r>
                        <m:r>
                          <a:rPr lang="en-US" sz="3900" i="1">
                            <a:latin typeface="Cambria Math" panose="02040503050406030204" pitchFamily="18" charset="0"/>
                            <a:ea typeface="Cambria Math" panose="02040503050406030204" pitchFamily="18" charset="0"/>
                          </a:rPr>
                          <m:t>+</m:t>
                        </m:r>
                      </m:sub>
                    </m:sSub>
                  </m:oMath>
                </a14:m>
                <a:r>
                  <a:rPr lang="en-US" sz="3900" dirty="0"/>
                  <a:t>, </a:t>
                </a:r>
                <a14:m>
                  <m:oMath xmlns:m="http://schemas.openxmlformats.org/officeDocument/2006/math">
                    <m:r>
                      <a:rPr lang="en-US" sz="3900" i="1">
                        <a:latin typeface="Cambria Math" panose="02040503050406030204" pitchFamily="18" charset="0"/>
                      </a:rPr>
                      <m:t>𝑖</m:t>
                    </m:r>
                    <m:r>
                      <a:rPr lang="en-US" sz="3900" i="1">
                        <a:latin typeface="Cambria Math" panose="02040503050406030204" pitchFamily="18" charset="0"/>
                      </a:rPr>
                      <m:t>,</m:t>
                    </m:r>
                    <m:r>
                      <a:rPr lang="en-US" sz="3900" i="1">
                        <a:latin typeface="Cambria Math" panose="02040503050406030204" pitchFamily="18" charset="0"/>
                      </a:rPr>
                      <m:t>𝑗</m:t>
                    </m:r>
                    <m:r>
                      <a:rPr lang="en-US" sz="3900" i="1">
                        <a:latin typeface="Cambria Math" panose="02040503050406030204" pitchFamily="18" charset="0"/>
                      </a:rPr>
                      <m:t>=1,…,</m:t>
                    </m:r>
                    <m:r>
                      <a:rPr lang="en-US" sz="3900" i="1">
                        <a:latin typeface="Cambria Math" panose="02040503050406030204" pitchFamily="18" charset="0"/>
                      </a:rPr>
                      <m:t>𝑛</m:t>
                    </m:r>
                  </m:oMath>
                </a14:m>
                <a:r>
                  <a:rPr lang="en-US" sz="3900" dirty="0"/>
                  <a:t>.  This is the adjusted distance between the </a:t>
                </a:r>
                <a14:m>
                  <m:oMath xmlns:m="http://schemas.openxmlformats.org/officeDocument/2006/math">
                    <m:sSup>
                      <m:sSupPr>
                        <m:ctrlPr>
                          <a:rPr lang="en-US" sz="3900" i="1">
                            <a:latin typeface="Cambria Math" panose="02040503050406030204" pitchFamily="18" charset="0"/>
                          </a:rPr>
                        </m:ctrlPr>
                      </m:sSupPr>
                      <m:e>
                        <m:r>
                          <a:rPr lang="en-US" sz="3900" i="1">
                            <a:latin typeface="Cambria Math" panose="02040503050406030204" pitchFamily="18" charset="0"/>
                          </a:rPr>
                          <m:t>𝑖</m:t>
                        </m:r>
                      </m:e>
                      <m:sup>
                        <m:r>
                          <m:rPr>
                            <m:sty m:val="p"/>
                          </m:rPr>
                          <a:rPr lang="en-US" sz="3900">
                            <a:latin typeface="Cambria Math" panose="02040503050406030204" pitchFamily="18" charset="0"/>
                          </a:rPr>
                          <m:t>th</m:t>
                        </m:r>
                      </m:sup>
                    </m:sSup>
                  </m:oMath>
                </a14:m>
                <a:r>
                  <a:rPr lang="en-US" sz="3900" dirty="0"/>
                  <a:t> and the </a:t>
                </a:r>
                <a14:m>
                  <m:oMath xmlns:m="http://schemas.openxmlformats.org/officeDocument/2006/math">
                    <m:sSup>
                      <m:sSupPr>
                        <m:ctrlPr>
                          <a:rPr lang="en-US" sz="3900" i="1">
                            <a:latin typeface="Cambria Math" panose="02040503050406030204" pitchFamily="18" charset="0"/>
                          </a:rPr>
                        </m:ctrlPr>
                      </m:sSupPr>
                      <m:e>
                        <m:r>
                          <a:rPr lang="en-US" sz="3900" i="1">
                            <a:latin typeface="Cambria Math" panose="02040503050406030204" pitchFamily="18" charset="0"/>
                          </a:rPr>
                          <m:t>𝑗</m:t>
                        </m:r>
                      </m:e>
                      <m:sup>
                        <m:r>
                          <m:rPr>
                            <m:sty m:val="p"/>
                          </m:rPr>
                          <a:rPr lang="en-US" sz="3900">
                            <a:latin typeface="Cambria Math" panose="02040503050406030204" pitchFamily="18" charset="0"/>
                          </a:rPr>
                          <m:t>th</m:t>
                        </m:r>
                      </m:sup>
                    </m:sSup>
                  </m:oMath>
                </a14:m>
                <a:r>
                  <a:rPr lang="en-US" sz="3900" dirty="0"/>
                  <a:t> observations of the </a:t>
                </a:r>
                <a14:m>
                  <m:oMath xmlns:m="http://schemas.openxmlformats.org/officeDocument/2006/math">
                    <m:r>
                      <a:rPr lang="en-US" sz="3900" i="1" dirty="0">
                        <a:latin typeface="Cambria Math" panose="02040503050406030204" pitchFamily="18" charset="0"/>
                      </a:rPr>
                      <m:t>𝑦</m:t>
                    </m:r>
                  </m:oMath>
                </a14:m>
                <a:r>
                  <a:rPr lang="en-US" sz="3900" dirty="0"/>
                  <a:t> values.</a:t>
                </a:r>
              </a:p>
              <a:p>
                <a:pPr>
                  <a:lnSpc>
                    <a:spcPct val="135000"/>
                  </a:lnSpc>
                  <a:spcBef>
                    <a:spcPts val="900"/>
                  </a:spcBef>
                </a:pPr>
                <a:r>
                  <a:rPr lang="en-US" sz="3900" dirty="0"/>
                  <a:t>Noted that </a:t>
                </a:r>
                <a14:m>
                  <m:oMath xmlns:m="http://schemas.openxmlformats.org/officeDocument/2006/math">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𝑖</m:t>
                        </m:r>
                        <m:r>
                          <a:rPr lang="en-US" sz="3900" i="1">
                            <a:latin typeface="Cambria Math" panose="02040503050406030204" pitchFamily="18" charset="0"/>
                          </a:rPr>
                          <m:t>=1</m:t>
                        </m:r>
                      </m:sub>
                      <m:sup>
                        <m:r>
                          <a:rPr lang="en-US" sz="3900" i="1">
                            <a:latin typeface="Cambria Math" panose="02040503050406030204" pitchFamily="18" charset="0"/>
                          </a:rPr>
                          <m:t>𝑛</m:t>
                        </m:r>
                      </m:sup>
                      <m:e>
                        <m:sSub>
                          <m:sSubPr>
                            <m:ctrlPr>
                              <a:rPr lang="en-US" sz="3900" i="1">
                                <a:latin typeface="Cambria Math" panose="02040503050406030204" pitchFamily="18" charset="0"/>
                              </a:rPr>
                            </m:ctrlPr>
                          </m:sSubPr>
                          <m:e>
                            <m:r>
                              <a:rPr lang="en-US" sz="3900" i="1">
                                <a:latin typeface="Cambria Math" panose="02040503050406030204" pitchFamily="18" charset="0"/>
                              </a:rPr>
                              <m:t>𝐵</m:t>
                            </m:r>
                          </m:e>
                          <m:sub>
                            <m:r>
                              <a:rPr lang="en-US" sz="3900" i="1">
                                <a:latin typeface="Cambria Math" panose="02040503050406030204" pitchFamily="18" charset="0"/>
                              </a:rPr>
                              <m:t>𝑖𝑗</m:t>
                            </m:r>
                          </m:sub>
                        </m:sSub>
                      </m:e>
                    </m:nary>
                    <m:r>
                      <a:rPr lang="en-US" sz="3900" i="1">
                        <a:latin typeface="Cambria Math" panose="02040503050406030204" pitchFamily="18" charset="0"/>
                      </a:rPr>
                      <m:t>=0</m:t>
                    </m:r>
                  </m:oMath>
                </a14:m>
                <a:r>
                  <a:rPr lang="en-US" sz="3900" dirty="0"/>
                  <a:t> for any </a:t>
                </a:r>
                <a14:m>
                  <m:oMath xmlns:m="http://schemas.openxmlformats.org/officeDocument/2006/math">
                    <m:r>
                      <a:rPr lang="en-US" sz="3900" i="1" dirty="0">
                        <a:latin typeface="Cambria Math" panose="02040503050406030204" pitchFamily="18" charset="0"/>
                      </a:rPr>
                      <m:t>𝑗</m:t>
                    </m:r>
                  </m:oMath>
                </a14:m>
                <a:r>
                  <a:rPr lang="en-US" sz="3900" dirty="0"/>
                  <a:t> and </a:t>
                </a:r>
                <a14:m>
                  <m:oMath xmlns:m="http://schemas.openxmlformats.org/officeDocument/2006/math">
                    <m:nary>
                      <m:naryPr>
                        <m:chr m:val="∑"/>
                        <m:ctrlPr>
                          <a:rPr lang="en-US" sz="3900" i="1">
                            <a:latin typeface="Cambria Math" panose="02040503050406030204" pitchFamily="18" charset="0"/>
                          </a:rPr>
                        </m:ctrlPr>
                      </m:naryPr>
                      <m:sub>
                        <m:r>
                          <a:rPr lang="en-US" sz="3900" i="1">
                            <a:latin typeface="Cambria Math" panose="02040503050406030204" pitchFamily="18" charset="0"/>
                          </a:rPr>
                          <m:t>𝑗</m:t>
                        </m:r>
                        <m:r>
                          <a:rPr lang="en-US" sz="3900" i="1">
                            <a:latin typeface="Cambria Math" panose="02040503050406030204" pitchFamily="18" charset="0"/>
                          </a:rPr>
                          <m:t>=1</m:t>
                        </m:r>
                      </m:sub>
                      <m:sup>
                        <m:r>
                          <a:rPr lang="en-US" sz="3900" i="1">
                            <a:latin typeface="Cambria Math" panose="02040503050406030204" pitchFamily="18" charset="0"/>
                          </a:rPr>
                          <m:t>𝑛</m:t>
                        </m:r>
                      </m:sup>
                      <m:e>
                        <m:sSub>
                          <m:sSubPr>
                            <m:ctrlPr>
                              <a:rPr lang="en-US" sz="3900" i="1">
                                <a:latin typeface="Cambria Math" panose="02040503050406030204" pitchFamily="18" charset="0"/>
                              </a:rPr>
                            </m:ctrlPr>
                          </m:sSubPr>
                          <m:e>
                            <m:r>
                              <a:rPr lang="en-US" sz="3900" i="1">
                                <a:latin typeface="Cambria Math" panose="02040503050406030204" pitchFamily="18" charset="0"/>
                              </a:rPr>
                              <m:t>𝐵</m:t>
                            </m:r>
                          </m:e>
                          <m:sub>
                            <m:r>
                              <a:rPr lang="en-US" sz="3900" i="1">
                                <a:latin typeface="Cambria Math" panose="02040503050406030204" pitchFamily="18" charset="0"/>
                              </a:rPr>
                              <m:t>𝑖𝑗</m:t>
                            </m:r>
                          </m:sub>
                        </m:sSub>
                      </m:e>
                    </m:nary>
                    <m:r>
                      <a:rPr lang="en-US" sz="3900" i="1">
                        <a:latin typeface="Cambria Math" panose="02040503050406030204" pitchFamily="18" charset="0"/>
                      </a:rPr>
                      <m:t>=0</m:t>
                    </m:r>
                  </m:oMath>
                </a14:m>
                <a:r>
                  <a:rPr lang="en-US" sz="3900" dirty="0"/>
                  <a:t> for any </a:t>
                </a:r>
                <a14:m>
                  <m:oMath xmlns:m="http://schemas.openxmlformats.org/officeDocument/2006/math">
                    <m:r>
                      <a:rPr lang="en-US" sz="3900" i="1" dirty="0">
                        <a:latin typeface="Cambria Math" panose="02040503050406030204" pitchFamily="18" charset="0"/>
                      </a:rPr>
                      <m:t>𝑖</m:t>
                    </m:r>
                  </m:oMath>
                </a14:m>
                <a:r>
                  <a:rPr lang="en-US" sz="3900" dirty="0"/>
                  <a:t>.  </a:t>
                </a:r>
              </a:p>
            </p:txBody>
          </p:sp>
        </mc:Choice>
        <mc:Fallback xmlns="">
          <p:sp>
            <p:nvSpPr>
              <p:cNvPr id="7" name="Content Placeholder 6">
                <a:extLst>
                  <a:ext uri="{FF2B5EF4-FFF2-40B4-BE49-F238E27FC236}">
                    <a16:creationId xmlns:a16="http://schemas.microsoft.com/office/drawing/2014/main" id="{580903AD-0CAC-42EE-B4F3-A9EF4C0EBB3B}"/>
                  </a:ext>
                </a:extLst>
              </p:cNvPr>
              <p:cNvSpPr>
                <a:spLocks noGrp="1" noRot="1" noChangeAspect="1" noMove="1" noResize="1" noEditPoints="1" noAdjustHandles="1" noChangeArrowheads="1" noChangeShapeType="1" noTextEdit="1"/>
              </p:cNvSpPr>
              <p:nvPr>
                <p:ph idx="1"/>
              </p:nvPr>
            </p:nvSpPr>
            <p:spPr>
              <a:blipFill>
                <a:blip r:embed="rId2"/>
                <a:stretch>
                  <a:fillRect l="-1797" r="-1565"/>
                </a:stretch>
              </a:blipFill>
            </p:spPr>
            <p:txBody>
              <a:bodyPr/>
              <a:lstStyle/>
              <a:p>
                <a:r>
                  <a:rPr lang="en-US">
                    <a:noFill/>
                  </a:rPr>
                  <a:t> </a:t>
                </a:r>
              </a:p>
            </p:txBody>
          </p:sp>
        </mc:Fallback>
      </mc:AlternateContent>
    </p:spTree>
    <p:extLst>
      <p:ext uri="{BB962C8B-B14F-4D97-AF65-F5344CB8AC3E}">
        <p14:creationId xmlns:p14="http://schemas.microsoft.com/office/powerpoint/2010/main" val="10872688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951A-6027-4532-BB51-F5CFCE1E81DE}"/>
              </a:ext>
            </a:extLst>
          </p:cNvPr>
          <p:cNvSpPr>
            <a:spLocks noGrp="1"/>
          </p:cNvSpPr>
          <p:nvPr>
            <p:ph type="title"/>
          </p:nvPr>
        </p:nvSpPr>
        <p:spPr/>
        <p:txBody>
          <a:bodyPr/>
          <a:lstStyle/>
          <a:p>
            <a:r>
              <a:rPr lang="en-US" b="1" dirty="0"/>
              <a:t>Distance Correlation</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580903AD-0CAC-42EE-B4F3-A9EF4C0EBB3B}"/>
                  </a:ext>
                </a:extLst>
              </p:cNvPr>
              <p:cNvSpPr>
                <a:spLocks noGrp="1"/>
              </p:cNvSpPr>
              <p:nvPr>
                <p:ph idx="1"/>
              </p:nvPr>
            </p:nvSpPr>
            <p:spPr/>
            <p:txBody>
              <a:bodyPr anchor="ctr">
                <a:noAutofit/>
              </a:bodyPr>
              <a:lstStyle/>
              <a:p>
                <a:pPr>
                  <a:lnSpc>
                    <a:spcPct val="135000"/>
                  </a:lnSpc>
                  <a:spcBef>
                    <a:spcPts val="900"/>
                  </a:spcBef>
                </a:pPr>
                <a:r>
                  <a:rPr lang="en-US" sz="3900" dirty="0"/>
                  <a:t>Let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ea typeface="Cambria Math" panose="02040503050406030204" pitchFamily="18" charset="0"/>
                          </a:rPr>
                          <m:t>𝒱</m:t>
                        </m:r>
                      </m:e>
                      <m:sub>
                        <m:r>
                          <a:rPr lang="en-US" sz="3900" i="1">
                            <a:latin typeface="Cambria Math" panose="02040503050406030204" pitchFamily="18" charset="0"/>
                          </a:rPr>
                          <m:t>𝑛</m:t>
                        </m:r>
                      </m:sub>
                    </m:sSub>
                    <m:d>
                      <m:dPr>
                        <m:ctrlPr>
                          <a:rPr lang="en-US" sz="3900" i="1">
                            <a:latin typeface="Cambria Math" panose="02040503050406030204" pitchFamily="18" charset="0"/>
                          </a:rPr>
                        </m:ctrlPr>
                      </m:dPr>
                      <m:e>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𝑥</m:t>
                        </m:r>
                      </m:e>
                    </m:d>
                  </m:oMath>
                </a14:m>
                <a:r>
                  <a:rPr lang="en-US" sz="3900" dirty="0"/>
                  <a:t> and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ea typeface="Cambria Math" panose="02040503050406030204" pitchFamily="18" charset="0"/>
                          </a:rPr>
                          <m:t>𝒱</m:t>
                        </m:r>
                      </m:e>
                      <m:sub>
                        <m:r>
                          <a:rPr lang="en-US" sz="3900" i="1">
                            <a:latin typeface="Cambria Math" panose="02040503050406030204" pitchFamily="18" charset="0"/>
                          </a:rPr>
                          <m:t>𝑛</m:t>
                        </m:r>
                      </m:sub>
                    </m:sSub>
                    <m:d>
                      <m:dPr>
                        <m:ctrlPr>
                          <a:rPr lang="en-US" sz="3900" i="1">
                            <a:latin typeface="Cambria Math" panose="02040503050406030204" pitchFamily="18" charset="0"/>
                          </a:rPr>
                        </m:ctrlPr>
                      </m:dPr>
                      <m:e>
                        <m:r>
                          <a:rPr lang="en-US" sz="3900" i="1">
                            <a:latin typeface="Cambria Math" panose="02040503050406030204" pitchFamily="18" charset="0"/>
                          </a:rPr>
                          <m:t>𝑦</m:t>
                        </m:r>
                        <m:r>
                          <a:rPr lang="en-US" sz="3900" i="1">
                            <a:latin typeface="Cambria Math" panose="02040503050406030204" pitchFamily="18" charset="0"/>
                          </a:rPr>
                          <m:t>,</m:t>
                        </m:r>
                        <m:r>
                          <a:rPr lang="en-US" sz="3900" i="1">
                            <a:latin typeface="Cambria Math" panose="02040503050406030204" pitchFamily="18" charset="0"/>
                          </a:rPr>
                          <m:t>𝑦</m:t>
                        </m:r>
                      </m:e>
                    </m:d>
                    <m:r>
                      <a:rPr lang="en-US" sz="3900" i="1">
                        <a:latin typeface="Cambria Math" panose="02040503050406030204" pitchFamily="18" charset="0"/>
                      </a:rPr>
                      <m:t> </m:t>
                    </m:r>
                  </m:oMath>
                </a14:m>
                <a:r>
                  <a:rPr lang="en-US" sz="3900" dirty="0"/>
                  <a:t>denotes the empirical distance variances of </a:t>
                </a:r>
                <a14:m>
                  <m:oMath xmlns:m="http://schemas.openxmlformats.org/officeDocument/2006/math">
                    <m:r>
                      <a:rPr lang="en-US" sz="3900" i="1" dirty="0">
                        <a:latin typeface="Cambria Math" panose="02040503050406030204" pitchFamily="18" charset="0"/>
                      </a:rPr>
                      <m:t>𝑥</m:t>
                    </m:r>
                  </m:oMath>
                </a14:m>
                <a:r>
                  <a:rPr lang="en-US" sz="3900" dirty="0"/>
                  <a:t> and </a:t>
                </a:r>
                <a14:m>
                  <m:oMath xmlns:m="http://schemas.openxmlformats.org/officeDocument/2006/math">
                    <m:r>
                      <a:rPr lang="en-US" sz="3900" i="1" dirty="0">
                        <a:latin typeface="Cambria Math" panose="02040503050406030204" pitchFamily="18" charset="0"/>
                      </a:rPr>
                      <m:t>𝑦</m:t>
                    </m:r>
                  </m:oMath>
                </a14:m>
                <a:r>
                  <a:rPr lang="en-US" sz="3900" dirty="0"/>
                  <a:t>, respectively.</a:t>
                </a:r>
              </a:p>
              <a:p>
                <a:pPr marL="0" indent="0" algn="ctr">
                  <a:lnSpc>
                    <a:spcPct val="135000"/>
                  </a:lnSpc>
                  <a:spcBef>
                    <a:spcPts val="900"/>
                  </a:spcBef>
                  <a:buNone/>
                </a:pPr>
                <a14:m>
                  <m:oMath xmlns:m="http://schemas.openxmlformats.org/officeDocument/2006/math">
                    <m:sSubSup>
                      <m:sSubSupPr>
                        <m:ctrlPr>
                          <a:rPr lang="en-US" sz="3900" i="1">
                            <a:latin typeface="Cambria Math" panose="02040503050406030204" pitchFamily="18" charset="0"/>
                          </a:rPr>
                        </m:ctrlPr>
                      </m:sSubSupPr>
                      <m:e>
                        <m:r>
                          <a:rPr lang="en-US" sz="3900" i="1">
                            <a:latin typeface="Cambria Math" panose="02040503050406030204" pitchFamily="18" charset="0"/>
                            <a:ea typeface="Cambria Math" panose="02040503050406030204" pitchFamily="18" charset="0"/>
                          </a:rPr>
                          <m:t>𝒱</m:t>
                        </m:r>
                      </m:e>
                      <m:sub>
                        <m:r>
                          <a:rPr lang="en-US" sz="3900" i="1">
                            <a:latin typeface="Cambria Math" panose="02040503050406030204" pitchFamily="18" charset="0"/>
                          </a:rPr>
                          <m:t>𝑛</m:t>
                        </m:r>
                      </m:sub>
                      <m:sup>
                        <m:r>
                          <a:rPr lang="en-US" sz="3900" i="1">
                            <a:latin typeface="Cambria Math" panose="02040503050406030204" pitchFamily="18" charset="0"/>
                          </a:rPr>
                          <m:t>2</m:t>
                        </m:r>
                      </m:sup>
                    </m:sSubSup>
                    <m:d>
                      <m:dPr>
                        <m:ctrlPr>
                          <a:rPr lang="en-US" sz="3900" i="1">
                            <a:latin typeface="Cambria Math" panose="02040503050406030204" pitchFamily="18" charset="0"/>
                          </a:rPr>
                        </m:ctrlPr>
                      </m:dPr>
                      <m:e>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𝑥</m:t>
                        </m:r>
                      </m:e>
                    </m:d>
                    <m:r>
                      <a:rPr lang="en-US" sz="3900" i="1">
                        <a:latin typeface="Cambria Math" panose="02040503050406030204" pitchFamily="18" charset="0"/>
                      </a:rPr>
                      <m:t>=</m:t>
                    </m:r>
                    <m:f>
                      <m:fPr>
                        <m:ctrlPr>
                          <a:rPr lang="en-US" sz="3900" i="1">
                            <a:latin typeface="Cambria Math" panose="02040503050406030204" pitchFamily="18" charset="0"/>
                          </a:rPr>
                        </m:ctrlPr>
                      </m:fPr>
                      <m:num>
                        <m:r>
                          <a:rPr lang="en-US" sz="3900" i="1">
                            <a:latin typeface="Cambria Math" panose="02040503050406030204" pitchFamily="18" charset="0"/>
                          </a:rPr>
                          <m:t>1</m:t>
                        </m:r>
                      </m:num>
                      <m:den>
                        <m:sSup>
                          <m:sSupPr>
                            <m:ctrlPr>
                              <a:rPr lang="en-US" sz="3900" i="1">
                                <a:latin typeface="Cambria Math" panose="02040503050406030204" pitchFamily="18" charset="0"/>
                              </a:rPr>
                            </m:ctrlPr>
                          </m:sSupPr>
                          <m:e>
                            <m:r>
                              <a:rPr lang="en-US" sz="3900" i="1">
                                <a:latin typeface="Cambria Math" panose="02040503050406030204" pitchFamily="18" charset="0"/>
                              </a:rPr>
                              <m:t>𝑛</m:t>
                            </m:r>
                          </m:e>
                          <m:sup>
                            <m:r>
                              <a:rPr lang="en-US" sz="3900" i="1">
                                <a:latin typeface="Cambria Math" panose="02040503050406030204" pitchFamily="18" charset="0"/>
                              </a:rPr>
                              <m:t>2</m:t>
                            </m:r>
                          </m:sup>
                        </m:sSup>
                      </m:den>
                    </m:f>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𝑖</m:t>
                        </m:r>
                        <m:r>
                          <a:rPr lang="en-US" sz="3900" i="1">
                            <a:latin typeface="Cambria Math" panose="02040503050406030204" pitchFamily="18" charset="0"/>
                          </a:rPr>
                          <m:t>=1</m:t>
                        </m:r>
                      </m:sub>
                      <m:sup>
                        <m:r>
                          <a:rPr lang="en-US" sz="3900" i="1">
                            <a:latin typeface="Cambria Math" panose="02040503050406030204" pitchFamily="18" charset="0"/>
                          </a:rPr>
                          <m:t>𝑛</m:t>
                        </m:r>
                      </m:sup>
                      <m:e>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𝑗</m:t>
                            </m:r>
                            <m:r>
                              <a:rPr lang="en-US" sz="3900" i="1">
                                <a:latin typeface="Cambria Math" panose="02040503050406030204" pitchFamily="18" charset="0"/>
                              </a:rPr>
                              <m:t>=1</m:t>
                            </m:r>
                          </m:sub>
                          <m:sup>
                            <m:r>
                              <a:rPr lang="en-US" sz="3900" i="1">
                                <a:latin typeface="Cambria Math" panose="02040503050406030204" pitchFamily="18" charset="0"/>
                              </a:rPr>
                              <m:t>𝑛</m:t>
                            </m:r>
                          </m:sup>
                          <m:e>
                            <m:sSubSup>
                              <m:sSubSupPr>
                                <m:ctrlPr>
                                  <a:rPr lang="en-US" sz="3900" i="1">
                                    <a:latin typeface="Cambria Math" panose="02040503050406030204" pitchFamily="18" charset="0"/>
                                  </a:rPr>
                                </m:ctrlPr>
                              </m:sSubSupPr>
                              <m:e>
                                <m:r>
                                  <a:rPr lang="en-US" sz="3900" i="1">
                                    <a:latin typeface="Cambria Math" panose="02040503050406030204" pitchFamily="18" charset="0"/>
                                  </a:rPr>
                                  <m:t>𝐴</m:t>
                                </m:r>
                              </m:e>
                              <m:sub>
                                <m:r>
                                  <a:rPr lang="en-US" sz="3900" i="1">
                                    <a:latin typeface="Cambria Math" panose="02040503050406030204" pitchFamily="18" charset="0"/>
                                  </a:rPr>
                                  <m:t>𝑖𝑗</m:t>
                                </m:r>
                              </m:sub>
                              <m:sup>
                                <m:r>
                                  <a:rPr lang="en-US" sz="3900" i="1">
                                    <a:latin typeface="Cambria Math" panose="02040503050406030204" pitchFamily="18" charset="0"/>
                                  </a:rPr>
                                  <m:t>2</m:t>
                                </m:r>
                              </m:sup>
                            </m:sSubSup>
                          </m:e>
                        </m:nary>
                      </m:e>
                    </m:nary>
                  </m:oMath>
                </a14:m>
                <a:r>
                  <a:rPr lang="en-US" sz="3900" dirty="0"/>
                  <a:t>   and   </a:t>
                </a:r>
                <a14:m>
                  <m:oMath xmlns:m="http://schemas.openxmlformats.org/officeDocument/2006/math">
                    <m:sSubSup>
                      <m:sSubSupPr>
                        <m:ctrlPr>
                          <a:rPr lang="en-US" sz="3900" i="1">
                            <a:latin typeface="Cambria Math" panose="02040503050406030204" pitchFamily="18" charset="0"/>
                          </a:rPr>
                        </m:ctrlPr>
                      </m:sSubSupPr>
                      <m:e>
                        <m:r>
                          <a:rPr lang="en-US" sz="3900" i="1">
                            <a:latin typeface="Cambria Math" panose="02040503050406030204" pitchFamily="18" charset="0"/>
                            <a:ea typeface="Cambria Math" panose="02040503050406030204" pitchFamily="18" charset="0"/>
                          </a:rPr>
                          <m:t>𝒱</m:t>
                        </m:r>
                      </m:e>
                      <m:sub>
                        <m:r>
                          <a:rPr lang="en-US" sz="3900" i="1">
                            <a:latin typeface="Cambria Math" panose="02040503050406030204" pitchFamily="18" charset="0"/>
                          </a:rPr>
                          <m:t>𝑛</m:t>
                        </m:r>
                      </m:sub>
                      <m:sup>
                        <m:r>
                          <a:rPr lang="en-US" sz="3900" i="1">
                            <a:latin typeface="Cambria Math" panose="02040503050406030204" pitchFamily="18" charset="0"/>
                          </a:rPr>
                          <m:t>2</m:t>
                        </m:r>
                      </m:sup>
                    </m:sSubSup>
                    <m:d>
                      <m:dPr>
                        <m:ctrlPr>
                          <a:rPr lang="en-US" sz="3900" i="1">
                            <a:latin typeface="Cambria Math" panose="02040503050406030204" pitchFamily="18" charset="0"/>
                          </a:rPr>
                        </m:ctrlPr>
                      </m:dPr>
                      <m:e>
                        <m:r>
                          <a:rPr lang="en-US" sz="3900" i="1">
                            <a:latin typeface="Cambria Math" panose="02040503050406030204" pitchFamily="18" charset="0"/>
                          </a:rPr>
                          <m:t>𝑦</m:t>
                        </m:r>
                        <m:r>
                          <a:rPr lang="en-US" sz="3900" i="1">
                            <a:latin typeface="Cambria Math" panose="02040503050406030204" pitchFamily="18" charset="0"/>
                          </a:rPr>
                          <m:t>,</m:t>
                        </m:r>
                        <m:r>
                          <a:rPr lang="en-US" sz="3900" i="1">
                            <a:latin typeface="Cambria Math" panose="02040503050406030204" pitchFamily="18" charset="0"/>
                          </a:rPr>
                          <m:t>𝑦</m:t>
                        </m:r>
                      </m:e>
                    </m:d>
                    <m:r>
                      <a:rPr lang="en-US" sz="3900" i="1">
                        <a:latin typeface="Cambria Math" panose="02040503050406030204" pitchFamily="18" charset="0"/>
                      </a:rPr>
                      <m:t>=</m:t>
                    </m:r>
                    <m:f>
                      <m:fPr>
                        <m:ctrlPr>
                          <a:rPr lang="en-US" sz="3900" i="1">
                            <a:latin typeface="Cambria Math" panose="02040503050406030204" pitchFamily="18" charset="0"/>
                          </a:rPr>
                        </m:ctrlPr>
                      </m:fPr>
                      <m:num>
                        <m:r>
                          <a:rPr lang="en-US" sz="3900" i="1">
                            <a:latin typeface="Cambria Math" panose="02040503050406030204" pitchFamily="18" charset="0"/>
                          </a:rPr>
                          <m:t>1</m:t>
                        </m:r>
                      </m:num>
                      <m:den>
                        <m:sSup>
                          <m:sSupPr>
                            <m:ctrlPr>
                              <a:rPr lang="en-US" sz="3900" i="1">
                                <a:latin typeface="Cambria Math" panose="02040503050406030204" pitchFamily="18" charset="0"/>
                              </a:rPr>
                            </m:ctrlPr>
                          </m:sSupPr>
                          <m:e>
                            <m:r>
                              <a:rPr lang="en-US" sz="3900" i="1">
                                <a:latin typeface="Cambria Math" panose="02040503050406030204" pitchFamily="18" charset="0"/>
                              </a:rPr>
                              <m:t>𝑛</m:t>
                            </m:r>
                          </m:e>
                          <m:sup>
                            <m:r>
                              <a:rPr lang="en-US" sz="3900" i="1">
                                <a:latin typeface="Cambria Math" panose="02040503050406030204" pitchFamily="18" charset="0"/>
                              </a:rPr>
                              <m:t>2</m:t>
                            </m:r>
                          </m:sup>
                        </m:sSup>
                      </m:den>
                    </m:f>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𝑖</m:t>
                        </m:r>
                        <m:r>
                          <a:rPr lang="en-US" sz="3900" i="1">
                            <a:latin typeface="Cambria Math" panose="02040503050406030204" pitchFamily="18" charset="0"/>
                          </a:rPr>
                          <m:t>=1</m:t>
                        </m:r>
                      </m:sub>
                      <m:sup>
                        <m:r>
                          <a:rPr lang="en-US" sz="3900" i="1">
                            <a:latin typeface="Cambria Math" panose="02040503050406030204" pitchFamily="18" charset="0"/>
                          </a:rPr>
                          <m:t>𝑛</m:t>
                        </m:r>
                      </m:sup>
                      <m:e>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𝑗</m:t>
                            </m:r>
                            <m:r>
                              <a:rPr lang="en-US" sz="3900" i="1">
                                <a:latin typeface="Cambria Math" panose="02040503050406030204" pitchFamily="18" charset="0"/>
                              </a:rPr>
                              <m:t>=1</m:t>
                            </m:r>
                          </m:sub>
                          <m:sup>
                            <m:r>
                              <a:rPr lang="en-US" sz="3900" i="1">
                                <a:latin typeface="Cambria Math" panose="02040503050406030204" pitchFamily="18" charset="0"/>
                              </a:rPr>
                              <m:t>𝑛</m:t>
                            </m:r>
                          </m:sup>
                          <m:e>
                            <m:sSubSup>
                              <m:sSubSupPr>
                                <m:ctrlPr>
                                  <a:rPr lang="en-US" sz="3900" i="1">
                                    <a:latin typeface="Cambria Math" panose="02040503050406030204" pitchFamily="18" charset="0"/>
                                  </a:rPr>
                                </m:ctrlPr>
                              </m:sSubSupPr>
                              <m:e>
                                <m:r>
                                  <a:rPr lang="en-US" sz="3900" i="1">
                                    <a:latin typeface="Cambria Math" panose="02040503050406030204" pitchFamily="18" charset="0"/>
                                  </a:rPr>
                                  <m:t>𝐵</m:t>
                                </m:r>
                              </m:e>
                              <m:sub>
                                <m:r>
                                  <a:rPr lang="en-US" sz="3900" i="1">
                                    <a:latin typeface="Cambria Math" panose="02040503050406030204" pitchFamily="18" charset="0"/>
                                  </a:rPr>
                                  <m:t>𝑖𝑗</m:t>
                                </m:r>
                              </m:sub>
                              <m:sup>
                                <m:r>
                                  <a:rPr lang="en-US" sz="3900" i="1">
                                    <a:latin typeface="Cambria Math" panose="02040503050406030204" pitchFamily="18" charset="0"/>
                                  </a:rPr>
                                  <m:t>2</m:t>
                                </m:r>
                              </m:sup>
                            </m:sSubSup>
                          </m:e>
                        </m:nary>
                      </m:e>
                    </m:nary>
                  </m:oMath>
                </a14:m>
                <a:endParaRPr lang="en-US" sz="3900" dirty="0"/>
              </a:p>
              <a:p>
                <a:pPr>
                  <a:lnSpc>
                    <a:spcPct val="135000"/>
                  </a:lnSpc>
                  <a:spcBef>
                    <a:spcPts val="900"/>
                  </a:spcBef>
                </a:pPr>
                <a:r>
                  <a:rPr lang="en-US" sz="3900" dirty="0"/>
                  <a:t>Let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ea typeface="Cambria Math" panose="02040503050406030204" pitchFamily="18" charset="0"/>
                          </a:rPr>
                          <m:t>𝒱</m:t>
                        </m:r>
                      </m:e>
                      <m:sub>
                        <m:r>
                          <a:rPr lang="en-US" sz="3900" i="1">
                            <a:latin typeface="Cambria Math" panose="02040503050406030204" pitchFamily="18" charset="0"/>
                          </a:rPr>
                          <m:t>𝑛</m:t>
                        </m:r>
                      </m:sub>
                    </m:sSub>
                    <m:d>
                      <m:dPr>
                        <m:ctrlPr>
                          <a:rPr lang="en-US" sz="3900" i="1">
                            <a:latin typeface="Cambria Math" panose="02040503050406030204" pitchFamily="18" charset="0"/>
                          </a:rPr>
                        </m:ctrlPr>
                      </m:dPr>
                      <m:e>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𝑦</m:t>
                        </m:r>
                      </m:e>
                    </m:d>
                  </m:oMath>
                </a14:m>
                <a:r>
                  <a:rPr lang="en-US" sz="3900" dirty="0"/>
                  <a:t> denotes the empirical distance covariance between </a:t>
                </a:r>
                <a14:m>
                  <m:oMath xmlns:m="http://schemas.openxmlformats.org/officeDocument/2006/math">
                    <m:r>
                      <a:rPr lang="en-US" sz="3900" i="1" dirty="0">
                        <a:latin typeface="Cambria Math" panose="02040503050406030204" pitchFamily="18" charset="0"/>
                      </a:rPr>
                      <m:t>𝑥</m:t>
                    </m:r>
                  </m:oMath>
                </a14:m>
                <a:r>
                  <a:rPr lang="en-US" sz="3900" dirty="0"/>
                  <a:t> and </a:t>
                </a:r>
                <a14:m>
                  <m:oMath xmlns:m="http://schemas.openxmlformats.org/officeDocument/2006/math">
                    <m:r>
                      <a:rPr lang="en-US" sz="3900" i="1" dirty="0">
                        <a:latin typeface="Cambria Math" panose="02040503050406030204" pitchFamily="18" charset="0"/>
                      </a:rPr>
                      <m:t>𝑦</m:t>
                    </m:r>
                  </m:oMath>
                </a14:m>
                <a:r>
                  <a:rPr lang="en-US" sz="3900" dirty="0"/>
                  <a:t>.</a:t>
                </a:r>
              </a:p>
              <a:p>
                <a:pPr marL="0" indent="0">
                  <a:spcBef>
                    <a:spcPts val="0"/>
                  </a:spcBef>
                  <a:buNone/>
                </a:pPr>
                <a14:m>
                  <m:oMathPara xmlns:m="http://schemas.openxmlformats.org/officeDocument/2006/math">
                    <m:oMathParaPr>
                      <m:jc m:val="centerGroup"/>
                    </m:oMathParaPr>
                    <m:oMath xmlns:m="http://schemas.openxmlformats.org/officeDocument/2006/math">
                      <m:sSubSup>
                        <m:sSubSupPr>
                          <m:ctrlPr>
                            <a:rPr lang="en-US" sz="3900" i="1">
                              <a:latin typeface="Cambria Math" panose="02040503050406030204" pitchFamily="18" charset="0"/>
                            </a:rPr>
                          </m:ctrlPr>
                        </m:sSubSupPr>
                        <m:e>
                          <m:r>
                            <a:rPr lang="en-US" sz="3900" i="1">
                              <a:latin typeface="Cambria Math" panose="02040503050406030204" pitchFamily="18" charset="0"/>
                              <a:ea typeface="Cambria Math" panose="02040503050406030204" pitchFamily="18" charset="0"/>
                            </a:rPr>
                            <m:t>𝒱</m:t>
                          </m:r>
                        </m:e>
                        <m:sub>
                          <m:r>
                            <a:rPr lang="en-US" sz="3900" i="1">
                              <a:latin typeface="Cambria Math" panose="02040503050406030204" pitchFamily="18" charset="0"/>
                            </a:rPr>
                            <m:t>𝑛</m:t>
                          </m:r>
                        </m:sub>
                        <m:sup>
                          <m:r>
                            <a:rPr lang="en-US" sz="3900" i="1">
                              <a:latin typeface="Cambria Math" panose="02040503050406030204" pitchFamily="18" charset="0"/>
                            </a:rPr>
                            <m:t>2</m:t>
                          </m:r>
                        </m:sup>
                      </m:sSubSup>
                      <m:d>
                        <m:dPr>
                          <m:ctrlPr>
                            <a:rPr lang="en-US" sz="3900" i="1">
                              <a:latin typeface="Cambria Math" panose="02040503050406030204" pitchFamily="18" charset="0"/>
                            </a:rPr>
                          </m:ctrlPr>
                        </m:dPr>
                        <m:e>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𝑦</m:t>
                          </m:r>
                        </m:e>
                      </m:d>
                      <m:r>
                        <a:rPr lang="en-US" sz="3900" i="1">
                          <a:latin typeface="Cambria Math" panose="02040503050406030204" pitchFamily="18" charset="0"/>
                        </a:rPr>
                        <m:t>=</m:t>
                      </m:r>
                      <m:f>
                        <m:fPr>
                          <m:ctrlPr>
                            <a:rPr lang="en-US" sz="3900" i="1">
                              <a:latin typeface="Cambria Math" panose="02040503050406030204" pitchFamily="18" charset="0"/>
                            </a:rPr>
                          </m:ctrlPr>
                        </m:fPr>
                        <m:num>
                          <m:r>
                            <a:rPr lang="en-US" sz="3900" i="1">
                              <a:latin typeface="Cambria Math" panose="02040503050406030204" pitchFamily="18" charset="0"/>
                            </a:rPr>
                            <m:t>1</m:t>
                          </m:r>
                        </m:num>
                        <m:den>
                          <m:sSup>
                            <m:sSupPr>
                              <m:ctrlPr>
                                <a:rPr lang="en-US" sz="3900" i="1">
                                  <a:latin typeface="Cambria Math" panose="02040503050406030204" pitchFamily="18" charset="0"/>
                                </a:rPr>
                              </m:ctrlPr>
                            </m:sSupPr>
                            <m:e>
                              <m:r>
                                <a:rPr lang="en-US" sz="3900" i="1">
                                  <a:latin typeface="Cambria Math" panose="02040503050406030204" pitchFamily="18" charset="0"/>
                                </a:rPr>
                                <m:t>𝑛</m:t>
                              </m:r>
                            </m:e>
                            <m:sup>
                              <m:r>
                                <a:rPr lang="en-US" sz="3900" i="1">
                                  <a:latin typeface="Cambria Math" panose="02040503050406030204" pitchFamily="18" charset="0"/>
                                </a:rPr>
                                <m:t>2</m:t>
                              </m:r>
                            </m:sup>
                          </m:sSup>
                        </m:den>
                      </m:f>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𝑖</m:t>
                          </m:r>
                          <m:r>
                            <a:rPr lang="en-US" sz="3900" i="1">
                              <a:latin typeface="Cambria Math" panose="02040503050406030204" pitchFamily="18" charset="0"/>
                            </a:rPr>
                            <m:t>=1</m:t>
                          </m:r>
                        </m:sub>
                        <m:sup>
                          <m:r>
                            <a:rPr lang="en-US" sz="3900" i="1">
                              <a:latin typeface="Cambria Math" panose="02040503050406030204" pitchFamily="18" charset="0"/>
                            </a:rPr>
                            <m:t>𝑛</m:t>
                          </m:r>
                        </m:sup>
                        <m:e>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𝑗</m:t>
                              </m:r>
                              <m:r>
                                <a:rPr lang="en-US" sz="3900" i="1">
                                  <a:latin typeface="Cambria Math" panose="02040503050406030204" pitchFamily="18" charset="0"/>
                                </a:rPr>
                                <m:t>=1</m:t>
                              </m:r>
                            </m:sub>
                            <m:sup>
                              <m:r>
                                <a:rPr lang="en-US" sz="3900" i="1">
                                  <a:latin typeface="Cambria Math" panose="02040503050406030204" pitchFamily="18" charset="0"/>
                                </a:rPr>
                                <m:t>𝑛</m:t>
                              </m:r>
                            </m:sup>
                            <m:e>
                              <m:sSub>
                                <m:sSubPr>
                                  <m:ctrlPr>
                                    <a:rPr lang="en-US" sz="3900" i="1">
                                      <a:latin typeface="Cambria Math" panose="02040503050406030204" pitchFamily="18" charset="0"/>
                                    </a:rPr>
                                  </m:ctrlPr>
                                </m:sSubPr>
                                <m:e>
                                  <m:r>
                                    <a:rPr lang="en-US" sz="3900" i="1">
                                      <a:latin typeface="Cambria Math" panose="02040503050406030204" pitchFamily="18" charset="0"/>
                                    </a:rPr>
                                    <m:t>𝐴</m:t>
                                  </m:r>
                                </m:e>
                                <m:sub>
                                  <m:r>
                                    <a:rPr lang="en-US" sz="3900" i="1">
                                      <a:latin typeface="Cambria Math" panose="02040503050406030204" pitchFamily="18" charset="0"/>
                                    </a:rPr>
                                    <m:t>𝑖𝑗</m:t>
                                  </m:r>
                                </m:sub>
                              </m:sSub>
                              <m:sSub>
                                <m:sSubPr>
                                  <m:ctrlPr>
                                    <a:rPr lang="en-US" sz="3900" i="1">
                                      <a:latin typeface="Cambria Math" panose="02040503050406030204" pitchFamily="18" charset="0"/>
                                    </a:rPr>
                                  </m:ctrlPr>
                                </m:sSubPr>
                                <m:e>
                                  <m:r>
                                    <a:rPr lang="en-US" sz="3900" i="1">
                                      <a:latin typeface="Cambria Math" panose="02040503050406030204" pitchFamily="18" charset="0"/>
                                    </a:rPr>
                                    <m:t>𝐵</m:t>
                                  </m:r>
                                </m:e>
                                <m:sub>
                                  <m:r>
                                    <a:rPr lang="en-US" sz="3900" i="1">
                                      <a:latin typeface="Cambria Math" panose="02040503050406030204" pitchFamily="18" charset="0"/>
                                    </a:rPr>
                                    <m:t>𝑖𝑗</m:t>
                                  </m:r>
                                </m:sub>
                              </m:sSub>
                            </m:e>
                          </m:nary>
                        </m:e>
                      </m:nary>
                    </m:oMath>
                  </m:oMathPara>
                </a14:m>
                <a:endParaRPr lang="en-US" sz="3900" dirty="0"/>
              </a:p>
              <a:p>
                <a:pPr>
                  <a:lnSpc>
                    <a:spcPct val="135000"/>
                  </a:lnSpc>
                  <a:spcBef>
                    <a:spcPts val="900"/>
                  </a:spcBef>
                </a:pPr>
                <a:r>
                  <a:rPr lang="en-US" sz="3900" dirty="0"/>
                  <a:t>According to the paper, </a:t>
                </a:r>
                <a14:m>
                  <m:oMath xmlns:m="http://schemas.openxmlformats.org/officeDocument/2006/math">
                    <m:sSubSup>
                      <m:sSubSupPr>
                        <m:ctrlPr>
                          <a:rPr lang="en-US" sz="3900" i="1">
                            <a:latin typeface="Cambria Math" panose="02040503050406030204" pitchFamily="18" charset="0"/>
                          </a:rPr>
                        </m:ctrlPr>
                      </m:sSubSupPr>
                      <m:e>
                        <m:r>
                          <a:rPr lang="en-US" sz="3900" i="1">
                            <a:latin typeface="Cambria Math" panose="02040503050406030204" pitchFamily="18" charset="0"/>
                            <a:ea typeface="Cambria Math" panose="02040503050406030204" pitchFamily="18" charset="0"/>
                          </a:rPr>
                          <m:t>𝒱</m:t>
                        </m:r>
                      </m:e>
                      <m:sub>
                        <m:r>
                          <a:rPr lang="en-US" sz="3900" i="1">
                            <a:latin typeface="Cambria Math" panose="02040503050406030204" pitchFamily="18" charset="0"/>
                          </a:rPr>
                          <m:t>𝑛</m:t>
                        </m:r>
                      </m:sub>
                      <m:sup>
                        <m:r>
                          <a:rPr lang="en-US" sz="3900" i="1">
                            <a:latin typeface="Cambria Math" panose="02040503050406030204" pitchFamily="18" charset="0"/>
                          </a:rPr>
                          <m:t>2</m:t>
                        </m:r>
                      </m:sup>
                    </m:sSubSup>
                    <m:d>
                      <m:dPr>
                        <m:ctrlPr>
                          <a:rPr lang="en-US" sz="3900" i="1">
                            <a:latin typeface="Cambria Math" panose="02040503050406030204" pitchFamily="18" charset="0"/>
                          </a:rPr>
                        </m:ctrlPr>
                      </m:dPr>
                      <m:e>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𝑦</m:t>
                        </m:r>
                      </m:e>
                    </m:d>
                    <m:r>
                      <a:rPr lang="en-US" sz="3900" i="1">
                        <a:latin typeface="Cambria Math" panose="02040503050406030204" pitchFamily="18" charset="0"/>
                        <a:ea typeface="Cambria Math" panose="02040503050406030204" pitchFamily="18" charset="0"/>
                      </a:rPr>
                      <m:t>≥0.</m:t>
                    </m:r>
                  </m:oMath>
                </a14:m>
                <a:endParaRPr lang="en-US" sz="3900" dirty="0"/>
              </a:p>
            </p:txBody>
          </p:sp>
        </mc:Choice>
        <mc:Fallback xmlns="">
          <p:sp>
            <p:nvSpPr>
              <p:cNvPr id="7" name="Content Placeholder 6">
                <a:extLst>
                  <a:ext uri="{FF2B5EF4-FFF2-40B4-BE49-F238E27FC236}">
                    <a16:creationId xmlns:a16="http://schemas.microsoft.com/office/drawing/2014/main" id="{580903AD-0CAC-42EE-B4F3-A9EF4C0EBB3B}"/>
                  </a:ext>
                </a:extLst>
              </p:cNvPr>
              <p:cNvSpPr>
                <a:spLocks noGrp="1" noRot="1" noChangeAspect="1" noMove="1" noResize="1" noEditPoints="1" noAdjustHandles="1" noChangeArrowheads="1" noChangeShapeType="1" noTextEdit="1"/>
              </p:cNvSpPr>
              <p:nvPr>
                <p:ph idx="1"/>
              </p:nvPr>
            </p:nvSpPr>
            <p:spPr>
              <a:blipFill>
                <a:blip r:embed="rId2"/>
                <a:stretch>
                  <a:fillRect l="-1797" r="-986" b="-2204"/>
                </a:stretch>
              </a:blipFill>
            </p:spPr>
            <p:txBody>
              <a:bodyPr/>
              <a:lstStyle/>
              <a:p>
                <a:r>
                  <a:rPr lang="en-US">
                    <a:noFill/>
                  </a:rPr>
                  <a:t> </a:t>
                </a:r>
              </a:p>
            </p:txBody>
          </p:sp>
        </mc:Fallback>
      </mc:AlternateContent>
    </p:spTree>
    <p:extLst>
      <p:ext uri="{BB962C8B-B14F-4D97-AF65-F5344CB8AC3E}">
        <p14:creationId xmlns:p14="http://schemas.microsoft.com/office/powerpoint/2010/main" val="27926858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951A-6027-4532-BB51-F5CFCE1E81DE}"/>
              </a:ext>
            </a:extLst>
          </p:cNvPr>
          <p:cNvSpPr>
            <a:spLocks noGrp="1"/>
          </p:cNvSpPr>
          <p:nvPr>
            <p:ph type="title"/>
          </p:nvPr>
        </p:nvSpPr>
        <p:spPr/>
        <p:txBody>
          <a:bodyPr/>
          <a:lstStyle/>
          <a:p>
            <a:r>
              <a:rPr lang="en-US" b="1" dirty="0"/>
              <a:t>Distance Correlation</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580903AD-0CAC-42EE-B4F3-A9EF4C0EBB3B}"/>
                  </a:ext>
                </a:extLst>
              </p:cNvPr>
              <p:cNvSpPr>
                <a:spLocks noGrp="1"/>
              </p:cNvSpPr>
              <p:nvPr>
                <p:ph idx="1"/>
              </p:nvPr>
            </p:nvSpPr>
            <p:spPr/>
            <p:txBody>
              <a:bodyPr anchor="ctr">
                <a:noAutofit/>
              </a:bodyPr>
              <a:lstStyle/>
              <a:p>
                <a:pPr>
                  <a:lnSpc>
                    <a:spcPct val="135000"/>
                  </a:lnSpc>
                  <a:spcBef>
                    <a:spcPts val="900"/>
                  </a:spcBef>
                </a:pPr>
                <a:r>
                  <a:rPr lang="en-US" sz="3900" dirty="0"/>
                  <a:t>Let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ea typeface="Cambria Math" panose="02040503050406030204" pitchFamily="18" charset="0"/>
                          </a:rPr>
                          <m:t>ℛ</m:t>
                        </m:r>
                      </m:e>
                      <m:sub>
                        <m:r>
                          <a:rPr lang="en-US" sz="3900" i="1">
                            <a:latin typeface="Cambria Math" panose="02040503050406030204" pitchFamily="18" charset="0"/>
                          </a:rPr>
                          <m:t>𝑛</m:t>
                        </m:r>
                      </m:sub>
                    </m:sSub>
                    <m:d>
                      <m:dPr>
                        <m:ctrlPr>
                          <a:rPr lang="en-US" sz="3900" i="1">
                            <a:latin typeface="Cambria Math" panose="02040503050406030204" pitchFamily="18" charset="0"/>
                          </a:rPr>
                        </m:ctrlPr>
                      </m:dPr>
                      <m:e>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𝑦</m:t>
                        </m:r>
                      </m:e>
                    </m:d>
                  </m:oMath>
                </a14:m>
                <a:r>
                  <a:rPr lang="en-US" sz="3900" dirty="0"/>
                  <a:t> denotes the Empirical Distance Correlation between </a:t>
                </a:r>
                <a14:m>
                  <m:oMath xmlns:m="http://schemas.openxmlformats.org/officeDocument/2006/math">
                    <m:r>
                      <a:rPr lang="en-US" sz="3900" i="1" dirty="0">
                        <a:latin typeface="Cambria Math" panose="02040503050406030204" pitchFamily="18" charset="0"/>
                      </a:rPr>
                      <m:t>𝑥</m:t>
                    </m:r>
                  </m:oMath>
                </a14:m>
                <a:r>
                  <a:rPr lang="en-US" sz="3900" dirty="0"/>
                  <a:t> and </a:t>
                </a:r>
                <a14:m>
                  <m:oMath xmlns:m="http://schemas.openxmlformats.org/officeDocument/2006/math">
                    <m:r>
                      <a:rPr lang="en-US" sz="3900" i="1" dirty="0">
                        <a:latin typeface="Cambria Math" panose="02040503050406030204" pitchFamily="18" charset="0"/>
                      </a:rPr>
                      <m:t>𝑦</m:t>
                    </m:r>
                  </m:oMath>
                </a14:m>
                <a:r>
                  <a:rPr lang="en-US" sz="3900" dirty="0"/>
                  <a:t>.</a:t>
                </a:r>
              </a:p>
              <a:p>
                <a:pPr>
                  <a:lnSpc>
                    <a:spcPct val="135000"/>
                  </a:lnSpc>
                  <a:spcBef>
                    <a:spcPts val="900"/>
                  </a:spcBef>
                </a:pPr>
                <a:r>
                  <a:rPr lang="en-US" sz="3900" dirty="0"/>
                  <a:t>It is the positive square root of the following quantity, </a:t>
                </a:r>
              </a:p>
              <a:p>
                <a:pPr marL="0" indent="0">
                  <a:lnSpc>
                    <a:spcPct val="135000"/>
                  </a:lnSpc>
                  <a:spcBef>
                    <a:spcPts val="900"/>
                  </a:spcBef>
                  <a:buNone/>
                </a:pPr>
                <a14:m>
                  <m:oMathPara xmlns:m="http://schemas.openxmlformats.org/officeDocument/2006/math">
                    <m:oMathParaPr>
                      <m:jc m:val="centerGroup"/>
                    </m:oMathParaPr>
                    <m:oMath xmlns:m="http://schemas.openxmlformats.org/officeDocument/2006/math">
                      <m:sSubSup>
                        <m:sSubSupPr>
                          <m:ctrlPr>
                            <a:rPr lang="en-US" sz="3900" i="1">
                              <a:latin typeface="Cambria Math" panose="02040503050406030204" pitchFamily="18" charset="0"/>
                            </a:rPr>
                          </m:ctrlPr>
                        </m:sSubSupPr>
                        <m:e>
                          <m:r>
                            <a:rPr lang="en-US" sz="3900" i="1">
                              <a:latin typeface="Cambria Math" panose="02040503050406030204" pitchFamily="18" charset="0"/>
                              <a:ea typeface="Cambria Math" panose="02040503050406030204" pitchFamily="18" charset="0"/>
                            </a:rPr>
                            <m:t>ℛ</m:t>
                          </m:r>
                        </m:e>
                        <m:sub>
                          <m:r>
                            <a:rPr lang="en-US" sz="3900" i="1">
                              <a:latin typeface="Cambria Math" panose="02040503050406030204" pitchFamily="18" charset="0"/>
                            </a:rPr>
                            <m:t>𝑛</m:t>
                          </m:r>
                        </m:sub>
                        <m:sup>
                          <m:r>
                            <a:rPr lang="en-US" sz="3900" i="1">
                              <a:latin typeface="Cambria Math" panose="02040503050406030204" pitchFamily="18" charset="0"/>
                            </a:rPr>
                            <m:t>2</m:t>
                          </m:r>
                        </m:sup>
                      </m:sSubSup>
                      <m:d>
                        <m:dPr>
                          <m:ctrlPr>
                            <a:rPr lang="en-US" sz="3900" i="1">
                              <a:latin typeface="Cambria Math" panose="02040503050406030204" pitchFamily="18" charset="0"/>
                            </a:rPr>
                          </m:ctrlPr>
                        </m:dPr>
                        <m:e>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𝑦</m:t>
                          </m:r>
                        </m:e>
                      </m:d>
                      <m:r>
                        <a:rPr lang="en-US" sz="3900" i="1">
                          <a:latin typeface="Cambria Math" panose="02040503050406030204" pitchFamily="18" charset="0"/>
                        </a:rPr>
                        <m:t>=</m:t>
                      </m:r>
                      <m:f>
                        <m:fPr>
                          <m:ctrlPr>
                            <a:rPr lang="en-US" sz="3900" i="1">
                              <a:latin typeface="Cambria Math" panose="02040503050406030204" pitchFamily="18" charset="0"/>
                            </a:rPr>
                          </m:ctrlPr>
                        </m:fPr>
                        <m:num>
                          <m:sSubSup>
                            <m:sSubSupPr>
                              <m:ctrlPr>
                                <a:rPr lang="en-US" sz="3900" i="1">
                                  <a:latin typeface="Cambria Math" panose="02040503050406030204" pitchFamily="18" charset="0"/>
                                </a:rPr>
                              </m:ctrlPr>
                            </m:sSubSupPr>
                            <m:e>
                              <m:r>
                                <a:rPr lang="en-US" sz="3900" i="1">
                                  <a:latin typeface="Cambria Math" panose="02040503050406030204" pitchFamily="18" charset="0"/>
                                  <a:ea typeface="Cambria Math" panose="02040503050406030204" pitchFamily="18" charset="0"/>
                                </a:rPr>
                                <m:t>𝒱</m:t>
                              </m:r>
                            </m:e>
                            <m:sub>
                              <m:r>
                                <a:rPr lang="en-US" sz="3900" i="1">
                                  <a:latin typeface="Cambria Math" panose="02040503050406030204" pitchFamily="18" charset="0"/>
                                </a:rPr>
                                <m:t>𝑛</m:t>
                              </m:r>
                            </m:sub>
                            <m:sup>
                              <m:r>
                                <a:rPr lang="en-US" sz="3900" i="1">
                                  <a:latin typeface="Cambria Math" panose="02040503050406030204" pitchFamily="18" charset="0"/>
                                </a:rPr>
                                <m:t>2</m:t>
                              </m:r>
                            </m:sup>
                          </m:sSubSup>
                          <m:d>
                            <m:dPr>
                              <m:ctrlPr>
                                <a:rPr lang="en-US" sz="3900" i="1">
                                  <a:latin typeface="Cambria Math" panose="02040503050406030204" pitchFamily="18" charset="0"/>
                                </a:rPr>
                              </m:ctrlPr>
                            </m:dPr>
                            <m:e>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𝑦</m:t>
                              </m:r>
                            </m:e>
                          </m:d>
                        </m:num>
                        <m:den>
                          <m:rad>
                            <m:radPr>
                              <m:degHide m:val="on"/>
                              <m:ctrlPr>
                                <a:rPr lang="en-US" sz="3900" i="1">
                                  <a:latin typeface="Cambria Math" panose="02040503050406030204" pitchFamily="18" charset="0"/>
                                </a:rPr>
                              </m:ctrlPr>
                            </m:radPr>
                            <m:deg/>
                            <m:e>
                              <m:sSubSup>
                                <m:sSubSupPr>
                                  <m:ctrlPr>
                                    <a:rPr lang="en-US" sz="3900" i="1">
                                      <a:latin typeface="Cambria Math" panose="02040503050406030204" pitchFamily="18" charset="0"/>
                                    </a:rPr>
                                  </m:ctrlPr>
                                </m:sSubSupPr>
                                <m:e>
                                  <m:r>
                                    <a:rPr lang="en-US" sz="3900" i="1">
                                      <a:latin typeface="Cambria Math" panose="02040503050406030204" pitchFamily="18" charset="0"/>
                                      <a:ea typeface="Cambria Math" panose="02040503050406030204" pitchFamily="18" charset="0"/>
                                    </a:rPr>
                                    <m:t>𝒱</m:t>
                                  </m:r>
                                </m:e>
                                <m:sub>
                                  <m:r>
                                    <a:rPr lang="en-US" sz="3900" i="1">
                                      <a:latin typeface="Cambria Math" panose="02040503050406030204" pitchFamily="18" charset="0"/>
                                    </a:rPr>
                                    <m:t>𝑛</m:t>
                                  </m:r>
                                </m:sub>
                                <m:sup>
                                  <m:r>
                                    <a:rPr lang="en-US" sz="3900" i="1">
                                      <a:latin typeface="Cambria Math" panose="02040503050406030204" pitchFamily="18" charset="0"/>
                                    </a:rPr>
                                    <m:t>2</m:t>
                                  </m:r>
                                </m:sup>
                              </m:sSubSup>
                              <m:d>
                                <m:dPr>
                                  <m:ctrlPr>
                                    <a:rPr lang="en-US" sz="3900" i="1">
                                      <a:latin typeface="Cambria Math" panose="02040503050406030204" pitchFamily="18" charset="0"/>
                                    </a:rPr>
                                  </m:ctrlPr>
                                </m:dPr>
                                <m:e>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𝑥</m:t>
                                  </m:r>
                                </m:e>
                              </m:d>
                              <m:r>
                                <a:rPr lang="en-US" sz="3900" i="1">
                                  <a:latin typeface="Cambria Math" panose="02040503050406030204" pitchFamily="18" charset="0"/>
                                  <a:ea typeface="Cambria Math" panose="02040503050406030204" pitchFamily="18" charset="0"/>
                                </a:rPr>
                                <m:t>×</m:t>
                              </m:r>
                              <m:sSubSup>
                                <m:sSubSupPr>
                                  <m:ctrlPr>
                                    <a:rPr lang="en-US" sz="3900" i="1">
                                      <a:latin typeface="Cambria Math" panose="02040503050406030204" pitchFamily="18" charset="0"/>
                                    </a:rPr>
                                  </m:ctrlPr>
                                </m:sSubSupPr>
                                <m:e>
                                  <m:r>
                                    <a:rPr lang="en-US" sz="3900" i="1">
                                      <a:latin typeface="Cambria Math" panose="02040503050406030204" pitchFamily="18" charset="0"/>
                                      <a:ea typeface="Cambria Math" panose="02040503050406030204" pitchFamily="18" charset="0"/>
                                    </a:rPr>
                                    <m:t>𝒱</m:t>
                                  </m:r>
                                </m:e>
                                <m:sub>
                                  <m:r>
                                    <a:rPr lang="en-US" sz="3900" i="1">
                                      <a:latin typeface="Cambria Math" panose="02040503050406030204" pitchFamily="18" charset="0"/>
                                    </a:rPr>
                                    <m:t>𝑛</m:t>
                                  </m:r>
                                </m:sub>
                                <m:sup>
                                  <m:r>
                                    <a:rPr lang="en-US" sz="3900" i="1">
                                      <a:latin typeface="Cambria Math" panose="02040503050406030204" pitchFamily="18" charset="0"/>
                                    </a:rPr>
                                    <m:t>2</m:t>
                                  </m:r>
                                </m:sup>
                              </m:sSubSup>
                              <m:d>
                                <m:dPr>
                                  <m:ctrlPr>
                                    <a:rPr lang="en-US" sz="3900" i="1">
                                      <a:latin typeface="Cambria Math" panose="02040503050406030204" pitchFamily="18" charset="0"/>
                                    </a:rPr>
                                  </m:ctrlPr>
                                </m:dPr>
                                <m:e>
                                  <m:r>
                                    <a:rPr lang="en-US" sz="3900" i="1">
                                      <a:latin typeface="Cambria Math" panose="02040503050406030204" pitchFamily="18" charset="0"/>
                                    </a:rPr>
                                    <m:t>𝑦</m:t>
                                  </m:r>
                                  <m:r>
                                    <a:rPr lang="en-US" sz="3900" i="1">
                                      <a:latin typeface="Cambria Math" panose="02040503050406030204" pitchFamily="18" charset="0"/>
                                    </a:rPr>
                                    <m:t>,</m:t>
                                  </m:r>
                                  <m:r>
                                    <a:rPr lang="en-US" sz="3900" i="1">
                                      <a:latin typeface="Cambria Math" panose="02040503050406030204" pitchFamily="18" charset="0"/>
                                    </a:rPr>
                                    <m:t>𝑦</m:t>
                                  </m:r>
                                </m:e>
                              </m:d>
                            </m:e>
                          </m:rad>
                        </m:den>
                      </m:f>
                    </m:oMath>
                  </m:oMathPara>
                </a14:m>
                <a:endParaRPr lang="en-US" sz="3900" dirty="0"/>
              </a:p>
              <a:p>
                <a:pPr>
                  <a:lnSpc>
                    <a:spcPct val="135000"/>
                  </a:lnSpc>
                  <a:spcBef>
                    <a:spcPts val="900"/>
                  </a:spcBef>
                </a:pPr>
                <a:r>
                  <a:rPr lang="en-US" sz="3900" dirty="0"/>
                  <a:t>If </a:t>
                </a:r>
                <a14:m>
                  <m:oMath xmlns:m="http://schemas.openxmlformats.org/officeDocument/2006/math">
                    <m:sSubSup>
                      <m:sSubSupPr>
                        <m:ctrlPr>
                          <a:rPr lang="en-US" sz="3900" i="1">
                            <a:latin typeface="Cambria Math" panose="02040503050406030204" pitchFamily="18" charset="0"/>
                          </a:rPr>
                        </m:ctrlPr>
                      </m:sSubSupPr>
                      <m:e>
                        <m:r>
                          <a:rPr lang="en-US" sz="3900" i="1">
                            <a:latin typeface="Cambria Math" panose="02040503050406030204" pitchFamily="18" charset="0"/>
                            <a:ea typeface="Cambria Math" panose="02040503050406030204" pitchFamily="18" charset="0"/>
                          </a:rPr>
                          <m:t>𝒱</m:t>
                        </m:r>
                      </m:e>
                      <m:sub>
                        <m:r>
                          <a:rPr lang="en-US" sz="3900" i="1">
                            <a:latin typeface="Cambria Math" panose="02040503050406030204" pitchFamily="18" charset="0"/>
                          </a:rPr>
                          <m:t>𝑛</m:t>
                        </m:r>
                      </m:sub>
                      <m:sup>
                        <m:r>
                          <a:rPr lang="en-US" sz="3900" i="1">
                            <a:latin typeface="Cambria Math" panose="02040503050406030204" pitchFamily="18" charset="0"/>
                          </a:rPr>
                          <m:t>2</m:t>
                        </m:r>
                      </m:sup>
                    </m:sSubSup>
                    <m:d>
                      <m:dPr>
                        <m:ctrlPr>
                          <a:rPr lang="en-US" sz="3900" i="1">
                            <a:latin typeface="Cambria Math" panose="02040503050406030204" pitchFamily="18" charset="0"/>
                          </a:rPr>
                        </m:ctrlPr>
                      </m:dPr>
                      <m:e>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𝑥</m:t>
                        </m:r>
                      </m:e>
                    </m:d>
                    <m:r>
                      <a:rPr lang="en-US" sz="3900" i="1">
                        <a:latin typeface="Cambria Math" panose="02040503050406030204" pitchFamily="18" charset="0"/>
                        <a:ea typeface="Cambria Math" panose="02040503050406030204" pitchFamily="18" charset="0"/>
                      </a:rPr>
                      <m:t>×</m:t>
                    </m:r>
                    <m:sSubSup>
                      <m:sSubSupPr>
                        <m:ctrlPr>
                          <a:rPr lang="en-US" sz="3900" i="1">
                            <a:latin typeface="Cambria Math" panose="02040503050406030204" pitchFamily="18" charset="0"/>
                          </a:rPr>
                        </m:ctrlPr>
                      </m:sSubSupPr>
                      <m:e>
                        <m:r>
                          <a:rPr lang="en-US" sz="3900" i="1">
                            <a:latin typeface="Cambria Math" panose="02040503050406030204" pitchFamily="18" charset="0"/>
                            <a:ea typeface="Cambria Math" panose="02040503050406030204" pitchFamily="18" charset="0"/>
                          </a:rPr>
                          <m:t>𝒱</m:t>
                        </m:r>
                      </m:e>
                      <m:sub>
                        <m:r>
                          <a:rPr lang="en-US" sz="3900" i="1">
                            <a:latin typeface="Cambria Math" panose="02040503050406030204" pitchFamily="18" charset="0"/>
                          </a:rPr>
                          <m:t>𝑛</m:t>
                        </m:r>
                      </m:sub>
                      <m:sup>
                        <m:r>
                          <a:rPr lang="en-US" sz="3900" i="1">
                            <a:latin typeface="Cambria Math" panose="02040503050406030204" pitchFamily="18" charset="0"/>
                          </a:rPr>
                          <m:t>2</m:t>
                        </m:r>
                      </m:sup>
                    </m:sSubSup>
                    <m:d>
                      <m:dPr>
                        <m:ctrlPr>
                          <a:rPr lang="en-US" sz="3900" i="1">
                            <a:latin typeface="Cambria Math" panose="02040503050406030204" pitchFamily="18" charset="0"/>
                          </a:rPr>
                        </m:ctrlPr>
                      </m:dPr>
                      <m:e>
                        <m:r>
                          <a:rPr lang="en-US" sz="3900" i="1">
                            <a:latin typeface="Cambria Math" panose="02040503050406030204" pitchFamily="18" charset="0"/>
                          </a:rPr>
                          <m:t>𝑦</m:t>
                        </m:r>
                        <m:r>
                          <a:rPr lang="en-US" sz="3900" i="1">
                            <a:latin typeface="Cambria Math" panose="02040503050406030204" pitchFamily="18" charset="0"/>
                          </a:rPr>
                          <m:t>,</m:t>
                        </m:r>
                        <m:r>
                          <a:rPr lang="en-US" sz="3900" i="1">
                            <a:latin typeface="Cambria Math" panose="02040503050406030204" pitchFamily="18" charset="0"/>
                          </a:rPr>
                          <m:t>𝑦</m:t>
                        </m:r>
                      </m:e>
                    </m:d>
                    <m:r>
                      <a:rPr lang="en-US" sz="3900" i="1">
                        <a:latin typeface="Cambria Math" panose="02040503050406030204" pitchFamily="18" charset="0"/>
                      </a:rPr>
                      <m:t>=0</m:t>
                    </m:r>
                  </m:oMath>
                </a14:m>
                <a:r>
                  <a:rPr lang="en-US" sz="3900" dirty="0"/>
                  <a:t>, then </a:t>
                </a:r>
                <a14:m>
                  <m:oMath xmlns:m="http://schemas.openxmlformats.org/officeDocument/2006/math">
                    <m:sSubSup>
                      <m:sSubSupPr>
                        <m:ctrlPr>
                          <a:rPr lang="en-US" sz="3900" i="1">
                            <a:latin typeface="Cambria Math" panose="02040503050406030204" pitchFamily="18" charset="0"/>
                          </a:rPr>
                        </m:ctrlPr>
                      </m:sSubSupPr>
                      <m:e>
                        <m:r>
                          <a:rPr lang="en-US" sz="3900" i="1">
                            <a:latin typeface="Cambria Math" panose="02040503050406030204" pitchFamily="18" charset="0"/>
                            <a:ea typeface="Cambria Math" panose="02040503050406030204" pitchFamily="18" charset="0"/>
                          </a:rPr>
                          <m:t>ℛ</m:t>
                        </m:r>
                      </m:e>
                      <m:sub>
                        <m:r>
                          <a:rPr lang="en-US" sz="3900" i="1">
                            <a:latin typeface="Cambria Math" panose="02040503050406030204" pitchFamily="18" charset="0"/>
                          </a:rPr>
                          <m:t>𝑛</m:t>
                        </m:r>
                      </m:sub>
                      <m:sup>
                        <m:r>
                          <a:rPr lang="en-US" sz="3900" i="1">
                            <a:latin typeface="Cambria Math" panose="02040503050406030204" pitchFamily="18" charset="0"/>
                          </a:rPr>
                          <m:t>2</m:t>
                        </m:r>
                      </m:sup>
                    </m:sSubSup>
                    <m:d>
                      <m:dPr>
                        <m:ctrlPr>
                          <a:rPr lang="en-US" sz="3900" i="1">
                            <a:latin typeface="Cambria Math" panose="02040503050406030204" pitchFamily="18" charset="0"/>
                          </a:rPr>
                        </m:ctrlPr>
                      </m:dPr>
                      <m:e>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𝑦</m:t>
                        </m:r>
                      </m:e>
                    </m:d>
                  </m:oMath>
                </a14:m>
                <a:r>
                  <a:rPr lang="en-US" sz="3900" dirty="0"/>
                  <a:t> is undefined.</a:t>
                </a:r>
              </a:p>
            </p:txBody>
          </p:sp>
        </mc:Choice>
        <mc:Fallback xmlns="">
          <p:sp>
            <p:nvSpPr>
              <p:cNvPr id="7" name="Content Placeholder 6">
                <a:extLst>
                  <a:ext uri="{FF2B5EF4-FFF2-40B4-BE49-F238E27FC236}">
                    <a16:creationId xmlns:a16="http://schemas.microsoft.com/office/drawing/2014/main" id="{580903AD-0CAC-42EE-B4F3-A9EF4C0EBB3B}"/>
                  </a:ext>
                </a:extLst>
              </p:cNvPr>
              <p:cNvSpPr>
                <a:spLocks noGrp="1" noRot="1" noChangeAspect="1" noMove="1" noResize="1" noEditPoints="1" noAdjustHandles="1" noChangeArrowheads="1" noChangeShapeType="1" noTextEdit="1"/>
              </p:cNvSpPr>
              <p:nvPr>
                <p:ph idx="1"/>
              </p:nvPr>
            </p:nvSpPr>
            <p:spPr>
              <a:blipFill>
                <a:blip r:embed="rId2"/>
                <a:stretch>
                  <a:fillRect l="-1797"/>
                </a:stretch>
              </a:blipFill>
            </p:spPr>
            <p:txBody>
              <a:bodyPr/>
              <a:lstStyle/>
              <a:p>
                <a:r>
                  <a:rPr lang="en-US">
                    <a:noFill/>
                  </a:rPr>
                  <a:t> </a:t>
                </a:r>
              </a:p>
            </p:txBody>
          </p:sp>
        </mc:Fallback>
      </mc:AlternateContent>
    </p:spTree>
    <p:extLst>
      <p:ext uri="{BB962C8B-B14F-4D97-AF65-F5344CB8AC3E}">
        <p14:creationId xmlns:p14="http://schemas.microsoft.com/office/powerpoint/2010/main" val="2115681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72AEA9-0A49-B312-6FAC-7331F45CCD0D}"/>
              </a:ext>
            </a:extLst>
          </p:cNvPr>
          <p:cNvSpPr>
            <a:spLocks noGrp="1"/>
          </p:cNvSpPr>
          <p:nvPr>
            <p:ph type="title"/>
          </p:nvPr>
        </p:nvSpPr>
        <p:spPr/>
        <p:txBody>
          <a:bodyPr/>
          <a:lstStyle/>
          <a:p>
            <a:pPr algn="ctr"/>
            <a:r>
              <a:rPr lang="en-US" dirty="0"/>
              <a:t>Calculate Pearson and Distance Correlations</a:t>
            </a:r>
            <a:endParaRPr lang="en-US" b="1" dirty="0"/>
          </a:p>
        </p:txBody>
      </p:sp>
      <p:sp>
        <p:nvSpPr>
          <p:cNvPr id="2" name="Arrow: Right 1">
            <a:extLst>
              <a:ext uri="{FF2B5EF4-FFF2-40B4-BE49-F238E27FC236}">
                <a16:creationId xmlns:a16="http://schemas.microsoft.com/office/drawing/2014/main" id="{39A02DDD-A6F4-43A5-D306-A03B13DA8E81}"/>
              </a:ext>
            </a:extLst>
          </p:cNvPr>
          <p:cNvSpPr/>
          <p:nvPr/>
        </p:nvSpPr>
        <p:spPr>
          <a:xfrm>
            <a:off x="2286000" y="2743200"/>
            <a:ext cx="13716000" cy="4800600"/>
          </a:xfrm>
          <a:prstGeom prst="rightArrow">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200" b="1" dirty="0">
                <a:solidFill>
                  <a:schemeClr val="bg2"/>
                </a:solidFill>
              </a:rPr>
              <a:t>Module 2 Pearson and Distance Correlation.py</a:t>
            </a:r>
          </a:p>
        </p:txBody>
      </p:sp>
      <p:sp>
        <p:nvSpPr>
          <p:cNvPr id="4" name="TextBox 3">
            <a:extLst>
              <a:ext uri="{FF2B5EF4-FFF2-40B4-BE49-F238E27FC236}">
                <a16:creationId xmlns:a16="http://schemas.microsoft.com/office/drawing/2014/main" id="{ABEA6D83-FCFB-3E69-C0F7-778BABD2AE8D}"/>
              </a:ext>
            </a:extLst>
          </p:cNvPr>
          <p:cNvSpPr txBox="1"/>
          <p:nvPr/>
        </p:nvSpPr>
        <p:spPr>
          <a:xfrm>
            <a:off x="2286000" y="6760778"/>
            <a:ext cx="10972800" cy="2468880"/>
          </a:xfrm>
          <a:prstGeom prst="rect">
            <a:avLst/>
          </a:prstGeom>
          <a:noFill/>
        </p:spPr>
        <p:txBody>
          <a:bodyPr wrap="square" rtlCol="0" anchor="ctr">
            <a:spAutoFit/>
          </a:bodyPr>
          <a:lstStyle/>
          <a:p>
            <a:pPr marL="285750" indent="-285750">
              <a:lnSpc>
                <a:spcPct val="125000"/>
              </a:lnSpc>
              <a:spcBef>
                <a:spcPts val="600"/>
              </a:spcBef>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We call the </a:t>
            </a:r>
            <a:r>
              <a:rPr lang="en-US" sz="2800" dirty="0" err="1">
                <a:latin typeface="Calibri" panose="020F0502020204030204" pitchFamily="34" charset="0"/>
                <a:ea typeface="Calibri" panose="020F0502020204030204" pitchFamily="34" charset="0"/>
                <a:cs typeface="Calibri" panose="020F0502020204030204" pitchFamily="34" charset="0"/>
              </a:rPr>
              <a:t>dcor</a:t>
            </a:r>
            <a:r>
              <a:rPr lang="en-US" sz="2800" dirty="0">
                <a:latin typeface="Calibri" panose="020F0502020204030204" pitchFamily="34" charset="0"/>
                <a:ea typeface="Calibri" panose="020F0502020204030204" pitchFamily="34" charset="0"/>
                <a:cs typeface="Calibri" panose="020F0502020204030204" pitchFamily="34" charset="0"/>
              </a:rPr>
              <a:t>() function from the R package energy to calculate the Distance Correlation.</a:t>
            </a:r>
          </a:p>
          <a:p>
            <a:pPr marL="285750" indent="-285750">
              <a:lnSpc>
                <a:spcPct val="125000"/>
              </a:lnSpc>
              <a:spcBef>
                <a:spcPts val="600"/>
              </a:spcBef>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We need the Python library rpy2 to interface with R.</a:t>
            </a:r>
          </a:p>
          <a:p>
            <a:pPr marL="285750" indent="-285750">
              <a:lnSpc>
                <a:spcPct val="125000"/>
              </a:lnSpc>
              <a:spcBef>
                <a:spcPts val="600"/>
              </a:spcBef>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Please refer to </a:t>
            </a:r>
            <a:r>
              <a:rPr lang="en-US" sz="2800" dirty="0">
                <a:latin typeface="Calibri" panose="020F0502020204030204" pitchFamily="34" charset="0"/>
                <a:ea typeface="Calibri" panose="020F0502020204030204" pitchFamily="34" charset="0"/>
                <a:cs typeface="Calibri" panose="020F0502020204030204" pitchFamily="34" charset="0"/>
                <a:hlinkClick r:id="rId3"/>
              </a:rPr>
              <a:t>https://anaconda.org/r/rpy2</a:t>
            </a:r>
            <a:r>
              <a:rPr lang="en-US" sz="2800" dirty="0">
                <a:latin typeface="Calibri" panose="020F0502020204030204" pitchFamily="34" charset="0"/>
                <a:ea typeface="Calibri" panose="020F0502020204030204" pitchFamily="34" charset="0"/>
                <a:cs typeface="Calibri" panose="020F0502020204030204" pitchFamily="34" charset="0"/>
              </a:rPr>
              <a:t> for installation instructions.</a:t>
            </a:r>
          </a:p>
        </p:txBody>
      </p:sp>
    </p:spTree>
    <p:extLst>
      <p:ext uri="{BB962C8B-B14F-4D97-AF65-F5344CB8AC3E}">
        <p14:creationId xmlns:p14="http://schemas.microsoft.com/office/powerpoint/2010/main" val="1946708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951A-6027-4532-BB51-F5CFCE1E81DE}"/>
              </a:ext>
            </a:extLst>
          </p:cNvPr>
          <p:cNvSpPr>
            <a:spLocks noGrp="1"/>
          </p:cNvSpPr>
          <p:nvPr>
            <p:ph type="title"/>
          </p:nvPr>
        </p:nvSpPr>
        <p:spPr/>
        <p:txBody>
          <a:bodyPr/>
          <a:lstStyle/>
          <a:p>
            <a:pPr algn="ctr"/>
            <a:r>
              <a:rPr lang="en-US" dirty="0"/>
              <a:t>Four Points on a Straight Line</a:t>
            </a:r>
          </a:p>
        </p:txBody>
      </p:sp>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697A988C-0878-40B7-9087-B6EA82DEA7DB}"/>
                  </a:ext>
                </a:extLst>
              </p:cNvPr>
              <p:cNvGraphicFramePr>
                <a:graphicFrameLocks noGrp="1"/>
              </p:cNvGraphicFramePr>
              <p:nvPr>
                <p:ph idx="1"/>
                <p:extLst>
                  <p:ext uri="{D42A27DB-BD31-4B8C-83A1-F6EECF244321}">
                    <p14:modId xmlns:p14="http://schemas.microsoft.com/office/powerpoint/2010/main" val="1700886039"/>
                  </p:ext>
                </p:extLst>
              </p:nvPr>
            </p:nvGraphicFramePr>
            <p:xfrm>
              <a:off x="1417321" y="3337560"/>
              <a:ext cx="6766560" cy="3931920"/>
            </p:xfrm>
            <a:graphic>
              <a:graphicData uri="http://schemas.openxmlformats.org/drawingml/2006/table">
                <a:tbl>
                  <a:tblPr firstRow="1">
                    <a:tableStyleId>{7E9639D4-E3E2-4D34-9284-5A2195B3D0D7}</a:tableStyleId>
                  </a:tblPr>
                  <a:tblGrid>
                    <a:gridCol w="3566160">
                      <a:extLst>
                        <a:ext uri="{9D8B030D-6E8A-4147-A177-3AD203B41FA5}">
                          <a16:colId xmlns:a16="http://schemas.microsoft.com/office/drawing/2014/main" val="2296697289"/>
                        </a:ext>
                      </a:extLst>
                    </a:gridCol>
                    <a:gridCol w="3200400">
                      <a:extLst>
                        <a:ext uri="{9D8B030D-6E8A-4147-A177-3AD203B41FA5}">
                          <a16:colId xmlns:a16="http://schemas.microsoft.com/office/drawing/2014/main" val="2287152487"/>
                        </a:ext>
                      </a:extLst>
                    </a:gridCol>
                  </a:tblGrid>
                  <a:tr h="914400">
                    <a:tc>
                      <a:txBody>
                        <a:bodyPr/>
                        <a:lstStyle/>
                        <a:p>
                          <a:pPr algn="l"/>
                          <a:r>
                            <a:rPr lang="en-US" sz="3600" dirty="0">
                              <a:solidFill>
                                <a:schemeClr val="bg2"/>
                              </a:solidFill>
                              <a:latin typeface="Calibri" panose="020F0502020204030204" pitchFamily="34" charset="0"/>
                              <a:ea typeface="Calibri" panose="020F0502020204030204" pitchFamily="34" charset="0"/>
                              <a:cs typeface="Calibri" panose="020F0502020204030204" pitchFamily="34" charset="0"/>
                            </a:rPr>
                            <a:t>Correlation</a:t>
                          </a:r>
                        </a:p>
                      </a:txBody>
                      <a:tcPr marL="137160" marR="137160" marT="68580" marB="68580" anchor="ctr">
                        <a:solidFill>
                          <a:srgbClr val="0070C0"/>
                        </a:solidFill>
                      </a:tcPr>
                    </a:tc>
                    <a:tc>
                      <a:txBody>
                        <a:bodyPr/>
                        <a:lstStyle/>
                        <a:p>
                          <a:pPr algn="r"/>
                          <a:r>
                            <a:rPr lang="en-US" sz="3600" dirty="0">
                              <a:solidFill>
                                <a:schemeClr val="bg2"/>
                              </a:solidFill>
                              <a:latin typeface="Calibri" panose="020F0502020204030204" pitchFamily="34" charset="0"/>
                              <a:ea typeface="Calibri" panose="020F0502020204030204" pitchFamily="34" charset="0"/>
                              <a:cs typeface="Calibri" panose="020F0502020204030204" pitchFamily="34" charset="0"/>
                            </a:rPr>
                            <a:t>Value</a:t>
                          </a:r>
                        </a:p>
                      </a:txBody>
                      <a:tcPr marL="137160" marR="137160" marT="68580" marB="68580" anchor="ctr">
                        <a:solidFill>
                          <a:srgbClr val="0070C0"/>
                        </a:solidFill>
                      </a:tcPr>
                    </a:tc>
                    <a:extLst>
                      <a:ext uri="{0D108BD9-81ED-4DB2-BD59-A6C34878D82A}">
                        <a16:rowId xmlns:a16="http://schemas.microsoft.com/office/drawing/2014/main" val="545087222"/>
                      </a:ext>
                    </a:extLst>
                  </a:tr>
                  <a:tr h="914400">
                    <a:tc>
                      <a:txBody>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Pearson</a:t>
                          </a:r>
                          <a:br>
                            <a:rPr lang="en-US" sz="3600" dirty="0">
                              <a:latin typeface="Calibri" panose="020F0502020204030204" pitchFamily="34" charset="0"/>
                              <a:ea typeface="Calibri" panose="020F0502020204030204" pitchFamily="34" charset="0"/>
                              <a:cs typeface="Calibri" panose="020F0502020204030204" pitchFamily="34" charset="0"/>
                            </a:rPr>
                          </a:br>
                          <a:r>
                            <a:rPr lang="en-US" sz="3600" dirty="0">
                              <a:latin typeface="Calibri" panose="020F0502020204030204" pitchFamily="34" charset="0"/>
                              <a:ea typeface="Calibri" panose="020F0502020204030204" pitchFamily="34" charset="0"/>
                              <a:cs typeface="Calibri" panose="020F0502020204030204" pitchFamily="34" charset="0"/>
                            </a:rPr>
                            <a:t>(</a:t>
                          </a:r>
                          <a14:m>
                            <m:oMath xmlns:m="http://schemas.openxmlformats.org/officeDocument/2006/math">
                              <m:r>
                                <a:rPr lang="en-US" sz="3600" i="1" dirty="0" smtClean="0">
                                  <a:latin typeface="Cambria Math" panose="02040503050406030204" pitchFamily="18" charset="0"/>
                                  <a:ea typeface="Calibri" panose="020F0502020204030204" pitchFamily="34" charset="0"/>
                                  <a:cs typeface="Calibri" panose="020F0502020204030204" pitchFamily="34" charset="0"/>
                                </a:rPr>
                                <m:t>𝑝</m:t>
                              </m:r>
                            </m:oMath>
                          </a14:m>
                          <a:r>
                            <a:rPr lang="en-US" sz="3600" dirty="0">
                              <a:latin typeface="Calibri" panose="020F0502020204030204" pitchFamily="34" charset="0"/>
                              <a:ea typeface="Calibri" panose="020F0502020204030204" pitchFamily="34" charset="0"/>
                              <a:cs typeface="Calibri" panose="020F0502020204030204" pitchFamily="34" charset="0"/>
                            </a:rPr>
                            <a:t>-value)</a:t>
                          </a:r>
                        </a:p>
                      </a:txBody>
                      <a:tcPr marL="137160" marR="137160" marT="68580" marB="68580" anchor="ctr">
                        <a:lnB w="12700" cap="flat" cmpd="sng" algn="ctr">
                          <a:solidFill>
                            <a:schemeClr val="tx1"/>
                          </a:solidFill>
                          <a:prstDash val="solid"/>
                          <a:round/>
                          <a:headEnd type="none" w="med" len="med"/>
                          <a:tailEnd type="none" w="med" len="med"/>
                        </a:lnB>
                      </a:tcPr>
                    </a:tc>
                    <a:tc>
                      <a:txBody>
                        <a:bodyPr/>
                        <a:lstStyle/>
                        <a:p>
                          <a:pPr marL="0" marR="0" lvl="0" indent="0" algn="r" defTabSz="1828800" rtl="0" eaLnBrk="1" fontAlgn="auto" latinLnBrk="0" hangingPunct="1">
                            <a:lnSpc>
                              <a:spcPct val="100000"/>
                            </a:lnSpc>
                            <a:spcBef>
                              <a:spcPts val="0"/>
                            </a:spcBef>
                            <a:spcAft>
                              <a:spcPts val="0"/>
                            </a:spcAft>
                            <a:buClrTx/>
                            <a:buSzTx/>
                            <a:buFontTx/>
                            <a:buNone/>
                            <a:tabLst/>
                            <a:defRPr/>
                          </a:pPr>
                          <a:r>
                            <a:rPr lang="en-US" sz="3600" dirty="0">
                              <a:latin typeface="Calibri" panose="020F0502020204030204" pitchFamily="34" charset="0"/>
                              <a:ea typeface="Calibri" panose="020F0502020204030204" pitchFamily="34" charset="0"/>
                              <a:cs typeface="Calibri" panose="020F0502020204030204" pitchFamily="34" charset="0"/>
                            </a:rPr>
                            <a:t>-0.99964022</a:t>
                          </a:r>
                          <a:br>
                            <a:rPr lang="en-US" sz="3600" dirty="0">
                              <a:latin typeface="Calibri" panose="020F0502020204030204" pitchFamily="34" charset="0"/>
                              <a:ea typeface="Calibri" panose="020F0502020204030204" pitchFamily="34" charset="0"/>
                              <a:cs typeface="Calibri" panose="020F0502020204030204" pitchFamily="34" charset="0"/>
                            </a:rPr>
                          </a:br>
                          <a:r>
                            <a:rPr lang="en-US" sz="3600" dirty="0">
                              <a:latin typeface="Calibri" panose="020F0502020204030204" pitchFamily="34" charset="0"/>
                              <a:ea typeface="Calibri" panose="020F0502020204030204" pitchFamily="34" charset="0"/>
                              <a:cs typeface="Calibri" panose="020F0502020204030204" pitchFamily="34" charset="0"/>
                            </a:rPr>
                            <a:t>(0.00035978)</a:t>
                          </a:r>
                        </a:p>
                      </a:txBody>
                      <a:tcPr marL="137160" marR="137160" marT="68580" marB="6858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07335"/>
                      </a:ext>
                    </a:extLst>
                  </a:tr>
                  <a:tr h="914400">
                    <a:tc>
                      <a:txBody>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Distance (strength only, non-directional)</a:t>
                          </a:r>
                        </a:p>
                      </a:txBody>
                      <a:tcPr marL="137160" marR="137160" marT="68580" marB="68580" anchor="ctr">
                        <a:lnT w="12700" cap="flat" cmpd="sng" algn="ctr">
                          <a:solidFill>
                            <a:schemeClr val="tx1"/>
                          </a:solidFill>
                          <a:prstDash val="solid"/>
                          <a:round/>
                          <a:headEnd type="none" w="med" len="med"/>
                          <a:tailEnd type="none" w="med" len="med"/>
                        </a:lnT>
                      </a:tcPr>
                    </a:tc>
                    <a:tc>
                      <a:txBody>
                        <a:bodyPr/>
                        <a:lstStyle/>
                        <a:p>
                          <a:pPr algn="r"/>
                          <a:r>
                            <a:rPr lang="en-US" sz="3600" dirty="0">
                              <a:latin typeface="Calibri" panose="020F0502020204030204" pitchFamily="34" charset="0"/>
                              <a:ea typeface="Calibri" panose="020F0502020204030204" pitchFamily="34" charset="0"/>
                              <a:cs typeface="Calibri" panose="020F0502020204030204" pitchFamily="34" charset="0"/>
                            </a:rPr>
                            <a:t>0.99959612</a:t>
                          </a:r>
                        </a:p>
                      </a:txBody>
                      <a:tcPr marL="137160" marR="137160" marT="68580" marB="6858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63316801"/>
                      </a:ext>
                    </a:extLst>
                  </a:tr>
                </a:tbl>
              </a:graphicData>
            </a:graphic>
          </p:graphicFrame>
        </mc:Choice>
        <mc:Fallback xmlns="">
          <p:graphicFrame>
            <p:nvGraphicFramePr>
              <p:cNvPr id="8" name="Table 8">
                <a:extLst>
                  <a:ext uri="{FF2B5EF4-FFF2-40B4-BE49-F238E27FC236}">
                    <a16:creationId xmlns:a16="http://schemas.microsoft.com/office/drawing/2014/main" id="{697A988C-0878-40B7-9087-B6EA82DEA7DB}"/>
                  </a:ext>
                </a:extLst>
              </p:cNvPr>
              <p:cNvGraphicFramePr>
                <a:graphicFrameLocks noGrp="1"/>
              </p:cNvGraphicFramePr>
              <p:nvPr>
                <p:ph idx="1"/>
                <p:extLst>
                  <p:ext uri="{D42A27DB-BD31-4B8C-83A1-F6EECF244321}">
                    <p14:modId xmlns:p14="http://schemas.microsoft.com/office/powerpoint/2010/main" val="1700886039"/>
                  </p:ext>
                </p:extLst>
              </p:nvPr>
            </p:nvGraphicFramePr>
            <p:xfrm>
              <a:off x="1417321" y="3337560"/>
              <a:ext cx="6766560" cy="3931920"/>
            </p:xfrm>
            <a:graphic>
              <a:graphicData uri="http://schemas.openxmlformats.org/drawingml/2006/table">
                <a:tbl>
                  <a:tblPr firstRow="1">
                    <a:tableStyleId>{7E9639D4-E3E2-4D34-9284-5A2195B3D0D7}</a:tableStyleId>
                  </a:tblPr>
                  <a:tblGrid>
                    <a:gridCol w="3566160">
                      <a:extLst>
                        <a:ext uri="{9D8B030D-6E8A-4147-A177-3AD203B41FA5}">
                          <a16:colId xmlns:a16="http://schemas.microsoft.com/office/drawing/2014/main" val="2296697289"/>
                        </a:ext>
                      </a:extLst>
                    </a:gridCol>
                    <a:gridCol w="3200400">
                      <a:extLst>
                        <a:ext uri="{9D8B030D-6E8A-4147-A177-3AD203B41FA5}">
                          <a16:colId xmlns:a16="http://schemas.microsoft.com/office/drawing/2014/main" val="2287152487"/>
                        </a:ext>
                      </a:extLst>
                    </a:gridCol>
                  </a:tblGrid>
                  <a:tr h="914400">
                    <a:tc>
                      <a:txBody>
                        <a:bodyPr/>
                        <a:lstStyle/>
                        <a:p>
                          <a:pPr algn="l"/>
                          <a:r>
                            <a:rPr lang="en-US" sz="3600" dirty="0">
                              <a:solidFill>
                                <a:schemeClr val="bg2"/>
                              </a:solidFill>
                              <a:latin typeface="Calibri" panose="020F0502020204030204" pitchFamily="34" charset="0"/>
                              <a:ea typeface="Calibri" panose="020F0502020204030204" pitchFamily="34" charset="0"/>
                              <a:cs typeface="Calibri" panose="020F0502020204030204" pitchFamily="34" charset="0"/>
                            </a:rPr>
                            <a:t>Correlation</a:t>
                          </a:r>
                        </a:p>
                      </a:txBody>
                      <a:tcPr marL="137160" marR="137160" marT="68580" marB="68580" anchor="ctr">
                        <a:solidFill>
                          <a:srgbClr val="0070C0"/>
                        </a:solidFill>
                      </a:tcPr>
                    </a:tc>
                    <a:tc>
                      <a:txBody>
                        <a:bodyPr/>
                        <a:lstStyle/>
                        <a:p>
                          <a:pPr algn="r"/>
                          <a:r>
                            <a:rPr lang="en-US" sz="3600" dirty="0">
                              <a:solidFill>
                                <a:schemeClr val="bg2"/>
                              </a:solidFill>
                              <a:latin typeface="Calibri" panose="020F0502020204030204" pitchFamily="34" charset="0"/>
                              <a:ea typeface="Calibri" panose="020F0502020204030204" pitchFamily="34" charset="0"/>
                              <a:cs typeface="Calibri" panose="020F0502020204030204" pitchFamily="34" charset="0"/>
                            </a:rPr>
                            <a:t>Value</a:t>
                          </a:r>
                        </a:p>
                      </a:txBody>
                      <a:tcPr marL="137160" marR="137160" marT="68580" marB="68580" anchor="ctr">
                        <a:solidFill>
                          <a:srgbClr val="0070C0"/>
                        </a:solidFill>
                      </a:tcPr>
                    </a:tc>
                    <a:extLst>
                      <a:ext uri="{0D108BD9-81ED-4DB2-BD59-A6C34878D82A}">
                        <a16:rowId xmlns:a16="http://schemas.microsoft.com/office/drawing/2014/main" val="545087222"/>
                      </a:ext>
                    </a:extLst>
                  </a:tr>
                  <a:tr h="1234440">
                    <a:tc>
                      <a:txBody>
                        <a:bodyPr/>
                        <a:lstStyle/>
                        <a:p>
                          <a:endParaRPr lang="en-US"/>
                        </a:p>
                      </a:txBody>
                      <a:tcPr marL="137160" marR="137160" marT="68580" marB="68580" anchor="ctr">
                        <a:lnB w="12700" cap="flat" cmpd="sng" algn="ctr">
                          <a:solidFill>
                            <a:schemeClr val="tx1"/>
                          </a:solidFill>
                          <a:prstDash val="solid"/>
                          <a:round/>
                          <a:headEnd type="none" w="med" len="med"/>
                          <a:tailEnd type="none" w="med" len="med"/>
                        </a:lnB>
                        <a:blipFill>
                          <a:blip r:embed="rId2"/>
                          <a:stretch>
                            <a:fillRect l="-171" t="-74384" r="-89932" b="-161084"/>
                          </a:stretch>
                        </a:blipFill>
                      </a:tcPr>
                    </a:tc>
                    <a:tc>
                      <a:txBody>
                        <a:bodyPr/>
                        <a:lstStyle/>
                        <a:p>
                          <a:pPr marL="0" marR="0" lvl="0" indent="0" algn="r" defTabSz="1828800" rtl="0" eaLnBrk="1" fontAlgn="auto" latinLnBrk="0" hangingPunct="1">
                            <a:lnSpc>
                              <a:spcPct val="100000"/>
                            </a:lnSpc>
                            <a:spcBef>
                              <a:spcPts val="0"/>
                            </a:spcBef>
                            <a:spcAft>
                              <a:spcPts val="0"/>
                            </a:spcAft>
                            <a:buClrTx/>
                            <a:buSzTx/>
                            <a:buFontTx/>
                            <a:buNone/>
                            <a:tabLst/>
                            <a:defRPr/>
                          </a:pPr>
                          <a:r>
                            <a:rPr lang="en-US" sz="3600" dirty="0">
                              <a:latin typeface="Calibri" panose="020F0502020204030204" pitchFamily="34" charset="0"/>
                              <a:ea typeface="Calibri" panose="020F0502020204030204" pitchFamily="34" charset="0"/>
                              <a:cs typeface="Calibri" panose="020F0502020204030204" pitchFamily="34" charset="0"/>
                            </a:rPr>
                            <a:t>-0.99964022</a:t>
                          </a:r>
                          <a:br>
                            <a:rPr lang="en-US" sz="3600" dirty="0">
                              <a:latin typeface="Calibri" panose="020F0502020204030204" pitchFamily="34" charset="0"/>
                              <a:ea typeface="Calibri" panose="020F0502020204030204" pitchFamily="34" charset="0"/>
                              <a:cs typeface="Calibri" panose="020F0502020204030204" pitchFamily="34" charset="0"/>
                            </a:rPr>
                          </a:br>
                          <a:r>
                            <a:rPr lang="en-US" sz="3600" dirty="0">
                              <a:latin typeface="Calibri" panose="020F0502020204030204" pitchFamily="34" charset="0"/>
                              <a:ea typeface="Calibri" panose="020F0502020204030204" pitchFamily="34" charset="0"/>
                              <a:cs typeface="Calibri" panose="020F0502020204030204" pitchFamily="34" charset="0"/>
                            </a:rPr>
                            <a:t>(0.00035978)</a:t>
                          </a:r>
                        </a:p>
                      </a:txBody>
                      <a:tcPr marL="137160" marR="137160" marT="68580" marB="6858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07335"/>
                      </a:ext>
                    </a:extLst>
                  </a:tr>
                  <a:tr h="1783080">
                    <a:tc>
                      <a:txBody>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Distance (strength only, non-directional)</a:t>
                          </a:r>
                        </a:p>
                      </a:txBody>
                      <a:tcPr marL="137160" marR="137160" marT="68580" marB="68580" anchor="ctr">
                        <a:lnT w="12700" cap="flat" cmpd="sng" algn="ctr">
                          <a:solidFill>
                            <a:schemeClr val="tx1"/>
                          </a:solidFill>
                          <a:prstDash val="solid"/>
                          <a:round/>
                          <a:headEnd type="none" w="med" len="med"/>
                          <a:tailEnd type="none" w="med" len="med"/>
                        </a:lnT>
                      </a:tcPr>
                    </a:tc>
                    <a:tc>
                      <a:txBody>
                        <a:bodyPr/>
                        <a:lstStyle/>
                        <a:p>
                          <a:pPr algn="r"/>
                          <a:r>
                            <a:rPr lang="en-US" sz="3600" dirty="0">
                              <a:latin typeface="Calibri" panose="020F0502020204030204" pitchFamily="34" charset="0"/>
                              <a:ea typeface="Calibri" panose="020F0502020204030204" pitchFamily="34" charset="0"/>
                              <a:cs typeface="Calibri" panose="020F0502020204030204" pitchFamily="34" charset="0"/>
                            </a:rPr>
                            <a:t>0.99959612</a:t>
                          </a:r>
                        </a:p>
                      </a:txBody>
                      <a:tcPr marL="137160" marR="137160" marT="68580" marB="6858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63316801"/>
                      </a:ext>
                    </a:extLst>
                  </a:tr>
                </a:tbl>
              </a:graphicData>
            </a:graphic>
          </p:graphicFrame>
        </mc:Fallback>
      </mc:AlternateContent>
      <p:pic>
        <p:nvPicPr>
          <p:cNvPr id="4" name="Picture 3">
            <a:extLst>
              <a:ext uri="{FF2B5EF4-FFF2-40B4-BE49-F238E27FC236}">
                <a16:creationId xmlns:a16="http://schemas.microsoft.com/office/drawing/2014/main" id="{508DD076-8E7F-0184-E4E8-0408C3011814}"/>
              </a:ext>
            </a:extLst>
          </p:cNvPr>
          <p:cNvPicPr>
            <a:picLocks noChangeAspect="1"/>
          </p:cNvPicPr>
          <p:nvPr/>
        </p:nvPicPr>
        <p:blipFill>
          <a:blip r:embed="rId3"/>
          <a:stretch>
            <a:fillRect/>
          </a:stretch>
        </p:blipFill>
        <p:spPr>
          <a:xfrm>
            <a:off x="8641079" y="2110303"/>
            <a:ext cx="8229600" cy="6066393"/>
          </a:xfrm>
          <a:prstGeom prst="rect">
            <a:avLst/>
          </a:prstGeom>
          <a:ln w="12700">
            <a:solidFill>
              <a:schemeClr val="tx1"/>
            </a:solidFill>
          </a:ln>
        </p:spPr>
      </p:pic>
    </p:spTree>
    <p:extLst>
      <p:ext uri="{BB962C8B-B14F-4D97-AF65-F5344CB8AC3E}">
        <p14:creationId xmlns:p14="http://schemas.microsoft.com/office/powerpoint/2010/main" val="27300737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951A-6027-4532-BB51-F5CFCE1E81DE}"/>
              </a:ext>
            </a:extLst>
          </p:cNvPr>
          <p:cNvSpPr>
            <a:spLocks noGrp="1"/>
          </p:cNvSpPr>
          <p:nvPr>
            <p:ph type="title"/>
          </p:nvPr>
        </p:nvSpPr>
        <p:spPr/>
        <p:txBody>
          <a:bodyPr/>
          <a:lstStyle/>
          <a:p>
            <a:pPr algn="ctr"/>
            <a:r>
              <a:rPr lang="en-US" dirty="0"/>
              <a:t>Thirteen Points on a Parabola Curve</a:t>
            </a:r>
          </a:p>
        </p:txBody>
      </p:sp>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697A988C-0878-40B7-9087-B6EA82DEA7DB}"/>
                  </a:ext>
                </a:extLst>
              </p:cNvPr>
              <p:cNvGraphicFramePr>
                <a:graphicFrameLocks noGrp="1"/>
              </p:cNvGraphicFramePr>
              <p:nvPr>
                <p:ph idx="1"/>
                <p:extLst>
                  <p:ext uri="{D42A27DB-BD31-4B8C-83A1-F6EECF244321}">
                    <p14:modId xmlns:p14="http://schemas.microsoft.com/office/powerpoint/2010/main" val="993036443"/>
                  </p:ext>
                </p:extLst>
              </p:nvPr>
            </p:nvGraphicFramePr>
            <p:xfrm>
              <a:off x="1417321" y="3337560"/>
              <a:ext cx="6766560" cy="3931920"/>
            </p:xfrm>
            <a:graphic>
              <a:graphicData uri="http://schemas.openxmlformats.org/drawingml/2006/table">
                <a:tbl>
                  <a:tblPr firstRow="1">
                    <a:tableStyleId>{7E9639D4-E3E2-4D34-9284-5A2195B3D0D7}</a:tableStyleId>
                  </a:tblPr>
                  <a:tblGrid>
                    <a:gridCol w="3566160">
                      <a:extLst>
                        <a:ext uri="{9D8B030D-6E8A-4147-A177-3AD203B41FA5}">
                          <a16:colId xmlns:a16="http://schemas.microsoft.com/office/drawing/2014/main" val="2296697289"/>
                        </a:ext>
                      </a:extLst>
                    </a:gridCol>
                    <a:gridCol w="3200400">
                      <a:extLst>
                        <a:ext uri="{9D8B030D-6E8A-4147-A177-3AD203B41FA5}">
                          <a16:colId xmlns:a16="http://schemas.microsoft.com/office/drawing/2014/main" val="2287152487"/>
                        </a:ext>
                      </a:extLst>
                    </a:gridCol>
                  </a:tblGrid>
                  <a:tr h="914400">
                    <a:tc>
                      <a:txBody>
                        <a:bodyPr/>
                        <a:lstStyle/>
                        <a:p>
                          <a:pPr algn="l"/>
                          <a:r>
                            <a:rPr lang="en-US" sz="3600" dirty="0">
                              <a:solidFill>
                                <a:schemeClr val="bg2"/>
                              </a:solidFill>
                              <a:latin typeface="Calibri" panose="020F0502020204030204" pitchFamily="34" charset="0"/>
                              <a:ea typeface="Calibri" panose="020F0502020204030204" pitchFamily="34" charset="0"/>
                              <a:cs typeface="Calibri" panose="020F0502020204030204" pitchFamily="34" charset="0"/>
                            </a:rPr>
                            <a:t>Correlation</a:t>
                          </a:r>
                        </a:p>
                      </a:txBody>
                      <a:tcPr marL="137160" marR="137160" marT="68580" marB="68580" anchor="ctr">
                        <a:solidFill>
                          <a:srgbClr val="0070C0"/>
                        </a:solidFill>
                      </a:tcPr>
                    </a:tc>
                    <a:tc>
                      <a:txBody>
                        <a:bodyPr/>
                        <a:lstStyle/>
                        <a:p>
                          <a:pPr algn="r"/>
                          <a:r>
                            <a:rPr lang="en-US" sz="3600" dirty="0">
                              <a:solidFill>
                                <a:schemeClr val="bg2"/>
                              </a:solidFill>
                              <a:latin typeface="Calibri" panose="020F0502020204030204" pitchFamily="34" charset="0"/>
                              <a:ea typeface="Calibri" panose="020F0502020204030204" pitchFamily="34" charset="0"/>
                              <a:cs typeface="Calibri" panose="020F0502020204030204" pitchFamily="34" charset="0"/>
                            </a:rPr>
                            <a:t>Value</a:t>
                          </a:r>
                        </a:p>
                      </a:txBody>
                      <a:tcPr marL="137160" marR="137160" marT="68580" marB="68580" anchor="ctr">
                        <a:solidFill>
                          <a:srgbClr val="0070C0"/>
                        </a:solidFill>
                      </a:tcPr>
                    </a:tc>
                    <a:extLst>
                      <a:ext uri="{0D108BD9-81ED-4DB2-BD59-A6C34878D82A}">
                        <a16:rowId xmlns:a16="http://schemas.microsoft.com/office/drawing/2014/main" val="545087222"/>
                      </a:ext>
                    </a:extLst>
                  </a:tr>
                  <a:tr h="914400">
                    <a:tc>
                      <a:txBody>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Pearson</a:t>
                          </a:r>
                          <a:br>
                            <a:rPr lang="en-US" sz="3600" dirty="0">
                              <a:latin typeface="Calibri" panose="020F0502020204030204" pitchFamily="34" charset="0"/>
                              <a:ea typeface="Calibri" panose="020F0502020204030204" pitchFamily="34" charset="0"/>
                              <a:cs typeface="Calibri" panose="020F0502020204030204" pitchFamily="34" charset="0"/>
                            </a:rPr>
                          </a:br>
                          <a:r>
                            <a:rPr lang="en-US" sz="3600" dirty="0">
                              <a:latin typeface="Calibri" panose="020F0502020204030204" pitchFamily="34" charset="0"/>
                              <a:ea typeface="Calibri" panose="020F0502020204030204" pitchFamily="34" charset="0"/>
                              <a:cs typeface="Calibri" panose="020F0502020204030204" pitchFamily="34" charset="0"/>
                            </a:rPr>
                            <a:t>(</a:t>
                          </a:r>
                          <a14:m>
                            <m:oMath xmlns:m="http://schemas.openxmlformats.org/officeDocument/2006/math">
                              <m:r>
                                <a:rPr lang="en-US" sz="3600" i="1" dirty="0" smtClean="0">
                                  <a:latin typeface="Cambria Math" panose="02040503050406030204" pitchFamily="18" charset="0"/>
                                  <a:ea typeface="Calibri" panose="020F0502020204030204" pitchFamily="34" charset="0"/>
                                  <a:cs typeface="Calibri" panose="020F0502020204030204" pitchFamily="34" charset="0"/>
                                </a:rPr>
                                <m:t>𝑝</m:t>
                              </m:r>
                            </m:oMath>
                          </a14:m>
                          <a:r>
                            <a:rPr lang="en-US" sz="3600" dirty="0">
                              <a:latin typeface="Calibri" panose="020F0502020204030204" pitchFamily="34" charset="0"/>
                              <a:ea typeface="Calibri" panose="020F0502020204030204" pitchFamily="34" charset="0"/>
                              <a:cs typeface="Calibri" panose="020F0502020204030204" pitchFamily="34" charset="0"/>
                            </a:rPr>
                            <a:t>-value)</a:t>
                          </a:r>
                        </a:p>
                      </a:txBody>
                      <a:tcPr marL="137160" marR="137160" marT="68580" marB="68580" anchor="ctr">
                        <a:lnB w="12700" cap="flat" cmpd="sng" algn="ctr">
                          <a:solidFill>
                            <a:schemeClr val="tx1"/>
                          </a:solidFill>
                          <a:prstDash val="solid"/>
                          <a:round/>
                          <a:headEnd type="none" w="med" len="med"/>
                          <a:tailEnd type="none" w="med" len="med"/>
                        </a:lnB>
                      </a:tcPr>
                    </a:tc>
                    <a:tc>
                      <a:txBody>
                        <a:bodyPr/>
                        <a:lstStyle/>
                        <a:p>
                          <a:pPr marL="0" marR="0" lvl="0" indent="0" algn="r" defTabSz="1828800" rtl="0" eaLnBrk="1" fontAlgn="auto" latinLnBrk="0" hangingPunct="1">
                            <a:lnSpc>
                              <a:spcPct val="100000"/>
                            </a:lnSpc>
                            <a:spcBef>
                              <a:spcPts val="0"/>
                            </a:spcBef>
                            <a:spcAft>
                              <a:spcPts val="0"/>
                            </a:spcAft>
                            <a:buClrTx/>
                            <a:buSzTx/>
                            <a:buFontTx/>
                            <a:buNone/>
                            <a:tabLst/>
                            <a:defRPr/>
                          </a:pPr>
                          <a:r>
                            <a:rPr lang="en-US" sz="3600" dirty="0">
                              <a:latin typeface="Calibri" panose="020F0502020204030204" pitchFamily="34" charset="0"/>
                              <a:ea typeface="Calibri" panose="020F0502020204030204" pitchFamily="34" charset="0"/>
                              <a:cs typeface="Calibri" panose="020F0502020204030204" pitchFamily="34" charset="0"/>
                            </a:rPr>
                            <a:t>-0.00000000</a:t>
                          </a:r>
                          <a:br>
                            <a:rPr lang="en-US" sz="3600" dirty="0">
                              <a:latin typeface="Calibri" panose="020F0502020204030204" pitchFamily="34" charset="0"/>
                              <a:ea typeface="Calibri" panose="020F0502020204030204" pitchFamily="34" charset="0"/>
                              <a:cs typeface="Calibri" panose="020F0502020204030204" pitchFamily="34" charset="0"/>
                            </a:rPr>
                          </a:br>
                          <a:r>
                            <a:rPr lang="en-US" sz="3600" dirty="0">
                              <a:latin typeface="Calibri" panose="020F0502020204030204" pitchFamily="34" charset="0"/>
                              <a:ea typeface="Calibri" panose="020F0502020204030204" pitchFamily="34" charset="0"/>
                              <a:cs typeface="Calibri" panose="020F0502020204030204" pitchFamily="34" charset="0"/>
                            </a:rPr>
                            <a:t>(1.0)</a:t>
                          </a:r>
                        </a:p>
                      </a:txBody>
                      <a:tcPr marL="137160" marR="137160" marT="68580" marB="6858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07335"/>
                      </a:ext>
                    </a:extLst>
                  </a:tr>
                  <a:tr h="914400">
                    <a:tc>
                      <a:txBody>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Distance (strength only, non-directional)</a:t>
                          </a:r>
                        </a:p>
                      </a:txBody>
                      <a:tcPr marL="137160" marR="137160" marT="68580" marB="68580" anchor="ctr">
                        <a:lnT w="12700" cap="flat" cmpd="sng" algn="ctr">
                          <a:solidFill>
                            <a:schemeClr val="tx1"/>
                          </a:solidFill>
                          <a:prstDash val="solid"/>
                          <a:round/>
                          <a:headEnd type="none" w="med" len="med"/>
                          <a:tailEnd type="none" w="med" len="med"/>
                        </a:lnT>
                      </a:tcPr>
                    </a:tc>
                    <a:tc>
                      <a:txBody>
                        <a:bodyPr/>
                        <a:lstStyle/>
                        <a:p>
                          <a:pPr algn="r"/>
                          <a:r>
                            <a:rPr lang="en-US" sz="3600" dirty="0">
                              <a:latin typeface="Calibri" panose="020F0502020204030204" pitchFamily="34" charset="0"/>
                              <a:ea typeface="Calibri" panose="020F0502020204030204" pitchFamily="34" charset="0"/>
                              <a:cs typeface="Calibri" panose="020F0502020204030204" pitchFamily="34" charset="0"/>
                            </a:rPr>
                            <a:t>0.42483941</a:t>
                          </a:r>
                        </a:p>
                      </a:txBody>
                      <a:tcPr marL="137160" marR="137160" marT="68580" marB="6858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63316801"/>
                      </a:ext>
                    </a:extLst>
                  </a:tr>
                </a:tbl>
              </a:graphicData>
            </a:graphic>
          </p:graphicFrame>
        </mc:Choice>
        <mc:Fallback xmlns="">
          <p:graphicFrame>
            <p:nvGraphicFramePr>
              <p:cNvPr id="8" name="Table 8">
                <a:extLst>
                  <a:ext uri="{FF2B5EF4-FFF2-40B4-BE49-F238E27FC236}">
                    <a16:creationId xmlns:a16="http://schemas.microsoft.com/office/drawing/2014/main" id="{697A988C-0878-40B7-9087-B6EA82DEA7DB}"/>
                  </a:ext>
                </a:extLst>
              </p:cNvPr>
              <p:cNvGraphicFramePr>
                <a:graphicFrameLocks noGrp="1"/>
              </p:cNvGraphicFramePr>
              <p:nvPr>
                <p:ph idx="1"/>
                <p:extLst>
                  <p:ext uri="{D42A27DB-BD31-4B8C-83A1-F6EECF244321}">
                    <p14:modId xmlns:p14="http://schemas.microsoft.com/office/powerpoint/2010/main" val="993036443"/>
                  </p:ext>
                </p:extLst>
              </p:nvPr>
            </p:nvGraphicFramePr>
            <p:xfrm>
              <a:off x="1417321" y="3337560"/>
              <a:ext cx="6766560" cy="3931920"/>
            </p:xfrm>
            <a:graphic>
              <a:graphicData uri="http://schemas.openxmlformats.org/drawingml/2006/table">
                <a:tbl>
                  <a:tblPr firstRow="1">
                    <a:tableStyleId>{7E9639D4-E3E2-4D34-9284-5A2195B3D0D7}</a:tableStyleId>
                  </a:tblPr>
                  <a:tblGrid>
                    <a:gridCol w="3566160">
                      <a:extLst>
                        <a:ext uri="{9D8B030D-6E8A-4147-A177-3AD203B41FA5}">
                          <a16:colId xmlns:a16="http://schemas.microsoft.com/office/drawing/2014/main" val="2296697289"/>
                        </a:ext>
                      </a:extLst>
                    </a:gridCol>
                    <a:gridCol w="3200400">
                      <a:extLst>
                        <a:ext uri="{9D8B030D-6E8A-4147-A177-3AD203B41FA5}">
                          <a16:colId xmlns:a16="http://schemas.microsoft.com/office/drawing/2014/main" val="2287152487"/>
                        </a:ext>
                      </a:extLst>
                    </a:gridCol>
                  </a:tblGrid>
                  <a:tr h="914400">
                    <a:tc>
                      <a:txBody>
                        <a:bodyPr/>
                        <a:lstStyle/>
                        <a:p>
                          <a:pPr algn="l"/>
                          <a:r>
                            <a:rPr lang="en-US" sz="3600" dirty="0">
                              <a:solidFill>
                                <a:schemeClr val="bg2"/>
                              </a:solidFill>
                              <a:latin typeface="Calibri" panose="020F0502020204030204" pitchFamily="34" charset="0"/>
                              <a:ea typeface="Calibri" panose="020F0502020204030204" pitchFamily="34" charset="0"/>
                              <a:cs typeface="Calibri" panose="020F0502020204030204" pitchFamily="34" charset="0"/>
                            </a:rPr>
                            <a:t>Correlation</a:t>
                          </a:r>
                        </a:p>
                      </a:txBody>
                      <a:tcPr marL="137160" marR="137160" marT="68580" marB="68580" anchor="ctr">
                        <a:solidFill>
                          <a:srgbClr val="0070C0"/>
                        </a:solidFill>
                      </a:tcPr>
                    </a:tc>
                    <a:tc>
                      <a:txBody>
                        <a:bodyPr/>
                        <a:lstStyle/>
                        <a:p>
                          <a:pPr algn="r"/>
                          <a:r>
                            <a:rPr lang="en-US" sz="3600" dirty="0">
                              <a:solidFill>
                                <a:schemeClr val="bg2"/>
                              </a:solidFill>
                              <a:latin typeface="Calibri" panose="020F0502020204030204" pitchFamily="34" charset="0"/>
                              <a:ea typeface="Calibri" panose="020F0502020204030204" pitchFamily="34" charset="0"/>
                              <a:cs typeface="Calibri" panose="020F0502020204030204" pitchFamily="34" charset="0"/>
                            </a:rPr>
                            <a:t>Value</a:t>
                          </a:r>
                        </a:p>
                      </a:txBody>
                      <a:tcPr marL="137160" marR="137160" marT="68580" marB="68580" anchor="ctr">
                        <a:solidFill>
                          <a:srgbClr val="0070C0"/>
                        </a:solidFill>
                      </a:tcPr>
                    </a:tc>
                    <a:extLst>
                      <a:ext uri="{0D108BD9-81ED-4DB2-BD59-A6C34878D82A}">
                        <a16:rowId xmlns:a16="http://schemas.microsoft.com/office/drawing/2014/main" val="545087222"/>
                      </a:ext>
                    </a:extLst>
                  </a:tr>
                  <a:tr h="1234440">
                    <a:tc>
                      <a:txBody>
                        <a:bodyPr/>
                        <a:lstStyle/>
                        <a:p>
                          <a:endParaRPr lang="en-US"/>
                        </a:p>
                      </a:txBody>
                      <a:tcPr marL="137160" marR="137160" marT="68580" marB="68580" anchor="ctr">
                        <a:lnB w="12700" cap="flat" cmpd="sng" algn="ctr">
                          <a:solidFill>
                            <a:schemeClr val="tx1"/>
                          </a:solidFill>
                          <a:prstDash val="solid"/>
                          <a:round/>
                          <a:headEnd type="none" w="med" len="med"/>
                          <a:tailEnd type="none" w="med" len="med"/>
                        </a:lnB>
                        <a:blipFill>
                          <a:blip r:embed="rId2"/>
                          <a:stretch>
                            <a:fillRect l="-171" t="-74384" r="-89932" b="-161084"/>
                          </a:stretch>
                        </a:blipFill>
                      </a:tcPr>
                    </a:tc>
                    <a:tc>
                      <a:txBody>
                        <a:bodyPr/>
                        <a:lstStyle/>
                        <a:p>
                          <a:pPr marL="0" marR="0" lvl="0" indent="0" algn="r" defTabSz="1828800" rtl="0" eaLnBrk="1" fontAlgn="auto" latinLnBrk="0" hangingPunct="1">
                            <a:lnSpc>
                              <a:spcPct val="100000"/>
                            </a:lnSpc>
                            <a:spcBef>
                              <a:spcPts val="0"/>
                            </a:spcBef>
                            <a:spcAft>
                              <a:spcPts val="0"/>
                            </a:spcAft>
                            <a:buClrTx/>
                            <a:buSzTx/>
                            <a:buFontTx/>
                            <a:buNone/>
                            <a:tabLst/>
                            <a:defRPr/>
                          </a:pPr>
                          <a:r>
                            <a:rPr lang="en-US" sz="3600" dirty="0">
                              <a:latin typeface="Calibri" panose="020F0502020204030204" pitchFamily="34" charset="0"/>
                              <a:ea typeface="Calibri" panose="020F0502020204030204" pitchFamily="34" charset="0"/>
                              <a:cs typeface="Calibri" panose="020F0502020204030204" pitchFamily="34" charset="0"/>
                            </a:rPr>
                            <a:t>-0.00000000</a:t>
                          </a:r>
                          <a:br>
                            <a:rPr lang="en-US" sz="3600" dirty="0">
                              <a:latin typeface="Calibri" panose="020F0502020204030204" pitchFamily="34" charset="0"/>
                              <a:ea typeface="Calibri" panose="020F0502020204030204" pitchFamily="34" charset="0"/>
                              <a:cs typeface="Calibri" panose="020F0502020204030204" pitchFamily="34" charset="0"/>
                            </a:rPr>
                          </a:br>
                          <a:r>
                            <a:rPr lang="en-US" sz="3600" dirty="0">
                              <a:latin typeface="Calibri" panose="020F0502020204030204" pitchFamily="34" charset="0"/>
                              <a:ea typeface="Calibri" panose="020F0502020204030204" pitchFamily="34" charset="0"/>
                              <a:cs typeface="Calibri" panose="020F0502020204030204" pitchFamily="34" charset="0"/>
                            </a:rPr>
                            <a:t>(1.0)</a:t>
                          </a:r>
                        </a:p>
                      </a:txBody>
                      <a:tcPr marL="137160" marR="137160" marT="68580" marB="6858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07335"/>
                      </a:ext>
                    </a:extLst>
                  </a:tr>
                  <a:tr h="1783080">
                    <a:tc>
                      <a:txBody>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Distance (strength only, non-directional)</a:t>
                          </a:r>
                        </a:p>
                      </a:txBody>
                      <a:tcPr marL="137160" marR="137160" marT="68580" marB="68580" anchor="ctr">
                        <a:lnT w="12700" cap="flat" cmpd="sng" algn="ctr">
                          <a:solidFill>
                            <a:schemeClr val="tx1"/>
                          </a:solidFill>
                          <a:prstDash val="solid"/>
                          <a:round/>
                          <a:headEnd type="none" w="med" len="med"/>
                          <a:tailEnd type="none" w="med" len="med"/>
                        </a:lnT>
                      </a:tcPr>
                    </a:tc>
                    <a:tc>
                      <a:txBody>
                        <a:bodyPr/>
                        <a:lstStyle/>
                        <a:p>
                          <a:pPr algn="r"/>
                          <a:r>
                            <a:rPr lang="en-US" sz="3600" dirty="0">
                              <a:latin typeface="Calibri" panose="020F0502020204030204" pitchFamily="34" charset="0"/>
                              <a:ea typeface="Calibri" panose="020F0502020204030204" pitchFamily="34" charset="0"/>
                              <a:cs typeface="Calibri" panose="020F0502020204030204" pitchFamily="34" charset="0"/>
                            </a:rPr>
                            <a:t>0.42483941</a:t>
                          </a:r>
                        </a:p>
                      </a:txBody>
                      <a:tcPr marL="137160" marR="137160" marT="68580" marB="6858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63316801"/>
                      </a:ext>
                    </a:extLst>
                  </a:tr>
                </a:tbl>
              </a:graphicData>
            </a:graphic>
          </p:graphicFrame>
        </mc:Fallback>
      </mc:AlternateContent>
      <p:pic>
        <p:nvPicPr>
          <p:cNvPr id="5" name="Picture 4">
            <a:extLst>
              <a:ext uri="{FF2B5EF4-FFF2-40B4-BE49-F238E27FC236}">
                <a16:creationId xmlns:a16="http://schemas.microsoft.com/office/drawing/2014/main" id="{B25F0B67-7529-5938-63D4-8B12FCB34A55}"/>
              </a:ext>
            </a:extLst>
          </p:cNvPr>
          <p:cNvPicPr>
            <a:picLocks noChangeAspect="1"/>
          </p:cNvPicPr>
          <p:nvPr/>
        </p:nvPicPr>
        <p:blipFill>
          <a:blip r:embed="rId3"/>
          <a:stretch>
            <a:fillRect/>
          </a:stretch>
        </p:blipFill>
        <p:spPr>
          <a:xfrm>
            <a:off x="8641079" y="2270325"/>
            <a:ext cx="8229600" cy="6066390"/>
          </a:xfrm>
          <a:prstGeom prst="rect">
            <a:avLst/>
          </a:prstGeom>
          <a:ln w="12700">
            <a:solidFill>
              <a:schemeClr val="tx1"/>
            </a:solidFill>
          </a:ln>
        </p:spPr>
      </p:pic>
    </p:spTree>
    <p:extLst>
      <p:ext uri="{BB962C8B-B14F-4D97-AF65-F5344CB8AC3E}">
        <p14:creationId xmlns:p14="http://schemas.microsoft.com/office/powerpoint/2010/main" val="166329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951A-6027-4532-BB51-F5CFCE1E81DE}"/>
              </a:ext>
            </a:extLst>
          </p:cNvPr>
          <p:cNvSpPr>
            <a:spLocks noGrp="1"/>
          </p:cNvSpPr>
          <p:nvPr>
            <p:ph type="title"/>
          </p:nvPr>
        </p:nvSpPr>
        <p:spPr/>
        <p:txBody>
          <a:bodyPr/>
          <a:lstStyle/>
          <a:p>
            <a:pPr algn="ctr"/>
            <a:r>
              <a:rPr lang="en-US" b="1" dirty="0"/>
              <a:t>Twenty-Five Points on a Lattice Grid</a:t>
            </a:r>
            <a:endParaRPr lang="en-US" dirty="0"/>
          </a:p>
        </p:txBody>
      </p:sp>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697A988C-0878-40B7-9087-B6EA82DEA7DB}"/>
                  </a:ext>
                </a:extLst>
              </p:cNvPr>
              <p:cNvGraphicFramePr>
                <a:graphicFrameLocks noGrp="1"/>
              </p:cNvGraphicFramePr>
              <p:nvPr>
                <p:ph idx="1"/>
                <p:extLst>
                  <p:ext uri="{D42A27DB-BD31-4B8C-83A1-F6EECF244321}">
                    <p14:modId xmlns:p14="http://schemas.microsoft.com/office/powerpoint/2010/main" val="1310002477"/>
                  </p:ext>
                </p:extLst>
              </p:nvPr>
            </p:nvGraphicFramePr>
            <p:xfrm>
              <a:off x="1417321" y="3337560"/>
              <a:ext cx="6766560" cy="3931920"/>
            </p:xfrm>
            <a:graphic>
              <a:graphicData uri="http://schemas.openxmlformats.org/drawingml/2006/table">
                <a:tbl>
                  <a:tblPr firstRow="1">
                    <a:tableStyleId>{7E9639D4-E3E2-4D34-9284-5A2195B3D0D7}</a:tableStyleId>
                  </a:tblPr>
                  <a:tblGrid>
                    <a:gridCol w="3566160">
                      <a:extLst>
                        <a:ext uri="{9D8B030D-6E8A-4147-A177-3AD203B41FA5}">
                          <a16:colId xmlns:a16="http://schemas.microsoft.com/office/drawing/2014/main" val="2296697289"/>
                        </a:ext>
                      </a:extLst>
                    </a:gridCol>
                    <a:gridCol w="3200400">
                      <a:extLst>
                        <a:ext uri="{9D8B030D-6E8A-4147-A177-3AD203B41FA5}">
                          <a16:colId xmlns:a16="http://schemas.microsoft.com/office/drawing/2014/main" val="2287152487"/>
                        </a:ext>
                      </a:extLst>
                    </a:gridCol>
                  </a:tblGrid>
                  <a:tr h="914400">
                    <a:tc>
                      <a:txBody>
                        <a:bodyPr/>
                        <a:lstStyle/>
                        <a:p>
                          <a:pPr algn="l"/>
                          <a:r>
                            <a:rPr lang="en-US" sz="3600" dirty="0">
                              <a:solidFill>
                                <a:schemeClr val="bg2"/>
                              </a:solidFill>
                              <a:latin typeface="Calibri" panose="020F0502020204030204" pitchFamily="34" charset="0"/>
                              <a:ea typeface="Calibri" panose="020F0502020204030204" pitchFamily="34" charset="0"/>
                              <a:cs typeface="Calibri" panose="020F0502020204030204" pitchFamily="34" charset="0"/>
                            </a:rPr>
                            <a:t>Correlation</a:t>
                          </a:r>
                        </a:p>
                      </a:txBody>
                      <a:tcPr marL="137160" marR="137160" marT="68580" marB="68580" anchor="ctr">
                        <a:solidFill>
                          <a:srgbClr val="0070C0"/>
                        </a:solidFill>
                      </a:tcPr>
                    </a:tc>
                    <a:tc>
                      <a:txBody>
                        <a:bodyPr/>
                        <a:lstStyle/>
                        <a:p>
                          <a:pPr algn="r"/>
                          <a:r>
                            <a:rPr lang="en-US" sz="3600" dirty="0">
                              <a:solidFill>
                                <a:schemeClr val="bg2"/>
                              </a:solidFill>
                              <a:latin typeface="Calibri" panose="020F0502020204030204" pitchFamily="34" charset="0"/>
                              <a:ea typeface="Calibri" panose="020F0502020204030204" pitchFamily="34" charset="0"/>
                              <a:cs typeface="Calibri" panose="020F0502020204030204" pitchFamily="34" charset="0"/>
                            </a:rPr>
                            <a:t>Value</a:t>
                          </a:r>
                        </a:p>
                      </a:txBody>
                      <a:tcPr marL="137160" marR="137160" marT="68580" marB="68580" anchor="ctr">
                        <a:solidFill>
                          <a:srgbClr val="0070C0"/>
                        </a:solidFill>
                      </a:tcPr>
                    </a:tc>
                    <a:extLst>
                      <a:ext uri="{0D108BD9-81ED-4DB2-BD59-A6C34878D82A}">
                        <a16:rowId xmlns:a16="http://schemas.microsoft.com/office/drawing/2014/main" val="545087222"/>
                      </a:ext>
                    </a:extLst>
                  </a:tr>
                  <a:tr h="914400">
                    <a:tc>
                      <a:txBody>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Pearson</a:t>
                          </a:r>
                          <a:br>
                            <a:rPr lang="en-US" sz="3600" dirty="0">
                              <a:latin typeface="Calibri" panose="020F0502020204030204" pitchFamily="34" charset="0"/>
                              <a:ea typeface="Calibri" panose="020F0502020204030204" pitchFamily="34" charset="0"/>
                              <a:cs typeface="Calibri" panose="020F0502020204030204" pitchFamily="34" charset="0"/>
                            </a:rPr>
                          </a:br>
                          <a:r>
                            <a:rPr lang="en-US" sz="3600" dirty="0">
                              <a:latin typeface="Calibri" panose="020F0502020204030204" pitchFamily="34" charset="0"/>
                              <a:ea typeface="Calibri" panose="020F0502020204030204" pitchFamily="34" charset="0"/>
                              <a:cs typeface="Calibri" panose="020F0502020204030204" pitchFamily="34" charset="0"/>
                            </a:rPr>
                            <a:t>(</a:t>
                          </a:r>
                          <a14:m>
                            <m:oMath xmlns:m="http://schemas.openxmlformats.org/officeDocument/2006/math">
                              <m:r>
                                <a:rPr lang="en-US" sz="3600" i="1" dirty="0" smtClean="0">
                                  <a:latin typeface="Cambria Math" panose="02040503050406030204" pitchFamily="18" charset="0"/>
                                  <a:ea typeface="Calibri" panose="020F0502020204030204" pitchFamily="34" charset="0"/>
                                  <a:cs typeface="Calibri" panose="020F0502020204030204" pitchFamily="34" charset="0"/>
                                </a:rPr>
                                <m:t>𝑝</m:t>
                              </m:r>
                            </m:oMath>
                          </a14:m>
                          <a:r>
                            <a:rPr lang="en-US" sz="3600" dirty="0">
                              <a:latin typeface="Calibri" panose="020F0502020204030204" pitchFamily="34" charset="0"/>
                              <a:ea typeface="Calibri" panose="020F0502020204030204" pitchFamily="34" charset="0"/>
                              <a:cs typeface="Calibri" panose="020F0502020204030204" pitchFamily="34" charset="0"/>
                            </a:rPr>
                            <a:t>-value)</a:t>
                          </a:r>
                        </a:p>
                      </a:txBody>
                      <a:tcPr marL="137160" marR="137160" marT="68580" marB="68580" anchor="ctr">
                        <a:lnB w="12700" cap="flat" cmpd="sng" algn="ctr">
                          <a:solidFill>
                            <a:schemeClr val="tx1"/>
                          </a:solidFill>
                          <a:prstDash val="solid"/>
                          <a:round/>
                          <a:headEnd type="none" w="med" len="med"/>
                          <a:tailEnd type="none" w="med" len="med"/>
                        </a:lnB>
                      </a:tcPr>
                    </a:tc>
                    <a:tc>
                      <a:txBody>
                        <a:bodyPr/>
                        <a:lstStyle/>
                        <a:p>
                          <a:pPr marL="0" marR="0" lvl="0" indent="0" algn="r" defTabSz="1828800" rtl="0" eaLnBrk="1" fontAlgn="auto" latinLnBrk="0" hangingPunct="1">
                            <a:lnSpc>
                              <a:spcPct val="100000"/>
                            </a:lnSpc>
                            <a:spcBef>
                              <a:spcPts val="0"/>
                            </a:spcBef>
                            <a:spcAft>
                              <a:spcPts val="0"/>
                            </a:spcAft>
                            <a:buClrTx/>
                            <a:buSzTx/>
                            <a:buFontTx/>
                            <a:buNone/>
                            <a:tabLst/>
                            <a:defRPr/>
                          </a:pPr>
                          <a:r>
                            <a:rPr lang="en-US" sz="3600" dirty="0">
                              <a:latin typeface="Calibri" panose="020F0502020204030204" pitchFamily="34" charset="0"/>
                              <a:ea typeface="Calibri" panose="020F0502020204030204" pitchFamily="34" charset="0"/>
                              <a:cs typeface="Calibri" panose="020F0502020204030204" pitchFamily="34" charset="0"/>
                            </a:rPr>
                            <a:t>0.00000000</a:t>
                          </a:r>
                          <a:br>
                            <a:rPr lang="en-US" sz="3600" dirty="0">
                              <a:latin typeface="Calibri" panose="020F0502020204030204" pitchFamily="34" charset="0"/>
                              <a:ea typeface="Calibri" panose="020F0502020204030204" pitchFamily="34" charset="0"/>
                              <a:cs typeface="Calibri" panose="020F0502020204030204" pitchFamily="34" charset="0"/>
                            </a:rPr>
                          </a:br>
                          <a:r>
                            <a:rPr lang="en-US" sz="3600" dirty="0">
                              <a:latin typeface="Calibri" panose="020F0502020204030204" pitchFamily="34" charset="0"/>
                              <a:ea typeface="Calibri" panose="020F0502020204030204" pitchFamily="34" charset="0"/>
                              <a:cs typeface="Calibri" panose="020F0502020204030204" pitchFamily="34" charset="0"/>
                            </a:rPr>
                            <a:t>(1.0)</a:t>
                          </a:r>
                        </a:p>
                      </a:txBody>
                      <a:tcPr marL="137160" marR="137160" marT="68580" marB="6858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07335"/>
                      </a:ext>
                    </a:extLst>
                  </a:tr>
                  <a:tr h="914400">
                    <a:tc>
                      <a:txBody>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Distance (strength only, non-directional)</a:t>
                          </a:r>
                        </a:p>
                      </a:txBody>
                      <a:tcPr marL="137160" marR="137160" marT="68580" marB="68580" anchor="ctr">
                        <a:lnT w="12700" cap="flat" cmpd="sng" algn="ctr">
                          <a:solidFill>
                            <a:schemeClr val="tx1"/>
                          </a:solidFill>
                          <a:prstDash val="solid"/>
                          <a:round/>
                          <a:headEnd type="none" w="med" len="med"/>
                          <a:tailEnd type="none" w="med" len="med"/>
                        </a:lnT>
                      </a:tcPr>
                    </a:tc>
                    <a:tc>
                      <a:txBody>
                        <a:bodyPr/>
                        <a:lstStyle/>
                        <a:p>
                          <a:pPr algn="r"/>
                          <a:r>
                            <a:rPr lang="en-US" sz="3600" dirty="0">
                              <a:latin typeface="Calibri" panose="020F0502020204030204" pitchFamily="34" charset="0"/>
                              <a:ea typeface="Calibri" panose="020F0502020204030204" pitchFamily="34" charset="0"/>
                              <a:cs typeface="Calibri" panose="020F0502020204030204" pitchFamily="34" charset="0"/>
                            </a:rPr>
                            <a:t>0.00000000</a:t>
                          </a:r>
                        </a:p>
                      </a:txBody>
                      <a:tcPr marL="137160" marR="137160" marT="68580" marB="6858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63316801"/>
                      </a:ext>
                    </a:extLst>
                  </a:tr>
                </a:tbl>
              </a:graphicData>
            </a:graphic>
          </p:graphicFrame>
        </mc:Choice>
        <mc:Fallback xmlns="">
          <p:graphicFrame>
            <p:nvGraphicFramePr>
              <p:cNvPr id="8" name="Table 8">
                <a:extLst>
                  <a:ext uri="{FF2B5EF4-FFF2-40B4-BE49-F238E27FC236}">
                    <a16:creationId xmlns:a16="http://schemas.microsoft.com/office/drawing/2014/main" id="{697A988C-0878-40B7-9087-B6EA82DEA7DB}"/>
                  </a:ext>
                </a:extLst>
              </p:cNvPr>
              <p:cNvGraphicFramePr>
                <a:graphicFrameLocks noGrp="1"/>
              </p:cNvGraphicFramePr>
              <p:nvPr>
                <p:ph idx="1"/>
                <p:extLst>
                  <p:ext uri="{D42A27DB-BD31-4B8C-83A1-F6EECF244321}">
                    <p14:modId xmlns:p14="http://schemas.microsoft.com/office/powerpoint/2010/main" val="1310002477"/>
                  </p:ext>
                </p:extLst>
              </p:nvPr>
            </p:nvGraphicFramePr>
            <p:xfrm>
              <a:off x="1417321" y="3337560"/>
              <a:ext cx="6766560" cy="3931920"/>
            </p:xfrm>
            <a:graphic>
              <a:graphicData uri="http://schemas.openxmlformats.org/drawingml/2006/table">
                <a:tbl>
                  <a:tblPr firstRow="1">
                    <a:tableStyleId>{7E9639D4-E3E2-4D34-9284-5A2195B3D0D7}</a:tableStyleId>
                  </a:tblPr>
                  <a:tblGrid>
                    <a:gridCol w="3566160">
                      <a:extLst>
                        <a:ext uri="{9D8B030D-6E8A-4147-A177-3AD203B41FA5}">
                          <a16:colId xmlns:a16="http://schemas.microsoft.com/office/drawing/2014/main" val="2296697289"/>
                        </a:ext>
                      </a:extLst>
                    </a:gridCol>
                    <a:gridCol w="3200400">
                      <a:extLst>
                        <a:ext uri="{9D8B030D-6E8A-4147-A177-3AD203B41FA5}">
                          <a16:colId xmlns:a16="http://schemas.microsoft.com/office/drawing/2014/main" val="2287152487"/>
                        </a:ext>
                      </a:extLst>
                    </a:gridCol>
                  </a:tblGrid>
                  <a:tr h="914400">
                    <a:tc>
                      <a:txBody>
                        <a:bodyPr/>
                        <a:lstStyle/>
                        <a:p>
                          <a:pPr algn="l"/>
                          <a:r>
                            <a:rPr lang="en-US" sz="3600" dirty="0">
                              <a:solidFill>
                                <a:schemeClr val="bg2"/>
                              </a:solidFill>
                              <a:latin typeface="Calibri" panose="020F0502020204030204" pitchFamily="34" charset="0"/>
                              <a:ea typeface="Calibri" panose="020F0502020204030204" pitchFamily="34" charset="0"/>
                              <a:cs typeface="Calibri" panose="020F0502020204030204" pitchFamily="34" charset="0"/>
                            </a:rPr>
                            <a:t>Correlation</a:t>
                          </a:r>
                        </a:p>
                      </a:txBody>
                      <a:tcPr marL="137160" marR="137160" marT="68580" marB="68580" anchor="ctr">
                        <a:solidFill>
                          <a:srgbClr val="0070C0"/>
                        </a:solidFill>
                      </a:tcPr>
                    </a:tc>
                    <a:tc>
                      <a:txBody>
                        <a:bodyPr/>
                        <a:lstStyle/>
                        <a:p>
                          <a:pPr algn="r"/>
                          <a:r>
                            <a:rPr lang="en-US" sz="3600" dirty="0">
                              <a:solidFill>
                                <a:schemeClr val="bg2"/>
                              </a:solidFill>
                              <a:latin typeface="Calibri" panose="020F0502020204030204" pitchFamily="34" charset="0"/>
                              <a:ea typeface="Calibri" panose="020F0502020204030204" pitchFamily="34" charset="0"/>
                              <a:cs typeface="Calibri" panose="020F0502020204030204" pitchFamily="34" charset="0"/>
                            </a:rPr>
                            <a:t>Value</a:t>
                          </a:r>
                        </a:p>
                      </a:txBody>
                      <a:tcPr marL="137160" marR="137160" marT="68580" marB="68580" anchor="ctr">
                        <a:solidFill>
                          <a:srgbClr val="0070C0"/>
                        </a:solidFill>
                      </a:tcPr>
                    </a:tc>
                    <a:extLst>
                      <a:ext uri="{0D108BD9-81ED-4DB2-BD59-A6C34878D82A}">
                        <a16:rowId xmlns:a16="http://schemas.microsoft.com/office/drawing/2014/main" val="545087222"/>
                      </a:ext>
                    </a:extLst>
                  </a:tr>
                  <a:tr h="1234440">
                    <a:tc>
                      <a:txBody>
                        <a:bodyPr/>
                        <a:lstStyle/>
                        <a:p>
                          <a:endParaRPr lang="en-US"/>
                        </a:p>
                      </a:txBody>
                      <a:tcPr marL="137160" marR="137160" marT="68580" marB="68580" anchor="ctr">
                        <a:lnB w="12700" cap="flat" cmpd="sng" algn="ctr">
                          <a:solidFill>
                            <a:schemeClr val="tx1"/>
                          </a:solidFill>
                          <a:prstDash val="solid"/>
                          <a:round/>
                          <a:headEnd type="none" w="med" len="med"/>
                          <a:tailEnd type="none" w="med" len="med"/>
                        </a:lnB>
                        <a:blipFill>
                          <a:blip r:embed="rId2"/>
                          <a:stretch>
                            <a:fillRect l="-171" t="-74384" r="-89932" b="-161084"/>
                          </a:stretch>
                        </a:blipFill>
                      </a:tcPr>
                    </a:tc>
                    <a:tc>
                      <a:txBody>
                        <a:bodyPr/>
                        <a:lstStyle/>
                        <a:p>
                          <a:pPr marL="0" marR="0" lvl="0" indent="0" algn="r" defTabSz="1828800" rtl="0" eaLnBrk="1" fontAlgn="auto" latinLnBrk="0" hangingPunct="1">
                            <a:lnSpc>
                              <a:spcPct val="100000"/>
                            </a:lnSpc>
                            <a:spcBef>
                              <a:spcPts val="0"/>
                            </a:spcBef>
                            <a:spcAft>
                              <a:spcPts val="0"/>
                            </a:spcAft>
                            <a:buClrTx/>
                            <a:buSzTx/>
                            <a:buFontTx/>
                            <a:buNone/>
                            <a:tabLst/>
                            <a:defRPr/>
                          </a:pPr>
                          <a:r>
                            <a:rPr lang="en-US" sz="3600" dirty="0">
                              <a:latin typeface="Calibri" panose="020F0502020204030204" pitchFamily="34" charset="0"/>
                              <a:ea typeface="Calibri" panose="020F0502020204030204" pitchFamily="34" charset="0"/>
                              <a:cs typeface="Calibri" panose="020F0502020204030204" pitchFamily="34" charset="0"/>
                            </a:rPr>
                            <a:t>0.00000000</a:t>
                          </a:r>
                          <a:br>
                            <a:rPr lang="en-US" sz="3600" dirty="0">
                              <a:latin typeface="Calibri" panose="020F0502020204030204" pitchFamily="34" charset="0"/>
                              <a:ea typeface="Calibri" panose="020F0502020204030204" pitchFamily="34" charset="0"/>
                              <a:cs typeface="Calibri" panose="020F0502020204030204" pitchFamily="34" charset="0"/>
                            </a:rPr>
                          </a:br>
                          <a:r>
                            <a:rPr lang="en-US" sz="3600" dirty="0">
                              <a:latin typeface="Calibri" panose="020F0502020204030204" pitchFamily="34" charset="0"/>
                              <a:ea typeface="Calibri" panose="020F0502020204030204" pitchFamily="34" charset="0"/>
                              <a:cs typeface="Calibri" panose="020F0502020204030204" pitchFamily="34" charset="0"/>
                            </a:rPr>
                            <a:t>(1.0)</a:t>
                          </a:r>
                        </a:p>
                      </a:txBody>
                      <a:tcPr marL="137160" marR="137160" marT="68580" marB="6858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07335"/>
                      </a:ext>
                    </a:extLst>
                  </a:tr>
                  <a:tr h="1783080">
                    <a:tc>
                      <a:txBody>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Distance (strength only, non-directional)</a:t>
                          </a:r>
                        </a:p>
                      </a:txBody>
                      <a:tcPr marL="137160" marR="137160" marT="68580" marB="68580" anchor="ctr">
                        <a:lnT w="12700" cap="flat" cmpd="sng" algn="ctr">
                          <a:solidFill>
                            <a:schemeClr val="tx1"/>
                          </a:solidFill>
                          <a:prstDash val="solid"/>
                          <a:round/>
                          <a:headEnd type="none" w="med" len="med"/>
                          <a:tailEnd type="none" w="med" len="med"/>
                        </a:lnT>
                      </a:tcPr>
                    </a:tc>
                    <a:tc>
                      <a:txBody>
                        <a:bodyPr/>
                        <a:lstStyle/>
                        <a:p>
                          <a:pPr algn="r"/>
                          <a:r>
                            <a:rPr lang="en-US" sz="3600" dirty="0">
                              <a:latin typeface="Calibri" panose="020F0502020204030204" pitchFamily="34" charset="0"/>
                              <a:ea typeface="Calibri" panose="020F0502020204030204" pitchFamily="34" charset="0"/>
                              <a:cs typeface="Calibri" panose="020F0502020204030204" pitchFamily="34" charset="0"/>
                            </a:rPr>
                            <a:t>0.00000000</a:t>
                          </a:r>
                        </a:p>
                      </a:txBody>
                      <a:tcPr marL="137160" marR="137160" marT="68580" marB="6858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63316801"/>
                      </a:ext>
                    </a:extLst>
                  </a:tr>
                </a:tbl>
              </a:graphicData>
            </a:graphic>
          </p:graphicFrame>
        </mc:Fallback>
      </mc:AlternateContent>
      <p:pic>
        <p:nvPicPr>
          <p:cNvPr id="4" name="Picture 3">
            <a:extLst>
              <a:ext uri="{FF2B5EF4-FFF2-40B4-BE49-F238E27FC236}">
                <a16:creationId xmlns:a16="http://schemas.microsoft.com/office/drawing/2014/main" id="{49744334-8E72-58F9-64D3-FBF7E422C37E}"/>
              </a:ext>
            </a:extLst>
          </p:cNvPr>
          <p:cNvPicPr>
            <a:picLocks noChangeAspect="1"/>
          </p:cNvPicPr>
          <p:nvPr/>
        </p:nvPicPr>
        <p:blipFill>
          <a:blip r:embed="rId3"/>
          <a:stretch>
            <a:fillRect/>
          </a:stretch>
        </p:blipFill>
        <p:spPr>
          <a:xfrm>
            <a:off x="8641079" y="2281119"/>
            <a:ext cx="8229600" cy="6044802"/>
          </a:xfrm>
          <a:prstGeom prst="rect">
            <a:avLst/>
          </a:prstGeom>
          <a:ln w="12700">
            <a:solidFill>
              <a:schemeClr val="tx1"/>
            </a:solidFill>
          </a:ln>
        </p:spPr>
      </p:pic>
    </p:spTree>
    <p:extLst>
      <p:ext uri="{BB962C8B-B14F-4D97-AF65-F5344CB8AC3E}">
        <p14:creationId xmlns:p14="http://schemas.microsoft.com/office/powerpoint/2010/main" val="37997806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951A-6027-4532-BB51-F5CFCE1E81DE}"/>
              </a:ext>
            </a:extLst>
          </p:cNvPr>
          <p:cNvSpPr>
            <a:spLocks noGrp="1"/>
          </p:cNvSpPr>
          <p:nvPr>
            <p:ph type="title"/>
          </p:nvPr>
        </p:nvSpPr>
        <p:spPr/>
        <p:txBody>
          <a:bodyPr/>
          <a:lstStyle/>
          <a:p>
            <a:pPr algn="ctr"/>
            <a:r>
              <a:rPr lang="en-US" b="1" dirty="0"/>
              <a:t>Five Hundred Random Points</a:t>
            </a:r>
            <a:endParaRPr lang="en-US" dirty="0"/>
          </a:p>
        </p:txBody>
      </p:sp>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697A988C-0878-40B7-9087-B6EA82DEA7DB}"/>
                  </a:ext>
                </a:extLst>
              </p:cNvPr>
              <p:cNvGraphicFramePr>
                <a:graphicFrameLocks noGrp="1"/>
              </p:cNvGraphicFramePr>
              <p:nvPr>
                <p:ph idx="1"/>
                <p:extLst>
                  <p:ext uri="{D42A27DB-BD31-4B8C-83A1-F6EECF244321}">
                    <p14:modId xmlns:p14="http://schemas.microsoft.com/office/powerpoint/2010/main" val="3422064872"/>
                  </p:ext>
                </p:extLst>
              </p:nvPr>
            </p:nvGraphicFramePr>
            <p:xfrm>
              <a:off x="1417321" y="3337560"/>
              <a:ext cx="6766560" cy="3931920"/>
            </p:xfrm>
            <a:graphic>
              <a:graphicData uri="http://schemas.openxmlformats.org/drawingml/2006/table">
                <a:tbl>
                  <a:tblPr firstRow="1">
                    <a:tableStyleId>{7E9639D4-E3E2-4D34-9284-5A2195B3D0D7}</a:tableStyleId>
                  </a:tblPr>
                  <a:tblGrid>
                    <a:gridCol w="3566160">
                      <a:extLst>
                        <a:ext uri="{9D8B030D-6E8A-4147-A177-3AD203B41FA5}">
                          <a16:colId xmlns:a16="http://schemas.microsoft.com/office/drawing/2014/main" val="2296697289"/>
                        </a:ext>
                      </a:extLst>
                    </a:gridCol>
                    <a:gridCol w="3200400">
                      <a:extLst>
                        <a:ext uri="{9D8B030D-6E8A-4147-A177-3AD203B41FA5}">
                          <a16:colId xmlns:a16="http://schemas.microsoft.com/office/drawing/2014/main" val="2287152487"/>
                        </a:ext>
                      </a:extLst>
                    </a:gridCol>
                  </a:tblGrid>
                  <a:tr h="914400">
                    <a:tc>
                      <a:txBody>
                        <a:bodyPr/>
                        <a:lstStyle/>
                        <a:p>
                          <a:pPr algn="l"/>
                          <a:r>
                            <a:rPr lang="en-US" sz="3600" dirty="0">
                              <a:solidFill>
                                <a:schemeClr val="bg2"/>
                              </a:solidFill>
                              <a:latin typeface="Calibri" panose="020F0502020204030204" pitchFamily="34" charset="0"/>
                              <a:ea typeface="Calibri" panose="020F0502020204030204" pitchFamily="34" charset="0"/>
                              <a:cs typeface="Calibri" panose="020F0502020204030204" pitchFamily="34" charset="0"/>
                            </a:rPr>
                            <a:t>Correlation</a:t>
                          </a:r>
                        </a:p>
                      </a:txBody>
                      <a:tcPr marL="137160" marR="137160" marT="68580" marB="68580" anchor="ctr">
                        <a:solidFill>
                          <a:srgbClr val="0070C0"/>
                        </a:solidFill>
                      </a:tcPr>
                    </a:tc>
                    <a:tc>
                      <a:txBody>
                        <a:bodyPr/>
                        <a:lstStyle/>
                        <a:p>
                          <a:pPr algn="r"/>
                          <a:r>
                            <a:rPr lang="en-US" sz="3600" dirty="0">
                              <a:solidFill>
                                <a:schemeClr val="bg2"/>
                              </a:solidFill>
                              <a:latin typeface="Calibri" panose="020F0502020204030204" pitchFamily="34" charset="0"/>
                              <a:ea typeface="Calibri" panose="020F0502020204030204" pitchFamily="34" charset="0"/>
                              <a:cs typeface="Calibri" panose="020F0502020204030204" pitchFamily="34" charset="0"/>
                            </a:rPr>
                            <a:t>Value</a:t>
                          </a:r>
                        </a:p>
                      </a:txBody>
                      <a:tcPr marL="137160" marR="137160" marT="68580" marB="68580" anchor="ctr">
                        <a:solidFill>
                          <a:srgbClr val="0070C0"/>
                        </a:solidFill>
                      </a:tcPr>
                    </a:tc>
                    <a:extLst>
                      <a:ext uri="{0D108BD9-81ED-4DB2-BD59-A6C34878D82A}">
                        <a16:rowId xmlns:a16="http://schemas.microsoft.com/office/drawing/2014/main" val="545087222"/>
                      </a:ext>
                    </a:extLst>
                  </a:tr>
                  <a:tr h="914400">
                    <a:tc>
                      <a:txBody>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Pearson</a:t>
                          </a:r>
                          <a:br>
                            <a:rPr lang="en-US" sz="3600" dirty="0">
                              <a:latin typeface="Calibri" panose="020F0502020204030204" pitchFamily="34" charset="0"/>
                              <a:ea typeface="Calibri" panose="020F0502020204030204" pitchFamily="34" charset="0"/>
                              <a:cs typeface="Calibri" panose="020F0502020204030204" pitchFamily="34" charset="0"/>
                            </a:rPr>
                          </a:br>
                          <a:r>
                            <a:rPr lang="en-US" sz="3600" dirty="0">
                              <a:latin typeface="Calibri" panose="020F0502020204030204" pitchFamily="34" charset="0"/>
                              <a:ea typeface="Calibri" panose="020F0502020204030204" pitchFamily="34" charset="0"/>
                              <a:cs typeface="Calibri" panose="020F0502020204030204" pitchFamily="34" charset="0"/>
                            </a:rPr>
                            <a:t>(</a:t>
                          </a:r>
                          <a14:m>
                            <m:oMath xmlns:m="http://schemas.openxmlformats.org/officeDocument/2006/math">
                              <m:r>
                                <a:rPr lang="en-US" sz="3600" i="1" dirty="0" smtClean="0">
                                  <a:latin typeface="Cambria Math" panose="02040503050406030204" pitchFamily="18" charset="0"/>
                                  <a:ea typeface="Calibri" panose="020F0502020204030204" pitchFamily="34" charset="0"/>
                                  <a:cs typeface="Calibri" panose="020F0502020204030204" pitchFamily="34" charset="0"/>
                                </a:rPr>
                                <m:t>𝑝</m:t>
                              </m:r>
                            </m:oMath>
                          </a14:m>
                          <a:r>
                            <a:rPr lang="en-US" sz="3600" dirty="0">
                              <a:latin typeface="Calibri" panose="020F0502020204030204" pitchFamily="34" charset="0"/>
                              <a:ea typeface="Calibri" panose="020F0502020204030204" pitchFamily="34" charset="0"/>
                              <a:cs typeface="Calibri" panose="020F0502020204030204" pitchFamily="34" charset="0"/>
                            </a:rPr>
                            <a:t>-value)</a:t>
                          </a:r>
                        </a:p>
                      </a:txBody>
                      <a:tcPr marL="137160" marR="137160" marT="68580" marB="68580" anchor="ctr">
                        <a:lnB w="12700" cap="flat" cmpd="sng" algn="ctr">
                          <a:solidFill>
                            <a:schemeClr val="tx1"/>
                          </a:solidFill>
                          <a:prstDash val="solid"/>
                          <a:round/>
                          <a:headEnd type="none" w="med" len="med"/>
                          <a:tailEnd type="none" w="med" len="med"/>
                        </a:lnB>
                      </a:tcPr>
                    </a:tc>
                    <a:tc>
                      <a:txBody>
                        <a:bodyPr/>
                        <a:lstStyle/>
                        <a:p>
                          <a:pPr marL="0" marR="0" lvl="0" indent="0" algn="r" defTabSz="1828800" rtl="0" eaLnBrk="1" fontAlgn="auto" latinLnBrk="0" hangingPunct="1">
                            <a:lnSpc>
                              <a:spcPct val="100000"/>
                            </a:lnSpc>
                            <a:spcBef>
                              <a:spcPts val="0"/>
                            </a:spcBef>
                            <a:spcAft>
                              <a:spcPts val="0"/>
                            </a:spcAft>
                            <a:buClrTx/>
                            <a:buSzTx/>
                            <a:buFontTx/>
                            <a:buNone/>
                            <a:tabLst/>
                            <a:defRPr/>
                          </a:pPr>
                          <a:r>
                            <a:rPr lang="en-US" sz="3600" dirty="0">
                              <a:latin typeface="Calibri" panose="020F0502020204030204" pitchFamily="34" charset="0"/>
                              <a:ea typeface="Calibri" panose="020F0502020204030204" pitchFamily="34" charset="0"/>
                              <a:cs typeface="Calibri" panose="020F0502020204030204" pitchFamily="34" charset="0"/>
                            </a:rPr>
                            <a:t>-0.03965483</a:t>
                          </a:r>
                          <a:br>
                            <a:rPr lang="en-US" sz="3600" dirty="0">
                              <a:latin typeface="Calibri" panose="020F0502020204030204" pitchFamily="34" charset="0"/>
                              <a:ea typeface="Calibri" panose="020F0502020204030204" pitchFamily="34" charset="0"/>
                              <a:cs typeface="Calibri" panose="020F0502020204030204" pitchFamily="34" charset="0"/>
                            </a:rPr>
                          </a:br>
                          <a:r>
                            <a:rPr lang="en-US" sz="3600" dirty="0">
                              <a:latin typeface="Calibri" panose="020F0502020204030204" pitchFamily="34" charset="0"/>
                              <a:ea typeface="Calibri" panose="020F0502020204030204" pitchFamily="34" charset="0"/>
                              <a:cs typeface="Calibri" panose="020F0502020204030204" pitchFamily="34" charset="0"/>
                            </a:rPr>
                            <a:t>(0.37624418)</a:t>
                          </a:r>
                        </a:p>
                      </a:txBody>
                      <a:tcPr marL="137160" marR="137160" marT="68580" marB="6858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07335"/>
                      </a:ext>
                    </a:extLst>
                  </a:tr>
                  <a:tr h="914400">
                    <a:tc>
                      <a:txBody>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Distance (strength only, non-directional)</a:t>
                          </a:r>
                        </a:p>
                      </a:txBody>
                      <a:tcPr marL="137160" marR="137160" marT="68580" marB="68580" anchor="ctr">
                        <a:lnT w="12700" cap="flat" cmpd="sng" algn="ctr">
                          <a:solidFill>
                            <a:schemeClr val="tx1"/>
                          </a:solidFill>
                          <a:prstDash val="solid"/>
                          <a:round/>
                          <a:headEnd type="none" w="med" len="med"/>
                          <a:tailEnd type="none" w="med" len="med"/>
                        </a:lnT>
                      </a:tcPr>
                    </a:tc>
                    <a:tc>
                      <a:txBody>
                        <a:bodyPr/>
                        <a:lstStyle/>
                        <a:p>
                          <a:pPr algn="r"/>
                          <a:r>
                            <a:rPr lang="en-US" sz="3600" dirty="0">
                              <a:latin typeface="Calibri" panose="020F0502020204030204" pitchFamily="34" charset="0"/>
                              <a:ea typeface="Calibri" panose="020F0502020204030204" pitchFamily="34" charset="0"/>
                              <a:cs typeface="Calibri" panose="020F0502020204030204" pitchFamily="34" charset="0"/>
                            </a:rPr>
                            <a:t>0.06655476</a:t>
                          </a:r>
                        </a:p>
                      </a:txBody>
                      <a:tcPr marL="137160" marR="137160" marT="68580" marB="6858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63316801"/>
                      </a:ext>
                    </a:extLst>
                  </a:tr>
                </a:tbl>
              </a:graphicData>
            </a:graphic>
          </p:graphicFrame>
        </mc:Choice>
        <mc:Fallback xmlns="">
          <p:graphicFrame>
            <p:nvGraphicFramePr>
              <p:cNvPr id="8" name="Table 8">
                <a:extLst>
                  <a:ext uri="{FF2B5EF4-FFF2-40B4-BE49-F238E27FC236}">
                    <a16:creationId xmlns:a16="http://schemas.microsoft.com/office/drawing/2014/main" id="{697A988C-0878-40B7-9087-B6EA82DEA7DB}"/>
                  </a:ext>
                </a:extLst>
              </p:cNvPr>
              <p:cNvGraphicFramePr>
                <a:graphicFrameLocks noGrp="1"/>
              </p:cNvGraphicFramePr>
              <p:nvPr>
                <p:ph idx="1"/>
                <p:extLst>
                  <p:ext uri="{D42A27DB-BD31-4B8C-83A1-F6EECF244321}">
                    <p14:modId xmlns:p14="http://schemas.microsoft.com/office/powerpoint/2010/main" val="3422064872"/>
                  </p:ext>
                </p:extLst>
              </p:nvPr>
            </p:nvGraphicFramePr>
            <p:xfrm>
              <a:off x="1417321" y="3337560"/>
              <a:ext cx="6766560" cy="3931920"/>
            </p:xfrm>
            <a:graphic>
              <a:graphicData uri="http://schemas.openxmlformats.org/drawingml/2006/table">
                <a:tbl>
                  <a:tblPr firstRow="1">
                    <a:tableStyleId>{7E9639D4-E3E2-4D34-9284-5A2195B3D0D7}</a:tableStyleId>
                  </a:tblPr>
                  <a:tblGrid>
                    <a:gridCol w="3566160">
                      <a:extLst>
                        <a:ext uri="{9D8B030D-6E8A-4147-A177-3AD203B41FA5}">
                          <a16:colId xmlns:a16="http://schemas.microsoft.com/office/drawing/2014/main" val="2296697289"/>
                        </a:ext>
                      </a:extLst>
                    </a:gridCol>
                    <a:gridCol w="3200400">
                      <a:extLst>
                        <a:ext uri="{9D8B030D-6E8A-4147-A177-3AD203B41FA5}">
                          <a16:colId xmlns:a16="http://schemas.microsoft.com/office/drawing/2014/main" val="2287152487"/>
                        </a:ext>
                      </a:extLst>
                    </a:gridCol>
                  </a:tblGrid>
                  <a:tr h="914400">
                    <a:tc>
                      <a:txBody>
                        <a:bodyPr/>
                        <a:lstStyle/>
                        <a:p>
                          <a:pPr algn="l"/>
                          <a:r>
                            <a:rPr lang="en-US" sz="3600" dirty="0">
                              <a:solidFill>
                                <a:schemeClr val="bg2"/>
                              </a:solidFill>
                              <a:latin typeface="Calibri" panose="020F0502020204030204" pitchFamily="34" charset="0"/>
                              <a:ea typeface="Calibri" panose="020F0502020204030204" pitchFamily="34" charset="0"/>
                              <a:cs typeface="Calibri" panose="020F0502020204030204" pitchFamily="34" charset="0"/>
                            </a:rPr>
                            <a:t>Correlation</a:t>
                          </a:r>
                        </a:p>
                      </a:txBody>
                      <a:tcPr marL="137160" marR="137160" marT="68580" marB="68580" anchor="ctr">
                        <a:solidFill>
                          <a:srgbClr val="0070C0"/>
                        </a:solidFill>
                      </a:tcPr>
                    </a:tc>
                    <a:tc>
                      <a:txBody>
                        <a:bodyPr/>
                        <a:lstStyle/>
                        <a:p>
                          <a:pPr algn="r"/>
                          <a:r>
                            <a:rPr lang="en-US" sz="3600" dirty="0">
                              <a:solidFill>
                                <a:schemeClr val="bg2"/>
                              </a:solidFill>
                              <a:latin typeface="Calibri" panose="020F0502020204030204" pitchFamily="34" charset="0"/>
                              <a:ea typeface="Calibri" panose="020F0502020204030204" pitchFamily="34" charset="0"/>
                              <a:cs typeface="Calibri" panose="020F0502020204030204" pitchFamily="34" charset="0"/>
                            </a:rPr>
                            <a:t>Value</a:t>
                          </a:r>
                        </a:p>
                      </a:txBody>
                      <a:tcPr marL="137160" marR="137160" marT="68580" marB="68580" anchor="ctr">
                        <a:solidFill>
                          <a:srgbClr val="0070C0"/>
                        </a:solidFill>
                      </a:tcPr>
                    </a:tc>
                    <a:extLst>
                      <a:ext uri="{0D108BD9-81ED-4DB2-BD59-A6C34878D82A}">
                        <a16:rowId xmlns:a16="http://schemas.microsoft.com/office/drawing/2014/main" val="545087222"/>
                      </a:ext>
                    </a:extLst>
                  </a:tr>
                  <a:tr h="1234440">
                    <a:tc>
                      <a:txBody>
                        <a:bodyPr/>
                        <a:lstStyle/>
                        <a:p>
                          <a:endParaRPr lang="en-US"/>
                        </a:p>
                      </a:txBody>
                      <a:tcPr marL="137160" marR="137160" marT="68580" marB="68580" anchor="ctr">
                        <a:lnB w="12700" cap="flat" cmpd="sng" algn="ctr">
                          <a:solidFill>
                            <a:schemeClr val="tx1"/>
                          </a:solidFill>
                          <a:prstDash val="solid"/>
                          <a:round/>
                          <a:headEnd type="none" w="med" len="med"/>
                          <a:tailEnd type="none" w="med" len="med"/>
                        </a:lnB>
                        <a:blipFill>
                          <a:blip r:embed="rId2"/>
                          <a:stretch>
                            <a:fillRect l="-171" t="-74384" r="-89932" b="-161084"/>
                          </a:stretch>
                        </a:blipFill>
                      </a:tcPr>
                    </a:tc>
                    <a:tc>
                      <a:txBody>
                        <a:bodyPr/>
                        <a:lstStyle/>
                        <a:p>
                          <a:pPr marL="0" marR="0" lvl="0" indent="0" algn="r" defTabSz="1828800" rtl="0" eaLnBrk="1" fontAlgn="auto" latinLnBrk="0" hangingPunct="1">
                            <a:lnSpc>
                              <a:spcPct val="100000"/>
                            </a:lnSpc>
                            <a:spcBef>
                              <a:spcPts val="0"/>
                            </a:spcBef>
                            <a:spcAft>
                              <a:spcPts val="0"/>
                            </a:spcAft>
                            <a:buClrTx/>
                            <a:buSzTx/>
                            <a:buFontTx/>
                            <a:buNone/>
                            <a:tabLst/>
                            <a:defRPr/>
                          </a:pPr>
                          <a:r>
                            <a:rPr lang="en-US" sz="3600" dirty="0">
                              <a:latin typeface="Calibri" panose="020F0502020204030204" pitchFamily="34" charset="0"/>
                              <a:ea typeface="Calibri" panose="020F0502020204030204" pitchFamily="34" charset="0"/>
                              <a:cs typeface="Calibri" panose="020F0502020204030204" pitchFamily="34" charset="0"/>
                            </a:rPr>
                            <a:t>-0.03965483</a:t>
                          </a:r>
                          <a:br>
                            <a:rPr lang="en-US" sz="3600" dirty="0">
                              <a:latin typeface="Calibri" panose="020F0502020204030204" pitchFamily="34" charset="0"/>
                              <a:ea typeface="Calibri" panose="020F0502020204030204" pitchFamily="34" charset="0"/>
                              <a:cs typeface="Calibri" panose="020F0502020204030204" pitchFamily="34" charset="0"/>
                            </a:rPr>
                          </a:br>
                          <a:r>
                            <a:rPr lang="en-US" sz="3600" dirty="0">
                              <a:latin typeface="Calibri" panose="020F0502020204030204" pitchFamily="34" charset="0"/>
                              <a:ea typeface="Calibri" panose="020F0502020204030204" pitchFamily="34" charset="0"/>
                              <a:cs typeface="Calibri" panose="020F0502020204030204" pitchFamily="34" charset="0"/>
                            </a:rPr>
                            <a:t>(0.37624418)</a:t>
                          </a:r>
                        </a:p>
                      </a:txBody>
                      <a:tcPr marL="137160" marR="137160" marT="68580" marB="6858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07335"/>
                      </a:ext>
                    </a:extLst>
                  </a:tr>
                  <a:tr h="1783080">
                    <a:tc>
                      <a:txBody>
                        <a:bodyPr/>
                        <a:lstStyle/>
                        <a:p>
                          <a:pPr algn="l"/>
                          <a:r>
                            <a:rPr lang="en-US" sz="3600" dirty="0">
                              <a:latin typeface="Calibri" panose="020F0502020204030204" pitchFamily="34" charset="0"/>
                              <a:ea typeface="Calibri" panose="020F0502020204030204" pitchFamily="34" charset="0"/>
                              <a:cs typeface="Calibri" panose="020F0502020204030204" pitchFamily="34" charset="0"/>
                            </a:rPr>
                            <a:t>Distance (strength only, non-directional)</a:t>
                          </a:r>
                        </a:p>
                      </a:txBody>
                      <a:tcPr marL="137160" marR="137160" marT="68580" marB="68580" anchor="ctr">
                        <a:lnT w="12700" cap="flat" cmpd="sng" algn="ctr">
                          <a:solidFill>
                            <a:schemeClr val="tx1"/>
                          </a:solidFill>
                          <a:prstDash val="solid"/>
                          <a:round/>
                          <a:headEnd type="none" w="med" len="med"/>
                          <a:tailEnd type="none" w="med" len="med"/>
                        </a:lnT>
                      </a:tcPr>
                    </a:tc>
                    <a:tc>
                      <a:txBody>
                        <a:bodyPr/>
                        <a:lstStyle/>
                        <a:p>
                          <a:pPr algn="r"/>
                          <a:r>
                            <a:rPr lang="en-US" sz="3600" dirty="0">
                              <a:latin typeface="Calibri" panose="020F0502020204030204" pitchFamily="34" charset="0"/>
                              <a:ea typeface="Calibri" panose="020F0502020204030204" pitchFamily="34" charset="0"/>
                              <a:cs typeface="Calibri" panose="020F0502020204030204" pitchFamily="34" charset="0"/>
                            </a:rPr>
                            <a:t>0.06655476</a:t>
                          </a:r>
                        </a:p>
                      </a:txBody>
                      <a:tcPr marL="137160" marR="137160" marT="68580" marB="6858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63316801"/>
                      </a:ext>
                    </a:extLst>
                  </a:tr>
                </a:tbl>
              </a:graphicData>
            </a:graphic>
          </p:graphicFrame>
        </mc:Fallback>
      </mc:AlternateContent>
      <p:pic>
        <p:nvPicPr>
          <p:cNvPr id="5" name="Picture 4">
            <a:extLst>
              <a:ext uri="{FF2B5EF4-FFF2-40B4-BE49-F238E27FC236}">
                <a16:creationId xmlns:a16="http://schemas.microsoft.com/office/drawing/2014/main" id="{26B10DCC-41F9-DF3F-061E-24E01EAE8E9D}"/>
              </a:ext>
            </a:extLst>
          </p:cNvPr>
          <p:cNvPicPr>
            <a:picLocks noChangeAspect="1"/>
          </p:cNvPicPr>
          <p:nvPr/>
        </p:nvPicPr>
        <p:blipFill>
          <a:blip r:embed="rId3"/>
          <a:stretch>
            <a:fillRect/>
          </a:stretch>
        </p:blipFill>
        <p:spPr>
          <a:xfrm>
            <a:off x="8576441" y="2281119"/>
            <a:ext cx="8229600" cy="6044802"/>
          </a:xfrm>
          <a:prstGeom prst="rect">
            <a:avLst/>
          </a:prstGeom>
        </p:spPr>
      </p:pic>
    </p:spTree>
    <p:extLst>
      <p:ext uri="{BB962C8B-B14F-4D97-AF65-F5344CB8AC3E}">
        <p14:creationId xmlns:p14="http://schemas.microsoft.com/office/powerpoint/2010/main" val="17989420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Does Trip Time Depend Distance Travelled?</a:t>
            </a:r>
          </a:p>
        </p:txBody>
      </p:sp>
      <p:sp>
        <p:nvSpPr>
          <p:cNvPr id="5" name="Content Placeholder 4">
            <a:extLst>
              <a:ext uri="{FF2B5EF4-FFF2-40B4-BE49-F238E27FC236}">
                <a16:creationId xmlns:a16="http://schemas.microsoft.com/office/drawing/2014/main" id="{3F68221D-3699-4197-AC9F-891079C2C341}"/>
              </a:ext>
            </a:extLst>
          </p:cNvPr>
          <p:cNvSpPr>
            <a:spLocks noGrp="1"/>
          </p:cNvSpPr>
          <p:nvPr>
            <p:ph idx="1"/>
          </p:nvPr>
        </p:nvSpPr>
        <p:spPr/>
        <p:txBody>
          <a:bodyPr anchor="ctr">
            <a:noAutofit/>
          </a:bodyPr>
          <a:lstStyle/>
          <a:p>
            <a:pPr>
              <a:lnSpc>
                <a:spcPct val="135000"/>
              </a:lnSpc>
              <a:spcBef>
                <a:spcPts val="900"/>
              </a:spcBef>
            </a:pPr>
            <a:r>
              <a:rPr lang="en-US" sz="3900" dirty="0"/>
              <a:t>Since the </a:t>
            </a:r>
            <a:r>
              <a:rPr lang="en-US" sz="3900" dirty="0" err="1">
                <a:latin typeface="Consolas" panose="020B0609020204030204" pitchFamily="49" charset="0"/>
              </a:rPr>
              <a:t>dcor</a:t>
            </a:r>
            <a:r>
              <a:rPr lang="en-US" sz="3900" dirty="0">
                <a:latin typeface="Consolas" panose="020B0609020204030204" pitchFamily="49" charset="0"/>
              </a:rPr>
              <a:t>()</a:t>
            </a:r>
            <a:r>
              <a:rPr lang="en-US" sz="3900" dirty="0"/>
              <a:t> function cannot handle 217,631 observations, we will estimate the two correlations based on 5% of these observations that are randomly selected without replacement.</a:t>
            </a:r>
          </a:p>
          <a:p>
            <a:pPr>
              <a:lnSpc>
                <a:spcPct val="135000"/>
              </a:lnSpc>
              <a:spcBef>
                <a:spcPts val="900"/>
              </a:spcBef>
            </a:pPr>
            <a:r>
              <a:rPr lang="en-US" sz="3900" dirty="0"/>
              <a:t>Statistical theories ascertain that the estimates will be consistent with the statistic computed with the original sample of 217,631 observations.</a:t>
            </a:r>
          </a:p>
        </p:txBody>
      </p:sp>
    </p:spTree>
    <p:extLst>
      <p:ext uri="{BB962C8B-B14F-4D97-AF65-F5344CB8AC3E}">
        <p14:creationId xmlns:p14="http://schemas.microsoft.com/office/powerpoint/2010/main" val="3610065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5000"/>
              </a:lnSpc>
              <a:spcBef>
                <a:spcPts val="0"/>
              </a:spcBef>
              <a:spcAft>
                <a:spcPts val="600"/>
              </a:spcAft>
            </a:pPr>
            <a:r>
              <a:rPr lang="en-US" altLang="en-US" sz="7200" b="1" dirty="0">
                <a:solidFill>
                  <a:schemeClr val="tx1"/>
                </a:solidFill>
              </a:rPr>
              <a:t>Lesson 1:</a:t>
            </a:r>
            <a:br>
              <a:rPr lang="en-US" altLang="en-US" sz="7200" b="1" dirty="0">
                <a:solidFill>
                  <a:schemeClr val="tx1"/>
                </a:solidFill>
              </a:rPr>
            </a:br>
            <a:r>
              <a:rPr lang="en-US" altLang="en-US" sz="7200" b="1" dirty="0">
                <a:solidFill>
                  <a:schemeClr val="tx1"/>
                </a:solidFill>
              </a:rPr>
              <a:t>Discover Associations</a:t>
            </a:r>
            <a:endParaRPr lang="en-US" sz="7200" b="1" dirty="0">
              <a:solidFill>
                <a:schemeClr val="tx1"/>
              </a:solidFill>
            </a:endParaRPr>
          </a:p>
        </p:txBody>
      </p:sp>
    </p:spTree>
    <p:extLst>
      <p:ext uri="{BB962C8B-B14F-4D97-AF65-F5344CB8AC3E}">
        <p14:creationId xmlns:p14="http://schemas.microsoft.com/office/powerpoint/2010/main" val="18655114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 Sanity Check for The Five Percents Sample</a:t>
            </a:r>
          </a:p>
        </p:txBody>
      </p:sp>
      <p:pic>
        <p:nvPicPr>
          <p:cNvPr id="12" name="Picture 11">
            <a:extLst>
              <a:ext uri="{FF2B5EF4-FFF2-40B4-BE49-F238E27FC236}">
                <a16:creationId xmlns:a16="http://schemas.microsoft.com/office/drawing/2014/main" id="{D2149D6B-4A47-51B2-1BEA-C7AC73174986}"/>
              </a:ext>
            </a:extLst>
          </p:cNvPr>
          <p:cNvPicPr>
            <a:picLocks noChangeAspect="1"/>
          </p:cNvPicPr>
          <p:nvPr/>
        </p:nvPicPr>
        <p:blipFill>
          <a:blip r:embed="rId3"/>
          <a:stretch>
            <a:fillRect/>
          </a:stretch>
        </p:blipFill>
        <p:spPr>
          <a:xfrm>
            <a:off x="773857" y="2276142"/>
            <a:ext cx="8229600" cy="6443424"/>
          </a:xfrm>
          <a:prstGeom prst="rect">
            <a:avLst/>
          </a:prstGeom>
          <a:ln w="12700">
            <a:solidFill>
              <a:schemeClr val="tx1"/>
            </a:solidFill>
          </a:ln>
        </p:spPr>
      </p:pic>
      <p:pic>
        <p:nvPicPr>
          <p:cNvPr id="14" name="Picture 13">
            <a:extLst>
              <a:ext uri="{FF2B5EF4-FFF2-40B4-BE49-F238E27FC236}">
                <a16:creationId xmlns:a16="http://schemas.microsoft.com/office/drawing/2014/main" id="{C023EA99-C237-BFFF-CF33-A249D4EBC391}"/>
              </a:ext>
            </a:extLst>
          </p:cNvPr>
          <p:cNvPicPr>
            <a:picLocks noChangeAspect="1"/>
          </p:cNvPicPr>
          <p:nvPr/>
        </p:nvPicPr>
        <p:blipFill>
          <a:blip r:embed="rId4"/>
          <a:stretch>
            <a:fillRect/>
          </a:stretch>
        </p:blipFill>
        <p:spPr>
          <a:xfrm>
            <a:off x="9284543" y="2276142"/>
            <a:ext cx="8229600" cy="6443424"/>
          </a:xfrm>
          <a:prstGeom prst="rect">
            <a:avLst/>
          </a:prstGeom>
          <a:ln w="12700">
            <a:solidFill>
              <a:schemeClr val="tx1"/>
            </a:solidFill>
          </a:ln>
        </p:spPr>
      </p:pic>
    </p:spTree>
    <p:extLst>
      <p:ext uri="{BB962C8B-B14F-4D97-AF65-F5344CB8AC3E}">
        <p14:creationId xmlns:p14="http://schemas.microsoft.com/office/powerpoint/2010/main" val="41518861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Based On The Five Percents Sample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F68221D-3699-4197-AC9F-891079C2C341}"/>
                  </a:ext>
                </a:extLst>
              </p:cNvPr>
              <p:cNvSpPr>
                <a:spLocks noGrp="1"/>
              </p:cNvSpPr>
              <p:nvPr>
                <p:ph idx="1"/>
              </p:nvPr>
            </p:nvSpPr>
            <p:spPr/>
            <p:txBody>
              <a:bodyPr anchor="ctr">
                <a:noAutofit/>
              </a:bodyPr>
              <a:lstStyle/>
              <a:p>
                <a:pPr>
                  <a:lnSpc>
                    <a:spcPct val="135000"/>
                  </a:lnSpc>
                  <a:spcBef>
                    <a:spcPts val="900"/>
                  </a:spcBef>
                </a:pPr>
                <a:r>
                  <a:rPr lang="en-US" sz="3900" dirty="0"/>
                  <a:t>Pearson Correlation is 0.8145 with a </a:t>
                </a:r>
                <a14:m>
                  <m:oMath xmlns:m="http://schemas.openxmlformats.org/officeDocument/2006/math">
                    <m:r>
                      <a:rPr lang="en-US" sz="3900" i="1" dirty="0" smtClean="0">
                        <a:latin typeface="Cambria Math" panose="02040503050406030204" pitchFamily="18" charset="0"/>
                      </a:rPr>
                      <m:t>𝑝</m:t>
                    </m:r>
                  </m:oMath>
                </a14:m>
                <a:r>
                  <a:rPr lang="en-US" sz="3900" dirty="0"/>
                  <a:t>-value of practically zero.</a:t>
                </a:r>
              </a:p>
              <a:p>
                <a:pPr>
                  <a:lnSpc>
                    <a:spcPct val="135000"/>
                  </a:lnSpc>
                  <a:spcBef>
                    <a:spcPts val="900"/>
                  </a:spcBef>
                </a:pPr>
                <a:r>
                  <a:rPr lang="en-US" sz="3900" dirty="0"/>
                  <a:t>The Distance Correlation is 0.8458.</a:t>
                </a:r>
              </a:p>
              <a:p>
                <a:pPr>
                  <a:lnSpc>
                    <a:spcPct val="135000"/>
                  </a:lnSpc>
                  <a:spcBef>
                    <a:spcPts val="900"/>
                  </a:spcBef>
                </a:pPr>
                <a:r>
                  <a:rPr lang="en-US" sz="3900" dirty="0"/>
                  <a:t>These two values are consistent with the scatterplot of the original 217,631 observations.  The correlations suggest a strong and positive </a:t>
                </a:r>
                <a:r>
                  <a:rPr lang="en-US" sz="3900" u="sng" dirty="0"/>
                  <a:t>linear</a:t>
                </a:r>
                <a:r>
                  <a:rPr lang="en-US" sz="3900" dirty="0"/>
                  <a:t> relationship between Trip Distance and Trip Minute.</a:t>
                </a:r>
              </a:p>
            </p:txBody>
          </p:sp>
        </mc:Choice>
        <mc:Fallback xmlns="">
          <p:sp>
            <p:nvSpPr>
              <p:cNvPr id="5" name="Content Placeholder 4">
                <a:extLst>
                  <a:ext uri="{FF2B5EF4-FFF2-40B4-BE49-F238E27FC236}">
                    <a16:creationId xmlns:a16="http://schemas.microsoft.com/office/drawing/2014/main" id="{3F68221D-3699-4197-AC9F-891079C2C341}"/>
                  </a:ext>
                </a:extLst>
              </p:cNvPr>
              <p:cNvSpPr>
                <a:spLocks noGrp="1" noRot="1" noChangeAspect="1" noMove="1" noResize="1" noEditPoints="1" noAdjustHandles="1" noChangeArrowheads="1" noChangeShapeType="1" noTextEdit="1"/>
              </p:cNvSpPr>
              <p:nvPr>
                <p:ph idx="1"/>
              </p:nvPr>
            </p:nvSpPr>
            <p:spPr>
              <a:blipFill>
                <a:blip r:embed="rId3"/>
                <a:stretch>
                  <a:fillRect l="-1061" r="-1592"/>
                </a:stretch>
              </a:blipFill>
            </p:spPr>
            <p:txBody>
              <a:bodyPr/>
              <a:lstStyle/>
              <a:p>
                <a:r>
                  <a:rPr lang="en-US">
                    <a:noFill/>
                  </a:rPr>
                  <a:t> </a:t>
                </a:r>
              </a:p>
            </p:txBody>
          </p:sp>
        </mc:Fallback>
      </mc:AlternateContent>
    </p:spTree>
    <p:extLst>
      <p:ext uri="{BB962C8B-B14F-4D97-AF65-F5344CB8AC3E}">
        <p14:creationId xmlns:p14="http://schemas.microsoft.com/office/powerpoint/2010/main" val="1218888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solidFill>
                  <a:schemeClr val="tx1"/>
                </a:solidFill>
              </a:rPr>
              <a:t>END OF LESSON 2</a:t>
            </a:r>
          </a:p>
        </p:txBody>
      </p:sp>
    </p:spTree>
    <p:extLst>
      <p:ext uri="{BB962C8B-B14F-4D97-AF65-F5344CB8AC3E}">
        <p14:creationId xmlns:p14="http://schemas.microsoft.com/office/powerpoint/2010/main" val="2208163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5000"/>
              </a:lnSpc>
              <a:spcBef>
                <a:spcPts val="0"/>
              </a:spcBef>
              <a:spcAft>
                <a:spcPts val="600"/>
              </a:spcAft>
            </a:pPr>
            <a:r>
              <a:rPr lang="en-US" altLang="en-US" sz="7200" b="1" dirty="0">
                <a:solidFill>
                  <a:schemeClr val="tx1"/>
                </a:solidFill>
              </a:rPr>
              <a:t>Lesson 3:</a:t>
            </a:r>
            <a:br>
              <a:rPr lang="en-US" altLang="en-US" sz="7200" b="1" dirty="0">
                <a:solidFill>
                  <a:schemeClr val="tx1"/>
                </a:solidFill>
              </a:rPr>
            </a:br>
            <a:r>
              <a:rPr lang="en-US" altLang="en-US" sz="7200" b="1" dirty="0">
                <a:solidFill>
                  <a:schemeClr val="tx1"/>
                </a:solidFill>
              </a:rPr>
              <a:t>Measure Associations Part II</a:t>
            </a:r>
            <a:endParaRPr lang="en-US" sz="7200" b="1" dirty="0">
              <a:solidFill>
                <a:schemeClr val="tx1"/>
              </a:solidFill>
            </a:endParaRPr>
          </a:p>
        </p:txBody>
      </p:sp>
    </p:spTree>
    <p:extLst>
      <p:ext uri="{BB962C8B-B14F-4D97-AF65-F5344CB8AC3E}">
        <p14:creationId xmlns:p14="http://schemas.microsoft.com/office/powerpoint/2010/main" val="1717551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F33CE27-7CDF-6C4D-736F-BD49DA842DD4}"/>
              </a:ext>
            </a:extLst>
          </p:cNvPr>
          <p:cNvSpPr/>
          <p:nvPr/>
        </p:nvSpPr>
        <p:spPr>
          <a:xfrm>
            <a:off x="1828800" y="1485900"/>
            <a:ext cx="14630400" cy="7315200"/>
          </a:xfrm>
          <a:prstGeom prst="round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5000"/>
              </a:lnSpc>
              <a:spcBef>
                <a:spcPts val="0"/>
              </a:spcBef>
              <a:spcAft>
                <a:spcPts val="600"/>
              </a:spcAft>
            </a:pPr>
            <a:r>
              <a:rPr lang="en-US" altLang="en-US" sz="7200" b="1" dirty="0">
                <a:solidFill>
                  <a:schemeClr val="tx1"/>
                </a:solidFill>
              </a:rPr>
              <a:t>Between Categorical and Categorical Features</a:t>
            </a:r>
            <a:endParaRPr lang="en-US" sz="7200" b="1" dirty="0">
              <a:solidFill>
                <a:schemeClr val="tx1"/>
              </a:solidFill>
            </a:endParaRPr>
          </a:p>
        </p:txBody>
      </p:sp>
    </p:spTree>
    <p:extLst>
      <p:ext uri="{BB962C8B-B14F-4D97-AF65-F5344CB8AC3E}">
        <p14:creationId xmlns:p14="http://schemas.microsoft.com/office/powerpoint/2010/main" val="20419384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Crosstabulation Table</a:t>
            </a: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9C7193D0-BFAB-4E58-8EB1-E4D6AB780319}"/>
                  </a:ext>
                </a:extLst>
              </p:cNvPr>
              <p:cNvGraphicFramePr>
                <a:graphicFrameLocks noGrp="1"/>
              </p:cNvGraphicFramePr>
              <p:nvPr>
                <p:ph idx="1"/>
              </p:nvPr>
            </p:nvGraphicFramePr>
            <p:xfrm>
              <a:off x="2896753" y="1911198"/>
              <a:ext cx="10287000" cy="6172200"/>
            </p:xfrm>
            <a:graphic>
              <a:graphicData uri="http://schemas.openxmlformats.org/drawingml/2006/table">
                <a:tbl>
                  <a:tblPr firstRow="1" firstCol="1">
                    <a:tableStyleId>{21E4AEA4-8DFA-4A89-87EB-49C32662AFE0}</a:tableStyleId>
                  </a:tblPr>
                  <a:tblGrid>
                    <a:gridCol w="1714500">
                      <a:extLst>
                        <a:ext uri="{9D8B030D-6E8A-4147-A177-3AD203B41FA5}">
                          <a16:colId xmlns:a16="http://schemas.microsoft.com/office/drawing/2014/main" val="870006622"/>
                        </a:ext>
                      </a:extLst>
                    </a:gridCol>
                    <a:gridCol w="1714500">
                      <a:extLst>
                        <a:ext uri="{9D8B030D-6E8A-4147-A177-3AD203B41FA5}">
                          <a16:colId xmlns:a16="http://schemas.microsoft.com/office/drawing/2014/main" val="1549509696"/>
                        </a:ext>
                      </a:extLst>
                    </a:gridCol>
                    <a:gridCol w="1714500">
                      <a:extLst>
                        <a:ext uri="{9D8B030D-6E8A-4147-A177-3AD203B41FA5}">
                          <a16:colId xmlns:a16="http://schemas.microsoft.com/office/drawing/2014/main" val="1007143316"/>
                        </a:ext>
                      </a:extLst>
                    </a:gridCol>
                    <a:gridCol w="1714500">
                      <a:extLst>
                        <a:ext uri="{9D8B030D-6E8A-4147-A177-3AD203B41FA5}">
                          <a16:colId xmlns:a16="http://schemas.microsoft.com/office/drawing/2014/main" val="1478944659"/>
                        </a:ext>
                      </a:extLst>
                    </a:gridCol>
                    <a:gridCol w="1714500">
                      <a:extLst>
                        <a:ext uri="{9D8B030D-6E8A-4147-A177-3AD203B41FA5}">
                          <a16:colId xmlns:a16="http://schemas.microsoft.com/office/drawing/2014/main" val="1399277390"/>
                        </a:ext>
                      </a:extLst>
                    </a:gridCol>
                    <a:gridCol w="1714500">
                      <a:extLst>
                        <a:ext uri="{9D8B030D-6E8A-4147-A177-3AD203B41FA5}">
                          <a16:colId xmlns:a16="http://schemas.microsoft.com/office/drawing/2014/main" val="1099515960"/>
                        </a:ext>
                      </a:extLst>
                    </a:gridCol>
                  </a:tblGrid>
                  <a:tr h="1028700">
                    <a:tc>
                      <a:txBody>
                        <a:bodyPr/>
                        <a:lstStyle/>
                        <a:p>
                          <a:pPr algn="ctr"/>
                          <a:r>
                            <a:rPr lang="en-US" sz="3300" dirty="0">
                              <a:solidFill>
                                <a:schemeClr val="bg2"/>
                              </a:solidFill>
                              <a:latin typeface="Calibri" panose="020F0502020204030204" pitchFamily="34" charset="0"/>
                              <a:ea typeface="Calibri" panose="020F0502020204030204" pitchFamily="34" charset="0"/>
                              <a:cs typeface="Calibri" panose="020F0502020204030204" pitchFamily="34" charset="0"/>
                            </a:rPr>
                            <a:t>Count</a:t>
                          </a:r>
                        </a:p>
                      </a:txBody>
                      <a:tcPr marL="137160" marR="137160" marT="68580" marB="68580" anchor="ctr">
                        <a:solidFill>
                          <a:srgbClr val="002060"/>
                        </a:solidFill>
                      </a:tcPr>
                    </a:tc>
                    <a:tc gridSpan="5">
                      <a:txBody>
                        <a:bodyPr/>
                        <a:lstStyle/>
                        <a:p>
                          <a:pPr algn="ctr"/>
                          <a:r>
                            <a:rPr lang="en-US" sz="3300" dirty="0">
                              <a:solidFill>
                                <a:schemeClr val="bg2"/>
                              </a:solidFill>
                              <a:latin typeface="Calibri" panose="020F0502020204030204" pitchFamily="34" charset="0"/>
                              <a:ea typeface="Calibri" panose="020F0502020204030204" pitchFamily="34" charset="0"/>
                              <a:cs typeface="Calibri" panose="020F0502020204030204" pitchFamily="34" charset="0"/>
                            </a:rPr>
                            <a:t>Second Variable</a:t>
                          </a:r>
                        </a:p>
                      </a:txBody>
                      <a:tcPr marL="137160" marR="137160" marT="68580" marB="68580" anchor="ctr">
                        <a:solidFill>
                          <a:srgbClr val="0070C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553013961"/>
                      </a:ext>
                    </a:extLst>
                  </a:tr>
                  <a:tr h="1028700">
                    <a:tc rowSpan="5">
                      <a:txBody>
                        <a:bodyPr/>
                        <a:lstStyle/>
                        <a:p>
                          <a:pPr algn="ctr"/>
                          <a:r>
                            <a:rPr lang="en-US" sz="3300" dirty="0">
                              <a:solidFill>
                                <a:schemeClr val="bg2"/>
                              </a:solidFill>
                              <a:latin typeface="Calibri" panose="020F0502020204030204" pitchFamily="34" charset="0"/>
                              <a:ea typeface="Calibri" panose="020F0502020204030204" pitchFamily="34" charset="0"/>
                              <a:cs typeface="Calibri" panose="020F0502020204030204" pitchFamily="34" charset="0"/>
                            </a:rPr>
                            <a:t>First Variable</a:t>
                          </a:r>
                        </a:p>
                      </a:txBody>
                      <a:tcPr marL="137160" marR="137160" marT="68580" marB="68580" anchor="ctr">
                        <a:solidFill>
                          <a:srgbClr val="0070C0"/>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3300" i="1" smtClean="0">
                                        <a:solidFill>
                                          <a:schemeClr val="tx1"/>
                                        </a:solidFill>
                                        <a:latin typeface="Cambria Math" panose="02040503050406030204" pitchFamily="18" charset="0"/>
                                      </a:rPr>
                                    </m:ctrlPr>
                                  </m:sSubPr>
                                  <m:e>
                                    <m:r>
                                      <a:rPr lang="en-US" sz="3300" b="0" smtClean="0">
                                        <a:solidFill>
                                          <a:schemeClr val="tx1"/>
                                        </a:solidFill>
                                        <a:latin typeface="Cambria Math" panose="02040503050406030204" pitchFamily="18" charset="0"/>
                                      </a:rPr>
                                      <m:t>𝑛</m:t>
                                    </m:r>
                                  </m:e>
                                  <m:sub>
                                    <m:r>
                                      <a:rPr lang="en-US" sz="3300" b="0" smtClean="0">
                                        <a:solidFill>
                                          <a:schemeClr val="tx1"/>
                                        </a:solidFill>
                                        <a:latin typeface="Cambria Math" panose="02040503050406030204" pitchFamily="18" charset="0"/>
                                      </a:rPr>
                                      <m:t>11</m:t>
                                    </m:r>
                                  </m:sub>
                                </m:sSub>
                              </m:oMath>
                            </m:oMathPara>
                          </a14:m>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tc>
                      <a:txBody>
                        <a:bodyPr/>
                        <a:lstStyle/>
                        <a:p>
                          <a:pPr algn="ctr"/>
                          <a:r>
                            <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marL="137160" marR="137160" marT="68580" marB="6858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3300" i="1" smtClean="0">
                                        <a:solidFill>
                                          <a:schemeClr val="tx1"/>
                                        </a:solidFill>
                                        <a:latin typeface="Cambria Math" panose="02040503050406030204" pitchFamily="18" charset="0"/>
                                      </a:rPr>
                                    </m:ctrlPr>
                                  </m:sSubPr>
                                  <m:e>
                                    <m:r>
                                      <a:rPr lang="en-US" sz="3300" b="0" smtClean="0">
                                        <a:solidFill>
                                          <a:schemeClr val="tx1"/>
                                        </a:solidFill>
                                        <a:latin typeface="Cambria Math" panose="02040503050406030204" pitchFamily="18" charset="0"/>
                                      </a:rPr>
                                      <m:t>𝑛</m:t>
                                    </m:r>
                                  </m:e>
                                  <m:sub>
                                    <m:r>
                                      <a:rPr lang="en-US" sz="3300" b="0" smtClean="0">
                                        <a:solidFill>
                                          <a:schemeClr val="tx1"/>
                                        </a:solidFill>
                                        <a:latin typeface="Cambria Math" panose="02040503050406030204" pitchFamily="18" charset="0"/>
                                      </a:rPr>
                                      <m:t>1</m:t>
                                    </m:r>
                                    <m:r>
                                      <a:rPr lang="en-US" sz="3300" b="0" smtClean="0">
                                        <a:solidFill>
                                          <a:schemeClr val="tx1"/>
                                        </a:solidFill>
                                        <a:latin typeface="Cambria Math" panose="02040503050406030204" pitchFamily="18" charset="0"/>
                                      </a:rPr>
                                      <m:t>𝑗</m:t>
                                    </m:r>
                                  </m:sub>
                                </m:sSub>
                              </m:oMath>
                            </m:oMathPara>
                          </a14:m>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tc>
                      <a:txBody>
                        <a:bodyPr/>
                        <a:lstStyle/>
                        <a:p>
                          <a:pPr algn="ctr"/>
                          <a:r>
                            <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marL="137160" marR="137160" marT="68580" marB="6858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3300" i="1" smtClean="0">
                                        <a:solidFill>
                                          <a:schemeClr val="tx1"/>
                                        </a:solidFill>
                                        <a:latin typeface="Cambria Math" panose="02040503050406030204" pitchFamily="18" charset="0"/>
                                      </a:rPr>
                                    </m:ctrlPr>
                                  </m:sSubPr>
                                  <m:e>
                                    <m:r>
                                      <a:rPr lang="en-US" sz="3300" b="0" smtClean="0">
                                        <a:solidFill>
                                          <a:schemeClr val="tx1"/>
                                        </a:solidFill>
                                        <a:latin typeface="Cambria Math" panose="02040503050406030204" pitchFamily="18" charset="0"/>
                                      </a:rPr>
                                      <m:t>𝑛</m:t>
                                    </m:r>
                                  </m:e>
                                  <m:sub>
                                    <m:r>
                                      <a:rPr lang="en-US" sz="3300" b="0" smtClean="0">
                                        <a:solidFill>
                                          <a:schemeClr val="tx1"/>
                                        </a:solidFill>
                                        <a:latin typeface="Cambria Math" panose="02040503050406030204" pitchFamily="18" charset="0"/>
                                      </a:rPr>
                                      <m:t>1</m:t>
                                    </m:r>
                                    <m:r>
                                      <a:rPr lang="en-US" sz="3300" b="0" smtClean="0">
                                        <a:solidFill>
                                          <a:schemeClr val="tx1"/>
                                        </a:solidFill>
                                        <a:latin typeface="Cambria Math" panose="02040503050406030204" pitchFamily="18" charset="0"/>
                                      </a:rPr>
                                      <m:t>𝐾</m:t>
                                    </m:r>
                                  </m:sub>
                                </m:sSub>
                              </m:oMath>
                            </m:oMathPara>
                          </a14:m>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extLst>
                      <a:ext uri="{0D108BD9-81ED-4DB2-BD59-A6C34878D82A}">
                        <a16:rowId xmlns:a16="http://schemas.microsoft.com/office/drawing/2014/main" val="2247109648"/>
                      </a:ext>
                    </a:extLst>
                  </a:tr>
                  <a:tr h="102870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3300" smtClean="0">
                                    <a:solidFill>
                                      <a:schemeClr val="tx1"/>
                                    </a:solidFill>
                                    <a:latin typeface="Cambria Math" panose="02040503050406030204" pitchFamily="18" charset="0"/>
                                  </a:rPr>
                                  <m:t>⋮</m:t>
                                </m:r>
                              </m:oMath>
                            </m:oMathPara>
                          </a14:m>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tc>
                      <a:txBody>
                        <a:bodyPr/>
                        <a:lstStyle/>
                        <a:p>
                          <a:pPr algn="ctr"/>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tc>
                      <a:txBody>
                        <a:bodyPr/>
                        <a:lstStyle/>
                        <a:p>
                          <a:pPr algn="ctr"/>
                          <a14:m>
                            <m:oMathPara xmlns:m="http://schemas.openxmlformats.org/officeDocument/2006/math">
                              <m:oMathParaPr>
                                <m:jc m:val="centerGroup"/>
                              </m:oMathParaPr>
                              <m:oMath xmlns:m="http://schemas.openxmlformats.org/officeDocument/2006/math">
                                <m:r>
                                  <a:rPr lang="en-US" sz="3300" smtClean="0">
                                    <a:solidFill>
                                      <a:schemeClr val="tx1"/>
                                    </a:solidFill>
                                    <a:latin typeface="Cambria Math" panose="02040503050406030204" pitchFamily="18" charset="0"/>
                                  </a:rPr>
                                  <m:t>⋮</m:t>
                                </m:r>
                              </m:oMath>
                            </m:oMathPara>
                          </a14:m>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tc>
                      <a:txBody>
                        <a:bodyPr/>
                        <a:lstStyle/>
                        <a:p>
                          <a:pPr algn="ctr"/>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tc>
                      <a:txBody>
                        <a:bodyPr/>
                        <a:lstStyle/>
                        <a:p>
                          <a:pPr algn="ctr"/>
                          <a14:m>
                            <m:oMathPara xmlns:m="http://schemas.openxmlformats.org/officeDocument/2006/math">
                              <m:oMathParaPr>
                                <m:jc m:val="centerGroup"/>
                              </m:oMathParaPr>
                              <m:oMath xmlns:m="http://schemas.openxmlformats.org/officeDocument/2006/math">
                                <m:r>
                                  <a:rPr lang="en-US" sz="3300" smtClean="0">
                                    <a:solidFill>
                                      <a:schemeClr val="tx1"/>
                                    </a:solidFill>
                                    <a:latin typeface="Cambria Math" panose="02040503050406030204" pitchFamily="18" charset="0"/>
                                  </a:rPr>
                                  <m:t>⋮</m:t>
                                </m:r>
                              </m:oMath>
                            </m:oMathPara>
                          </a14:m>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extLst>
                      <a:ext uri="{0D108BD9-81ED-4DB2-BD59-A6C34878D82A}">
                        <a16:rowId xmlns:a16="http://schemas.microsoft.com/office/drawing/2014/main" val="152394807"/>
                      </a:ext>
                    </a:extLst>
                  </a:tr>
                  <a:tr h="1028700">
                    <a:tc vMerge="1">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3300" i="1" smtClean="0">
                                        <a:solidFill>
                                          <a:schemeClr val="tx1"/>
                                        </a:solidFill>
                                        <a:latin typeface="Cambria Math" panose="02040503050406030204" pitchFamily="18" charset="0"/>
                                      </a:rPr>
                                    </m:ctrlPr>
                                  </m:sSubPr>
                                  <m:e>
                                    <m:r>
                                      <a:rPr lang="en-US" sz="3300" b="0" smtClean="0">
                                        <a:solidFill>
                                          <a:schemeClr val="tx1"/>
                                        </a:solidFill>
                                        <a:latin typeface="Cambria Math" panose="02040503050406030204" pitchFamily="18" charset="0"/>
                                      </a:rPr>
                                      <m:t>𝑛</m:t>
                                    </m:r>
                                  </m:e>
                                  <m:sub>
                                    <m:r>
                                      <a:rPr lang="en-US" sz="3300" b="0" smtClean="0">
                                        <a:solidFill>
                                          <a:schemeClr val="tx1"/>
                                        </a:solidFill>
                                        <a:latin typeface="Cambria Math" panose="02040503050406030204" pitchFamily="18" charset="0"/>
                                      </a:rPr>
                                      <m:t>𝑖</m:t>
                                    </m:r>
                                    <m:r>
                                      <a:rPr lang="en-US" sz="3300" b="0" smtClean="0">
                                        <a:solidFill>
                                          <a:schemeClr val="tx1"/>
                                        </a:solidFill>
                                        <a:latin typeface="Cambria Math" panose="02040503050406030204" pitchFamily="18" charset="0"/>
                                      </a:rPr>
                                      <m:t>1</m:t>
                                    </m:r>
                                  </m:sub>
                                </m:sSub>
                              </m:oMath>
                            </m:oMathPara>
                          </a14:m>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tc>
                      <a:txBody>
                        <a:bodyPr/>
                        <a:lstStyle/>
                        <a:p>
                          <a:pPr algn="ctr"/>
                          <a:r>
                            <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marL="137160" marR="137160" marT="68580" marB="6858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3300" i="1" smtClean="0">
                                        <a:solidFill>
                                          <a:schemeClr val="tx1"/>
                                        </a:solidFill>
                                        <a:latin typeface="Cambria Math" panose="02040503050406030204" pitchFamily="18" charset="0"/>
                                      </a:rPr>
                                    </m:ctrlPr>
                                  </m:sSubPr>
                                  <m:e>
                                    <m:r>
                                      <a:rPr lang="en-US" sz="3300" b="0" smtClean="0">
                                        <a:solidFill>
                                          <a:schemeClr val="tx1"/>
                                        </a:solidFill>
                                        <a:latin typeface="Cambria Math" panose="02040503050406030204" pitchFamily="18" charset="0"/>
                                      </a:rPr>
                                      <m:t>𝑛</m:t>
                                    </m:r>
                                  </m:e>
                                  <m:sub>
                                    <m:r>
                                      <a:rPr lang="en-US" sz="3300" b="0" smtClean="0">
                                        <a:solidFill>
                                          <a:schemeClr val="tx1"/>
                                        </a:solidFill>
                                        <a:latin typeface="Cambria Math" panose="02040503050406030204" pitchFamily="18" charset="0"/>
                                      </a:rPr>
                                      <m:t>𝑖𝑗</m:t>
                                    </m:r>
                                  </m:sub>
                                </m:sSub>
                              </m:oMath>
                            </m:oMathPara>
                          </a14:m>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tc>
                      <a:txBody>
                        <a:bodyPr/>
                        <a:lstStyle/>
                        <a:p>
                          <a:pPr algn="ctr"/>
                          <a:r>
                            <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marL="137160" marR="137160" marT="68580" marB="6858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3300" i="1" smtClean="0">
                                        <a:solidFill>
                                          <a:schemeClr val="tx1"/>
                                        </a:solidFill>
                                        <a:latin typeface="Cambria Math" panose="02040503050406030204" pitchFamily="18" charset="0"/>
                                      </a:rPr>
                                    </m:ctrlPr>
                                  </m:sSubPr>
                                  <m:e>
                                    <m:r>
                                      <a:rPr lang="en-US" sz="3300" b="0" smtClean="0">
                                        <a:solidFill>
                                          <a:schemeClr val="tx1"/>
                                        </a:solidFill>
                                        <a:latin typeface="Cambria Math" panose="02040503050406030204" pitchFamily="18" charset="0"/>
                                      </a:rPr>
                                      <m:t>𝑛</m:t>
                                    </m:r>
                                  </m:e>
                                  <m:sub>
                                    <m:r>
                                      <a:rPr lang="en-US" sz="3300" b="0" smtClean="0">
                                        <a:solidFill>
                                          <a:schemeClr val="tx1"/>
                                        </a:solidFill>
                                        <a:latin typeface="Cambria Math" panose="02040503050406030204" pitchFamily="18" charset="0"/>
                                      </a:rPr>
                                      <m:t>𝑖𝐾</m:t>
                                    </m:r>
                                  </m:sub>
                                </m:sSub>
                              </m:oMath>
                            </m:oMathPara>
                          </a14:m>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extLst>
                      <a:ext uri="{0D108BD9-81ED-4DB2-BD59-A6C34878D82A}">
                        <a16:rowId xmlns:a16="http://schemas.microsoft.com/office/drawing/2014/main" val="1555858662"/>
                      </a:ext>
                    </a:extLst>
                  </a:tr>
                  <a:tr h="1028700">
                    <a:tc vMerge="1">
                      <a:txBody>
                        <a:bodyPr/>
                        <a:lstStyle/>
                        <a:p>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sz="3300" smtClean="0">
                                    <a:solidFill>
                                      <a:schemeClr val="tx1"/>
                                    </a:solidFill>
                                    <a:latin typeface="Cambria Math" panose="02040503050406030204" pitchFamily="18" charset="0"/>
                                  </a:rPr>
                                  <m:t>⋮</m:t>
                                </m:r>
                              </m:oMath>
                            </m:oMathPara>
                          </a14:m>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tc>
                      <a:txBody>
                        <a:bodyPr/>
                        <a:lstStyle/>
                        <a:p>
                          <a:pPr algn="ctr"/>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tc>
                      <a:txBody>
                        <a:bodyPr/>
                        <a:lstStyle/>
                        <a:p>
                          <a:pPr algn="ctr"/>
                          <a14:m>
                            <m:oMathPara xmlns:m="http://schemas.openxmlformats.org/officeDocument/2006/math">
                              <m:oMathParaPr>
                                <m:jc m:val="centerGroup"/>
                              </m:oMathParaPr>
                              <m:oMath xmlns:m="http://schemas.openxmlformats.org/officeDocument/2006/math">
                                <m:r>
                                  <a:rPr lang="en-US" sz="3300" smtClean="0">
                                    <a:solidFill>
                                      <a:schemeClr val="tx1"/>
                                    </a:solidFill>
                                    <a:latin typeface="Cambria Math" panose="02040503050406030204" pitchFamily="18" charset="0"/>
                                  </a:rPr>
                                  <m:t>⋮</m:t>
                                </m:r>
                              </m:oMath>
                            </m:oMathPara>
                          </a14:m>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tc>
                      <a:txBody>
                        <a:bodyPr/>
                        <a:lstStyle/>
                        <a:p>
                          <a:pPr algn="ctr"/>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tc>
                      <a:txBody>
                        <a:bodyPr/>
                        <a:lstStyle/>
                        <a:p>
                          <a:pPr algn="ctr"/>
                          <a14:m>
                            <m:oMathPara xmlns:m="http://schemas.openxmlformats.org/officeDocument/2006/math">
                              <m:oMathParaPr>
                                <m:jc m:val="centerGroup"/>
                              </m:oMathParaPr>
                              <m:oMath xmlns:m="http://schemas.openxmlformats.org/officeDocument/2006/math">
                                <m:r>
                                  <a:rPr lang="en-US" sz="3300" smtClean="0">
                                    <a:solidFill>
                                      <a:schemeClr val="tx1"/>
                                    </a:solidFill>
                                    <a:latin typeface="Cambria Math" panose="02040503050406030204" pitchFamily="18" charset="0"/>
                                  </a:rPr>
                                  <m:t>⋮</m:t>
                                </m:r>
                              </m:oMath>
                            </m:oMathPara>
                          </a14:m>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extLst>
                      <a:ext uri="{0D108BD9-81ED-4DB2-BD59-A6C34878D82A}">
                        <a16:rowId xmlns:a16="http://schemas.microsoft.com/office/drawing/2014/main" val="3999551379"/>
                      </a:ext>
                    </a:extLst>
                  </a:tr>
                  <a:tr h="1028700">
                    <a:tc vMerge="1">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3300" i="1" smtClean="0">
                                        <a:solidFill>
                                          <a:schemeClr val="tx1"/>
                                        </a:solidFill>
                                        <a:latin typeface="Cambria Math" panose="02040503050406030204" pitchFamily="18" charset="0"/>
                                      </a:rPr>
                                    </m:ctrlPr>
                                  </m:sSubPr>
                                  <m:e>
                                    <m:r>
                                      <a:rPr lang="en-US" sz="3300" b="0" smtClean="0">
                                        <a:solidFill>
                                          <a:schemeClr val="tx1"/>
                                        </a:solidFill>
                                        <a:latin typeface="Cambria Math" panose="02040503050406030204" pitchFamily="18" charset="0"/>
                                      </a:rPr>
                                      <m:t>𝑛</m:t>
                                    </m:r>
                                  </m:e>
                                  <m:sub>
                                    <m:r>
                                      <a:rPr lang="en-US" sz="3300" b="0" smtClean="0">
                                        <a:solidFill>
                                          <a:schemeClr val="tx1"/>
                                        </a:solidFill>
                                        <a:latin typeface="Cambria Math" panose="02040503050406030204" pitchFamily="18" charset="0"/>
                                      </a:rPr>
                                      <m:t>𝐿</m:t>
                                    </m:r>
                                    <m:r>
                                      <a:rPr lang="en-US" sz="3300" b="0" smtClean="0">
                                        <a:solidFill>
                                          <a:schemeClr val="tx1"/>
                                        </a:solidFill>
                                        <a:latin typeface="Cambria Math" panose="02040503050406030204" pitchFamily="18" charset="0"/>
                                      </a:rPr>
                                      <m:t>1</m:t>
                                    </m:r>
                                  </m:sub>
                                </m:sSub>
                              </m:oMath>
                            </m:oMathPara>
                          </a14:m>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tc>
                      <a:txBody>
                        <a:bodyPr/>
                        <a:lstStyle/>
                        <a:p>
                          <a:pPr algn="ctr"/>
                          <a:r>
                            <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marL="137160" marR="137160" marT="68580" marB="6858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3300" i="1" smtClean="0">
                                        <a:solidFill>
                                          <a:schemeClr val="tx1"/>
                                        </a:solidFill>
                                        <a:latin typeface="Cambria Math" panose="02040503050406030204" pitchFamily="18" charset="0"/>
                                      </a:rPr>
                                    </m:ctrlPr>
                                  </m:sSubPr>
                                  <m:e>
                                    <m:r>
                                      <a:rPr lang="en-US" sz="3300" b="0" smtClean="0">
                                        <a:solidFill>
                                          <a:schemeClr val="tx1"/>
                                        </a:solidFill>
                                        <a:latin typeface="Cambria Math" panose="02040503050406030204" pitchFamily="18" charset="0"/>
                                      </a:rPr>
                                      <m:t>𝑛</m:t>
                                    </m:r>
                                  </m:e>
                                  <m:sub>
                                    <m:r>
                                      <a:rPr lang="en-US" sz="3300" b="0" smtClean="0">
                                        <a:solidFill>
                                          <a:schemeClr val="tx1"/>
                                        </a:solidFill>
                                        <a:latin typeface="Cambria Math" panose="02040503050406030204" pitchFamily="18" charset="0"/>
                                      </a:rPr>
                                      <m:t>𝐿𝑗</m:t>
                                    </m:r>
                                  </m:sub>
                                </m:sSub>
                              </m:oMath>
                            </m:oMathPara>
                          </a14:m>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tc>
                      <a:txBody>
                        <a:bodyPr/>
                        <a:lstStyle/>
                        <a:p>
                          <a:pPr algn="ctr"/>
                          <a:r>
                            <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marL="137160" marR="137160" marT="68580" marB="68580"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3300" i="1" smtClean="0">
                                        <a:solidFill>
                                          <a:schemeClr val="tx1"/>
                                        </a:solidFill>
                                        <a:latin typeface="Cambria Math" panose="02040503050406030204" pitchFamily="18" charset="0"/>
                                      </a:rPr>
                                    </m:ctrlPr>
                                  </m:sSubPr>
                                  <m:e>
                                    <m:r>
                                      <a:rPr lang="en-US" sz="3300" b="0" smtClean="0">
                                        <a:solidFill>
                                          <a:schemeClr val="tx1"/>
                                        </a:solidFill>
                                        <a:latin typeface="Cambria Math" panose="02040503050406030204" pitchFamily="18" charset="0"/>
                                      </a:rPr>
                                      <m:t>𝑛</m:t>
                                    </m:r>
                                  </m:e>
                                  <m:sub>
                                    <m:r>
                                      <a:rPr lang="en-US" sz="3300" b="0" smtClean="0">
                                        <a:solidFill>
                                          <a:schemeClr val="tx1"/>
                                        </a:solidFill>
                                        <a:latin typeface="Cambria Math" panose="02040503050406030204" pitchFamily="18" charset="0"/>
                                      </a:rPr>
                                      <m:t>𝐿𝐾</m:t>
                                    </m:r>
                                  </m:sub>
                                </m:sSub>
                              </m:oMath>
                            </m:oMathPara>
                          </a14:m>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extLst>
                      <a:ext uri="{0D108BD9-81ED-4DB2-BD59-A6C34878D82A}">
                        <a16:rowId xmlns:a16="http://schemas.microsoft.com/office/drawing/2014/main" val="2432432820"/>
                      </a:ext>
                    </a:extLst>
                  </a:tr>
                </a:tbl>
              </a:graphicData>
            </a:graphic>
          </p:graphicFrame>
        </mc:Choice>
        <mc:Fallback xmlns="">
          <p:graphicFrame>
            <p:nvGraphicFramePr>
              <p:cNvPr id="5" name="Table 5">
                <a:extLst>
                  <a:ext uri="{FF2B5EF4-FFF2-40B4-BE49-F238E27FC236}">
                    <a16:creationId xmlns:a16="http://schemas.microsoft.com/office/drawing/2014/main" id="{9C7193D0-BFAB-4E58-8EB1-E4D6AB780319}"/>
                  </a:ext>
                </a:extLst>
              </p:cNvPr>
              <p:cNvGraphicFramePr>
                <a:graphicFrameLocks noGrp="1"/>
              </p:cNvGraphicFramePr>
              <p:nvPr>
                <p:ph idx="1"/>
                <p:extLst>
                  <p:ext uri="{D42A27DB-BD31-4B8C-83A1-F6EECF244321}">
                    <p14:modId xmlns:p14="http://schemas.microsoft.com/office/powerpoint/2010/main" val="1570006270"/>
                  </p:ext>
                </p:extLst>
              </p:nvPr>
            </p:nvGraphicFramePr>
            <p:xfrm>
              <a:off x="2896753" y="1911198"/>
              <a:ext cx="10287000" cy="6172200"/>
            </p:xfrm>
            <a:graphic>
              <a:graphicData uri="http://schemas.openxmlformats.org/drawingml/2006/table">
                <a:tbl>
                  <a:tblPr firstRow="1" firstCol="1">
                    <a:tableStyleId>{21E4AEA4-8DFA-4A89-87EB-49C32662AFE0}</a:tableStyleId>
                  </a:tblPr>
                  <a:tblGrid>
                    <a:gridCol w="1714500">
                      <a:extLst>
                        <a:ext uri="{9D8B030D-6E8A-4147-A177-3AD203B41FA5}">
                          <a16:colId xmlns:a16="http://schemas.microsoft.com/office/drawing/2014/main" val="870006622"/>
                        </a:ext>
                      </a:extLst>
                    </a:gridCol>
                    <a:gridCol w="1714500">
                      <a:extLst>
                        <a:ext uri="{9D8B030D-6E8A-4147-A177-3AD203B41FA5}">
                          <a16:colId xmlns:a16="http://schemas.microsoft.com/office/drawing/2014/main" val="1549509696"/>
                        </a:ext>
                      </a:extLst>
                    </a:gridCol>
                    <a:gridCol w="1714500">
                      <a:extLst>
                        <a:ext uri="{9D8B030D-6E8A-4147-A177-3AD203B41FA5}">
                          <a16:colId xmlns:a16="http://schemas.microsoft.com/office/drawing/2014/main" val="1007143316"/>
                        </a:ext>
                      </a:extLst>
                    </a:gridCol>
                    <a:gridCol w="1714500">
                      <a:extLst>
                        <a:ext uri="{9D8B030D-6E8A-4147-A177-3AD203B41FA5}">
                          <a16:colId xmlns:a16="http://schemas.microsoft.com/office/drawing/2014/main" val="1478944659"/>
                        </a:ext>
                      </a:extLst>
                    </a:gridCol>
                    <a:gridCol w="1714500">
                      <a:extLst>
                        <a:ext uri="{9D8B030D-6E8A-4147-A177-3AD203B41FA5}">
                          <a16:colId xmlns:a16="http://schemas.microsoft.com/office/drawing/2014/main" val="1399277390"/>
                        </a:ext>
                      </a:extLst>
                    </a:gridCol>
                    <a:gridCol w="1714500">
                      <a:extLst>
                        <a:ext uri="{9D8B030D-6E8A-4147-A177-3AD203B41FA5}">
                          <a16:colId xmlns:a16="http://schemas.microsoft.com/office/drawing/2014/main" val="1099515960"/>
                        </a:ext>
                      </a:extLst>
                    </a:gridCol>
                  </a:tblGrid>
                  <a:tr h="1028700">
                    <a:tc>
                      <a:txBody>
                        <a:bodyPr/>
                        <a:lstStyle/>
                        <a:p>
                          <a:pPr algn="ctr"/>
                          <a:r>
                            <a:rPr lang="en-US" sz="3300" dirty="0">
                              <a:solidFill>
                                <a:schemeClr val="bg2"/>
                              </a:solidFill>
                              <a:latin typeface="Calibri" panose="020F0502020204030204" pitchFamily="34" charset="0"/>
                              <a:ea typeface="Calibri" panose="020F0502020204030204" pitchFamily="34" charset="0"/>
                              <a:cs typeface="Calibri" panose="020F0502020204030204" pitchFamily="34" charset="0"/>
                            </a:rPr>
                            <a:t>Count</a:t>
                          </a:r>
                        </a:p>
                      </a:txBody>
                      <a:tcPr marL="137160" marR="137160" marT="68580" marB="68580" anchor="ctr">
                        <a:solidFill>
                          <a:srgbClr val="002060"/>
                        </a:solidFill>
                      </a:tcPr>
                    </a:tc>
                    <a:tc gridSpan="5">
                      <a:txBody>
                        <a:bodyPr/>
                        <a:lstStyle/>
                        <a:p>
                          <a:pPr algn="ctr"/>
                          <a:r>
                            <a:rPr lang="en-US" sz="3300" dirty="0">
                              <a:solidFill>
                                <a:schemeClr val="bg2"/>
                              </a:solidFill>
                              <a:latin typeface="Calibri" panose="020F0502020204030204" pitchFamily="34" charset="0"/>
                              <a:ea typeface="Calibri" panose="020F0502020204030204" pitchFamily="34" charset="0"/>
                              <a:cs typeface="Calibri" panose="020F0502020204030204" pitchFamily="34" charset="0"/>
                            </a:rPr>
                            <a:t>Second Variable</a:t>
                          </a:r>
                        </a:p>
                      </a:txBody>
                      <a:tcPr marL="137160" marR="137160" marT="68580" marB="68580" anchor="ctr">
                        <a:solidFill>
                          <a:srgbClr val="0070C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553013961"/>
                      </a:ext>
                    </a:extLst>
                  </a:tr>
                  <a:tr h="1028700">
                    <a:tc rowSpan="5">
                      <a:txBody>
                        <a:bodyPr/>
                        <a:lstStyle/>
                        <a:p>
                          <a:pPr algn="ctr"/>
                          <a:r>
                            <a:rPr lang="en-US" sz="3300" dirty="0">
                              <a:solidFill>
                                <a:schemeClr val="bg2"/>
                              </a:solidFill>
                              <a:latin typeface="Calibri" panose="020F0502020204030204" pitchFamily="34" charset="0"/>
                              <a:ea typeface="Calibri" panose="020F0502020204030204" pitchFamily="34" charset="0"/>
                              <a:cs typeface="Calibri" panose="020F0502020204030204" pitchFamily="34" charset="0"/>
                            </a:rPr>
                            <a:t>First Variable</a:t>
                          </a:r>
                        </a:p>
                      </a:txBody>
                      <a:tcPr marL="137160" marR="137160" marT="68580" marB="68580" anchor="ctr">
                        <a:solidFill>
                          <a:srgbClr val="0070C0"/>
                        </a:solidFill>
                      </a:tcPr>
                    </a:tc>
                    <a:tc>
                      <a:txBody>
                        <a:bodyPr/>
                        <a:lstStyle/>
                        <a:p>
                          <a:endParaRPr lang="en-US"/>
                        </a:p>
                      </a:txBody>
                      <a:tcPr marL="137160" marR="137160" marT="68580" marB="68580" anchor="ctr">
                        <a:blipFill>
                          <a:blip r:embed="rId3"/>
                          <a:stretch>
                            <a:fillRect l="-100000" t="-100592" r="-400355" b="-401183"/>
                          </a:stretch>
                        </a:blipFill>
                      </a:tcPr>
                    </a:tc>
                    <a:tc>
                      <a:txBody>
                        <a:bodyPr/>
                        <a:lstStyle/>
                        <a:p>
                          <a:pPr algn="ctr"/>
                          <a:r>
                            <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marL="137160" marR="137160" marT="68580" marB="68580" anchor="ctr">
                        <a:noFill/>
                      </a:tcPr>
                    </a:tc>
                    <a:tc>
                      <a:txBody>
                        <a:bodyPr/>
                        <a:lstStyle/>
                        <a:p>
                          <a:endParaRPr lang="en-US"/>
                        </a:p>
                      </a:txBody>
                      <a:tcPr marL="137160" marR="137160" marT="68580" marB="68580" anchor="ctr">
                        <a:blipFill>
                          <a:blip r:embed="rId3"/>
                          <a:stretch>
                            <a:fillRect l="-300712" t="-100592" r="-201779" b="-401183"/>
                          </a:stretch>
                        </a:blipFill>
                      </a:tcPr>
                    </a:tc>
                    <a:tc>
                      <a:txBody>
                        <a:bodyPr/>
                        <a:lstStyle/>
                        <a:p>
                          <a:pPr algn="ctr"/>
                          <a:r>
                            <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marL="137160" marR="137160" marT="68580" marB="68580" anchor="ctr">
                        <a:noFill/>
                      </a:tcPr>
                    </a:tc>
                    <a:tc>
                      <a:txBody>
                        <a:bodyPr/>
                        <a:lstStyle/>
                        <a:p>
                          <a:endParaRPr lang="en-US"/>
                        </a:p>
                      </a:txBody>
                      <a:tcPr marL="137160" marR="137160" marT="68580" marB="68580" anchor="ctr">
                        <a:blipFill>
                          <a:blip r:embed="rId3"/>
                          <a:stretch>
                            <a:fillRect l="-501068" t="-100592" r="-1423" b="-401183"/>
                          </a:stretch>
                        </a:blipFill>
                      </a:tcPr>
                    </a:tc>
                    <a:extLst>
                      <a:ext uri="{0D108BD9-81ED-4DB2-BD59-A6C34878D82A}">
                        <a16:rowId xmlns:a16="http://schemas.microsoft.com/office/drawing/2014/main" val="2247109648"/>
                      </a:ext>
                    </a:extLst>
                  </a:tr>
                  <a:tr h="1028700">
                    <a:tc vMerge="1">
                      <a:txBody>
                        <a:bodyPr/>
                        <a:lstStyle/>
                        <a:p>
                          <a:endParaRPr lang="en-US" dirty="0"/>
                        </a:p>
                      </a:txBody>
                      <a:tcPr/>
                    </a:tc>
                    <a:tc>
                      <a:txBody>
                        <a:bodyPr/>
                        <a:lstStyle/>
                        <a:p>
                          <a:endParaRPr lang="en-US"/>
                        </a:p>
                      </a:txBody>
                      <a:tcPr marL="137160" marR="137160" marT="68580" marB="68580" anchor="ctr">
                        <a:blipFill>
                          <a:blip r:embed="rId3"/>
                          <a:stretch>
                            <a:fillRect l="-100000" t="-200592" r="-400355" b="-301183"/>
                          </a:stretch>
                        </a:blipFill>
                      </a:tcPr>
                    </a:tc>
                    <a:tc>
                      <a:txBody>
                        <a:bodyPr/>
                        <a:lstStyle/>
                        <a:p>
                          <a:pPr algn="ctr"/>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tc>
                      <a:txBody>
                        <a:bodyPr/>
                        <a:lstStyle/>
                        <a:p>
                          <a:endParaRPr lang="en-US"/>
                        </a:p>
                      </a:txBody>
                      <a:tcPr marL="137160" marR="137160" marT="68580" marB="68580" anchor="ctr">
                        <a:blipFill>
                          <a:blip r:embed="rId3"/>
                          <a:stretch>
                            <a:fillRect l="-300712" t="-200592" r="-201779" b="-301183"/>
                          </a:stretch>
                        </a:blipFill>
                      </a:tcPr>
                    </a:tc>
                    <a:tc>
                      <a:txBody>
                        <a:bodyPr/>
                        <a:lstStyle/>
                        <a:p>
                          <a:pPr algn="ctr"/>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tc>
                      <a:txBody>
                        <a:bodyPr/>
                        <a:lstStyle/>
                        <a:p>
                          <a:endParaRPr lang="en-US"/>
                        </a:p>
                      </a:txBody>
                      <a:tcPr marL="137160" marR="137160" marT="68580" marB="68580" anchor="ctr">
                        <a:blipFill>
                          <a:blip r:embed="rId3"/>
                          <a:stretch>
                            <a:fillRect l="-501068" t="-200592" r="-1423" b="-301183"/>
                          </a:stretch>
                        </a:blipFill>
                      </a:tcPr>
                    </a:tc>
                    <a:extLst>
                      <a:ext uri="{0D108BD9-81ED-4DB2-BD59-A6C34878D82A}">
                        <a16:rowId xmlns:a16="http://schemas.microsoft.com/office/drawing/2014/main" val="152394807"/>
                      </a:ext>
                    </a:extLst>
                  </a:tr>
                  <a:tr h="1028700">
                    <a:tc vMerge="1">
                      <a:txBody>
                        <a:bodyPr/>
                        <a:lstStyle/>
                        <a:p>
                          <a:endParaRPr lang="en-US" dirty="0"/>
                        </a:p>
                      </a:txBody>
                      <a:tcPr/>
                    </a:tc>
                    <a:tc>
                      <a:txBody>
                        <a:bodyPr/>
                        <a:lstStyle/>
                        <a:p>
                          <a:endParaRPr lang="en-US"/>
                        </a:p>
                      </a:txBody>
                      <a:tcPr marL="137160" marR="137160" marT="68580" marB="68580" anchor="ctr">
                        <a:blipFill>
                          <a:blip r:embed="rId3"/>
                          <a:stretch>
                            <a:fillRect l="-100000" t="-300592" r="-400355" b="-201183"/>
                          </a:stretch>
                        </a:blipFill>
                      </a:tcPr>
                    </a:tc>
                    <a:tc>
                      <a:txBody>
                        <a:bodyPr/>
                        <a:lstStyle/>
                        <a:p>
                          <a:pPr algn="ctr"/>
                          <a:r>
                            <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marL="137160" marR="137160" marT="68580" marB="68580" anchor="ctr">
                        <a:noFill/>
                      </a:tcPr>
                    </a:tc>
                    <a:tc>
                      <a:txBody>
                        <a:bodyPr/>
                        <a:lstStyle/>
                        <a:p>
                          <a:endParaRPr lang="en-US"/>
                        </a:p>
                      </a:txBody>
                      <a:tcPr marL="137160" marR="137160" marT="68580" marB="68580" anchor="ctr">
                        <a:blipFill>
                          <a:blip r:embed="rId3"/>
                          <a:stretch>
                            <a:fillRect l="-300712" t="-300592" r="-201779" b="-201183"/>
                          </a:stretch>
                        </a:blipFill>
                      </a:tcPr>
                    </a:tc>
                    <a:tc>
                      <a:txBody>
                        <a:bodyPr/>
                        <a:lstStyle/>
                        <a:p>
                          <a:pPr algn="ctr"/>
                          <a:r>
                            <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marL="137160" marR="137160" marT="68580" marB="68580" anchor="ctr">
                        <a:noFill/>
                      </a:tcPr>
                    </a:tc>
                    <a:tc>
                      <a:txBody>
                        <a:bodyPr/>
                        <a:lstStyle/>
                        <a:p>
                          <a:endParaRPr lang="en-US"/>
                        </a:p>
                      </a:txBody>
                      <a:tcPr marL="137160" marR="137160" marT="68580" marB="68580" anchor="ctr">
                        <a:blipFill>
                          <a:blip r:embed="rId3"/>
                          <a:stretch>
                            <a:fillRect l="-501068" t="-300592" r="-1423" b="-201183"/>
                          </a:stretch>
                        </a:blipFill>
                      </a:tcPr>
                    </a:tc>
                    <a:extLst>
                      <a:ext uri="{0D108BD9-81ED-4DB2-BD59-A6C34878D82A}">
                        <a16:rowId xmlns:a16="http://schemas.microsoft.com/office/drawing/2014/main" val="1555858662"/>
                      </a:ext>
                    </a:extLst>
                  </a:tr>
                  <a:tr h="1028700">
                    <a:tc vMerge="1">
                      <a:txBody>
                        <a:bodyPr/>
                        <a:lstStyle/>
                        <a:p>
                          <a:endParaRPr lang="en-US" dirty="0"/>
                        </a:p>
                      </a:txBody>
                      <a:tcPr/>
                    </a:tc>
                    <a:tc>
                      <a:txBody>
                        <a:bodyPr/>
                        <a:lstStyle/>
                        <a:p>
                          <a:endParaRPr lang="en-US"/>
                        </a:p>
                      </a:txBody>
                      <a:tcPr marL="137160" marR="137160" marT="68580" marB="68580" anchor="ctr">
                        <a:blipFill>
                          <a:blip r:embed="rId3"/>
                          <a:stretch>
                            <a:fillRect l="-100000" t="-400592" r="-400355" b="-101183"/>
                          </a:stretch>
                        </a:blipFill>
                      </a:tcPr>
                    </a:tc>
                    <a:tc>
                      <a:txBody>
                        <a:bodyPr/>
                        <a:lstStyle/>
                        <a:p>
                          <a:pPr algn="ctr"/>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tc>
                      <a:txBody>
                        <a:bodyPr/>
                        <a:lstStyle/>
                        <a:p>
                          <a:endParaRPr lang="en-US"/>
                        </a:p>
                      </a:txBody>
                      <a:tcPr marL="137160" marR="137160" marT="68580" marB="68580" anchor="ctr">
                        <a:blipFill>
                          <a:blip r:embed="rId3"/>
                          <a:stretch>
                            <a:fillRect l="-300712" t="-400592" r="-201779" b="-101183"/>
                          </a:stretch>
                        </a:blipFill>
                      </a:tcPr>
                    </a:tc>
                    <a:tc>
                      <a:txBody>
                        <a:bodyPr/>
                        <a:lstStyle/>
                        <a:p>
                          <a:pPr algn="ctr"/>
                          <a:endPar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noFill/>
                      </a:tcPr>
                    </a:tc>
                    <a:tc>
                      <a:txBody>
                        <a:bodyPr/>
                        <a:lstStyle/>
                        <a:p>
                          <a:endParaRPr lang="en-US"/>
                        </a:p>
                      </a:txBody>
                      <a:tcPr marL="137160" marR="137160" marT="68580" marB="68580" anchor="ctr">
                        <a:blipFill>
                          <a:blip r:embed="rId3"/>
                          <a:stretch>
                            <a:fillRect l="-501068" t="-400592" r="-1423" b="-101183"/>
                          </a:stretch>
                        </a:blipFill>
                      </a:tcPr>
                    </a:tc>
                    <a:extLst>
                      <a:ext uri="{0D108BD9-81ED-4DB2-BD59-A6C34878D82A}">
                        <a16:rowId xmlns:a16="http://schemas.microsoft.com/office/drawing/2014/main" val="3999551379"/>
                      </a:ext>
                    </a:extLst>
                  </a:tr>
                  <a:tr h="1028700">
                    <a:tc vMerge="1">
                      <a:txBody>
                        <a:bodyPr/>
                        <a:lstStyle/>
                        <a:p>
                          <a:endParaRPr lang="en-US" dirty="0"/>
                        </a:p>
                      </a:txBody>
                      <a:tcPr/>
                    </a:tc>
                    <a:tc>
                      <a:txBody>
                        <a:bodyPr/>
                        <a:lstStyle/>
                        <a:p>
                          <a:endParaRPr lang="en-US"/>
                        </a:p>
                      </a:txBody>
                      <a:tcPr marL="137160" marR="137160" marT="68580" marB="68580" anchor="ctr">
                        <a:blipFill>
                          <a:blip r:embed="rId3"/>
                          <a:stretch>
                            <a:fillRect l="-100000" t="-500592" r="-400355" b="-1183"/>
                          </a:stretch>
                        </a:blipFill>
                      </a:tcPr>
                    </a:tc>
                    <a:tc>
                      <a:txBody>
                        <a:bodyPr/>
                        <a:lstStyle/>
                        <a:p>
                          <a:pPr algn="ctr"/>
                          <a:r>
                            <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marL="137160" marR="137160" marT="68580" marB="68580" anchor="ctr">
                        <a:noFill/>
                      </a:tcPr>
                    </a:tc>
                    <a:tc>
                      <a:txBody>
                        <a:bodyPr/>
                        <a:lstStyle/>
                        <a:p>
                          <a:endParaRPr lang="en-US"/>
                        </a:p>
                      </a:txBody>
                      <a:tcPr marL="137160" marR="137160" marT="68580" marB="68580" anchor="ctr">
                        <a:blipFill>
                          <a:blip r:embed="rId3"/>
                          <a:stretch>
                            <a:fillRect l="-300712" t="-500592" r="-201779" b="-1183"/>
                          </a:stretch>
                        </a:blipFill>
                      </a:tcPr>
                    </a:tc>
                    <a:tc>
                      <a:txBody>
                        <a:bodyPr/>
                        <a:lstStyle/>
                        <a:p>
                          <a:pPr algn="ctr"/>
                          <a:r>
                            <a:rPr lang="en-US" sz="33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marL="137160" marR="137160" marT="68580" marB="68580" anchor="ctr">
                        <a:noFill/>
                      </a:tcPr>
                    </a:tc>
                    <a:tc>
                      <a:txBody>
                        <a:bodyPr/>
                        <a:lstStyle/>
                        <a:p>
                          <a:endParaRPr lang="en-US"/>
                        </a:p>
                      </a:txBody>
                      <a:tcPr marL="137160" marR="137160" marT="68580" marB="68580" anchor="ctr">
                        <a:blipFill>
                          <a:blip r:embed="rId3"/>
                          <a:stretch>
                            <a:fillRect l="-501068" t="-500592" r="-1423" b="-1183"/>
                          </a:stretch>
                        </a:blipFill>
                      </a:tcPr>
                    </a:tc>
                    <a:extLst>
                      <a:ext uri="{0D108BD9-81ED-4DB2-BD59-A6C34878D82A}">
                        <a16:rowId xmlns:a16="http://schemas.microsoft.com/office/drawing/2014/main" val="2432432820"/>
                      </a:ext>
                    </a:extLst>
                  </a:tr>
                </a:tbl>
              </a:graphicData>
            </a:graphic>
          </p:graphicFrame>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5A84B50-549C-4CC2-820C-5C0365F0A4CF}"/>
                  </a:ext>
                </a:extLst>
              </p:cNvPr>
              <p:cNvSpPr txBox="1"/>
              <p:nvPr/>
            </p:nvSpPr>
            <p:spPr>
              <a:xfrm>
                <a:off x="13309878" y="7455745"/>
                <a:ext cx="4637252" cy="1675010"/>
              </a:xfrm>
              <a:prstGeom prst="rect">
                <a:avLst/>
              </a:prstGeom>
              <a:noFill/>
            </p:spPr>
            <p:txBody>
              <a:bodyPr wrap="square">
                <a:spAutoFit/>
              </a:bodyPr>
              <a:lstStyle/>
              <a:p>
                <a:pPr>
                  <a:lnSpc>
                    <a:spcPct val="125000"/>
                  </a:lnSpc>
                  <a:spcBef>
                    <a:spcPts val="900"/>
                  </a:spcBef>
                </a:pPr>
                <a:r>
                  <a:rPr lang="en-US" sz="3900" dirty="0">
                    <a:latin typeface="Calibri" panose="020F0502020204030204" pitchFamily="34" charset="0"/>
                    <a:ea typeface="Calibri" panose="020F0502020204030204" pitchFamily="34" charset="0"/>
                    <a:cs typeface="Calibri" panose="020F0502020204030204" pitchFamily="34" charset="0"/>
                  </a:rPr>
                  <a:t>Table Total.</a:t>
                </a:r>
                <a:br>
                  <a:rPr lang="en-US" sz="3900" dirty="0">
                    <a:latin typeface="Calibri" panose="020F0502020204030204" pitchFamily="34" charset="0"/>
                    <a:ea typeface="Calibri" panose="020F0502020204030204" pitchFamily="34" charset="0"/>
                    <a:cs typeface="Calibri" panose="020F0502020204030204" pitchFamily="34" charset="0"/>
                  </a:rPr>
                </a:br>
                <a:r>
                  <a:rPr lang="en-US" sz="39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𝑛</m:t>
                        </m:r>
                      </m:e>
                      <m:sub>
                        <m:r>
                          <a:rPr lang="en-US" sz="3900" i="1">
                            <a:latin typeface="Cambria Math" panose="02040503050406030204" pitchFamily="18" charset="0"/>
                          </a:rPr>
                          <m:t>++</m:t>
                        </m:r>
                      </m:sub>
                    </m:sSub>
                    <m:r>
                      <a:rPr lang="en-US" sz="3900" i="1">
                        <a:latin typeface="Cambria Math" panose="02040503050406030204" pitchFamily="18" charset="0"/>
                      </a:rPr>
                      <m:t>=</m:t>
                    </m:r>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𝑖</m:t>
                        </m:r>
                        <m:r>
                          <a:rPr lang="en-US" sz="3900" i="1">
                            <a:latin typeface="Cambria Math" panose="02040503050406030204" pitchFamily="18" charset="0"/>
                          </a:rPr>
                          <m:t>=1</m:t>
                        </m:r>
                      </m:sub>
                      <m:sup>
                        <m:r>
                          <a:rPr lang="en-US" sz="3900" i="1">
                            <a:latin typeface="Cambria Math" panose="02040503050406030204" pitchFamily="18" charset="0"/>
                          </a:rPr>
                          <m:t>𝐿</m:t>
                        </m:r>
                      </m:sup>
                      <m:e>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𝑗</m:t>
                            </m:r>
                            <m:r>
                              <a:rPr lang="en-US" sz="3900" i="1">
                                <a:latin typeface="Cambria Math" panose="02040503050406030204" pitchFamily="18" charset="0"/>
                              </a:rPr>
                              <m:t>=1</m:t>
                            </m:r>
                          </m:sub>
                          <m:sup>
                            <m:r>
                              <a:rPr lang="en-US" sz="3900" i="1">
                                <a:latin typeface="Cambria Math" panose="02040503050406030204" pitchFamily="18" charset="0"/>
                              </a:rPr>
                              <m:t>𝐾</m:t>
                            </m:r>
                          </m:sup>
                          <m:e>
                            <m:sSub>
                              <m:sSubPr>
                                <m:ctrlPr>
                                  <a:rPr lang="en-US" sz="3900" i="1">
                                    <a:latin typeface="Cambria Math" panose="02040503050406030204" pitchFamily="18" charset="0"/>
                                  </a:rPr>
                                </m:ctrlPr>
                              </m:sSubPr>
                              <m:e>
                                <m:r>
                                  <a:rPr lang="en-US" sz="3900" i="1">
                                    <a:latin typeface="Cambria Math" panose="02040503050406030204" pitchFamily="18" charset="0"/>
                                  </a:rPr>
                                  <m:t>𝑛</m:t>
                                </m:r>
                              </m:e>
                              <m:sub>
                                <m:r>
                                  <a:rPr lang="en-US" sz="3900" i="1">
                                    <a:latin typeface="Cambria Math" panose="02040503050406030204" pitchFamily="18" charset="0"/>
                                  </a:rPr>
                                  <m:t>𝑖𝑗</m:t>
                                </m:r>
                              </m:sub>
                            </m:sSub>
                          </m:e>
                        </m:nary>
                      </m:e>
                    </m:nary>
                  </m:oMath>
                </a14:m>
                <a:endParaRPr lang="en-US" sz="39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 name="TextBox 7">
                <a:extLst>
                  <a:ext uri="{FF2B5EF4-FFF2-40B4-BE49-F238E27FC236}">
                    <a16:creationId xmlns:a16="http://schemas.microsoft.com/office/drawing/2014/main" id="{95A84B50-549C-4CC2-820C-5C0365F0A4CF}"/>
                  </a:ext>
                </a:extLst>
              </p:cNvPr>
              <p:cNvSpPr txBox="1">
                <a:spLocks noRot="1" noChangeAspect="1" noMove="1" noResize="1" noEditPoints="1" noAdjustHandles="1" noChangeArrowheads="1" noChangeShapeType="1" noTextEdit="1"/>
              </p:cNvSpPr>
              <p:nvPr/>
            </p:nvSpPr>
            <p:spPr>
              <a:xfrm>
                <a:off x="13309878" y="7455745"/>
                <a:ext cx="4637252" cy="1675010"/>
              </a:xfrm>
              <a:prstGeom prst="rect">
                <a:avLst/>
              </a:prstGeom>
              <a:blipFill>
                <a:blip r:embed="rId4"/>
                <a:stretch>
                  <a:fillRect l="-4468" t="-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D2FE0F4-AA8F-84BE-0D6B-51653810169A}"/>
                  </a:ext>
                </a:extLst>
              </p:cNvPr>
              <p:cNvSpPr txBox="1"/>
              <p:nvPr/>
            </p:nvSpPr>
            <p:spPr>
              <a:xfrm>
                <a:off x="2896753" y="8218286"/>
                <a:ext cx="10062503" cy="901016"/>
              </a:xfrm>
              <a:prstGeom prst="rect">
                <a:avLst/>
              </a:prstGeom>
              <a:noFill/>
            </p:spPr>
            <p:txBody>
              <a:bodyPr wrap="square">
                <a:spAutoFit/>
              </a:bodyPr>
              <a:lstStyle/>
              <a:p>
                <a:pPr>
                  <a:lnSpc>
                    <a:spcPct val="125000"/>
                  </a:lnSpc>
                  <a:spcBef>
                    <a:spcPts val="900"/>
                  </a:spcBef>
                </a:pPr>
                <a:r>
                  <a:rPr lang="en-US" sz="3900" dirty="0">
                    <a:latin typeface="Calibri" panose="020F0502020204030204" pitchFamily="34" charset="0"/>
                    <a:ea typeface="Calibri" panose="020F0502020204030204" pitchFamily="34" charset="0"/>
                    <a:cs typeface="Calibri" panose="020F0502020204030204" pitchFamily="34" charset="0"/>
                  </a:rPr>
                  <a:t>Column Subtotal.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𝑛</m:t>
                        </m:r>
                      </m:e>
                      <m:sub>
                        <m:r>
                          <a:rPr lang="en-US" sz="3900" i="1">
                            <a:latin typeface="Cambria Math" panose="02040503050406030204" pitchFamily="18" charset="0"/>
                          </a:rPr>
                          <m:t>+</m:t>
                        </m:r>
                        <m:r>
                          <a:rPr lang="en-US" sz="3900" i="1">
                            <a:latin typeface="Cambria Math" panose="02040503050406030204" pitchFamily="18" charset="0"/>
                          </a:rPr>
                          <m:t>𝑗</m:t>
                        </m:r>
                      </m:sub>
                    </m:sSub>
                    <m:r>
                      <a:rPr lang="en-US" sz="3900" i="1">
                        <a:latin typeface="Cambria Math" panose="02040503050406030204" pitchFamily="18" charset="0"/>
                      </a:rPr>
                      <m:t>=</m:t>
                    </m:r>
                    <m:nary>
                      <m:naryPr>
                        <m:chr m:val="∑"/>
                        <m:ctrlPr>
                          <a:rPr lang="en-US" sz="3900" i="1">
                            <a:latin typeface="Cambria Math" panose="02040503050406030204" pitchFamily="18" charset="0"/>
                          </a:rPr>
                        </m:ctrlPr>
                      </m:naryPr>
                      <m:sub>
                        <m:r>
                          <a:rPr lang="en-US" sz="3900" i="1">
                            <a:latin typeface="Cambria Math" panose="02040503050406030204" pitchFamily="18" charset="0"/>
                          </a:rPr>
                          <m:t>𝑖</m:t>
                        </m:r>
                        <m:r>
                          <a:rPr lang="en-US" sz="3900" i="1">
                            <a:latin typeface="Cambria Math" panose="02040503050406030204" pitchFamily="18" charset="0"/>
                          </a:rPr>
                          <m:t>=1</m:t>
                        </m:r>
                      </m:sub>
                      <m:sup>
                        <m:r>
                          <a:rPr lang="en-US" sz="3900" i="1">
                            <a:latin typeface="Cambria Math" panose="02040503050406030204" pitchFamily="18" charset="0"/>
                          </a:rPr>
                          <m:t>𝐿</m:t>
                        </m:r>
                      </m:sup>
                      <m:e>
                        <m:sSub>
                          <m:sSubPr>
                            <m:ctrlPr>
                              <a:rPr lang="en-US" sz="3900" i="1">
                                <a:latin typeface="Cambria Math" panose="02040503050406030204" pitchFamily="18" charset="0"/>
                              </a:rPr>
                            </m:ctrlPr>
                          </m:sSubPr>
                          <m:e>
                            <m:r>
                              <a:rPr lang="en-US" sz="3900" i="1">
                                <a:latin typeface="Cambria Math" panose="02040503050406030204" pitchFamily="18" charset="0"/>
                              </a:rPr>
                              <m:t>𝑛</m:t>
                            </m:r>
                          </m:e>
                          <m:sub>
                            <m:r>
                              <a:rPr lang="en-US" sz="3900" i="1">
                                <a:latin typeface="Cambria Math" panose="02040503050406030204" pitchFamily="18" charset="0"/>
                              </a:rPr>
                              <m:t>𝑖𝑗</m:t>
                            </m:r>
                          </m:sub>
                        </m:sSub>
                      </m:e>
                    </m:nary>
                    <m:r>
                      <a:rPr lang="en-US" sz="3900" b="0" i="1" smtClean="0">
                        <a:latin typeface="Cambria Math" panose="02040503050406030204" pitchFamily="18" charset="0"/>
                      </a:rPr>
                      <m:t>,</m:t>
                    </m:r>
                    <m:r>
                      <a:rPr lang="en-US" sz="3900" i="1">
                        <a:latin typeface="Cambria Math" panose="02040503050406030204" pitchFamily="18" charset="0"/>
                      </a:rPr>
                      <m:t>𝑗</m:t>
                    </m:r>
                    <m:r>
                      <a:rPr lang="en-US" sz="3900" i="1">
                        <a:latin typeface="Cambria Math" panose="02040503050406030204" pitchFamily="18" charset="0"/>
                      </a:rPr>
                      <m:t>=1,…,</m:t>
                    </m:r>
                    <m:r>
                      <a:rPr lang="en-US" sz="3900" i="1">
                        <a:latin typeface="Cambria Math" panose="02040503050406030204" pitchFamily="18" charset="0"/>
                      </a:rPr>
                      <m:t>𝐾</m:t>
                    </m:r>
                  </m:oMath>
                </a14:m>
                <a:r>
                  <a:rPr lang="en-US" sz="3900" dirty="0">
                    <a:latin typeface="Calibri" panose="020F0502020204030204" pitchFamily="34" charset="0"/>
                    <a:ea typeface="Calibri" panose="020F0502020204030204" pitchFamily="34" charset="0"/>
                    <a:cs typeface="Calibri" panose="020F0502020204030204" pitchFamily="34" charset="0"/>
                  </a:rPr>
                  <a:t> </a:t>
                </a:r>
              </a:p>
            </p:txBody>
          </p:sp>
        </mc:Choice>
        <mc:Fallback xmlns="">
          <p:sp>
            <p:nvSpPr>
              <p:cNvPr id="3" name="TextBox 2">
                <a:extLst>
                  <a:ext uri="{FF2B5EF4-FFF2-40B4-BE49-F238E27FC236}">
                    <a16:creationId xmlns:a16="http://schemas.microsoft.com/office/drawing/2014/main" id="{BD2FE0F4-AA8F-84BE-0D6B-51653810169A}"/>
                  </a:ext>
                </a:extLst>
              </p:cNvPr>
              <p:cNvSpPr txBox="1">
                <a:spLocks noRot="1" noChangeAspect="1" noMove="1" noResize="1" noEditPoints="1" noAdjustHandles="1" noChangeArrowheads="1" noChangeShapeType="1" noTextEdit="1"/>
              </p:cNvSpPr>
              <p:nvPr/>
            </p:nvSpPr>
            <p:spPr>
              <a:xfrm>
                <a:off x="2896753" y="8218286"/>
                <a:ext cx="10062503" cy="901016"/>
              </a:xfrm>
              <a:prstGeom prst="rect">
                <a:avLst/>
              </a:prstGeom>
              <a:blipFill>
                <a:blip r:embed="rId5"/>
                <a:stretch>
                  <a:fillRect l="-2059" b="-229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5225B7E-CB31-119F-A490-DC1C214BC07F}"/>
                  </a:ext>
                </a:extLst>
              </p:cNvPr>
              <p:cNvSpPr txBox="1"/>
              <p:nvPr/>
            </p:nvSpPr>
            <p:spPr>
              <a:xfrm>
                <a:off x="13616942" y="3937529"/>
                <a:ext cx="3566160" cy="2411942"/>
              </a:xfrm>
              <a:prstGeom prst="rect">
                <a:avLst/>
              </a:prstGeom>
              <a:noFill/>
            </p:spPr>
            <p:txBody>
              <a:bodyPr wrap="square" anchor="ctr">
                <a:spAutoFit/>
              </a:bodyPr>
              <a:lstStyle/>
              <a:p>
                <a:pPr>
                  <a:lnSpc>
                    <a:spcPct val="125000"/>
                  </a:lnSpc>
                  <a:spcBef>
                    <a:spcPts val="900"/>
                  </a:spcBef>
                </a:pPr>
                <a:r>
                  <a:rPr lang="en-US" sz="3900" dirty="0">
                    <a:latin typeface="Calibri" panose="020F0502020204030204" pitchFamily="34" charset="0"/>
                    <a:ea typeface="Calibri" panose="020F0502020204030204" pitchFamily="34" charset="0"/>
                    <a:cs typeface="Calibri" panose="020F0502020204030204" pitchFamily="34" charset="0"/>
                  </a:rPr>
                  <a:t>Row Subtotal.</a:t>
                </a:r>
                <a:br>
                  <a:rPr lang="en-US" sz="3900" dirty="0">
                    <a:latin typeface="Calibri" panose="020F0502020204030204" pitchFamily="34" charset="0"/>
                    <a:ea typeface="Calibri" panose="020F0502020204030204" pitchFamily="34" charset="0"/>
                    <a:cs typeface="Calibri" panose="020F0502020204030204" pitchFamily="34" charset="0"/>
                  </a:rPr>
                </a:b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𝑛</m:t>
                        </m:r>
                      </m:e>
                      <m:sub>
                        <m:r>
                          <a:rPr lang="en-US" sz="3900" i="1">
                            <a:latin typeface="Cambria Math" panose="02040503050406030204" pitchFamily="18" charset="0"/>
                          </a:rPr>
                          <m:t>𝑖</m:t>
                        </m:r>
                        <m:r>
                          <a:rPr lang="en-US" sz="3900" i="1">
                            <a:latin typeface="Cambria Math" panose="02040503050406030204" pitchFamily="18" charset="0"/>
                          </a:rPr>
                          <m:t>+</m:t>
                        </m:r>
                      </m:sub>
                    </m:sSub>
                    <m:r>
                      <a:rPr lang="en-US" sz="3900" i="1">
                        <a:latin typeface="Cambria Math" panose="02040503050406030204" pitchFamily="18" charset="0"/>
                      </a:rPr>
                      <m:t>=</m:t>
                    </m:r>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𝑗</m:t>
                        </m:r>
                        <m:r>
                          <a:rPr lang="en-US" sz="3900" i="1">
                            <a:latin typeface="Cambria Math" panose="02040503050406030204" pitchFamily="18" charset="0"/>
                          </a:rPr>
                          <m:t>=1</m:t>
                        </m:r>
                      </m:sub>
                      <m:sup>
                        <m:r>
                          <a:rPr lang="en-US" sz="3900" i="1">
                            <a:latin typeface="Cambria Math" panose="02040503050406030204" pitchFamily="18" charset="0"/>
                          </a:rPr>
                          <m:t>𝐾</m:t>
                        </m:r>
                      </m:sup>
                      <m:e>
                        <m:sSub>
                          <m:sSubPr>
                            <m:ctrlPr>
                              <a:rPr lang="en-US" sz="3900" i="1">
                                <a:latin typeface="Cambria Math" panose="02040503050406030204" pitchFamily="18" charset="0"/>
                              </a:rPr>
                            </m:ctrlPr>
                          </m:sSubPr>
                          <m:e>
                            <m:r>
                              <a:rPr lang="en-US" sz="3900" i="1">
                                <a:latin typeface="Cambria Math" panose="02040503050406030204" pitchFamily="18" charset="0"/>
                              </a:rPr>
                              <m:t>𝑛</m:t>
                            </m:r>
                          </m:e>
                          <m:sub>
                            <m:r>
                              <a:rPr lang="en-US" sz="3900" i="1">
                                <a:latin typeface="Cambria Math" panose="02040503050406030204" pitchFamily="18" charset="0"/>
                              </a:rPr>
                              <m:t>𝑖𝑗</m:t>
                            </m:r>
                          </m:sub>
                        </m:sSub>
                      </m:e>
                    </m:nary>
                  </m:oMath>
                </a14:m>
                <a:r>
                  <a:rPr lang="en-US" sz="3900" dirty="0">
                    <a:latin typeface="Calibri" panose="020F0502020204030204" pitchFamily="34" charset="0"/>
                    <a:ea typeface="Calibri" panose="020F0502020204030204" pitchFamily="34" charset="0"/>
                    <a:cs typeface="Calibri" panose="020F0502020204030204" pitchFamily="34" charset="0"/>
                  </a:rPr>
                  <a:t>,</a:t>
                </a:r>
                <a:br>
                  <a:rPr lang="en-US" sz="3900" dirty="0">
                    <a:latin typeface="Calibri" panose="020F0502020204030204" pitchFamily="34" charset="0"/>
                    <a:ea typeface="Calibri" panose="020F0502020204030204" pitchFamily="34" charset="0"/>
                    <a:cs typeface="Calibri" panose="020F0502020204030204" pitchFamily="34" charset="0"/>
                  </a:rPr>
                </a:br>
                <a14:m>
                  <m:oMath xmlns:m="http://schemas.openxmlformats.org/officeDocument/2006/math">
                    <m:r>
                      <a:rPr lang="en-US" sz="3900" i="1">
                        <a:latin typeface="Cambria Math" panose="02040503050406030204" pitchFamily="18" charset="0"/>
                      </a:rPr>
                      <m:t>𝑖</m:t>
                    </m:r>
                    <m:r>
                      <a:rPr lang="en-US" sz="3900" i="1">
                        <a:latin typeface="Cambria Math" panose="02040503050406030204" pitchFamily="18" charset="0"/>
                      </a:rPr>
                      <m:t>=1,…, </m:t>
                    </m:r>
                    <m:r>
                      <a:rPr lang="en-US" sz="3900" i="1">
                        <a:latin typeface="Cambria Math" panose="02040503050406030204" pitchFamily="18" charset="0"/>
                      </a:rPr>
                      <m:t>𝐿</m:t>
                    </m:r>
                  </m:oMath>
                </a14:m>
                <a:r>
                  <a:rPr lang="en-US" sz="3900" dirty="0">
                    <a:latin typeface="Calibri" panose="020F0502020204030204" pitchFamily="34" charset="0"/>
                    <a:ea typeface="Calibri" panose="020F0502020204030204" pitchFamily="34" charset="0"/>
                    <a:cs typeface="Calibri" panose="020F0502020204030204" pitchFamily="34" charset="0"/>
                  </a:rPr>
                  <a:t> </a:t>
                </a:r>
              </a:p>
            </p:txBody>
          </p:sp>
        </mc:Choice>
        <mc:Fallback xmlns="">
          <p:sp>
            <p:nvSpPr>
              <p:cNvPr id="4" name="TextBox 3">
                <a:extLst>
                  <a:ext uri="{FF2B5EF4-FFF2-40B4-BE49-F238E27FC236}">
                    <a16:creationId xmlns:a16="http://schemas.microsoft.com/office/drawing/2014/main" id="{85225B7E-CB31-119F-A490-DC1C214BC07F}"/>
                  </a:ext>
                </a:extLst>
              </p:cNvPr>
              <p:cNvSpPr txBox="1">
                <a:spLocks noRot="1" noChangeAspect="1" noMove="1" noResize="1" noEditPoints="1" noAdjustHandles="1" noChangeArrowheads="1" noChangeShapeType="1" noTextEdit="1"/>
              </p:cNvSpPr>
              <p:nvPr/>
            </p:nvSpPr>
            <p:spPr>
              <a:xfrm>
                <a:off x="13616942" y="3937529"/>
                <a:ext cx="3566160" cy="2411942"/>
              </a:xfrm>
              <a:prstGeom prst="rect">
                <a:avLst/>
              </a:prstGeom>
              <a:blipFill>
                <a:blip r:embed="rId6"/>
                <a:stretch>
                  <a:fillRect l="-5812"/>
                </a:stretch>
              </a:blipFill>
            </p:spPr>
            <p:txBody>
              <a:bodyPr/>
              <a:lstStyle/>
              <a:p>
                <a:r>
                  <a:rPr lang="en-US">
                    <a:noFill/>
                  </a:rPr>
                  <a:t> </a:t>
                </a:r>
              </a:p>
            </p:txBody>
          </p:sp>
        </mc:Fallback>
      </mc:AlternateContent>
    </p:spTree>
    <p:extLst>
      <p:ext uri="{BB962C8B-B14F-4D97-AF65-F5344CB8AC3E}">
        <p14:creationId xmlns:p14="http://schemas.microsoft.com/office/powerpoint/2010/main" val="37077881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Pearson Chi-square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noAutofit/>
              </a:bodyPr>
              <a:lstStyle/>
              <a:p>
                <a:pPr>
                  <a:lnSpc>
                    <a:spcPct val="125000"/>
                  </a:lnSpc>
                  <a:spcBef>
                    <a:spcPts val="900"/>
                  </a:spcBef>
                </a:pPr>
                <a:r>
                  <a:rPr lang="en-US" sz="3900" dirty="0"/>
                  <a:t>Null Hypothesis: The two categorical features are independent.</a:t>
                </a:r>
              </a:p>
              <a:p>
                <a:pPr>
                  <a:lnSpc>
                    <a:spcPct val="125000"/>
                  </a:lnSpc>
                  <a:spcBef>
                    <a:spcPts val="900"/>
                  </a:spcBef>
                </a:pPr>
                <a:r>
                  <a:rPr lang="en-US" sz="3900" dirty="0"/>
                  <a:t>Alternative Hypothesis: The two categorical features are dependent.</a:t>
                </a:r>
              </a:p>
              <a:p>
                <a:pPr>
                  <a:lnSpc>
                    <a:spcPct val="125000"/>
                  </a:lnSpc>
                  <a:spcBef>
                    <a:spcPts val="900"/>
                  </a:spcBef>
                </a:pPr>
                <a:r>
                  <a:rPr lang="en-US" sz="3900" dirty="0"/>
                  <a:t>If the Null Hypothesis is true, the </a:t>
                </a:r>
                <a:r>
                  <a:rPr lang="en-US" sz="3900" i="1" dirty="0"/>
                  <a:t>population</a:t>
                </a:r>
                <a:r>
                  <a:rPr lang="en-US" sz="3900" dirty="0"/>
                  <a:t> row proportions </a:t>
                </a:r>
                <a14:m>
                  <m:oMath xmlns:m="http://schemas.openxmlformats.org/officeDocument/2006/math">
                    <m:d>
                      <m:dPr>
                        <m:begChr m:val="{"/>
                        <m:endChr m:val="}"/>
                        <m:ctrlPr>
                          <a:rPr lang="en-US" sz="3900" i="1">
                            <a:latin typeface="Cambria Math" panose="02040503050406030204" pitchFamily="18" charset="0"/>
                          </a:rPr>
                        </m:ctrlPr>
                      </m:dPr>
                      <m:e>
                        <m:sSub>
                          <m:sSubPr>
                            <m:ctrlPr>
                              <a:rPr lang="en-US" sz="3900" i="1">
                                <a:latin typeface="Cambria Math" panose="02040503050406030204" pitchFamily="18" charset="0"/>
                              </a:rPr>
                            </m:ctrlPr>
                          </m:sSubPr>
                          <m:e>
                            <m:r>
                              <a:rPr lang="en-US" sz="3900" i="1">
                                <a:latin typeface="Cambria Math" panose="02040503050406030204" pitchFamily="18" charset="0"/>
                              </a:rPr>
                              <m:t>𝑝</m:t>
                            </m:r>
                          </m:e>
                          <m:sub>
                            <m:r>
                              <a:rPr lang="en-US" sz="3900" i="1">
                                <a:latin typeface="Cambria Math" panose="02040503050406030204" pitchFamily="18" charset="0"/>
                              </a:rPr>
                              <m:t>𝑖</m:t>
                            </m:r>
                            <m:r>
                              <a:rPr lang="en-US" sz="3900" i="1">
                                <a:latin typeface="Cambria Math" panose="02040503050406030204" pitchFamily="18" charset="0"/>
                              </a:rPr>
                              <m:t>1</m:t>
                            </m:r>
                          </m:sub>
                        </m:sSub>
                        <m:r>
                          <a:rPr lang="en-US" sz="3900" i="1">
                            <a:latin typeface="Cambria Math" panose="02040503050406030204" pitchFamily="18" charset="0"/>
                          </a:rPr>
                          <m:t>,…,</m:t>
                        </m:r>
                        <m:sSub>
                          <m:sSubPr>
                            <m:ctrlPr>
                              <a:rPr lang="en-US" sz="3900" i="1">
                                <a:latin typeface="Cambria Math" panose="02040503050406030204" pitchFamily="18" charset="0"/>
                              </a:rPr>
                            </m:ctrlPr>
                          </m:sSubPr>
                          <m:e>
                            <m:r>
                              <a:rPr lang="en-US" sz="3900" i="1">
                                <a:latin typeface="Cambria Math" panose="02040503050406030204" pitchFamily="18" charset="0"/>
                              </a:rPr>
                              <m:t>𝑝</m:t>
                            </m:r>
                          </m:e>
                          <m:sub>
                            <m:r>
                              <a:rPr lang="en-US" sz="3900" i="1">
                                <a:latin typeface="Cambria Math" panose="02040503050406030204" pitchFamily="18" charset="0"/>
                              </a:rPr>
                              <m:t>𝑖𝑗</m:t>
                            </m:r>
                          </m:sub>
                        </m:sSub>
                        <m:r>
                          <a:rPr lang="en-US" sz="3900" i="1">
                            <a:latin typeface="Cambria Math" panose="02040503050406030204" pitchFamily="18" charset="0"/>
                          </a:rPr>
                          <m:t>,…,</m:t>
                        </m:r>
                        <m:sSub>
                          <m:sSubPr>
                            <m:ctrlPr>
                              <a:rPr lang="en-US" sz="3900" i="1">
                                <a:latin typeface="Cambria Math" panose="02040503050406030204" pitchFamily="18" charset="0"/>
                              </a:rPr>
                            </m:ctrlPr>
                          </m:sSubPr>
                          <m:e>
                            <m:r>
                              <a:rPr lang="en-US" sz="3900" i="1">
                                <a:latin typeface="Cambria Math" panose="02040503050406030204" pitchFamily="18" charset="0"/>
                              </a:rPr>
                              <m:t>𝑝</m:t>
                            </m:r>
                          </m:e>
                          <m:sub>
                            <m:r>
                              <a:rPr lang="en-US" sz="3900" i="1">
                                <a:latin typeface="Cambria Math" panose="02040503050406030204" pitchFamily="18" charset="0"/>
                              </a:rPr>
                              <m:t>𝑖𝐾</m:t>
                            </m:r>
                          </m:sub>
                        </m:sSub>
                        <m:r>
                          <a:rPr lang="en-US" sz="3900" i="1">
                            <a:latin typeface="Cambria Math" panose="02040503050406030204" pitchFamily="18" charset="0"/>
                          </a:rPr>
                          <m:t> </m:t>
                        </m:r>
                      </m:e>
                    </m:d>
                  </m:oMath>
                </a14:m>
                <a:r>
                  <a:rPr lang="en-US" sz="3900" dirty="0"/>
                  <a:t> of the second variable should not depend on the first variable category </a:t>
                </a:r>
                <a14:m>
                  <m:oMath xmlns:m="http://schemas.openxmlformats.org/officeDocument/2006/math">
                    <m:r>
                      <a:rPr lang="en-US" sz="3900" i="1" dirty="0">
                        <a:latin typeface="Cambria Math" panose="02040503050406030204" pitchFamily="18" charset="0"/>
                      </a:rPr>
                      <m:t>𝑖</m:t>
                    </m:r>
                  </m:oMath>
                </a14:m>
                <a:r>
                  <a:rPr lang="en-US" sz="3900" dirty="0"/>
                  <a:t> for all </a:t>
                </a:r>
                <a14:m>
                  <m:oMath xmlns:m="http://schemas.openxmlformats.org/officeDocument/2006/math">
                    <m:r>
                      <a:rPr lang="en-US" sz="3900" i="1">
                        <a:latin typeface="Cambria Math" panose="02040503050406030204" pitchFamily="18" charset="0"/>
                      </a:rPr>
                      <m:t>𝑖</m:t>
                    </m:r>
                    <m:r>
                      <a:rPr lang="en-US" sz="3900" i="1">
                        <a:latin typeface="Cambria Math" panose="02040503050406030204" pitchFamily="18" charset="0"/>
                      </a:rPr>
                      <m:t>=1,…,</m:t>
                    </m:r>
                    <m:r>
                      <a:rPr lang="en-US" sz="3900" i="1">
                        <a:latin typeface="Cambria Math" panose="02040503050406030204" pitchFamily="18" charset="0"/>
                      </a:rPr>
                      <m:t>𝐿</m:t>
                    </m:r>
                  </m:oMath>
                </a14:m>
                <a:r>
                  <a:rPr lang="en-US" sz="39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61"/>
                </a:stretch>
              </a:blipFill>
            </p:spPr>
            <p:txBody>
              <a:bodyPr/>
              <a:lstStyle/>
              <a:p>
                <a:r>
                  <a:rPr lang="en-US">
                    <a:noFill/>
                  </a:rPr>
                  <a:t> </a:t>
                </a:r>
              </a:p>
            </p:txBody>
          </p:sp>
        </mc:Fallback>
      </mc:AlternateContent>
    </p:spTree>
    <p:extLst>
      <p:ext uri="{BB962C8B-B14F-4D97-AF65-F5344CB8AC3E}">
        <p14:creationId xmlns:p14="http://schemas.microsoft.com/office/powerpoint/2010/main" val="5464243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Example of Independent Row and Column</a:t>
            </a:r>
          </a:p>
        </p:txBody>
      </p:sp>
      <p:graphicFrame>
        <p:nvGraphicFramePr>
          <p:cNvPr id="4" name="Table 4">
            <a:extLst>
              <a:ext uri="{FF2B5EF4-FFF2-40B4-BE49-F238E27FC236}">
                <a16:creationId xmlns:a16="http://schemas.microsoft.com/office/drawing/2014/main" id="{BC7B819C-316C-B7D1-9ABA-EDEB03189E0C}"/>
              </a:ext>
            </a:extLst>
          </p:cNvPr>
          <p:cNvGraphicFramePr>
            <a:graphicFrameLocks noGrp="1"/>
          </p:cNvGraphicFramePr>
          <p:nvPr/>
        </p:nvGraphicFramePr>
        <p:xfrm>
          <a:off x="1480781" y="2944680"/>
          <a:ext cx="4114800" cy="3657600"/>
        </p:xfrm>
        <a:graphic>
          <a:graphicData uri="http://schemas.openxmlformats.org/drawingml/2006/table">
            <a:tbl>
              <a:tblPr>
                <a:tableStyleId>{69CF1AB2-1976-4502-BF36-3FF5EA218861}</a:tableStyleId>
              </a:tblPr>
              <a:tblGrid>
                <a:gridCol w="1371600">
                  <a:extLst>
                    <a:ext uri="{9D8B030D-6E8A-4147-A177-3AD203B41FA5}">
                      <a16:colId xmlns:a16="http://schemas.microsoft.com/office/drawing/2014/main" val="1125167411"/>
                    </a:ext>
                  </a:extLst>
                </a:gridCol>
                <a:gridCol w="1371600">
                  <a:extLst>
                    <a:ext uri="{9D8B030D-6E8A-4147-A177-3AD203B41FA5}">
                      <a16:colId xmlns:a16="http://schemas.microsoft.com/office/drawing/2014/main" val="3355040080"/>
                    </a:ext>
                  </a:extLst>
                </a:gridCol>
                <a:gridCol w="1371600">
                  <a:extLst>
                    <a:ext uri="{9D8B030D-6E8A-4147-A177-3AD203B41FA5}">
                      <a16:colId xmlns:a16="http://schemas.microsoft.com/office/drawing/2014/main" val="2123375781"/>
                    </a:ext>
                  </a:extLst>
                </a:gridCol>
              </a:tblGrid>
              <a:tr h="731520">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5</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10</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15</a:t>
                      </a:r>
                    </a:p>
                  </a:txBody>
                  <a:tcPr marL="137160" marR="137160" marT="68580" marB="68580" anchor="ctr"/>
                </a:tc>
                <a:extLst>
                  <a:ext uri="{0D108BD9-81ED-4DB2-BD59-A6C34878D82A}">
                    <a16:rowId xmlns:a16="http://schemas.microsoft.com/office/drawing/2014/main" val="2314947252"/>
                  </a:ext>
                </a:extLst>
              </a:tr>
              <a:tr h="731520">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10</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20</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30</a:t>
                      </a:r>
                    </a:p>
                  </a:txBody>
                  <a:tcPr marL="137160" marR="137160" marT="68580" marB="68580" anchor="ctr"/>
                </a:tc>
                <a:extLst>
                  <a:ext uri="{0D108BD9-81ED-4DB2-BD59-A6C34878D82A}">
                    <a16:rowId xmlns:a16="http://schemas.microsoft.com/office/drawing/2014/main" val="3751336074"/>
                  </a:ext>
                </a:extLst>
              </a:tr>
              <a:tr h="731520">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15</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30</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45</a:t>
                      </a:r>
                    </a:p>
                  </a:txBody>
                  <a:tcPr marL="137160" marR="137160" marT="68580" marB="68580" anchor="ctr"/>
                </a:tc>
                <a:extLst>
                  <a:ext uri="{0D108BD9-81ED-4DB2-BD59-A6C34878D82A}">
                    <a16:rowId xmlns:a16="http://schemas.microsoft.com/office/drawing/2014/main" val="1753672935"/>
                  </a:ext>
                </a:extLst>
              </a:tr>
              <a:tr h="731520">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21</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42</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63</a:t>
                      </a:r>
                    </a:p>
                  </a:txBody>
                  <a:tcPr marL="137160" marR="137160" marT="68580" marB="68580" anchor="ctr"/>
                </a:tc>
                <a:extLst>
                  <a:ext uri="{0D108BD9-81ED-4DB2-BD59-A6C34878D82A}">
                    <a16:rowId xmlns:a16="http://schemas.microsoft.com/office/drawing/2014/main" val="2349201296"/>
                  </a:ext>
                </a:extLst>
              </a:tr>
              <a:tr h="731520">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53</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106</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159</a:t>
                      </a:r>
                    </a:p>
                  </a:txBody>
                  <a:tcPr marL="137160" marR="137160" marT="68580" marB="68580" anchor="ctr"/>
                </a:tc>
                <a:extLst>
                  <a:ext uri="{0D108BD9-81ED-4DB2-BD59-A6C34878D82A}">
                    <a16:rowId xmlns:a16="http://schemas.microsoft.com/office/drawing/2014/main" val="3861690128"/>
                  </a:ext>
                </a:extLst>
              </a:tr>
            </a:tbl>
          </a:graphicData>
        </a:graphic>
      </p:graphicFrame>
      <p:graphicFrame>
        <p:nvGraphicFramePr>
          <p:cNvPr id="5" name="Table 4">
            <a:extLst>
              <a:ext uri="{FF2B5EF4-FFF2-40B4-BE49-F238E27FC236}">
                <a16:creationId xmlns:a16="http://schemas.microsoft.com/office/drawing/2014/main" id="{A29747F9-855D-95E3-CB15-A7B1DCDCC5E4}"/>
              </a:ext>
            </a:extLst>
          </p:cNvPr>
          <p:cNvGraphicFramePr>
            <a:graphicFrameLocks noGrp="1"/>
          </p:cNvGraphicFramePr>
          <p:nvPr/>
        </p:nvGraphicFramePr>
        <p:xfrm>
          <a:off x="6311212" y="2943313"/>
          <a:ext cx="4937760" cy="3657600"/>
        </p:xfrm>
        <a:graphic>
          <a:graphicData uri="http://schemas.openxmlformats.org/drawingml/2006/table">
            <a:tbl>
              <a:tblPr>
                <a:tableStyleId>{69CF1AB2-1976-4502-BF36-3FF5EA218861}</a:tableStyleId>
              </a:tblPr>
              <a:tblGrid>
                <a:gridCol w="1645920">
                  <a:extLst>
                    <a:ext uri="{9D8B030D-6E8A-4147-A177-3AD203B41FA5}">
                      <a16:colId xmlns:a16="http://schemas.microsoft.com/office/drawing/2014/main" val="1125167411"/>
                    </a:ext>
                  </a:extLst>
                </a:gridCol>
                <a:gridCol w="1645920">
                  <a:extLst>
                    <a:ext uri="{9D8B030D-6E8A-4147-A177-3AD203B41FA5}">
                      <a16:colId xmlns:a16="http://schemas.microsoft.com/office/drawing/2014/main" val="3355040080"/>
                    </a:ext>
                  </a:extLst>
                </a:gridCol>
                <a:gridCol w="1645920">
                  <a:extLst>
                    <a:ext uri="{9D8B030D-6E8A-4147-A177-3AD203B41FA5}">
                      <a16:colId xmlns:a16="http://schemas.microsoft.com/office/drawing/2014/main" val="2123375781"/>
                    </a:ext>
                  </a:extLst>
                </a:gridCol>
              </a:tblGrid>
              <a:tr h="731520">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5/30</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10/30</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15/30</a:t>
                      </a:r>
                    </a:p>
                  </a:txBody>
                  <a:tcPr marL="137160" marR="137160" marT="68580" marB="68580" anchor="ctr"/>
                </a:tc>
                <a:extLst>
                  <a:ext uri="{0D108BD9-81ED-4DB2-BD59-A6C34878D82A}">
                    <a16:rowId xmlns:a16="http://schemas.microsoft.com/office/drawing/2014/main" val="2314947252"/>
                  </a:ext>
                </a:extLst>
              </a:tr>
              <a:tr h="731520">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10/60</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20/60</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30/60</a:t>
                      </a:r>
                    </a:p>
                  </a:txBody>
                  <a:tcPr marL="137160" marR="137160" marT="68580" marB="68580" anchor="ctr"/>
                </a:tc>
                <a:extLst>
                  <a:ext uri="{0D108BD9-81ED-4DB2-BD59-A6C34878D82A}">
                    <a16:rowId xmlns:a16="http://schemas.microsoft.com/office/drawing/2014/main" val="3751336074"/>
                  </a:ext>
                </a:extLst>
              </a:tr>
              <a:tr h="731520">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15/90</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30/90</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45/90</a:t>
                      </a:r>
                    </a:p>
                  </a:txBody>
                  <a:tcPr marL="137160" marR="137160" marT="68580" marB="68580" anchor="ctr"/>
                </a:tc>
                <a:extLst>
                  <a:ext uri="{0D108BD9-81ED-4DB2-BD59-A6C34878D82A}">
                    <a16:rowId xmlns:a16="http://schemas.microsoft.com/office/drawing/2014/main" val="1753672935"/>
                  </a:ext>
                </a:extLst>
              </a:tr>
              <a:tr h="731520">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21/126</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42/126</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63/126</a:t>
                      </a:r>
                    </a:p>
                  </a:txBody>
                  <a:tcPr marL="137160" marR="137160" marT="68580" marB="68580" anchor="ctr"/>
                </a:tc>
                <a:extLst>
                  <a:ext uri="{0D108BD9-81ED-4DB2-BD59-A6C34878D82A}">
                    <a16:rowId xmlns:a16="http://schemas.microsoft.com/office/drawing/2014/main" val="2349201296"/>
                  </a:ext>
                </a:extLst>
              </a:tr>
              <a:tr h="731520">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53/318</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106/318</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159/318</a:t>
                      </a:r>
                    </a:p>
                  </a:txBody>
                  <a:tcPr marL="137160" marR="137160" marT="68580" marB="68580" anchor="ctr"/>
                </a:tc>
                <a:extLst>
                  <a:ext uri="{0D108BD9-81ED-4DB2-BD59-A6C34878D82A}">
                    <a16:rowId xmlns:a16="http://schemas.microsoft.com/office/drawing/2014/main" val="3861690128"/>
                  </a:ext>
                </a:extLst>
              </a:tr>
            </a:tbl>
          </a:graphicData>
        </a:graphic>
      </p:graphicFrame>
      <p:graphicFrame>
        <p:nvGraphicFramePr>
          <p:cNvPr id="6" name="Table 5">
            <a:extLst>
              <a:ext uri="{FF2B5EF4-FFF2-40B4-BE49-F238E27FC236}">
                <a16:creationId xmlns:a16="http://schemas.microsoft.com/office/drawing/2014/main" id="{3B946BDB-0C12-7738-0D1B-D0A8F93157F3}"/>
              </a:ext>
            </a:extLst>
          </p:cNvPr>
          <p:cNvGraphicFramePr>
            <a:graphicFrameLocks noGrp="1"/>
          </p:cNvGraphicFramePr>
          <p:nvPr/>
        </p:nvGraphicFramePr>
        <p:xfrm>
          <a:off x="11935659" y="2943313"/>
          <a:ext cx="4937760" cy="3657600"/>
        </p:xfrm>
        <a:graphic>
          <a:graphicData uri="http://schemas.openxmlformats.org/drawingml/2006/table">
            <a:tbl>
              <a:tblPr>
                <a:tableStyleId>{69CF1AB2-1976-4502-BF36-3FF5EA218861}</a:tableStyleId>
              </a:tblPr>
              <a:tblGrid>
                <a:gridCol w="1537690">
                  <a:extLst>
                    <a:ext uri="{9D8B030D-6E8A-4147-A177-3AD203B41FA5}">
                      <a16:colId xmlns:a16="http://schemas.microsoft.com/office/drawing/2014/main" val="1125167411"/>
                    </a:ext>
                  </a:extLst>
                </a:gridCol>
                <a:gridCol w="1754150">
                  <a:extLst>
                    <a:ext uri="{9D8B030D-6E8A-4147-A177-3AD203B41FA5}">
                      <a16:colId xmlns:a16="http://schemas.microsoft.com/office/drawing/2014/main" val="3355040080"/>
                    </a:ext>
                  </a:extLst>
                </a:gridCol>
                <a:gridCol w="1645920">
                  <a:extLst>
                    <a:ext uri="{9D8B030D-6E8A-4147-A177-3AD203B41FA5}">
                      <a16:colId xmlns:a16="http://schemas.microsoft.com/office/drawing/2014/main" val="2123375781"/>
                    </a:ext>
                  </a:extLst>
                </a:gridCol>
              </a:tblGrid>
              <a:tr h="731520">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1/6</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1/3</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1/2</a:t>
                      </a:r>
                    </a:p>
                  </a:txBody>
                  <a:tcPr marL="137160" marR="137160" marT="68580" marB="68580" anchor="ctr"/>
                </a:tc>
                <a:extLst>
                  <a:ext uri="{0D108BD9-81ED-4DB2-BD59-A6C34878D82A}">
                    <a16:rowId xmlns:a16="http://schemas.microsoft.com/office/drawing/2014/main" val="2314947252"/>
                  </a:ext>
                </a:extLst>
              </a:tr>
              <a:tr h="731520">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1/6</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1/3</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1/2</a:t>
                      </a:r>
                    </a:p>
                  </a:txBody>
                  <a:tcPr marL="137160" marR="137160" marT="68580" marB="68580" anchor="ctr"/>
                </a:tc>
                <a:extLst>
                  <a:ext uri="{0D108BD9-81ED-4DB2-BD59-A6C34878D82A}">
                    <a16:rowId xmlns:a16="http://schemas.microsoft.com/office/drawing/2014/main" val="3751336074"/>
                  </a:ext>
                </a:extLst>
              </a:tr>
              <a:tr h="731520">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1/6</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1/3</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1/2</a:t>
                      </a:r>
                    </a:p>
                  </a:txBody>
                  <a:tcPr marL="137160" marR="137160" marT="68580" marB="68580" anchor="ctr"/>
                </a:tc>
                <a:extLst>
                  <a:ext uri="{0D108BD9-81ED-4DB2-BD59-A6C34878D82A}">
                    <a16:rowId xmlns:a16="http://schemas.microsoft.com/office/drawing/2014/main" val="1753672935"/>
                  </a:ext>
                </a:extLst>
              </a:tr>
              <a:tr h="731520">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1/6</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1/3</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1/2</a:t>
                      </a:r>
                    </a:p>
                  </a:txBody>
                  <a:tcPr marL="137160" marR="137160" marT="68580" marB="68580" anchor="ctr"/>
                </a:tc>
                <a:extLst>
                  <a:ext uri="{0D108BD9-81ED-4DB2-BD59-A6C34878D82A}">
                    <a16:rowId xmlns:a16="http://schemas.microsoft.com/office/drawing/2014/main" val="2349201296"/>
                  </a:ext>
                </a:extLst>
              </a:tr>
              <a:tr h="731520">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1/6</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1/3</a:t>
                      </a:r>
                    </a:p>
                  </a:txBody>
                  <a:tcPr marL="137160" marR="137160" marT="68580" marB="68580" anchor="ct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1/2</a:t>
                      </a:r>
                    </a:p>
                  </a:txBody>
                  <a:tcPr marL="137160" marR="137160" marT="68580" marB="68580" anchor="ctr"/>
                </a:tc>
                <a:extLst>
                  <a:ext uri="{0D108BD9-81ED-4DB2-BD59-A6C34878D82A}">
                    <a16:rowId xmlns:a16="http://schemas.microsoft.com/office/drawing/2014/main" val="3861690128"/>
                  </a:ext>
                </a:extLst>
              </a:tr>
            </a:tbl>
          </a:graphicData>
        </a:graphic>
      </p:graphicFrame>
      <p:graphicFrame>
        <p:nvGraphicFramePr>
          <p:cNvPr id="8" name="Table 7">
            <a:extLst>
              <a:ext uri="{FF2B5EF4-FFF2-40B4-BE49-F238E27FC236}">
                <a16:creationId xmlns:a16="http://schemas.microsoft.com/office/drawing/2014/main" id="{6D0849AB-128B-964A-E8C1-B81DE48D33E2}"/>
              </a:ext>
            </a:extLst>
          </p:cNvPr>
          <p:cNvGraphicFramePr>
            <a:graphicFrameLocks noGrp="1"/>
          </p:cNvGraphicFramePr>
          <p:nvPr/>
        </p:nvGraphicFramePr>
        <p:xfrm>
          <a:off x="1505357" y="7451477"/>
          <a:ext cx="4114800" cy="685800"/>
        </p:xfrm>
        <a:graphic>
          <a:graphicData uri="http://schemas.openxmlformats.org/drawingml/2006/table">
            <a:tbl>
              <a:tblPr>
                <a:tableStyleId>{69CF1AB2-1976-4502-BF36-3FF5EA218861}</a:tableStyleId>
              </a:tblPr>
              <a:tblGrid>
                <a:gridCol w="1371600">
                  <a:extLst>
                    <a:ext uri="{9D8B030D-6E8A-4147-A177-3AD203B41FA5}">
                      <a16:colId xmlns:a16="http://schemas.microsoft.com/office/drawing/2014/main" val="2995914170"/>
                    </a:ext>
                  </a:extLst>
                </a:gridCol>
                <a:gridCol w="1371600">
                  <a:extLst>
                    <a:ext uri="{9D8B030D-6E8A-4147-A177-3AD203B41FA5}">
                      <a16:colId xmlns:a16="http://schemas.microsoft.com/office/drawing/2014/main" val="3415297153"/>
                    </a:ext>
                  </a:extLst>
                </a:gridCol>
                <a:gridCol w="1371600">
                  <a:extLst>
                    <a:ext uri="{9D8B030D-6E8A-4147-A177-3AD203B41FA5}">
                      <a16:colId xmlns:a16="http://schemas.microsoft.com/office/drawing/2014/main" val="1548714165"/>
                    </a:ext>
                  </a:extLst>
                </a:gridCol>
              </a:tblGrid>
              <a:tr h="685800">
                <a:tc>
                  <a:txBody>
                    <a:bodyPr/>
                    <a:lstStyle/>
                    <a:p>
                      <a:pPr algn="ctr" fontAlgn="b"/>
                      <a:r>
                        <a:rPr lang="en-US" sz="2700" b="0" i="0" u="none" strike="noStrike" dirty="0">
                          <a:solidFill>
                            <a:srgbClr val="000000"/>
                          </a:solidFill>
                          <a:effectLst/>
                          <a:latin typeface="Calibri" panose="020F0502020204030204" pitchFamily="34" charset="0"/>
                        </a:rPr>
                        <a:t>104</a:t>
                      </a:r>
                    </a:p>
                  </a:txBody>
                  <a:tcPr marL="11430" marR="11430" marT="11430" marB="0" anchor="ctr">
                    <a:solidFill>
                      <a:schemeClr val="accent2">
                        <a:lumMod val="60000"/>
                        <a:lumOff val="40000"/>
                      </a:schemeClr>
                    </a:solidFill>
                  </a:tcPr>
                </a:tc>
                <a:tc>
                  <a:txBody>
                    <a:bodyPr/>
                    <a:lstStyle/>
                    <a:p>
                      <a:pPr algn="ctr" fontAlgn="b"/>
                      <a:r>
                        <a:rPr lang="en-US" sz="2700" b="0" i="0" u="none" strike="noStrike" dirty="0">
                          <a:solidFill>
                            <a:srgbClr val="000000"/>
                          </a:solidFill>
                          <a:effectLst/>
                          <a:latin typeface="Calibri" panose="020F0502020204030204" pitchFamily="34" charset="0"/>
                        </a:rPr>
                        <a:t>208</a:t>
                      </a:r>
                    </a:p>
                  </a:txBody>
                  <a:tcPr marL="11430" marR="11430" marT="11430" marB="0" anchor="ctr">
                    <a:solidFill>
                      <a:schemeClr val="accent2">
                        <a:lumMod val="60000"/>
                        <a:lumOff val="40000"/>
                      </a:schemeClr>
                    </a:solidFill>
                  </a:tcPr>
                </a:tc>
                <a:tc>
                  <a:txBody>
                    <a:bodyPr/>
                    <a:lstStyle/>
                    <a:p>
                      <a:pPr algn="ctr" fontAlgn="b"/>
                      <a:r>
                        <a:rPr lang="en-US" sz="2700" b="0" i="0" u="none" strike="noStrike" dirty="0">
                          <a:solidFill>
                            <a:srgbClr val="000000"/>
                          </a:solidFill>
                          <a:effectLst/>
                          <a:latin typeface="Calibri" panose="020F0502020204030204" pitchFamily="34" charset="0"/>
                        </a:rPr>
                        <a:t>312</a:t>
                      </a:r>
                    </a:p>
                  </a:txBody>
                  <a:tcPr marL="11430" marR="11430" marT="11430" marB="0" anchor="ctr">
                    <a:solidFill>
                      <a:schemeClr val="accent2">
                        <a:lumMod val="60000"/>
                        <a:lumOff val="40000"/>
                      </a:schemeClr>
                    </a:solidFill>
                  </a:tcPr>
                </a:tc>
                <a:extLst>
                  <a:ext uri="{0D108BD9-81ED-4DB2-BD59-A6C34878D82A}">
                    <a16:rowId xmlns:a16="http://schemas.microsoft.com/office/drawing/2014/main" val="1473939549"/>
                  </a:ext>
                </a:extLst>
              </a:tr>
            </a:tbl>
          </a:graphicData>
        </a:graphic>
      </p:graphicFrame>
      <p:graphicFrame>
        <p:nvGraphicFramePr>
          <p:cNvPr id="9" name="Table 8">
            <a:extLst>
              <a:ext uri="{FF2B5EF4-FFF2-40B4-BE49-F238E27FC236}">
                <a16:creationId xmlns:a16="http://schemas.microsoft.com/office/drawing/2014/main" id="{D28E9521-B78A-945A-835D-1388F6B449B6}"/>
              </a:ext>
            </a:extLst>
          </p:cNvPr>
          <p:cNvGraphicFramePr>
            <a:graphicFrameLocks noGrp="1"/>
          </p:cNvGraphicFramePr>
          <p:nvPr/>
        </p:nvGraphicFramePr>
        <p:xfrm>
          <a:off x="6311212" y="7451477"/>
          <a:ext cx="4937760" cy="685800"/>
        </p:xfrm>
        <a:graphic>
          <a:graphicData uri="http://schemas.openxmlformats.org/drawingml/2006/table">
            <a:tbl>
              <a:tblPr>
                <a:tableStyleId>{69CF1AB2-1976-4502-BF36-3FF5EA218861}</a:tableStyleId>
              </a:tblPr>
              <a:tblGrid>
                <a:gridCol w="1645920">
                  <a:extLst>
                    <a:ext uri="{9D8B030D-6E8A-4147-A177-3AD203B41FA5}">
                      <a16:colId xmlns:a16="http://schemas.microsoft.com/office/drawing/2014/main" val="2995914170"/>
                    </a:ext>
                  </a:extLst>
                </a:gridCol>
                <a:gridCol w="1645920">
                  <a:extLst>
                    <a:ext uri="{9D8B030D-6E8A-4147-A177-3AD203B41FA5}">
                      <a16:colId xmlns:a16="http://schemas.microsoft.com/office/drawing/2014/main" val="3415297153"/>
                    </a:ext>
                  </a:extLst>
                </a:gridCol>
                <a:gridCol w="1645920">
                  <a:extLst>
                    <a:ext uri="{9D8B030D-6E8A-4147-A177-3AD203B41FA5}">
                      <a16:colId xmlns:a16="http://schemas.microsoft.com/office/drawing/2014/main" val="1548714165"/>
                    </a:ext>
                  </a:extLst>
                </a:gridCol>
              </a:tblGrid>
              <a:tr h="685800">
                <a:tc>
                  <a:txBody>
                    <a:bodyPr/>
                    <a:lstStyle/>
                    <a:p>
                      <a:pPr algn="ctr" fontAlgn="b"/>
                      <a:r>
                        <a:rPr lang="en-US" sz="2700" b="0" i="0" u="none" strike="noStrike" dirty="0">
                          <a:solidFill>
                            <a:srgbClr val="000000"/>
                          </a:solidFill>
                          <a:effectLst/>
                          <a:latin typeface="Calibri" panose="020F0502020204030204" pitchFamily="34" charset="0"/>
                        </a:rPr>
                        <a:t>104/624</a:t>
                      </a:r>
                    </a:p>
                  </a:txBody>
                  <a:tcPr marL="11430" marR="11430" marT="11430" marB="0" anchor="ctr">
                    <a:solidFill>
                      <a:schemeClr val="accent2">
                        <a:lumMod val="60000"/>
                        <a:lumOff val="40000"/>
                      </a:schemeClr>
                    </a:solidFill>
                  </a:tcPr>
                </a:tc>
                <a:tc>
                  <a:txBody>
                    <a:bodyPr/>
                    <a:lstStyle/>
                    <a:p>
                      <a:pPr algn="ctr" fontAlgn="b"/>
                      <a:r>
                        <a:rPr lang="en-US" sz="2700" b="0" i="0" u="none" strike="noStrike" dirty="0">
                          <a:solidFill>
                            <a:srgbClr val="000000"/>
                          </a:solidFill>
                          <a:effectLst/>
                          <a:latin typeface="Calibri" panose="020F0502020204030204" pitchFamily="34" charset="0"/>
                        </a:rPr>
                        <a:t>208/624</a:t>
                      </a:r>
                    </a:p>
                  </a:txBody>
                  <a:tcPr marL="11430" marR="11430" marT="11430" marB="0" anchor="ctr">
                    <a:solidFill>
                      <a:schemeClr val="accent2">
                        <a:lumMod val="60000"/>
                        <a:lumOff val="40000"/>
                      </a:schemeClr>
                    </a:solidFill>
                  </a:tcPr>
                </a:tc>
                <a:tc>
                  <a:txBody>
                    <a:bodyPr/>
                    <a:lstStyle/>
                    <a:p>
                      <a:pPr algn="ctr" fontAlgn="b"/>
                      <a:r>
                        <a:rPr lang="en-US" sz="2700" b="0" i="0" u="none" strike="noStrike" dirty="0">
                          <a:solidFill>
                            <a:srgbClr val="000000"/>
                          </a:solidFill>
                          <a:effectLst/>
                          <a:latin typeface="Calibri" panose="020F0502020204030204" pitchFamily="34" charset="0"/>
                        </a:rPr>
                        <a:t>312/624</a:t>
                      </a:r>
                    </a:p>
                  </a:txBody>
                  <a:tcPr marL="11430" marR="11430" marT="11430" marB="0" anchor="ctr">
                    <a:solidFill>
                      <a:schemeClr val="accent2">
                        <a:lumMod val="60000"/>
                        <a:lumOff val="40000"/>
                      </a:schemeClr>
                    </a:solidFill>
                  </a:tcPr>
                </a:tc>
                <a:extLst>
                  <a:ext uri="{0D108BD9-81ED-4DB2-BD59-A6C34878D82A}">
                    <a16:rowId xmlns:a16="http://schemas.microsoft.com/office/drawing/2014/main" val="1473939549"/>
                  </a:ext>
                </a:extLst>
              </a:tr>
            </a:tbl>
          </a:graphicData>
        </a:graphic>
      </p:graphicFrame>
      <p:graphicFrame>
        <p:nvGraphicFramePr>
          <p:cNvPr id="10" name="Table 9">
            <a:extLst>
              <a:ext uri="{FF2B5EF4-FFF2-40B4-BE49-F238E27FC236}">
                <a16:creationId xmlns:a16="http://schemas.microsoft.com/office/drawing/2014/main" id="{E06D386F-069C-D981-43FE-24D101D2650B}"/>
              </a:ext>
            </a:extLst>
          </p:cNvPr>
          <p:cNvGraphicFramePr>
            <a:graphicFrameLocks noGrp="1"/>
          </p:cNvGraphicFramePr>
          <p:nvPr/>
        </p:nvGraphicFramePr>
        <p:xfrm>
          <a:off x="11935659" y="7461630"/>
          <a:ext cx="4937760" cy="685800"/>
        </p:xfrm>
        <a:graphic>
          <a:graphicData uri="http://schemas.openxmlformats.org/drawingml/2006/table">
            <a:tbl>
              <a:tblPr>
                <a:tableStyleId>{69CF1AB2-1976-4502-BF36-3FF5EA218861}</a:tableStyleId>
              </a:tblPr>
              <a:tblGrid>
                <a:gridCol w="1645920">
                  <a:extLst>
                    <a:ext uri="{9D8B030D-6E8A-4147-A177-3AD203B41FA5}">
                      <a16:colId xmlns:a16="http://schemas.microsoft.com/office/drawing/2014/main" val="2995914170"/>
                    </a:ext>
                  </a:extLst>
                </a:gridCol>
                <a:gridCol w="1645920">
                  <a:extLst>
                    <a:ext uri="{9D8B030D-6E8A-4147-A177-3AD203B41FA5}">
                      <a16:colId xmlns:a16="http://schemas.microsoft.com/office/drawing/2014/main" val="3415297153"/>
                    </a:ext>
                  </a:extLst>
                </a:gridCol>
                <a:gridCol w="1645920">
                  <a:extLst>
                    <a:ext uri="{9D8B030D-6E8A-4147-A177-3AD203B41FA5}">
                      <a16:colId xmlns:a16="http://schemas.microsoft.com/office/drawing/2014/main" val="1548714165"/>
                    </a:ext>
                  </a:extLst>
                </a:gridCol>
              </a:tblGrid>
              <a:tr h="685800">
                <a:tc>
                  <a:txBody>
                    <a:bodyPr/>
                    <a:lstStyle/>
                    <a:p>
                      <a:pPr algn="ctr" fontAlgn="b"/>
                      <a:r>
                        <a:rPr lang="en-US" sz="2700" b="0" i="0" u="none" strike="noStrike" dirty="0">
                          <a:solidFill>
                            <a:srgbClr val="000000"/>
                          </a:solidFill>
                          <a:effectLst/>
                          <a:latin typeface="Calibri" panose="020F0502020204030204" pitchFamily="34" charset="0"/>
                        </a:rPr>
                        <a:t>1/6</a:t>
                      </a:r>
                    </a:p>
                  </a:txBody>
                  <a:tcPr marL="11430" marR="11430" marT="11430" marB="0" anchor="ctr">
                    <a:solidFill>
                      <a:schemeClr val="accent2">
                        <a:lumMod val="60000"/>
                        <a:lumOff val="40000"/>
                      </a:schemeClr>
                    </a:solidFill>
                  </a:tcPr>
                </a:tc>
                <a:tc>
                  <a:txBody>
                    <a:bodyPr/>
                    <a:lstStyle/>
                    <a:p>
                      <a:pPr algn="ctr" fontAlgn="b"/>
                      <a:r>
                        <a:rPr lang="en-US" sz="2700" b="0" i="0" u="none" strike="noStrike" dirty="0">
                          <a:solidFill>
                            <a:srgbClr val="000000"/>
                          </a:solidFill>
                          <a:effectLst/>
                          <a:latin typeface="Calibri" panose="020F0502020204030204" pitchFamily="34" charset="0"/>
                        </a:rPr>
                        <a:t>1/3</a:t>
                      </a:r>
                    </a:p>
                  </a:txBody>
                  <a:tcPr marL="11430" marR="11430" marT="11430" marB="0" anchor="ctr">
                    <a:solidFill>
                      <a:schemeClr val="accent2">
                        <a:lumMod val="60000"/>
                        <a:lumOff val="40000"/>
                      </a:schemeClr>
                    </a:solidFill>
                  </a:tcPr>
                </a:tc>
                <a:tc>
                  <a:txBody>
                    <a:bodyPr/>
                    <a:lstStyle/>
                    <a:p>
                      <a:pPr algn="ctr" fontAlgn="b"/>
                      <a:r>
                        <a:rPr lang="en-US" sz="2700" b="0" i="0" u="none" strike="noStrike" dirty="0">
                          <a:solidFill>
                            <a:srgbClr val="000000"/>
                          </a:solidFill>
                          <a:effectLst/>
                          <a:latin typeface="Calibri" panose="020F0502020204030204" pitchFamily="34" charset="0"/>
                        </a:rPr>
                        <a:t>1/2</a:t>
                      </a:r>
                    </a:p>
                  </a:txBody>
                  <a:tcPr marL="11430" marR="11430" marT="11430" marB="0" anchor="ctr">
                    <a:solidFill>
                      <a:schemeClr val="accent2">
                        <a:lumMod val="60000"/>
                        <a:lumOff val="40000"/>
                      </a:schemeClr>
                    </a:solidFill>
                  </a:tcPr>
                </a:tc>
                <a:extLst>
                  <a:ext uri="{0D108BD9-81ED-4DB2-BD59-A6C34878D82A}">
                    <a16:rowId xmlns:a16="http://schemas.microsoft.com/office/drawing/2014/main" val="1473939549"/>
                  </a:ext>
                </a:extLst>
              </a:tr>
            </a:tbl>
          </a:graphicData>
        </a:graphic>
      </p:graphicFrame>
      <p:sp>
        <p:nvSpPr>
          <p:cNvPr id="3" name="Arrow: Right 2">
            <a:extLst>
              <a:ext uri="{FF2B5EF4-FFF2-40B4-BE49-F238E27FC236}">
                <a16:creationId xmlns:a16="http://schemas.microsoft.com/office/drawing/2014/main" id="{00235AA5-952B-BAA3-04C1-22751E4F1D6E}"/>
              </a:ext>
            </a:extLst>
          </p:cNvPr>
          <p:cNvSpPr/>
          <p:nvPr/>
        </p:nvSpPr>
        <p:spPr>
          <a:xfrm>
            <a:off x="6311212" y="2082596"/>
            <a:ext cx="4937760" cy="640080"/>
          </a:xfrm>
          <a:prstGeom prst="rightArrow">
            <a:avLst/>
          </a:prstGeom>
          <a:gradFill flip="none" rotWithShape="1">
            <a:gsLst>
              <a:gs pos="0">
                <a:schemeClr val="accent1">
                  <a:shade val="100000"/>
                  <a:satMod val="120000"/>
                </a:schemeClr>
              </a:gs>
              <a:gs pos="69000">
                <a:schemeClr val="accent1">
                  <a:tint val="80000"/>
                  <a:shade val="100000"/>
                  <a:satMod val="150000"/>
                </a:schemeClr>
              </a:gs>
              <a:gs pos="100000">
                <a:schemeClr val="accent1">
                  <a:tint val="50000"/>
                  <a:shade val="100000"/>
                  <a:satMod val="150000"/>
                </a:schemeClr>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2"/>
                </a:solidFill>
              </a:rPr>
              <a:t>Row Fractions</a:t>
            </a:r>
          </a:p>
        </p:txBody>
      </p:sp>
      <p:sp>
        <p:nvSpPr>
          <p:cNvPr id="7" name="Arrow: Right 6">
            <a:extLst>
              <a:ext uri="{FF2B5EF4-FFF2-40B4-BE49-F238E27FC236}">
                <a16:creationId xmlns:a16="http://schemas.microsoft.com/office/drawing/2014/main" id="{81B6CB89-62B6-9337-99AA-7A5E20CF76E9}"/>
              </a:ext>
            </a:extLst>
          </p:cNvPr>
          <p:cNvSpPr/>
          <p:nvPr/>
        </p:nvSpPr>
        <p:spPr>
          <a:xfrm>
            <a:off x="11935659" y="2082596"/>
            <a:ext cx="4937760" cy="640080"/>
          </a:xfrm>
          <a:prstGeom prst="rightArrow">
            <a:avLst/>
          </a:prstGeom>
          <a:gradFill flip="none" rotWithShape="1">
            <a:gsLst>
              <a:gs pos="0">
                <a:schemeClr val="accent1">
                  <a:shade val="100000"/>
                  <a:satMod val="120000"/>
                </a:schemeClr>
              </a:gs>
              <a:gs pos="69000">
                <a:schemeClr val="accent1">
                  <a:tint val="80000"/>
                  <a:shade val="100000"/>
                  <a:satMod val="150000"/>
                </a:schemeClr>
              </a:gs>
              <a:gs pos="100000">
                <a:schemeClr val="accent1">
                  <a:tint val="50000"/>
                  <a:shade val="100000"/>
                  <a:satMod val="150000"/>
                </a:schemeClr>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2"/>
                </a:solidFill>
              </a:rPr>
              <a:t>Simplified Row Fractions</a:t>
            </a:r>
          </a:p>
        </p:txBody>
      </p:sp>
      <p:sp>
        <p:nvSpPr>
          <p:cNvPr id="11" name="Rectangle 10">
            <a:extLst>
              <a:ext uri="{FF2B5EF4-FFF2-40B4-BE49-F238E27FC236}">
                <a16:creationId xmlns:a16="http://schemas.microsoft.com/office/drawing/2014/main" id="{269D183F-3DED-73EE-AB50-270CE4B61428}"/>
              </a:ext>
            </a:extLst>
          </p:cNvPr>
          <p:cNvSpPr/>
          <p:nvPr/>
        </p:nvSpPr>
        <p:spPr>
          <a:xfrm>
            <a:off x="2419757" y="2219756"/>
            <a:ext cx="2286000" cy="365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2"/>
                </a:solidFill>
              </a:rPr>
              <a:t>Cell Counts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8884EE5-23C8-01E5-BEF0-B9519C9F7D39}"/>
                  </a:ext>
                </a:extLst>
              </p:cNvPr>
              <p:cNvSpPr txBox="1"/>
              <p:nvPr/>
            </p:nvSpPr>
            <p:spPr>
              <a:xfrm>
                <a:off x="550615" y="7548668"/>
                <a:ext cx="930166" cy="4914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m:t>
                          </m:r>
                          <m:r>
                            <a:rPr lang="en-US" sz="2400" i="1">
                              <a:latin typeface="Cambria Math" panose="02040503050406030204" pitchFamily="18" charset="0"/>
                            </a:rPr>
                            <m:t>𝑗</m:t>
                          </m:r>
                        </m:sub>
                      </m:sSub>
                    </m:oMath>
                  </m:oMathPara>
                </a14:m>
                <a:endParaRPr lang="en-US" sz="2400" dirty="0"/>
              </a:p>
            </p:txBody>
          </p:sp>
        </mc:Choice>
        <mc:Fallback xmlns="">
          <p:sp>
            <p:nvSpPr>
              <p:cNvPr id="13" name="TextBox 12">
                <a:extLst>
                  <a:ext uri="{FF2B5EF4-FFF2-40B4-BE49-F238E27FC236}">
                    <a16:creationId xmlns:a16="http://schemas.microsoft.com/office/drawing/2014/main" id="{08884EE5-23C8-01E5-BEF0-B9519C9F7D39}"/>
                  </a:ext>
                </a:extLst>
              </p:cNvPr>
              <p:cNvSpPr txBox="1">
                <a:spLocks noRot="1" noChangeAspect="1" noMove="1" noResize="1" noEditPoints="1" noAdjustHandles="1" noChangeArrowheads="1" noChangeShapeType="1" noTextEdit="1"/>
              </p:cNvSpPr>
              <p:nvPr/>
            </p:nvSpPr>
            <p:spPr>
              <a:xfrm>
                <a:off x="550615" y="7548668"/>
                <a:ext cx="930166" cy="491417"/>
              </a:xfrm>
              <a:prstGeom prst="rect">
                <a:avLst/>
              </a:prstGeom>
              <a:blipFill>
                <a:blip r:embed="rId3"/>
                <a:stretch>
                  <a:fillRect b="-98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C393AD8-4742-CE33-2A58-E6E8F27BC543}"/>
                  </a:ext>
                </a:extLst>
              </p:cNvPr>
              <p:cNvSpPr txBox="1"/>
              <p:nvPr/>
            </p:nvSpPr>
            <p:spPr>
              <a:xfrm>
                <a:off x="8401720" y="8366452"/>
                <a:ext cx="1041825"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type m:val="lin"/>
                          <m:ctrlPr>
                            <a:rPr lang="en-US" sz="1800" i="1" smtClean="0">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𝑛</m:t>
                              </m:r>
                            </m:e>
                            <m:sub>
                              <m:r>
                                <a:rPr lang="en-US" sz="1800" i="1">
                                  <a:latin typeface="Cambria Math" panose="02040503050406030204" pitchFamily="18" charset="0"/>
                                </a:rPr>
                                <m:t>+</m:t>
                              </m:r>
                              <m:r>
                                <a:rPr lang="en-US" sz="1800" i="1">
                                  <a:latin typeface="Cambria Math" panose="02040503050406030204" pitchFamily="18" charset="0"/>
                                </a:rPr>
                                <m:t>𝑗</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𝑛</m:t>
                              </m:r>
                            </m:e>
                            <m:sub>
                              <m:r>
                                <a:rPr lang="en-US" sz="1800" i="1">
                                  <a:latin typeface="Cambria Math" panose="02040503050406030204" pitchFamily="18" charset="0"/>
                                </a:rPr>
                                <m:t>++</m:t>
                              </m:r>
                            </m:sub>
                          </m:sSub>
                        </m:den>
                      </m:f>
                    </m:oMath>
                  </m:oMathPara>
                </a14:m>
                <a:endParaRPr lang="en-US" dirty="0"/>
              </a:p>
            </p:txBody>
          </p:sp>
        </mc:Choice>
        <mc:Fallback xmlns="">
          <p:sp>
            <p:nvSpPr>
              <p:cNvPr id="15" name="TextBox 14">
                <a:extLst>
                  <a:ext uri="{FF2B5EF4-FFF2-40B4-BE49-F238E27FC236}">
                    <a16:creationId xmlns:a16="http://schemas.microsoft.com/office/drawing/2014/main" id="{8C393AD8-4742-CE33-2A58-E6E8F27BC543}"/>
                  </a:ext>
                </a:extLst>
              </p:cNvPr>
              <p:cNvSpPr txBox="1">
                <a:spLocks noRot="1" noChangeAspect="1" noMove="1" noResize="1" noEditPoints="1" noAdjustHandles="1" noChangeArrowheads="1" noChangeShapeType="1" noTextEdit="1"/>
              </p:cNvSpPr>
              <p:nvPr/>
            </p:nvSpPr>
            <p:spPr>
              <a:xfrm>
                <a:off x="8401720" y="8366452"/>
                <a:ext cx="1041825" cy="391646"/>
              </a:xfrm>
              <a:prstGeom prst="rect">
                <a:avLst/>
              </a:prstGeom>
              <a:blipFill>
                <a:blip r:embed="rId4"/>
                <a:stretch>
                  <a:fillRect t="-107692" r="-24561" b="-160000"/>
                </a:stretch>
              </a:blipFill>
            </p:spPr>
            <p:txBody>
              <a:bodyPr/>
              <a:lstStyle/>
              <a:p>
                <a:r>
                  <a:rPr lang="en-US">
                    <a:noFill/>
                  </a:rPr>
                  <a:t> </a:t>
                </a:r>
              </a:p>
            </p:txBody>
          </p:sp>
        </mc:Fallback>
      </mc:AlternateContent>
    </p:spTree>
    <p:extLst>
      <p:ext uri="{BB962C8B-B14F-4D97-AF65-F5344CB8AC3E}">
        <p14:creationId xmlns:p14="http://schemas.microsoft.com/office/powerpoint/2010/main" val="23614633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Pearson Chi-square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noAutofit/>
              </a:bodyPr>
              <a:lstStyle/>
              <a:p>
                <a:pPr>
                  <a:lnSpc>
                    <a:spcPct val="125000"/>
                  </a:lnSpc>
                  <a:spcBef>
                    <a:spcPts val="900"/>
                  </a:spcBef>
                </a:pPr>
                <a:r>
                  <a:rPr lang="en-US" sz="3900" dirty="0"/>
                  <a:t>If the Null Hypothesis is true, we can estimate the </a:t>
                </a:r>
                <a:r>
                  <a:rPr lang="en-US" sz="3900" i="1" u="sng" dirty="0"/>
                  <a:t>common</a:t>
                </a:r>
                <a:r>
                  <a:rPr lang="en-US" sz="3900" dirty="0"/>
                  <a:t> </a:t>
                </a:r>
                <a:r>
                  <a:rPr lang="en-US" sz="3900" i="1" dirty="0"/>
                  <a:t>population</a:t>
                </a:r>
                <a:r>
                  <a:rPr lang="en-US" sz="3900" dirty="0"/>
                  <a:t> row proportions by </a:t>
                </a:r>
                <a14:m>
                  <m:oMath xmlns:m="http://schemas.openxmlformats.org/officeDocument/2006/math">
                    <m:d>
                      <m:dPr>
                        <m:begChr m:val="{"/>
                        <m:endChr m:val="}"/>
                        <m:ctrlPr>
                          <a:rPr lang="en-US" sz="3900" i="1">
                            <a:latin typeface="Cambria Math" panose="02040503050406030204" pitchFamily="18" charset="0"/>
                          </a:rPr>
                        </m:ctrlPr>
                      </m:dPr>
                      <m:e>
                        <m:f>
                          <m:fPr>
                            <m:ctrlPr>
                              <a:rPr lang="en-US" sz="3900" i="1">
                                <a:latin typeface="Cambria Math" panose="02040503050406030204" pitchFamily="18" charset="0"/>
                              </a:rPr>
                            </m:ctrlPr>
                          </m:fPr>
                          <m:num>
                            <m:sSub>
                              <m:sSubPr>
                                <m:ctrlPr>
                                  <a:rPr lang="en-US" sz="3900" i="1">
                                    <a:latin typeface="Cambria Math" panose="02040503050406030204" pitchFamily="18" charset="0"/>
                                  </a:rPr>
                                </m:ctrlPr>
                              </m:sSubPr>
                              <m:e>
                                <m:r>
                                  <a:rPr lang="en-US" sz="3900" i="1">
                                    <a:latin typeface="Cambria Math" panose="02040503050406030204" pitchFamily="18" charset="0"/>
                                  </a:rPr>
                                  <m:t>𝑛</m:t>
                                </m:r>
                              </m:e>
                              <m:sub>
                                <m:r>
                                  <a:rPr lang="en-US" sz="3900" i="1">
                                    <a:latin typeface="Cambria Math" panose="02040503050406030204" pitchFamily="18" charset="0"/>
                                  </a:rPr>
                                  <m:t>+1</m:t>
                                </m:r>
                              </m:sub>
                            </m:sSub>
                          </m:num>
                          <m:den>
                            <m:sSub>
                              <m:sSubPr>
                                <m:ctrlPr>
                                  <a:rPr lang="en-US" sz="3900" i="1">
                                    <a:latin typeface="Cambria Math" panose="02040503050406030204" pitchFamily="18" charset="0"/>
                                  </a:rPr>
                                </m:ctrlPr>
                              </m:sSubPr>
                              <m:e>
                                <m:r>
                                  <a:rPr lang="en-US" sz="3900" i="1">
                                    <a:latin typeface="Cambria Math" panose="02040503050406030204" pitchFamily="18" charset="0"/>
                                  </a:rPr>
                                  <m:t>𝑛</m:t>
                                </m:r>
                              </m:e>
                              <m:sub>
                                <m:r>
                                  <a:rPr lang="en-US" sz="3900" i="1">
                                    <a:latin typeface="Cambria Math" panose="02040503050406030204" pitchFamily="18" charset="0"/>
                                  </a:rPr>
                                  <m:t>++</m:t>
                                </m:r>
                              </m:sub>
                            </m:sSub>
                          </m:den>
                        </m:f>
                        <m:r>
                          <a:rPr lang="en-US" sz="3900" i="1">
                            <a:latin typeface="Cambria Math" panose="02040503050406030204" pitchFamily="18" charset="0"/>
                          </a:rPr>
                          <m:t>,…,</m:t>
                        </m:r>
                        <m:f>
                          <m:fPr>
                            <m:ctrlPr>
                              <a:rPr lang="en-US" sz="3900" i="1">
                                <a:latin typeface="Cambria Math" panose="02040503050406030204" pitchFamily="18" charset="0"/>
                              </a:rPr>
                            </m:ctrlPr>
                          </m:fPr>
                          <m:num>
                            <m:sSub>
                              <m:sSubPr>
                                <m:ctrlPr>
                                  <a:rPr lang="en-US" sz="3900" i="1">
                                    <a:latin typeface="Cambria Math" panose="02040503050406030204" pitchFamily="18" charset="0"/>
                                  </a:rPr>
                                </m:ctrlPr>
                              </m:sSubPr>
                              <m:e>
                                <m:r>
                                  <a:rPr lang="en-US" sz="3900" i="1">
                                    <a:latin typeface="Cambria Math" panose="02040503050406030204" pitchFamily="18" charset="0"/>
                                  </a:rPr>
                                  <m:t>𝑛</m:t>
                                </m:r>
                              </m:e>
                              <m:sub>
                                <m:r>
                                  <a:rPr lang="en-US" sz="3900" i="1">
                                    <a:latin typeface="Cambria Math" panose="02040503050406030204" pitchFamily="18" charset="0"/>
                                  </a:rPr>
                                  <m:t>+</m:t>
                                </m:r>
                                <m:r>
                                  <a:rPr lang="en-US" sz="3900" i="1">
                                    <a:latin typeface="Cambria Math" panose="02040503050406030204" pitchFamily="18" charset="0"/>
                                  </a:rPr>
                                  <m:t>𝑗</m:t>
                                </m:r>
                              </m:sub>
                            </m:sSub>
                          </m:num>
                          <m:den>
                            <m:sSub>
                              <m:sSubPr>
                                <m:ctrlPr>
                                  <a:rPr lang="en-US" sz="3900" i="1">
                                    <a:latin typeface="Cambria Math" panose="02040503050406030204" pitchFamily="18" charset="0"/>
                                  </a:rPr>
                                </m:ctrlPr>
                              </m:sSubPr>
                              <m:e>
                                <m:r>
                                  <a:rPr lang="en-US" sz="3900" i="1">
                                    <a:latin typeface="Cambria Math" panose="02040503050406030204" pitchFamily="18" charset="0"/>
                                  </a:rPr>
                                  <m:t>𝑛</m:t>
                                </m:r>
                              </m:e>
                              <m:sub>
                                <m:r>
                                  <a:rPr lang="en-US" sz="3900" i="1">
                                    <a:latin typeface="Cambria Math" panose="02040503050406030204" pitchFamily="18" charset="0"/>
                                  </a:rPr>
                                  <m:t>++</m:t>
                                </m:r>
                              </m:sub>
                            </m:sSub>
                          </m:den>
                        </m:f>
                        <m:r>
                          <a:rPr lang="en-US" sz="3900" i="1">
                            <a:latin typeface="Cambria Math" panose="02040503050406030204" pitchFamily="18" charset="0"/>
                          </a:rPr>
                          <m:t>,…,</m:t>
                        </m:r>
                        <m:f>
                          <m:fPr>
                            <m:ctrlPr>
                              <a:rPr lang="en-US" sz="3900" i="1">
                                <a:latin typeface="Cambria Math" panose="02040503050406030204" pitchFamily="18" charset="0"/>
                              </a:rPr>
                            </m:ctrlPr>
                          </m:fPr>
                          <m:num>
                            <m:sSub>
                              <m:sSubPr>
                                <m:ctrlPr>
                                  <a:rPr lang="en-US" sz="3900" i="1">
                                    <a:latin typeface="Cambria Math" panose="02040503050406030204" pitchFamily="18" charset="0"/>
                                  </a:rPr>
                                </m:ctrlPr>
                              </m:sSubPr>
                              <m:e>
                                <m:r>
                                  <a:rPr lang="en-US" sz="3900" i="1">
                                    <a:latin typeface="Cambria Math" panose="02040503050406030204" pitchFamily="18" charset="0"/>
                                  </a:rPr>
                                  <m:t>𝑛</m:t>
                                </m:r>
                              </m:e>
                              <m:sub>
                                <m:r>
                                  <a:rPr lang="en-US" sz="3900" i="1">
                                    <a:latin typeface="Cambria Math" panose="02040503050406030204" pitchFamily="18" charset="0"/>
                                  </a:rPr>
                                  <m:t>+</m:t>
                                </m:r>
                                <m:r>
                                  <a:rPr lang="en-US" sz="3900" i="1">
                                    <a:latin typeface="Cambria Math" panose="02040503050406030204" pitchFamily="18" charset="0"/>
                                  </a:rPr>
                                  <m:t>𝐾</m:t>
                                </m:r>
                              </m:sub>
                            </m:sSub>
                          </m:num>
                          <m:den>
                            <m:sSub>
                              <m:sSubPr>
                                <m:ctrlPr>
                                  <a:rPr lang="en-US" sz="3900" i="1">
                                    <a:latin typeface="Cambria Math" panose="02040503050406030204" pitchFamily="18" charset="0"/>
                                  </a:rPr>
                                </m:ctrlPr>
                              </m:sSubPr>
                              <m:e>
                                <m:r>
                                  <a:rPr lang="en-US" sz="3900" i="1">
                                    <a:latin typeface="Cambria Math" panose="02040503050406030204" pitchFamily="18" charset="0"/>
                                  </a:rPr>
                                  <m:t>𝑛</m:t>
                                </m:r>
                              </m:e>
                              <m:sub>
                                <m:r>
                                  <a:rPr lang="en-US" sz="3900" i="1">
                                    <a:latin typeface="Cambria Math" panose="02040503050406030204" pitchFamily="18" charset="0"/>
                                  </a:rPr>
                                  <m:t>++</m:t>
                                </m:r>
                              </m:sub>
                            </m:sSub>
                          </m:den>
                        </m:f>
                      </m:e>
                    </m:d>
                  </m:oMath>
                </a14:m>
                <a:r>
                  <a:rPr lang="en-US" sz="3900" dirty="0"/>
                  <a:t>.</a:t>
                </a:r>
              </a:p>
              <a:p>
                <a:pPr>
                  <a:lnSpc>
                    <a:spcPct val="125000"/>
                  </a:lnSpc>
                  <a:spcBef>
                    <a:spcPts val="900"/>
                  </a:spcBef>
                </a:pPr>
                <a:r>
                  <a:rPr lang="en-US" sz="3900" dirty="0"/>
                  <a:t>Denote </a:t>
                </a:r>
                <a14:m>
                  <m:oMath xmlns:m="http://schemas.openxmlformats.org/officeDocument/2006/math">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i="1">
                                <a:latin typeface="Cambria Math" panose="02040503050406030204" pitchFamily="18" charset="0"/>
                              </a:rPr>
                              <m:t>𝑝</m:t>
                            </m:r>
                          </m:e>
                        </m:acc>
                      </m:e>
                      <m:sub>
                        <m:r>
                          <a:rPr lang="en-US" sz="3900" i="1">
                            <a:latin typeface="Cambria Math" panose="02040503050406030204" pitchFamily="18" charset="0"/>
                          </a:rPr>
                          <m:t>𝑖𝑗</m:t>
                        </m:r>
                      </m:sub>
                    </m:sSub>
                    <m:r>
                      <a:rPr lang="en-US" sz="3900" i="1">
                        <a:latin typeface="Cambria Math" panose="02040503050406030204" pitchFamily="18" charset="0"/>
                      </a:rPr>
                      <m:t>=</m:t>
                    </m:r>
                    <m:f>
                      <m:fPr>
                        <m:ctrlPr>
                          <a:rPr lang="en-US" sz="3900" i="1">
                            <a:latin typeface="Cambria Math" panose="02040503050406030204" pitchFamily="18" charset="0"/>
                          </a:rPr>
                        </m:ctrlPr>
                      </m:fPr>
                      <m:num>
                        <m:sSub>
                          <m:sSubPr>
                            <m:ctrlPr>
                              <a:rPr lang="en-US" sz="3900" i="1">
                                <a:latin typeface="Cambria Math" panose="02040503050406030204" pitchFamily="18" charset="0"/>
                              </a:rPr>
                            </m:ctrlPr>
                          </m:sSubPr>
                          <m:e>
                            <m:r>
                              <a:rPr lang="en-US" sz="3900" i="1">
                                <a:latin typeface="Cambria Math" panose="02040503050406030204" pitchFamily="18" charset="0"/>
                              </a:rPr>
                              <m:t>𝑛</m:t>
                            </m:r>
                          </m:e>
                          <m:sub>
                            <m:r>
                              <a:rPr lang="en-US" sz="3900" i="1">
                                <a:latin typeface="Cambria Math" panose="02040503050406030204" pitchFamily="18" charset="0"/>
                              </a:rPr>
                              <m:t>+</m:t>
                            </m:r>
                            <m:r>
                              <a:rPr lang="en-US" sz="3900" i="1">
                                <a:latin typeface="Cambria Math" panose="02040503050406030204" pitchFamily="18" charset="0"/>
                              </a:rPr>
                              <m:t>𝑗</m:t>
                            </m:r>
                          </m:sub>
                        </m:sSub>
                      </m:num>
                      <m:den>
                        <m:sSub>
                          <m:sSubPr>
                            <m:ctrlPr>
                              <a:rPr lang="en-US" sz="3900" i="1">
                                <a:latin typeface="Cambria Math" panose="02040503050406030204" pitchFamily="18" charset="0"/>
                              </a:rPr>
                            </m:ctrlPr>
                          </m:sSubPr>
                          <m:e>
                            <m:r>
                              <a:rPr lang="en-US" sz="3900" i="1">
                                <a:latin typeface="Cambria Math" panose="02040503050406030204" pitchFamily="18" charset="0"/>
                              </a:rPr>
                              <m:t>𝑛</m:t>
                            </m:r>
                          </m:e>
                          <m:sub>
                            <m:r>
                              <a:rPr lang="en-US" sz="3900" i="1">
                                <a:latin typeface="Cambria Math" panose="02040503050406030204" pitchFamily="18" charset="0"/>
                              </a:rPr>
                              <m:t>++</m:t>
                            </m:r>
                          </m:sub>
                        </m:sSub>
                      </m:den>
                    </m:f>
                    <m:r>
                      <a:rPr lang="en-US" sz="3900" i="1">
                        <a:latin typeface="Cambria Math" panose="02040503050406030204" pitchFamily="18" charset="0"/>
                      </a:rPr>
                      <m:t>&gt;0</m:t>
                    </m:r>
                  </m:oMath>
                </a14:m>
                <a:r>
                  <a:rPr lang="en-US" sz="3900" dirty="0"/>
                  <a:t> for </a:t>
                </a:r>
                <a14:m>
                  <m:oMath xmlns:m="http://schemas.openxmlformats.org/officeDocument/2006/math">
                    <m:r>
                      <a:rPr lang="en-US" sz="3900" i="1">
                        <a:latin typeface="Cambria Math" panose="02040503050406030204" pitchFamily="18" charset="0"/>
                      </a:rPr>
                      <m:t>𝑗</m:t>
                    </m:r>
                    <m:r>
                      <a:rPr lang="en-US" sz="3900" i="1">
                        <a:latin typeface="Cambria Math" panose="02040503050406030204" pitchFamily="18" charset="0"/>
                      </a:rPr>
                      <m:t>=1,…,</m:t>
                    </m:r>
                    <m:r>
                      <a:rPr lang="en-US" sz="3900" i="1">
                        <a:latin typeface="Cambria Math" panose="02040503050406030204" pitchFamily="18" charset="0"/>
                      </a:rPr>
                      <m:t>𝐾</m:t>
                    </m:r>
                  </m:oMath>
                </a14:m>
                <a:endParaRPr lang="en-US" sz="3900" dirty="0"/>
              </a:p>
              <a:p>
                <a:pPr>
                  <a:lnSpc>
                    <a:spcPct val="125000"/>
                  </a:lnSpc>
                  <a:spcBef>
                    <a:spcPts val="900"/>
                  </a:spcBef>
                </a:pPr>
                <a:r>
                  <a:rPr lang="en-US" sz="3900" dirty="0"/>
                  <a:t>The expected count in the </a:t>
                </a:r>
                <a14:m>
                  <m:oMath xmlns:m="http://schemas.openxmlformats.org/officeDocument/2006/math">
                    <m:d>
                      <m:dPr>
                        <m:ctrlPr>
                          <a:rPr lang="en-US" sz="3900" i="1">
                            <a:latin typeface="Cambria Math" panose="02040503050406030204" pitchFamily="18" charset="0"/>
                          </a:rPr>
                        </m:ctrlPr>
                      </m:dPr>
                      <m:e>
                        <m:r>
                          <a:rPr lang="en-US" sz="3900" i="1">
                            <a:latin typeface="Cambria Math" panose="02040503050406030204" pitchFamily="18" charset="0"/>
                          </a:rPr>
                          <m:t>𝑖</m:t>
                        </m:r>
                        <m:r>
                          <a:rPr lang="en-US" sz="3900" i="1">
                            <a:latin typeface="Cambria Math" panose="02040503050406030204" pitchFamily="18" charset="0"/>
                          </a:rPr>
                          <m:t>,</m:t>
                        </m:r>
                        <m:r>
                          <a:rPr lang="en-US" sz="3900" i="1">
                            <a:latin typeface="Cambria Math" panose="02040503050406030204" pitchFamily="18" charset="0"/>
                          </a:rPr>
                          <m:t>𝑗</m:t>
                        </m:r>
                      </m:e>
                    </m:d>
                  </m:oMath>
                </a14:m>
                <a:r>
                  <a:rPr lang="en-US" sz="3900" dirty="0"/>
                  <a:t> cell is </a:t>
                </a:r>
                <a14:m>
                  <m:oMath xmlns:m="http://schemas.openxmlformats.org/officeDocument/2006/math">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b="0" i="1" smtClean="0">
                                <a:latin typeface="Cambria Math" panose="02040503050406030204" pitchFamily="18" charset="0"/>
                                <a:ea typeface="Cambria Math" panose="02040503050406030204" pitchFamily="18" charset="0"/>
                              </a:rPr>
                              <m:t>𝑛</m:t>
                            </m:r>
                          </m:e>
                        </m:acc>
                      </m:e>
                      <m:sub>
                        <m:r>
                          <a:rPr lang="en-US" sz="3900" i="1">
                            <a:latin typeface="Cambria Math" panose="02040503050406030204" pitchFamily="18" charset="0"/>
                          </a:rPr>
                          <m:t>𝑖𝑗</m:t>
                        </m:r>
                      </m:sub>
                    </m:sSub>
                    <m:r>
                      <a:rPr lang="en-US" sz="3900" i="1">
                        <a:latin typeface="Cambria Math" panose="02040503050406030204" pitchFamily="18" charset="0"/>
                      </a:rPr>
                      <m:t>=</m:t>
                    </m:r>
                    <m:sSub>
                      <m:sSubPr>
                        <m:ctrlPr>
                          <a:rPr lang="en-US" sz="3900" i="1">
                            <a:latin typeface="Cambria Math" panose="02040503050406030204" pitchFamily="18" charset="0"/>
                          </a:rPr>
                        </m:ctrlPr>
                      </m:sSubPr>
                      <m:e>
                        <m:r>
                          <a:rPr lang="en-US" sz="3900" i="1">
                            <a:latin typeface="Cambria Math" panose="02040503050406030204" pitchFamily="18" charset="0"/>
                          </a:rPr>
                          <m:t>𝑛</m:t>
                        </m:r>
                      </m:e>
                      <m:sub>
                        <m:r>
                          <a:rPr lang="en-US" sz="3900" i="1">
                            <a:latin typeface="Cambria Math" panose="02040503050406030204" pitchFamily="18" charset="0"/>
                          </a:rPr>
                          <m:t>𝑖</m:t>
                        </m:r>
                        <m:r>
                          <a:rPr lang="en-US" sz="3900" i="1">
                            <a:latin typeface="Cambria Math" panose="02040503050406030204" pitchFamily="18" charset="0"/>
                          </a:rPr>
                          <m:t>+</m:t>
                        </m:r>
                      </m:sub>
                    </m:sSub>
                    <m:r>
                      <a:rPr lang="en-US" sz="3900" i="1">
                        <a:latin typeface="Cambria Math" panose="02040503050406030204" pitchFamily="18" charset="0"/>
                      </a:rPr>
                      <m:t> </m:t>
                    </m:r>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i="1">
                                <a:latin typeface="Cambria Math" panose="02040503050406030204" pitchFamily="18" charset="0"/>
                              </a:rPr>
                              <m:t>𝑝</m:t>
                            </m:r>
                          </m:e>
                        </m:acc>
                      </m:e>
                      <m:sub>
                        <m:r>
                          <a:rPr lang="en-US" sz="3900" i="1">
                            <a:latin typeface="Cambria Math" panose="02040503050406030204" pitchFamily="18" charset="0"/>
                          </a:rPr>
                          <m:t>𝑖𝑗</m:t>
                        </m:r>
                      </m:sub>
                    </m:sSub>
                    <m:r>
                      <a:rPr lang="en-US" sz="3900" b="0" i="1" smtClean="0">
                        <a:latin typeface="Cambria Math" panose="02040503050406030204" pitchFamily="18" charset="0"/>
                      </a:rPr>
                      <m:t>=</m:t>
                    </m:r>
                    <m:f>
                      <m:fPr>
                        <m:ctrlPr>
                          <a:rPr lang="en-US" sz="3900" b="0" i="1" smtClean="0">
                            <a:latin typeface="Cambria Math" panose="02040503050406030204" pitchFamily="18" charset="0"/>
                          </a:rPr>
                        </m:ctrlPr>
                      </m:fPr>
                      <m:num>
                        <m:sSub>
                          <m:sSubPr>
                            <m:ctrlPr>
                              <a:rPr lang="en-US" sz="3900" i="1">
                                <a:latin typeface="Cambria Math" panose="02040503050406030204" pitchFamily="18" charset="0"/>
                              </a:rPr>
                            </m:ctrlPr>
                          </m:sSubPr>
                          <m:e>
                            <m:r>
                              <a:rPr lang="en-US" sz="3900" i="1">
                                <a:latin typeface="Cambria Math" panose="02040503050406030204" pitchFamily="18" charset="0"/>
                              </a:rPr>
                              <m:t>𝑛</m:t>
                            </m:r>
                          </m:e>
                          <m:sub>
                            <m:r>
                              <a:rPr lang="en-US" sz="3900" i="1">
                                <a:latin typeface="Cambria Math" panose="02040503050406030204" pitchFamily="18" charset="0"/>
                              </a:rPr>
                              <m:t>𝑖</m:t>
                            </m:r>
                            <m:r>
                              <a:rPr lang="en-US" sz="3900" i="1">
                                <a:latin typeface="Cambria Math" panose="02040503050406030204" pitchFamily="18" charset="0"/>
                              </a:rPr>
                              <m:t>+</m:t>
                            </m:r>
                          </m:sub>
                        </m:sSub>
                        <m:sSub>
                          <m:sSubPr>
                            <m:ctrlPr>
                              <a:rPr lang="en-US" sz="3900" i="1">
                                <a:latin typeface="Cambria Math" panose="02040503050406030204" pitchFamily="18" charset="0"/>
                              </a:rPr>
                            </m:ctrlPr>
                          </m:sSubPr>
                          <m:e>
                            <m:r>
                              <a:rPr lang="en-US" sz="3900" i="1">
                                <a:latin typeface="Cambria Math" panose="02040503050406030204" pitchFamily="18" charset="0"/>
                              </a:rPr>
                              <m:t>𝑛</m:t>
                            </m:r>
                          </m:e>
                          <m:sub>
                            <m:r>
                              <a:rPr lang="en-US" sz="3900" i="1">
                                <a:latin typeface="Cambria Math" panose="02040503050406030204" pitchFamily="18" charset="0"/>
                              </a:rPr>
                              <m:t>+</m:t>
                            </m:r>
                            <m:r>
                              <a:rPr lang="en-US" sz="3900" b="0" i="1" smtClean="0">
                                <a:latin typeface="Cambria Math" panose="02040503050406030204" pitchFamily="18" charset="0"/>
                              </a:rPr>
                              <m:t>𝑗</m:t>
                            </m:r>
                          </m:sub>
                        </m:sSub>
                      </m:num>
                      <m:den>
                        <m:sSub>
                          <m:sSubPr>
                            <m:ctrlPr>
                              <a:rPr lang="en-US" sz="3900" b="0" i="1" smtClean="0">
                                <a:latin typeface="Cambria Math" panose="02040503050406030204" pitchFamily="18" charset="0"/>
                              </a:rPr>
                            </m:ctrlPr>
                          </m:sSubPr>
                          <m:e>
                            <m:r>
                              <a:rPr lang="en-US" sz="3900" b="0" i="1" smtClean="0">
                                <a:latin typeface="Cambria Math" panose="02040503050406030204" pitchFamily="18" charset="0"/>
                              </a:rPr>
                              <m:t>𝑛</m:t>
                            </m:r>
                          </m:e>
                          <m:sub>
                            <m:r>
                              <a:rPr lang="en-US" sz="3900" b="0" i="1" smtClean="0">
                                <a:latin typeface="Cambria Math" panose="02040503050406030204" pitchFamily="18" charset="0"/>
                              </a:rPr>
                              <m:t>++</m:t>
                            </m:r>
                          </m:sub>
                        </m:sSub>
                      </m:den>
                    </m:f>
                  </m:oMath>
                </a14:m>
                <a:r>
                  <a:rPr lang="en-US" sz="3900" dirty="0"/>
                  <a:t>, </a:t>
                </a:r>
                <a14:m>
                  <m:oMath xmlns:m="http://schemas.openxmlformats.org/officeDocument/2006/math">
                    <m:r>
                      <a:rPr lang="en-US" sz="3900" i="1" dirty="0">
                        <a:latin typeface="Cambria Math" panose="02040503050406030204" pitchFamily="18" charset="0"/>
                      </a:rPr>
                      <m:t>𝑖</m:t>
                    </m:r>
                    <m:r>
                      <a:rPr lang="en-US" sz="3900" i="1" dirty="0">
                        <a:latin typeface="Cambria Math" panose="02040503050406030204" pitchFamily="18" charset="0"/>
                      </a:rPr>
                      <m:t>=1,…,</m:t>
                    </m:r>
                    <m:r>
                      <a:rPr lang="en-US" sz="3900" i="1" dirty="0">
                        <a:latin typeface="Cambria Math" panose="02040503050406030204" pitchFamily="18" charset="0"/>
                      </a:rPr>
                      <m:t>𝐿</m:t>
                    </m:r>
                  </m:oMath>
                </a14:m>
                <a:r>
                  <a:rPr lang="en-US" sz="3900" dirty="0"/>
                  <a:t> and </a:t>
                </a:r>
                <a14:m>
                  <m:oMath xmlns:m="http://schemas.openxmlformats.org/officeDocument/2006/math">
                    <m:r>
                      <a:rPr lang="en-US" sz="3900" i="1" dirty="0">
                        <a:latin typeface="Cambria Math" panose="02040503050406030204" pitchFamily="18" charset="0"/>
                      </a:rPr>
                      <m:t>𝑗</m:t>
                    </m:r>
                    <m:r>
                      <a:rPr lang="en-US" sz="3900" i="1" dirty="0">
                        <a:latin typeface="Cambria Math" panose="02040503050406030204" pitchFamily="18" charset="0"/>
                      </a:rPr>
                      <m:t>=1,…,</m:t>
                    </m:r>
                    <m:r>
                      <a:rPr lang="en-US" sz="3900" i="1" dirty="0">
                        <a:latin typeface="Cambria Math" panose="02040503050406030204" pitchFamily="18" charset="0"/>
                      </a:rPr>
                      <m:t>𝐾</m:t>
                    </m:r>
                  </m:oMath>
                </a14:m>
                <a:r>
                  <a:rPr lang="en-US" sz="3900" dirty="0"/>
                  <a:t>.  We can prove that </a:t>
                </a:r>
                <a14:m>
                  <m:oMath xmlns:m="http://schemas.openxmlformats.org/officeDocument/2006/math">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i="1">
                                <a:latin typeface="Cambria Math" panose="02040503050406030204" pitchFamily="18" charset="0"/>
                                <a:ea typeface="Cambria Math" panose="02040503050406030204" pitchFamily="18" charset="0"/>
                              </a:rPr>
                              <m:t>𝑛</m:t>
                            </m:r>
                          </m:e>
                        </m:acc>
                      </m:e>
                      <m:sub>
                        <m:r>
                          <a:rPr lang="en-US" sz="3900" i="1">
                            <a:latin typeface="Cambria Math" panose="02040503050406030204" pitchFamily="18" charset="0"/>
                          </a:rPr>
                          <m:t>𝑖𝑗</m:t>
                        </m:r>
                      </m:sub>
                    </m:sSub>
                  </m:oMath>
                </a14:m>
                <a:r>
                  <a:rPr lang="en-US" sz="3900" dirty="0"/>
                  <a:t> is always positive.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61" r="-947"/>
                </a:stretch>
              </a:blipFill>
            </p:spPr>
            <p:txBody>
              <a:bodyPr/>
              <a:lstStyle/>
              <a:p>
                <a:r>
                  <a:rPr lang="en-US">
                    <a:noFill/>
                  </a:rPr>
                  <a:t> </a:t>
                </a:r>
              </a:p>
            </p:txBody>
          </p:sp>
        </mc:Fallback>
      </mc:AlternateContent>
    </p:spTree>
    <p:extLst>
      <p:ext uri="{BB962C8B-B14F-4D97-AF65-F5344CB8AC3E}">
        <p14:creationId xmlns:p14="http://schemas.microsoft.com/office/powerpoint/2010/main" val="31421749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Pearson Chi-square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normAutofit/>
              </a:bodyPr>
              <a:lstStyle/>
              <a:p>
                <a:pPr marL="771525" indent="-771525">
                  <a:lnSpc>
                    <a:spcPct val="125000"/>
                  </a:lnSpc>
                  <a:spcBef>
                    <a:spcPts val="900"/>
                  </a:spcBef>
                  <a:buFont typeface="+mj-lt"/>
                  <a:buAutoNum type="arabicPeriod"/>
                </a:pPr>
                <a:r>
                  <a:rPr lang="en-US" sz="3900" dirty="0"/>
                  <a:t>The Pearson Chi-square statistic is</a:t>
                </a:r>
              </a:p>
              <a:p>
                <a:pPr marL="0" indent="0">
                  <a:lnSpc>
                    <a:spcPct val="125000"/>
                  </a:lnSpc>
                  <a:spcBef>
                    <a:spcPts val="900"/>
                  </a:spcBef>
                  <a:buNone/>
                </a:pPr>
                <a14:m>
                  <m:oMathPara xmlns:m="http://schemas.openxmlformats.org/officeDocument/2006/math">
                    <m:oMathParaPr>
                      <m:jc m:val="centerGroup"/>
                    </m:oMathParaPr>
                    <m:oMath xmlns:m="http://schemas.openxmlformats.org/officeDocument/2006/math">
                      <m:sSup>
                        <m:sSupPr>
                          <m:ctrlPr>
                            <a:rPr lang="en-US" sz="3900" i="1">
                              <a:latin typeface="Cambria Math" panose="02040503050406030204" pitchFamily="18" charset="0"/>
                            </a:rPr>
                          </m:ctrlPr>
                        </m:sSupPr>
                        <m:e>
                          <m:r>
                            <a:rPr lang="en-US" sz="3900" i="1">
                              <a:latin typeface="Cambria Math" panose="02040503050406030204" pitchFamily="18" charset="0"/>
                              <a:ea typeface="Cambria Math" panose="02040503050406030204" pitchFamily="18" charset="0"/>
                            </a:rPr>
                            <m:t>𝑃</m:t>
                          </m:r>
                        </m:e>
                        <m:sup>
                          <m:r>
                            <a:rPr lang="en-US" sz="3900" i="1">
                              <a:latin typeface="Cambria Math" panose="02040503050406030204" pitchFamily="18" charset="0"/>
                            </a:rPr>
                            <m:t>2</m:t>
                          </m:r>
                        </m:sup>
                      </m:sSup>
                      <m:r>
                        <a:rPr lang="en-US" sz="3900" i="1">
                          <a:latin typeface="Cambria Math" panose="02040503050406030204" pitchFamily="18" charset="0"/>
                        </a:rPr>
                        <m:t>=</m:t>
                      </m:r>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𝑖</m:t>
                          </m:r>
                          <m:r>
                            <a:rPr lang="en-US" sz="3900" i="1">
                              <a:latin typeface="Cambria Math" panose="02040503050406030204" pitchFamily="18" charset="0"/>
                            </a:rPr>
                            <m:t>=1</m:t>
                          </m:r>
                        </m:sub>
                        <m:sup>
                          <m:r>
                            <a:rPr lang="en-US" sz="3900" i="1">
                              <a:latin typeface="Cambria Math" panose="02040503050406030204" pitchFamily="18" charset="0"/>
                            </a:rPr>
                            <m:t>𝐿</m:t>
                          </m:r>
                        </m:sup>
                        <m:e>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𝑗</m:t>
                              </m:r>
                              <m:r>
                                <a:rPr lang="en-US" sz="3900" i="1">
                                  <a:latin typeface="Cambria Math" panose="02040503050406030204" pitchFamily="18" charset="0"/>
                                </a:rPr>
                                <m:t>=1</m:t>
                              </m:r>
                            </m:sub>
                            <m:sup>
                              <m:r>
                                <a:rPr lang="en-US" sz="3900" i="1">
                                  <a:latin typeface="Cambria Math" panose="02040503050406030204" pitchFamily="18" charset="0"/>
                                </a:rPr>
                                <m:t>𝐾</m:t>
                              </m:r>
                            </m:sup>
                            <m:e>
                              <m:f>
                                <m:fPr>
                                  <m:ctrlPr>
                                    <a:rPr lang="en-US" sz="3900" i="1">
                                      <a:latin typeface="Cambria Math" panose="02040503050406030204" pitchFamily="18" charset="0"/>
                                    </a:rPr>
                                  </m:ctrlPr>
                                </m:fPr>
                                <m:num>
                                  <m:sSup>
                                    <m:sSupPr>
                                      <m:ctrlPr>
                                        <a:rPr lang="en-US" sz="3900" i="1">
                                          <a:latin typeface="Cambria Math" panose="02040503050406030204" pitchFamily="18" charset="0"/>
                                        </a:rPr>
                                      </m:ctrlPr>
                                    </m:sSupPr>
                                    <m:e>
                                      <m:d>
                                        <m:dPr>
                                          <m:ctrlPr>
                                            <a:rPr lang="en-US" sz="3900" i="1">
                                              <a:latin typeface="Cambria Math" panose="02040503050406030204" pitchFamily="18" charset="0"/>
                                            </a:rPr>
                                          </m:ctrlPr>
                                        </m:dPr>
                                        <m:e>
                                          <m:sSub>
                                            <m:sSubPr>
                                              <m:ctrlPr>
                                                <a:rPr lang="en-US" sz="3900" i="1">
                                                  <a:latin typeface="Cambria Math" panose="02040503050406030204" pitchFamily="18" charset="0"/>
                                                </a:rPr>
                                              </m:ctrlPr>
                                            </m:sSubPr>
                                            <m:e>
                                              <m:r>
                                                <a:rPr lang="en-US" sz="3900" i="1">
                                                  <a:latin typeface="Cambria Math" panose="02040503050406030204" pitchFamily="18" charset="0"/>
                                                </a:rPr>
                                                <m:t>𝑛</m:t>
                                              </m:r>
                                            </m:e>
                                            <m:sub>
                                              <m:r>
                                                <a:rPr lang="en-US" sz="3900" i="1">
                                                  <a:latin typeface="Cambria Math" panose="02040503050406030204" pitchFamily="18" charset="0"/>
                                                </a:rPr>
                                                <m:t>𝑖𝑗</m:t>
                                              </m:r>
                                            </m:sub>
                                          </m:sSub>
                                          <m:r>
                                            <a:rPr lang="en-US" sz="3900" i="1">
                                              <a:latin typeface="Cambria Math" panose="02040503050406030204" pitchFamily="18" charset="0"/>
                                            </a:rPr>
                                            <m:t>−</m:t>
                                          </m:r>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b="0" i="1" smtClean="0">
                                                      <a:latin typeface="Cambria Math" panose="02040503050406030204" pitchFamily="18" charset="0"/>
                                                      <a:ea typeface="Cambria Math" panose="02040503050406030204" pitchFamily="18" charset="0"/>
                                                    </a:rPr>
                                                    <m:t>𝑛</m:t>
                                                  </m:r>
                                                </m:e>
                                              </m:acc>
                                            </m:e>
                                            <m:sub>
                                              <m:r>
                                                <a:rPr lang="en-US" sz="3900" i="1">
                                                  <a:latin typeface="Cambria Math" panose="02040503050406030204" pitchFamily="18" charset="0"/>
                                                </a:rPr>
                                                <m:t>𝑖𝑗</m:t>
                                              </m:r>
                                            </m:sub>
                                          </m:sSub>
                                        </m:e>
                                      </m:d>
                                    </m:e>
                                    <m:sup>
                                      <m:r>
                                        <a:rPr lang="en-US" sz="3900" i="1">
                                          <a:latin typeface="Cambria Math" panose="02040503050406030204" pitchFamily="18" charset="0"/>
                                        </a:rPr>
                                        <m:t>2</m:t>
                                      </m:r>
                                    </m:sup>
                                  </m:sSup>
                                </m:num>
                                <m:den>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b="0" i="1" smtClean="0">
                                              <a:latin typeface="Cambria Math" panose="02040503050406030204" pitchFamily="18" charset="0"/>
                                              <a:ea typeface="Cambria Math" panose="02040503050406030204" pitchFamily="18" charset="0"/>
                                            </a:rPr>
                                            <m:t>𝑛</m:t>
                                          </m:r>
                                        </m:e>
                                      </m:acc>
                                    </m:e>
                                    <m:sub>
                                      <m:r>
                                        <a:rPr lang="en-US" sz="3900" i="1">
                                          <a:latin typeface="Cambria Math" panose="02040503050406030204" pitchFamily="18" charset="0"/>
                                        </a:rPr>
                                        <m:t>𝑖𝑗</m:t>
                                      </m:r>
                                    </m:sub>
                                  </m:sSub>
                                </m:den>
                              </m:f>
                            </m:e>
                          </m:nary>
                        </m:e>
                      </m:nary>
                    </m:oMath>
                  </m:oMathPara>
                </a14:m>
                <a:endParaRPr lang="en-US" sz="3900" dirty="0"/>
              </a:p>
              <a:p>
                <a:pPr marL="771525" indent="-771525">
                  <a:lnSpc>
                    <a:spcPct val="125000"/>
                  </a:lnSpc>
                  <a:spcBef>
                    <a:spcPts val="900"/>
                  </a:spcBef>
                  <a:buFont typeface="+mj-lt"/>
                  <a:buAutoNum type="arabicPeriod" startAt="2"/>
                </a:pPr>
                <a:r>
                  <a:rPr lang="en-US" sz="3900" dirty="0"/>
                  <a:t>The test significance* value is Prob</a:t>
                </a:r>
                <a14:m>
                  <m:oMath xmlns:m="http://schemas.openxmlformats.org/officeDocument/2006/math">
                    <m:d>
                      <m:dPr>
                        <m:ctrlPr>
                          <a:rPr lang="en-US" sz="3900" i="1">
                            <a:latin typeface="Cambria Math" panose="02040503050406030204" pitchFamily="18" charset="0"/>
                          </a:rPr>
                        </m:ctrlPr>
                      </m:dPr>
                      <m:e>
                        <m:sSup>
                          <m:sSupPr>
                            <m:ctrlPr>
                              <a:rPr lang="en-US" sz="3900" i="1">
                                <a:latin typeface="Cambria Math" panose="02040503050406030204" pitchFamily="18" charset="0"/>
                              </a:rPr>
                            </m:ctrlPr>
                          </m:sSupPr>
                          <m:e>
                            <m:r>
                              <a:rPr lang="en-US" sz="3900" i="1">
                                <a:latin typeface="Cambria Math" panose="02040503050406030204" pitchFamily="18" charset="0"/>
                                <a:ea typeface="Cambria Math" panose="02040503050406030204" pitchFamily="18" charset="0"/>
                              </a:rPr>
                              <m:t>𝜒</m:t>
                            </m:r>
                          </m:e>
                          <m:sup>
                            <m:r>
                              <a:rPr lang="en-US" sz="3900" i="1">
                                <a:latin typeface="Cambria Math" panose="02040503050406030204" pitchFamily="18" charset="0"/>
                              </a:rPr>
                              <m:t>2</m:t>
                            </m:r>
                          </m:sup>
                        </m:sSup>
                        <m:r>
                          <a:rPr lang="en-US" sz="3900" i="1">
                            <a:latin typeface="Cambria Math" panose="02040503050406030204" pitchFamily="18" charset="0"/>
                          </a:rPr>
                          <m:t>&gt;</m:t>
                        </m:r>
                        <m:sSup>
                          <m:sSupPr>
                            <m:ctrlPr>
                              <a:rPr lang="en-US" sz="3900" i="1">
                                <a:latin typeface="Cambria Math" panose="02040503050406030204" pitchFamily="18" charset="0"/>
                              </a:rPr>
                            </m:ctrlPr>
                          </m:sSupPr>
                          <m:e>
                            <m:r>
                              <a:rPr lang="en-US" sz="3900" i="1">
                                <a:latin typeface="Cambria Math" panose="02040503050406030204" pitchFamily="18" charset="0"/>
                              </a:rPr>
                              <m:t>𝑃</m:t>
                            </m:r>
                          </m:e>
                          <m:sup>
                            <m:r>
                              <a:rPr lang="en-US" sz="3900" i="1">
                                <a:latin typeface="Cambria Math" panose="02040503050406030204" pitchFamily="18" charset="0"/>
                              </a:rPr>
                              <m:t>2</m:t>
                            </m:r>
                          </m:sup>
                        </m:sSup>
                      </m:e>
                    </m:d>
                  </m:oMath>
                </a14:m>
                <a:r>
                  <a:rPr lang="en-US" sz="3900" dirty="0"/>
                  <a:t> where </a:t>
                </a:r>
                <a14:m>
                  <m:oMath xmlns:m="http://schemas.openxmlformats.org/officeDocument/2006/math">
                    <m:sSup>
                      <m:sSupPr>
                        <m:ctrlPr>
                          <a:rPr lang="en-US" sz="3900" i="1">
                            <a:latin typeface="Cambria Math" panose="02040503050406030204" pitchFamily="18" charset="0"/>
                          </a:rPr>
                        </m:ctrlPr>
                      </m:sSupPr>
                      <m:e>
                        <m:r>
                          <a:rPr lang="en-US" sz="3900" i="1">
                            <a:latin typeface="Cambria Math" panose="02040503050406030204" pitchFamily="18" charset="0"/>
                            <a:ea typeface="Cambria Math" panose="02040503050406030204" pitchFamily="18" charset="0"/>
                          </a:rPr>
                          <m:t>𝜒</m:t>
                        </m:r>
                      </m:e>
                      <m:sup>
                        <m:r>
                          <a:rPr lang="en-US" sz="3900" i="1">
                            <a:latin typeface="Cambria Math" panose="02040503050406030204" pitchFamily="18" charset="0"/>
                          </a:rPr>
                          <m:t>2</m:t>
                        </m:r>
                      </m:sup>
                    </m:sSup>
                  </m:oMath>
                </a14:m>
                <a:r>
                  <a:rPr lang="en-US" sz="3900" dirty="0"/>
                  <a:t> has a Chi-square distribution with the degrees of freedom of </a:t>
                </a:r>
                <a14:m>
                  <m:oMath xmlns:m="http://schemas.openxmlformats.org/officeDocument/2006/math">
                    <m:d>
                      <m:dPr>
                        <m:ctrlPr>
                          <a:rPr lang="en-US" sz="3900" i="1">
                            <a:latin typeface="Cambria Math" panose="02040503050406030204" pitchFamily="18" charset="0"/>
                          </a:rPr>
                        </m:ctrlPr>
                      </m:dPr>
                      <m:e>
                        <m:r>
                          <a:rPr lang="en-US" sz="3900" i="1">
                            <a:latin typeface="Cambria Math" panose="02040503050406030204" pitchFamily="18" charset="0"/>
                          </a:rPr>
                          <m:t>𝐿</m:t>
                        </m:r>
                        <m:r>
                          <a:rPr lang="en-US" sz="3900" i="1">
                            <a:latin typeface="Cambria Math" panose="02040503050406030204" pitchFamily="18" charset="0"/>
                          </a:rPr>
                          <m:t>−1</m:t>
                        </m:r>
                      </m:e>
                    </m:d>
                    <m:d>
                      <m:dPr>
                        <m:ctrlPr>
                          <a:rPr lang="en-US" sz="3900" i="1">
                            <a:latin typeface="Cambria Math" panose="02040503050406030204" pitchFamily="18" charset="0"/>
                          </a:rPr>
                        </m:ctrlPr>
                      </m:dPr>
                      <m:e>
                        <m:r>
                          <a:rPr lang="en-US" sz="3900" i="1">
                            <a:latin typeface="Cambria Math" panose="02040503050406030204" pitchFamily="18" charset="0"/>
                          </a:rPr>
                          <m:t>𝐾</m:t>
                        </m:r>
                        <m:r>
                          <a:rPr lang="en-US" sz="3900" i="1">
                            <a:latin typeface="Cambria Math" panose="02040503050406030204" pitchFamily="18" charset="0"/>
                          </a:rPr>
                          <m:t>−1</m:t>
                        </m:r>
                      </m:e>
                    </m:d>
                  </m:oMath>
                </a14:m>
                <a:r>
                  <a:rPr lang="en-US" sz="3900" dirty="0"/>
                  <a:t>. </a:t>
                </a:r>
                <a:r>
                  <a:rPr lang="en-US" sz="3900" i="1" dirty="0"/>
                  <a:t>The sample Python codes will show you how to calculate the test significance</a:t>
                </a:r>
                <a:r>
                  <a:rPr lang="en-US" sz="3900" dirty="0"/>
                  <a:t>.</a:t>
                </a:r>
              </a:p>
              <a:p>
                <a:pPr marL="771525" indent="-771525">
                  <a:lnSpc>
                    <a:spcPct val="125000"/>
                  </a:lnSpc>
                  <a:spcBef>
                    <a:spcPts val="900"/>
                  </a:spcBef>
                  <a:buFont typeface="+mj-lt"/>
                  <a:buAutoNum type="arabicPeriod" startAt="2"/>
                </a:pPr>
                <a:r>
                  <a:rPr lang="en-US" sz="3900" dirty="0"/>
                  <a:t>We will conclude that the two categorical variables are associated if the test significance value (a.k.a. p-value) is less than </a:t>
                </a:r>
                <a14:m>
                  <m:oMath xmlns:m="http://schemas.openxmlformats.org/officeDocument/2006/math">
                    <m:r>
                      <a:rPr lang="el-GR" sz="3900" i="1" dirty="0">
                        <a:latin typeface="Cambria Math" panose="02040503050406030204" pitchFamily="18" charset="0"/>
                      </a:rPr>
                      <m:t>𝛼</m:t>
                    </m:r>
                  </m:oMath>
                </a14:m>
                <a:r>
                  <a:rPr lang="en-US" sz="3900" dirty="0"/>
                  <a:t>, say 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26" t="-354" b="-380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207D574-D113-0014-8C5D-790E10A7C270}"/>
              </a:ext>
            </a:extLst>
          </p:cNvPr>
          <p:cNvSpPr txBox="1"/>
          <p:nvPr/>
        </p:nvSpPr>
        <p:spPr>
          <a:xfrm>
            <a:off x="1824859" y="9091939"/>
            <a:ext cx="9618828" cy="369332"/>
          </a:xfrm>
          <a:prstGeom prst="rect">
            <a:avLst/>
          </a:prstGeom>
          <a:noFill/>
        </p:spPr>
        <p:txBody>
          <a:bodyPr wrap="square" rtlCol="0">
            <a:spAutoFit/>
          </a:bodyPr>
          <a:lstStyle/>
          <a:p>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*Please see the Module 2 Chicago Taxi September Trip.py for calculating the test significance value.</a:t>
            </a:r>
            <a:r>
              <a:rPr lang="en-US" b="1" dirty="0"/>
              <a:t>    </a:t>
            </a:r>
          </a:p>
        </p:txBody>
      </p:sp>
    </p:spTree>
    <p:extLst>
      <p:ext uri="{BB962C8B-B14F-4D97-AF65-F5344CB8AC3E}">
        <p14:creationId xmlns:p14="http://schemas.microsoft.com/office/powerpoint/2010/main" val="38672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0"/>
            <a:ext cx="15773400" cy="1969116"/>
          </a:xfrm>
        </p:spPr>
        <p:txBody>
          <a:bodyPr>
            <a:normAutofit/>
          </a:bodyPr>
          <a:lstStyle/>
          <a:p>
            <a:pPr algn="ctr"/>
            <a:r>
              <a:rPr lang="en-US" b="1" dirty="0"/>
              <a:t>Association of Natural Events</a:t>
            </a:r>
          </a:p>
        </p:txBody>
      </p:sp>
      <p:sp>
        <p:nvSpPr>
          <p:cNvPr id="8" name="Content Placeholder 7">
            <a:extLst>
              <a:ext uri="{FF2B5EF4-FFF2-40B4-BE49-F238E27FC236}">
                <a16:creationId xmlns:a16="http://schemas.microsoft.com/office/drawing/2014/main" id="{91E18B1C-B138-F6B9-CE47-2A0B8D1E332C}"/>
              </a:ext>
            </a:extLst>
          </p:cNvPr>
          <p:cNvSpPr>
            <a:spLocks noGrp="1"/>
          </p:cNvSpPr>
          <p:nvPr>
            <p:ph idx="1"/>
          </p:nvPr>
        </p:nvSpPr>
        <p:spPr/>
        <p:txBody>
          <a:bodyPr anchor="ctr"/>
          <a:lstStyle/>
          <a:p>
            <a:pPr>
              <a:lnSpc>
                <a:spcPct val="125000"/>
              </a:lnSpc>
              <a:spcBef>
                <a:spcPts val="900"/>
              </a:spcBef>
            </a:pPr>
            <a:r>
              <a:rPr lang="en-US" sz="3900" dirty="0"/>
              <a:t>“</a:t>
            </a:r>
            <a:r>
              <a:rPr lang="en-US" sz="3900" i="1" dirty="0"/>
              <a:t>Red sky at night, sailors' delight. Red sky in the morning, sailors take warning.</a:t>
            </a:r>
            <a:r>
              <a:rPr lang="en-US" sz="3900" dirty="0"/>
              <a:t>” European sailors have been using this association for forecasting weather for two millennia. It is based on the reddish glow of the morning or evening sky, caused by haze or clouds related to storms in the region.</a:t>
            </a:r>
          </a:p>
          <a:p>
            <a:pPr>
              <a:lnSpc>
                <a:spcPct val="125000"/>
              </a:lnSpc>
              <a:spcBef>
                <a:spcPts val="900"/>
              </a:spcBef>
            </a:pPr>
            <a:r>
              <a:rPr lang="en-US" sz="3900" dirty="0"/>
              <a:t>“</a:t>
            </a:r>
            <a:r>
              <a:rPr lang="en-US" sz="3900" i="1" dirty="0"/>
              <a:t>Falling Leaves Know the Coming of Autumn.</a:t>
            </a:r>
            <a:r>
              <a:rPr lang="en-US" sz="3900" dirty="0"/>
              <a:t>” We are aware of the season change when we noticed lots of leaves fell.</a:t>
            </a:r>
          </a:p>
        </p:txBody>
      </p:sp>
    </p:spTree>
    <p:extLst>
      <p:ext uri="{BB962C8B-B14F-4D97-AF65-F5344CB8AC3E}">
        <p14:creationId xmlns:p14="http://schemas.microsoft.com/office/powerpoint/2010/main" val="21148859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Cramer’s V</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normAutofit fontScale="92500" lnSpcReduction="10000"/>
              </a:bodyPr>
              <a:lstStyle/>
              <a:p>
                <a:pPr>
                  <a:lnSpc>
                    <a:spcPct val="135000"/>
                  </a:lnSpc>
                  <a:spcBef>
                    <a:spcPts val="900"/>
                  </a:spcBef>
                </a:pPr>
                <a:r>
                  <a:rPr lang="en-US" sz="4200" dirty="0"/>
                  <a:t>The Cramer’s </a:t>
                </a:r>
                <a14:m>
                  <m:oMath xmlns:m="http://schemas.openxmlformats.org/officeDocument/2006/math">
                    <m:r>
                      <a:rPr lang="en-US" sz="4200" i="1" dirty="0">
                        <a:latin typeface="Cambria Math" panose="02040503050406030204" pitchFamily="18" charset="0"/>
                      </a:rPr>
                      <m:t>𝑉</m:t>
                    </m:r>
                  </m:oMath>
                </a14:m>
                <a:r>
                  <a:rPr lang="en-US" sz="4200" dirty="0"/>
                  <a:t> value is</a:t>
                </a:r>
              </a:p>
              <a:p>
                <a:pPr marL="0" indent="0">
                  <a:lnSpc>
                    <a:spcPct val="135000"/>
                  </a:lnSpc>
                  <a:spcBef>
                    <a:spcPts val="900"/>
                  </a:spcBef>
                  <a:buNone/>
                </a:pPr>
                <a14:m>
                  <m:oMathPara xmlns:m="http://schemas.openxmlformats.org/officeDocument/2006/math">
                    <m:oMathParaPr>
                      <m:jc m:val="centerGroup"/>
                    </m:oMathParaPr>
                    <m:oMath xmlns:m="http://schemas.openxmlformats.org/officeDocument/2006/math">
                      <m:r>
                        <a:rPr lang="en-US" sz="4200" i="1">
                          <a:latin typeface="Cambria Math" panose="02040503050406030204" pitchFamily="18" charset="0"/>
                        </a:rPr>
                        <m:t>𝑉</m:t>
                      </m:r>
                      <m:r>
                        <a:rPr lang="en-US" sz="4200" i="1">
                          <a:latin typeface="Cambria Math" panose="02040503050406030204" pitchFamily="18" charset="0"/>
                        </a:rPr>
                        <m:t>=</m:t>
                      </m:r>
                      <m:rad>
                        <m:radPr>
                          <m:degHide m:val="on"/>
                          <m:ctrlPr>
                            <a:rPr lang="en-US" sz="4200" i="1">
                              <a:latin typeface="Cambria Math" panose="02040503050406030204" pitchFamily="18" charset="0"/>
                            </a:rPr>
                          </m:ctrlPr>
                        </m:radPr>
                        <m:deg/>
                        <m:e>
                          <m:f>
                            <m:fPr>
                              <m:ctrlPr>
                                <a:rPr lang="en-US" sz="4200" i="1">
                                  <a:latin typeface="Cambria Math" panose="02040503050406030204" pitchFamily="18" charset="0"/>
                                </a:rPr>
                              </m:ctrlPr>
                            </m:fPr>
                            <m:num>
                              <m:sSup>
                                <m:sSupPr>
                                  <m:ctrlPr>
                                    <a:rPr lang="en-US" sz="4200" i="1">
                                      <a:latin typeface="Cambria Math" panose="02040503050406030204" pitchFamily="18" charset="0"/>
                                    </a:rPr>
                                  </m:ctrlPr>
                                </m:sSupPr>
                                <m:e>
                                  <m:r>
                                    <a:rPr lang="en-US" sz="4200" i="1">
                                      <a:latin typeface="Cambria Math" panose="02040503050406030204" pitchFamily="18" charset="0"/>
                                      <a:ea typeface="Cambria Math" panose="02040503050406030204" pitchFamily="18" charset="0"/>
                                    </a:rPr>
                                    <m:t>𝑃</m:t>
                                  </m:r>
                                </m:e>
                                <m:sup>
                                  <m:r>
                                    <a:rPr lang="en-US" sz="4200" i="1">
                                      <a:latin typeface="Cambria Math" panose="02040503050406030204" pitchFamily="18" charset="0"/>
                                    </a:rPr>
                                    <m:t>2</m:t>
                                  </m:r>
                                </m:sup>
                              </m:sSup>
                            </m:num>
                            <m:den>
                              <m:sSub>
                                <m:sSubPr>
                                  <m:ctrlPr>
                                    <a:rPr lang="en-US" sz="4200" i="1">
                                      <a:latin typeface="Cambria Math" panose="02040503050406030204" pitchFamily="18" charset="0"/>
                                    </a:rPr>
                                  </m:ctrlPr>
                                </m:sSubPr>
                                <m:e>
                                  <m:r>
                                    <a:rPr lang="en-US" sz="4200" i="1">
                                      <a:latin typeface="Cambria Math" panose="02040503050406030204" pitchFamily="18" charset="0"/>
                                    </a:rPr>
                                    <m:t>𝑛</m:t>
                                  </m:r>
                                </m:e>
                                <m:sub>
                                  <m:r>
                                    <a:rPr lang="en-US" sz="4200" i="1">
                                      <a:latin typeface="Cambria Math" panose="02040503050406030204" pitchFamily="18" charset="0"/>
                                    </a:rPr>
                                    <m:t>++</m:t>
                                  </m:r>
                                </m:sub>
                              </m:sSub>
                              <m:r>
                                <a:rPr lang="en-US" sz="4200">
                                  <a:latin typeface="Cambria Math" panose="02040503050406030204" pitchFamily="18" charset="0"/>
                                </a:rPr>
                                <m:t> </m:t>
                              </m:r>
                              <m:r>
                                <a:rPr lang="en-US" sz="4200" i="1">
                                  <a:latin typeface="Cambria Math" panose="02040503050406030204" pitchFamily="18" charset="0"/>
                                  <a:ea typeface="Cambria Math" panose="02040503050406030204" pitchFamily="18" charset="0"/>
                                </a:rPr>
                                <m:t>× </m:t>
                              </m:r>
                              <m:r>
                                <m:rPr>
                                  <m:sty m:val="p"/>
                                </m:rPr>
                                <a:rPr lang="en-US" sz="4200">
                                  <a:latin typeface="Cambria Math" panose="02040503050406030204" pitchFamily="18" charset="0"/>
                                </a:rPr>
                                <m:t>min</m:t>
                              </m:r>
                              <m:d>
                                <m:dPr>
                                  <m:ctrlPr>
                                    <a:rPr lang="en-US" sz="4200" i="1">
                                      <a:latin typeface="Cambria Math" panose="02040503050406030204" pitchFamily="18" charset="0"/>
                                    </a:rPr>
                                  </m:ctrlPr>
                                </m:dPr>
                                <m:e>
                                  <m:r>
                                    <a:rPr lang="en-US" sz="4200" i="1">
                                      <a:latin typeface="Cambria Math" panose="02040503050406030204" pitchFamily="18" charset="0"/>
                                    </a:rPr>
                                    <m:t>𝐾</m:t>
                                  </m:r>
                                  <m:r>
                                    <a:rPr lang="en-US" sz="4200" i="1">
                                      <a:latin typeface="Cambria Math" panose="02040503050406030204" pitchFamily="18" charset="0"/>
                                    </a:rPr>
                                    <m:t>−1, </m:t>
                                  </m:r>
                                  <m:r>
                                    <a:rPr lang="en-US" sz="4200" i="1">
                                      <a:latin typeface="Cambria Math" panose="02040503050406030204" pitchFamily="18" charset="0"/>
                                    </a:rPr>
                                    <m:t>𝐿</m:t>
                                  </m:r>
                                  <m:r>
                                    <a:rPr lang="en-US" sz="4200" i="1">
                                      <a:latin typeface="Cambria Math" panose="02040503050406030204" pitchFamily="18" charset="0"/>
                                    </a:rPr>
                                    <m:t>−1</m:t>
                                  </m:r>
                                </m:e>
                              </m:d>
                            </m:den>
                          </m:f>
                        </m:e>
                      </m:rad>
                    </m:oMath>
                  </m:oMathPara>
                </a14:m>
                <a:endParaRPr lang="en-US" sz="4200" dirty="0"/>
              </a:p>
              <a:p>
                <a:pPr>
                  <a:lnSpc>
                    <a:spcPct val="135000"/>
                  </a:lnSpc>
                  <a:spcBef>
                    <a:spcPts val="900"/>
                  </a:spcBef>
                </a:pPr>
                <a:r>
                  <a:rPr lang="en-US" sz="4200" dirty="0"/>
                  <a:t>The Cramer’s </a:t>
                </a:r>
                <a14:m>
                  <m:oMath xmlns:m="http://schemas.openxmlformats.org/officeDocument/2006/math">
                    <m:r>
                      <a:rPr lang="en-US" sz="4200" i="1" dirty="0">
                        <a:latin typeface="Cambria Math" panose="02040503050406030204" pitchFamily="18" charset="0"/>
                      </a:rPr>
                      <m:t>𝑉</m:t>
                    </m:r>
                  </m:oMath>
                </a14:m>
                <a:r>
                  <a:rPr lang="en-US" sz="4200" dirty="0"/>
                  <a:t> value is between 0 and 1.</a:t>
                </a:r>
              </a:p>
              <a:p>
                <a:pPr>
                  <a:lnSpc>
                    <a:spcPct val="135000"/>
                  </a:lnSpc>
                  <a:spcBef>
                    <a:spcPts val="900"/>
                  </a:spcBef>
                </a:pPr>
                <a:r>
                  <a:rPr lang="en-US" sz="4200" dirty="0"/>
                  <a:t>A </a:t>
                </a:r>
                <a:r>
                  <a:rPr lang="en-US" sz="4200" i="1" dirty="0"/>
                  <a:t>bigger</a:t>
                </a:r>
                <a:r>
                  <a:rPr lang="en-US" sz="4200" dirty="0"/>
                  <a:t> Cramer’s </a:t>
                </a:r>
                <a14:m>
                  <m:oMath xmlns:m="http://schemas.openxmlformats.org/officeDocument/2006/math">
                    <m:r>
                      <a:rPr lang="en-US" sz="4200" i="1" dirty="0">
                        <a:latin typeface="Cambria Math" panose="02040503050406030204" pitchFamily="18" charset="0"/>
                      </a:rPr>
                      <m:t>𝑉</m:t>
                    </m:r>
                  </m:oMath>
                </a14:m>
                <a:r>
                  <a:rPr lang="en-US" sz="4200" dirty="0"/>
                  <a:t> suggests that some categories in the feature affect the values of some categories of the target variable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797" r="-116"/>
                </a:stretch>
              </a:blipFill>
            </p:spPr>
            <p:txBody>
              <a:bodyPr/>
              <a:lstStyle/>
              <a:p>
                <a:r>
                  <a:rPr lang="en-US">
                    <a:noFill/>
                  </a:rPr>
                  <a:t> </a:t>
                </a:r>
              </a:p>
            </p:txBody>
          </p:sp>
        </mc:Fallback>
      </mc:AlternateContent>
    </p:spTree>
    <p:extLst>
      <p:ext uri="{BB962C8B-B14F-4D97-AF65-F5344CB8AC3E}">
        <p14:creationId xmlns:p14="http://schemas.microsoft.com/office/powerpoint/2010/main" val="28617692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Will Cramer’s V Be Zero?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normAutofit fontScale="92500" lnSpcReduction="10000"/>
              </a:bodyPr>
              <a:lstStyle/>
              <a:p>
                <a:pPr>
                  <a:lnSpc>
                    <a:spcPct val="135000"/>
                  </a:lnSpc>
                  <a:spcBef>
                    <a:spcPts val="900"/>
                  </a:spcBef>
                </a:pPr>
                <a:r>
                  <a:rPr lang="en-US" sz="4200" dirty="0"/>
                  <a:t>If the Cramer’s </a:t>
                </a:r>
                <a14:m>
                  <m:oMath xmlns:m="http://schemas.openxmlformats.org/officeDocument/2006/math">
                    <m:r>
                      <a:rPr lang="en-US" sz="4200" i="1" dirty="0">
                        <a:latin typeface="Cambria Math" panose="02040503050406030204" pitchFamily="18" charset="0"/>
                      </a:rPr>
                      <m:t>𝑉</m:t>
                    </m:r>
                  </m:oMath>
                </a14:m>
                <a:r>
                  <a:rPr lang="en-US" sz="4200" dirty="0"/>
                  <a:t> value is zero, then </a:t>
                </a:r>
                <a14:m>
                  <m:oMath xmlns:m="http://schemas.openxmlformats.org/officeDocument/2006/math">
                    <m:sSup>
                      <m:sSupPr>
                        <m:ctrlPr>
                          <a:rPr lang="en-US" sz="4200" i="1">
                            <a:latin typeface="Cambria Math" panose="02040503050406030204" pitchFamily="18" charset="0"/>
                          </a:rPr>
                        </m:ctrlPr>
                      </m:sSupPr>
                      <m:e>
                        <m:r>
                          <a:rPr lang="en-US" sz="4200" i="1">
                            <a:latin typeface="Cambria Math" panose="02040503050406030204" pitchFamily="18" charset="0"/>
                            <a:ea typeface="Cambria Math" panose="02040503050406030204" pitchFamily="18" charset="0"/>
                          </a:rPr>
                          <m:t>𝑃</m:t>
                        </m:r>
                      </m:e>
                      <m:sup>
                        <m:r>
                          <a:rPr lang="en-US" sz="4200" i="1">
                            <a:latin typeface="Cambria Math" panose="02040503050406030204" pitchFamily="18" charset="0"/>
                          </a:rPr>
                          <m:t>2</m:t>
                        </m:r>
                      </m:sup>
                    </m:sSup>
                    <m:r>
                      <a:rPr lang="en-US" sz="4200" i="1">
                        <a:latin typeface="Cambria Math" panose="02040503050406030204" pitchFamily="18" charset="0"/>
                      </a:rPr>
                      <m:t>=0</m:t>
                    </m:r>
                  </m:oMath>
                </a14:m>
                <a:r>
                  <a:rPr lang="en-US" sz="4200" dirty="0"/>
                  <a:t>.</a:t>
                </a:r>
              </a:p>
              <a:p>
                <a:pPr>
                  <a:lnSpc>
                    <a:spcPct val="135000"/>
                  </a:lnSpc>
                  <a:spcBef>
                    <a:spcPts val="900"/>
                  </a:spcBef>
                </a:pPr>
                <a:r>
                  <a:rPr lang="en-US" sz="4200" dirty="0"/>
                  <a:t>This implies the row and column variables are statistically independent.</a:t>
                </a:r>
              </a:p>
              <a:p>
                <a:pPr>
                  <a:lnSpc>
                    <a:spcPct val="135000"/>
                  </a:lnSpc>
                  <a:spcBef>
                    <a:spcPts val="900"/>
                  </a:spcBef>
                </a:pPr>
                <a:r>
                  <a:rPr lang="en-US" sz="4200" dirty="0"/>
                  <a:t>The example in Slide 57 will have a zero Cramer’s V.</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61"/>
                </a:stretch>
              </a:blipFill>
            </p:spPr>
            <p:txBody>
              <a:bodyPr/>
              <a:lstStyle/>
              <a:p>
                <a:r>
                  <a:rPr lang="en-US">
                    <a:noFill/>
                  </a:rPr>
                  <a:t> </a:t>
                </a:r>
              </a:p>
            </p:txBody>
          </p:sp>
        </mc:Fallback>
      </mc:AlternateContent>
    </p:spTree>
    <p:extLst>
      <p:ext uri="{BB962C8B-B14F-4D97-AF65-F5344CB8AC3E}">
        <p14:creationId xmlns:p14="http://schemas.microsoft.com/office/powerpoint/2010/main" val="20374704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Will Cramer’s V Be One?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normAutofit fontScale="92500" lnSpcReduction="10000"/>
              </a:bodyPr>
              <a:lstStyle/>
              <a:p>
                <a:pPr>
                  <a:lnSpc>
                    <a:spcPct val="135000"/>
                  </a:lnSpc>
                  <a:spcBef>
                    <a:spcPts val="900"/>
                  </a:spcBef>
                </a:pPr>
                <a:r>
                  <a:rPr lang="en-US" sz="4200" dirty="0"/>
                  <a:t>If the Cramer’s </a:t>
                </a:r>
                <a14:m>
                  <m:oMath xmlns:m="http://schemas.openxmlformats.org/officeDocument/2006/math">
                    <m:r>
                      <a:rPr lang="en-US" sz="4200" i="1" dirty="0">
                        <a:latin typeface="Cambria Math" panose="02040503050406030204" pitchFamily="18" charset="0"/>
                      </a:rPr>
                      <m:t>𝑉</m:t>
                    </m:r>
                  </m:oMath>
                </a14:m>
                <a:r>
                  <a:rPr lang="en-US" sz="4200" dirty="0"/>
                  <a:t> value is one, then </a:t>
                </a:r>
                <a14:m>
                  <m:oMath xmlns:m="http://schemas.openxmlformats.org/officeDocument/2006/math">
                    <m:sSup>
                      <m:sSupPr>
                        <m:ctrlPr>
                          <a:rPr lang="en-US" sz="4200" i="1">
                            <a:latin typeface="Cambria Math" panose="02040503050406030204" pitchFamily="18" charset="0"/>
                          </a:rPr>
                        </m:ctrlPr>
                      </m:sSupPr>
                      <m:e>
                        <m:r>
                          <a:rPr lang="en-US" sz="4200" i="1">
                            <a:latin typeface="Cambria Math" panose="02040503050406030204" pitchFamily="18" charset="0"/>
                            <a:ea typeface="Cambria Math" panose="02040503050406030204" pitchFamily="18" charset="0"/>
                          </a:rPr>
                          <m:t>𝑃</m:t>
                        </m:r>
                      </m:e>
                      <m:sup>
                        <m:r>
                          <a:rPr lang="en-US" sz="4200" i="1">
                            <a:latin typeface="Cambria Math" panose="02040503050406030204" pitchFamily="18" charset="0"/>
                          </a:rPr>
                          <m:t>2</m:t>
                        </m:r>
                      </m:sup>
                    </m:sSup>
                    <m:r>
                      <a:rPr lang="en-US" sz="4200" i="1">
                        <a:latin typeface="Cambria Math" panose="02040503050406030204" pitchFamily="18" charset="0"/>
                      </a:rPr>
                      <m:t>=</m:t>
                    </m:r>
                    <m:sSub>
                      <m:sSubPr>
                        <m:ctrlPr>
                          <a:rPr lang="en-US" sz="4200" i="1">
                            <a:latin typeface="Cambria Math" panose="02040503050406030204" pitchFamily="18" charset="0"/>
                          </a:rPr>
                        </m:ctrlPr>
                      </m:sSubPr>
                      <m:e>
                        <m:r>
                          <a:rPr lang="en-US" sz="4200" i="1">
                            <a:latin typeface="Cambria Math" panose="02040503050406030204" pitchFamily="18" charset="0"/>
                          </a:rPr>
                          <m:t>𝑛</m:t>
                        </m:r>
                      </m:e>
                      <m:sub>
                        <m:r>
                          <a:rPr lang="en-US" sz="4200" i="1">
                            <a:latin typeface="Cambria Math" panose="02040503050406030204" pitchFamily="18" charset="0"/>
                          </a:rPr>
                          <m:t>++</m:t>
                        </m:r>
                      </m:sub>
                    </m:sSub>
                    <m:r>
                      <a:rPr lang="en-US" sz="4200">
                        <a:latin typeface="Cambria Math" panose="02040503050406030204" pitchFamily="18" charset="0"/>
                      </a:rPr>
                      <m:t> </m:t>
                    </m:r>
                    <m:r>
                      <a:rPr lang="en-US" sz="4200" i="1">
                        <a:latin typeface="Cambria Math" panose="02040503050406030204" pitchFamily="18" charset="0"/>
                        <a:ea typeface="Cambria Math" panose="02040503050406030204" pitchFamily="18" charset="0"/>
                      </a:rPr>
                      <m:t>× </m:t>
                    </m:r>
                    <m:r>
                      <m:rPr>
                        <m:sty m:val="p"/>
                      </m:rPr>
                      <a:rPr lang="en-US" sz="4200">
                        <a:latin typeface="Cambria Math" panose="02040503050406030204" pitchFamily="18" charset="0"/>
                      </a:rPr>
                      <m:t>min</m:t>
                    </m:r>
                    <m:d>
                      <m:dPr>
                        <m:ctrlPr>
                          <a:rPr lang="en-US" sz="4200" i="1">
                            <a:latin typeface="Cambria Math" panose="02040503050406030204" pitchFamily="18" charset="0"/>
                          </a:rPr>
                        </m:ctrlPr>
                      </m:dPr>
                      <m:e>
                        <m:r>
                          <a:rPr lang="en-US" sz="4200" i="1">
                            <a:latin typeface="Cambria Math" panose="02040503050406030204" pitchFamily="18" charset="0"/>
                          </a:rPr>
                          <m:t>𝐾</m:t>
                        </m:r>
                        <m:r>
                          <a:rPr lang="en-US" sz="4200" i="1">
                            <a:latin typeface="Cambria Math" panose="02040503050406030204" pitchFamily="18" charset="0"/>
                          </a:rPr>
                          <m:t>−1, </m:t>
                        </m:r>
                        <m:r>
                          <a:rPr lang="en-US" sz="4200" i="1">
                            <a:latin typeface="Cambria Math" panose="02040503050406030204" pitchFamily="18" charset="0"/>
                          </a:rPr>
                          <m:t>𝐿</m:t>
                        </m:r>
                        <m:r>
                          <a:rPr lang="en-US" sz="4200" i="1">
                            <a:latin typeface="Cambria Math" panose="02040503050406030204" pitchFamily="18" charset="0"/>
                          </a:rPr>
                          <m:t>−1</m:t>
                        </m:r>
                      </m:e>
                    </m:d>
                  </m:oMath>
                </a14:m>
                <a:r>
                  <a:rPr lang="en-US" sz="4200" dirty="0"/>
                  <a:t>.</a:t>
                </a:r>
              </a:p>
              <a:p>
                <a:pPr>
                  <a:lnSpc>
                    <a:spcPct val="135000"/>
                  </a:lnSpc>
                  <a:spcBef>
                    <a:spcPts val="900"/>
                  </a:spcBef>
                </a:pPr>
                <a:r>
                  <a:rPr lang="en-US" sz="4200" dirty="0"/>
                  <a:t>This means the column values are completely determined by the row values.  For example, the counts on a row are all zero except for one column value. </a:t>
                </a:r>
              </a:p>
              <a:p>
                <a:pPr>
                  <a:lnSpc>
                    <a:spcPct val="135000"/>
                  </a:lnSpc>
                  <a:spcBef>
                    <a:spcPts val="900"/>
                  </a:spcBef>
                </a:pPr>
                <a:r>
                  <a:rPr lang="en-US" sz="4200" dirty="0"/>
                  <a:t>This implies the row and column variables are statistically dependent.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797" r="-2841"/>
                </a:stretch>
              </a:blipFill>
            </p:spPr>
            <p:txBody>
              <a:bodyPr/>
              <a:lstStyle/>
              <a:p>
                <a:r>
                  <a:rPr lang="en-US">
                    <a:noFill/>
                  </a:rPr>
                  <a:t> </a:t>
                </a:r>
              </a:p>
            </p:txBody>
          </p:sp>
        </mc:Fallback>
      </mc:AlternateContent>
    </p:spTree>
    <p:extLst>
      <p:ext uri="{BB962C8B-B14F-4D97-AF65-F5344CB8AC3E}">
        <p14:creationId xmlns:p14="http://schemas.microsoft.com/office/powerpoint/2010/main" val="187143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When Will Cramer’s V Be One?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313751" y="7401629"/>
                <a:ext cx="5486400" cy="1371600"/>
              </a:xfrm>
            </p:spPr>
            <p:txBody>
              <a:bodyPr anchor="ctr">
                <a:normAutofit fontScale="92500" lnSpcReduction="10000"/>
              </a:bodyPr>
              <a:lstStyle/>
              <a:p>
                <a:pPr marL="0" indent="0" algn="ctr">
                  <a:lnSpc>
                    <a:spcPct val="135000"/>
                  </a:lnSpc>
                  <a:spcBef>
                    <a:spcPts val="900"/>
                  </a:spcBef>
                  <a:buNone/>
                </a:pPr>
                <a14:m>
                  <m:oMath xmlns:m="http://schemas.openxmlformats.org/officeDocument/2006/math">
                    <m:sSup>
                      <m:sSupPr>
                        <m:ctrlPr>
                          <a:rPr lang="en-US" sz="4200" i="1">
                            <a:latin typeface="Cambria Math" panose="02040503050406030204" pitchFamily="18" charset="0"/>
                          </a:rPr>
                        </m:ctrlPr>
                      </m:sSupPr>
                      <m:e>
                        <m:r>
                          <a:rPr lang="en-US" sz="4200" i="1">
                            <a:latin typeface="Cambria Math" panose="02040503050406030204" pitchFamily="18" charset="0"/>
                            <a:ea typeface="Cambria Math" panose="02040503050406030204" pitchFamily="18" charset="0"/>
                          </a:rPr>
                          <m:t>𝑃</m:t>
                        </m:r>
                      </m:e>
                      <m:sup>
                        <m:r>
                          <a:rPr lang="en-US" sz="4200" i="1">
                            <a:latin typeface="Cambria Math" panose="02040503050406030204" pitchFamily="18" charset="0"/>
                          </a:rPr>
                          <m:t>2</m:t>
                        </m:r>
                      </m:sup>
                    </m:sSup>
                    <m:r>
                      <a:rPr lang="en-US" sz="4200" i="1">
                        <a:latin typeface="Cambria Math" panose="02040503050406030204" pitchFamily="18" charset="0"/>
                      </a:rPr>
                      <m:t>=1248</m:t>
                    </m:r>
                  </m:oMath>
                </a14:m>
                <a:r>
                  <a:rPr lang="en-US" sz="4200" dirty="0"/>
                  <a:t> and </a:t>
                </a:r>
                <a14:m>
                  <m:oMath xmlns:m="http://schemas.openxmlformats.org/officeDocument/2006/math">
                    <m:r>
                      <a:rPr lang="en-US" sz="4200" i="1" dirty="0">
                        <a:latin typeface="Cambria Math" panose="02040503050406030204" pitchFamily="18" charset="0"/>
                      </a:rPr>
                      <m:t>𝑉</m:t>
                    </m:r>
                    <m:r>
                      <a:rPr lang="en-US" sz="4200" i="1" dirty="0">
                        <a:latin typeface="Cambria Math" panose="02040503050406030204" pitchFamily="18" charset="0"/>
                      </a:rPr>
                      <m:t>=1</m:t>
                    </m:r>
                  </m:oMath>
                </a14:m>
                <a:r>
                  <a:rPr lang="en-US" sz="42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313751" y="7401629"/>
                <a:ext cx="5486400" cy="1371600"/>
              </a:xfrm>
              <a:blipFill>
                <a:blip r:embed="rId3"/>
                <a:stretch>
                  <a:fillRect/>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9AD9FFCB-719E-D9C5-BE5E-E922D3CC0ADF}"/>
              </a:ext>
            </a:extLst>
          </p:cNvPr>
          <p:cNvGraphicFramePr>
            <a:graphicFrameLocks noGrp="1"/>
          </p:cNvGraphicFramePr>
          <p:nvPr/>
        </p:nvGraphicFramePr>
        <p:xfrm>
          <a:off x="2687268" y="3724572"/>
          <a:ext cx="4114800" cy="3429000"/>
        </p:xfrm>
        <a:graphic>
          <a:graphicData uri="http://schemas.openxmlformats.org/drawingml/2006/table">
            <a:tbl>
              <a:tblPr>
                <a:tableStyleId>{69CF1AB2-1976-4502-BF36-3FF5EA218861}</a:tableStyleId>
              </a:tblPr>
              <a:tblGrid>
                <a:gridCol w="1371600">
                  <a:extLst>
                    <a:ext uri="{9D8B030D-6E8A-4147-A177-3AD203B41FA5}">
                      <a16:colId xmlns:a16="http://schemas.microsoft.com/office/drawing/2014/main" val="1125167411"/>
                    </a:ext>
                  </a:extLst>
                </a:gridCol>
                <a:gridCol w="1371600">
                  <a:extLst>
                    <a:ext uri="{9D8B030D-6E8A-4147-A177-3AD203B41FA5}">
                      <a16:colId xmlns:a16="http://schemas.microsoft.com/office/drawing/2014/main" val="3355040080"/>
                    </a:ext>
                  </a:extLst>
                </a:gridCol>
                <a:gridCol w="1371600">
                  <a:extLst>
                    <a:ext uri="{9D8B030D-6E8A-4147-A177-3AD203B41FA5}">
                      <a16:colId xmlns:a16="http://schemas.microsoft.com/office/drawing/2014/main" val="2123375781"/>
                    </a:ext>
                  </a:extLst>
                </a:gridCol>
              </a:tblGrid>
              <a:tr h="685800">
                <a:tc>
                  <a:txBody>
                    <a:bodyPr/>
                    <a:lstStyle/>
                    <a:p>
                      <a:pPr algn="ctr" fontAlgn="b"/>
                      <a:r>
                        <a:rPr lang="en-US" sz="2700" b="0" i="0" u="none" strike="noStrike" dirty="0">
                          <a:solidFill>
                            <a:srgbClr val="000000"/>
                          </a:solidFill>
                          <a:effectLst/>
                          <a:latin typeface="Calibri" panose="020F0502020204030204" pitchFamily="34" charset="0"/>
                        </a:rPr>
                        <a:t>30</a:t>
                      </a:r>
                    </a:p>
                  </a:txBody>
                  <a:tcPr marL="11430" marR="11430" marT="11430" marB="0" anchor="ctr">
                    <a:noFill/>
                  </a:tcPr>
                </a:tc>
                <a:tc>
                  <a:txBody>
                    <a:bodyPr/>
                    <a:lstStyle/>
                    <a:p>
                      <a:pPr algn="ctr" fontAlgn="b"/>
                      <a:r>
                        <a:rPr lang="en-US" sz="2700" b="0" i="0" u="none" strike="noStrike" dirty="0">
                          <a:solidFill>
                            <a:srgbClr val="000000"/>
                          </a:solidFill>
                          <a:effectLst/>
                          <a:latin typeface="Calibri" panose="020F0502020204030204" pitchFamily="34" charset="0"/>
                        </a:rPr>
                        <a:t>0</a:t>
                      </a:r>
                    </a:p>
                  </a:txBody>
                  <a:tcPr marL="11430" marR="11430" marT="11430" marB="0" anchor="ctr">
                    <a:noFill/>
                  </a:tcPr>
                </a:tc>
                <a:tc>
                  <a:txBody>
                    <a:bodyPr/>
                    <a:lstStyle/>
                    <a:p>
                      <a:pPr algn="ctr" fontAlgn="b"/>
                      <a:r>
                        <a:rPr lang="en-US" sz="2700" b="0" i="0" u="none" strike="noStrike" dirty="0">
                          <a:solidFill>
                            <a:srgbClr val="000000"/>
                          </a:solidFill>
                          <a:effectLst/>
                          <a:latin typeface="Calibri" panose="020F0502020204030204" pitchFamily="34" charset="0"/>
                        </a:rPr>
                        <a:t>0</a:t>
                      </a:r>
                    </a:p>
                  </a:txBody>
                  <a:tcPr marL="11430" marR="11430" marT="11430" marB="0" anchor="ctr">
                    <a:noFill/>
                  </a:tcPr>
                </a:tc>
                <a:extLst>
                  <a:ext uri="{0D108BD9-81ED-4DB2-BD59-A6C34878D82A}">
                    <a16:rowId xmlns:a16="http://schemas.microsoft.com/office/drawing/2014/main" val="2314947252"/>
                  </a:ext>
                </a:extLst>
              </a:tr>
              <a:tr h="685800">
                <a:tc>
                  <a:txBody>
                    <a:bodyPr/>
                    <a:lstStyle/>
                    <a:p>
                      <a:pPr algn="ctr" fontAlgn="b"/>
                      <a:r>
                        <a:rPr lang="en-US" sz="2700" b="0" i="0" u="none" strike="noStrike">
                          <a:solidFill>
                            <a:srgbClr val="000000"/>
                          </a:solidFill>
                          <a:effectLst/>
                          <a:latin typeface="Calibri" panose="020F0502020204030204" pitchFamily="34" charset="0"/>
                        </a:rPr>
                        <a:t>0</a:t>
                      </a:r>
                    </a:p>
                  </a:txBody>
                  <a:tcPr marL="11430" marR="11430" marT="11430" marB="0" anchor="ctr">
                    <a:noFill/>
                  </a:tcPr>
                </a:tc>
                <a:tc>
                  <a:txBody>
                    <a:bodyPr/>
                    <a:lstStyle/>
                    <a:p>
                      <a:pPr algn="ctr" fontAlgn="b"/>
                      <a:r>
                        <a:rPr lang="en-US" sz="2700" b="0" i="0" u="none" strike="noStrike">
                          <a:solidFill>
                            <a:srgbClr val="000000"/>
                          </a:solidFill>
                          <a:effectLst/>
                          <a:latin typeface="Calibri" panose="020F0502020204030204" pitchFamily="34" charset="0"/>
                        </a:rPr>
                        <a:t>0</a:t>
                      </a:r>
                    </a:p>
                  </a:txBody>
                  <a:tcPr marL="11430" marR="11430" marT="11430" marB="0" anchor="ctr">
                    <a:noFill/>
                  </a:tcPr>
                </a:tc>
                <a:tc>
                  <a:txBody>
                    <a:bodyPr/>
                    <a:lstStyle/>
                    <a:p>
                      <a:pPr algn="ctr" fontAlgn="b"/>
                      <a:r>
                        <a:rPr lang="en-US" sz="2700" b="0" i="0" u="none" strike="noStrike" dirty="0">
                          <a:solidFill>
                            <a:srgbClr val="000000"/>
                          </a:solidFill>
                          <a:effectLst/>
                          <a:latin typeface="Calibri" panose="020F0502020204030204" pitchFamily="34" charset="0"/>
                        </a:rPr>
                        <a:t>60</a:t>
                      </a:r>
                    </a:p>
                  </a:txBody>
                  <a:tcPr marL="11430" marR="11430" marT="11430" marB="0" anchor="ctr">
                    <a:noFill/>
                  </a:tcPr>
                </a:tc>
                <a:extLst>
                  <a:ext uri="{0D108BD9-81ED-4DB2-BD59-A6C34878D82A}">
                    <a16:rowId xmlns:a16="http://schemas.microsoft.com/office/drawing/2014/main" val="3751336074"/>
                  </a:ext>
                </a:extLst>
              </a:tr>
              <a:tr h="685800">
                <a:tc>
                  <a:txBody>
                    <a:bodyPr/>
                    <a:lstStyle/>
                    <a:p>
                      <a:pPr algn="ctr" fontAlgn="b"/>
                      <a:r>
                        <a:rPr lang="en-US" sz="2700" b="0" i="0" u="none" strike="noStrike">
                          <a:solidFill>
                            <a:srgbClr val="000000"/>
                          </a:solidFill>
                          <a:effectLst/>
                          <a:latin typeface="Calibri" panose="020F0502020204030204" pitchFamily="34" charset="0"/>
                        </a:rPr>
                        <a:t>0</a:t>
                      </a:r>
                    </a:p>
                  </a:txBody>
                  <a:tcPr marL="11430" marR="11430" marT="11430" marB="0" anchor="ctr">
                    <a:noFill/>
                  </a:tcPr>
                </a:tc>
                <a:tc>
                  <a:txBody>
                    <a:bodyPr/>
                    <a:lstStyle/>
                    <a:p>
                      <a:pPr algn="ctr" fontAlgn="b"/>
                      <a:r>
                        <a:rPr lang="en-US" sz="2700" b="0" i="0" u="none" strike="noStrike">
                          <a:solidFill>
                            <a:srgbClr val="000000"/>
                          </a:solidFill>
                          <a:effectLst/>
                          <a:latin typeface="Calibri" panose="020F0502020204030204" pitchFamily="34" charset="0"/>
                        </a:rPr>
                        <a:t>90</a:t>
                      </a:r>
                    </a:p>
                  </a:txBody>
                  <a:tcPr marL="11430" marR="11430" marT="11430" marB="0" anchor="ctr">
                    <a:noFill/>
                  </a:tcPr>
                </a:tc>
                <a:tc>
                  <a:txBody>
                    <a:bodyPr/>
                    <a:lstStyle/>
                    <a:p>
                      <a:pPr algn="ctr" fontAlgn="b"/>
                      <a:r>
                        <a:rPr lang="en-US" sz="2700" b="0" i="0" u="none" strike="noStrike" dirty="0">
                          <a:solidFill>
                            <a:srgbClr val="000000"/>
                          </a:solidFill>
                          <a:effectLst/>
                          <a:latin typeface="Calibri" panose="020F0502020204030204" pitchFamily="34" charset="0"/>
                        </a:rPr>
                        <a:t>0</a:t>
                      </a:r>
                    </a:p>
                  </a:txBody>
                  <a:tcPr marL="11430" marR="11430" marT="11430" marB="0" anchor="ctr">
                    <a:noFill/>
                  </a:tcPr>
                </a:tc>
                <a:extLst>
                  <a:ext uri="{0D108BD9-81ED-4DB2-BD59-A6C34878D82A}">
                    <a16:rowId xmlns:a16="http://schemas.microsoft.com/office/drawing/2014/main" val="1753672935"/>
                  </a:ext>
                </a:extLst>
              </a:tr>
              <a:tr h="685800">
                <a:tc>
                  <a:txBody>
                    <a:bodyPr/>
                    <a:lstStyle/>
                    <a:p>
                      <a:pPr algn="ctr" fontAlgn="b"/>
                      <a:r>
                        <a:rPr lang="en-US" sz="2700" b="0" i="0" u="none" strike="noStrike">
                          <a:solidFill>
                            <a:srgbClr val="000000"/>
                          </a:solidFill>
                          <a:effectLst/>
                          <a:latin typeface="Calibri" panose="020F0502020204030204" pitchFamily="34" charset="0"/>
                        </a:rPr>
                        <a:t>126</a:t>
                      </a:r>
                    </a:p>
                  </a:txBody>
                  <a:tcPr marL="11430" marR="11430" marT="11430" marB="0" anchor="ctr">
                    <a:noFill/>
                  </a:tcPr>
                </a:tc>
                <a:tc>
                  <a:txBody>
                    <a:bodyPr/>
                    <a:lstStyle/>
                    <a:p>
                      <a:pPr algn="ctr" fontAlgn="b"/>
                      <a:r>
                        <a:rPr lang="en-US" sz="2700" b="0" i="0" u="none" strike="noStrike">
                          <a:solidFill>
                            <a:srgbClr val="000000"/>
                          </a:solidFill>
                          <a:effectLst/>
                          <a:latin typeface="Calibri" panose="020F0502020204030204" pitchFamily="34" charset="0"/>
                        </a:rPr>
                        <a:t>0</a:t>
                      </a:r>
                    </a:p>
                  </a:txBody>
                  <a:tcPr marL="11430" marR="11430" marT="11430" marB="0" anchor="ctr">
                    <a:noFill/>
                  </a:tcPr>
                </a:tc>
                <a:tc>
                  <a:txBody>
                    <a:bodyPr/>
                    <a:lstStyle/>
                    <a:p>
                      <a:pPr algn="ctr" fontAlgn="b"/>
                      <a:r>
                        <a:rPr lang="en-US" sz="2700" b="0" i="0" u="none" strike="noStrike" dirty="0">
                          <a:solidFill>
                            <a:srgbClr val="000000"/>
                          </a:solidFill>
                          <a:effectLst/>
                          <a:latin typeface="Calibri" panose="020F0502020204030204" pitchFamily="34" charset="0"/>
                        </a:rPr>
                        <a:t>0</a:t>
                      </a:r>
                    </a:p>
                  </a:txBody>
                  <a:tcPr marL="11430" marR="11430" marT="11430" marB="0" anchor="ctr">
                    <a:noFill/>
                  </a:tcPr>
                </a:tc>
                <a:extLst>
                  <a:ext uri="{0D108BD9-81ED-4DB2-BD59-A6C34878D82A}">
                    <a16:rowId xmlns:a16="http://schemas.microsoft.com/office/drawing/2014/main" val="2349201296"/>
                  </a:ext>
                </a:extLst>
              </a:tr>
              <a:tr h="685800">
                <a:tc>
                  <a:txBody>
                    <a:bodyPr/>
                    <a:lstStyle/>
                    <a:p>
                      <a:pPr algn="ctr" fontAlgn="b"/>
                      <a:r>
                        <a:rPr lang="en-US" sz="2700" b="0" i="0" u="none" strike="noStrike">
                          <a:solidFill>
                            <a:srgbClr val="000000"/>
                          </a:solidFill>
                          <a:effectLst/>
                          <a:latin typeface="Calibri" panose="020F0502020204030204" pitchFamily="34" charset="0"/>
                        </a:rPr>
                        <a:t>0</a:t>
                      </a:r>
                    </a:p>
                  </a:txBody>
                  <a:tcPr marL="11430" marR="11430" marT="11430" marB="0" anchor="ctr">
                    <a:noFill/>
                  </a:tcPr>
                </a:tc>
                <a:tc>
                  <a:txBody>
                    <a:bodyPr/>
                    <a:lstStyle/>
                    <a:p>
                      <a:pPr algn="ctr" fontAlgn="b"/>
                      <a:r>
                        <a:rPr lang="en-US" sz="2700" b="0" i="0" u="none" strike="noStrike">
                          <a:solidFill>
                            <a:srgbClr val="000000"/>
                          </a:solidFill>
                          <a:effectLst/>
                          <a:latin typeface="Calibri" panose="020F0502020204030204" pitchFamily="34" charset="0"/>
                        </a:rPr>
                        <a:t>0</a:t>
                      </a:r>
                    </a:p>
                  </a:txBody>
                  <a:tcPr marL="11430" marR="11430" marT="11430" marB="0" anchor="ctr">
                    <a:noFill/>
                  </a:tcPr>
                </a:tc>
                <a:tc>
                  <a:txBody>
                    <a:bodyPr/>
                    <a:lstStyle/>
                    <a:p>
                      <a:pPr algn="ctr" fontAlgn="b"/>
                      <a:r>
                        <a:rPr lang="en-US" sz="2700" b="0" i="0" u="none" strike="noStrike" dirty="0">
                          <a:solidFill>
                            <a:srgbClr val="000000"/>
                          </a:solidFill>
                          <a:effectLst/>
                          <a:latin typeface="Calibri" panose="020F0502020204030204" pitchFamily="34" charset="0"/>
                        </a:rPr>
                        <a:t>318</a:t>
                      </a:r>
                    </a:p>
                  </a:txBody>
                  <a:tcPr marL="11430" marR="11430" marT="11430" marB="0" anchor="ctr">
                    <a:noFill/>
                  </a:tcPr>
                </a:tc>
                <a:extLst>
                  <a:ext uri="{0D108BD9-81ED-4DB2-BD59-A6C34878D82A}">
                    <a16:rowId xmlns:a16="http://schemas.microsoft.com/office/drawing/2014/main" val="3861690128"/>
                  </a:ext>
                </a:extLst>
              </a:tr>
            </a:tbl>
          </a:graphicData>
        </a:graphic>
      </p:graphicFrame>
      <p:graphicFrame>
        <p:nvGraphicFramePr>
          <p:cNvPr id="5" name="Table 4">
            <a:extLst>
              <a:ext uri="{FF2B5EF4-FFF2-40B4-BE49-F238E27FC236}">
                <a16:creationId xmlns:a16="http://schemas.microsoft.com/office/drawing/2014/main" id="{645C130B-A02F-75A6-A95B-8D19D722ED45}"/>
              </a:ext>
            </a:extLst>
          </p:cNvPr>
          <p:cNvGraphicFramePr>
            <a:graphicFrameLocks noGrp="1"/>
          </p:cNvGraphicFramePr>
          <p:nvPr/>
        </p:nvGraphicFramePr>
        <p:xfrm>
          <a:off x="2687268" y="7747049"/>
          <a:ext cx="4114800" cy="685800"/>
        </p:xfrm>
        <a:graphic>
          <a:graphicData uri="http://schemas.openxmlformats.org/drawingml/2006/table">
            <a:tbl>
              <a:tblPr>
                <a:tableStyleId>{69CF1AB2-1976-4502-BF36-3FF5EA218861}</a:tableStyleId>
              </a:tblPr>
              <a:tblGrid>
                <a:gridCol w="1371600">
                  <a:extLst>
                    <a:ext uri="{9D8B030D-6E8A-4147-A177-3AD203B41FA5}">
                      <a16:colId xmlns:a16="http://schemas.microsoft.com/office/drawing/2014/main" val="2995914170"/>
                    </a:ext>
                  </a:extLst>
                </a:gridCol>
                <a:gridCol w="1371600">
                  <a:extLst>
                    <a:ext uri="{9D8B030D-6E8A-4147-A177-3AD203B41FA5}">
                      <a16:colId xmlns:a16="http://schemas.microsoft.com/office/drawing/2014/main" val="3415297153"/>
                    </a:ext>
                  </a:extLst>
                </a:gridCol>
                <a:gridCol w="1371600">
                  <a:extLst>
                    <a:ext uri="{9D8B030D-6E8A-4147-A177-3AD203B41FA5}">
                      <a16:colId xmlns:a16="http://schemas.microsoft.com/office/drawing/2014/main" val="1548714165"/>
                    </a:ext>
                  </a:extLst>
                </a:gridCol>
              </a:tblGrid>
              <a:tr h="685800">
                <a:tc>
                  <a:txBody>
                    <a:bodyPr/>
                    <a:lstStyle/>
                    <a:p>
                      <a:pPr algn="ctr" fontAlgn="b"/>
                      <a:r>
                        <a:rPr lang="en-US" sz="2700" b="0" i="0" u="none" strike="noStrike" dirty="0">
                          <a:solidFill>
                            <a:srgbClr val="000000"/>
                          </a:solidFill>
                          <a:effectLst/>
                          <a:latin typeface="Calibri" panose="020F0502020204030204" pitchFamily="34" charset="0"/>
                        </a:rPr>
                        <a:t>104</a:t>
                      </a:r>
                    </a:p>
                  </a:txBody>
                  <a:tcPr marL="11430" marR="11430" marT="11430" marB="0" anchor="ctr">
                    <a:solidFill>
                      <a:schemeClr val="accent2">
                        <a:lumMod val="60000"/>
                        <a:lumOff val="40000"/>
                      </a:schemeClr>
                    </a:solidFill>
                  </a:tcPr>
                </a:tc>
                <a:tc>
                  <a:txBody>
                    <a:bodyPr/>
                    <a:lstStyle/>
                    <a:p>
                      <a:pPr algn="ctr" fontAlgn="b"/>
                      <a:r>
                        <a:rPr lang="en-US" sz="2700" b="0" i="0" u="none" strike="noStrike" dirty="0">
                          <a:solidFill>
                            <a:srgbClr val="000000"/>
                          </a:solidFill>
                          <a:effectLst/>
                          <a:latin typeface="Calibri" panose="020F0502020204030204" pitchFamily="34" charset="0"/>
                        </a:rPr>
                        <a:t>208</a:t>
                      </a:r>
                    </a:p>
                  </a:txBody>
                  <a:tcPr marL="11430" marR="11430" marT="11430" marB="0" anchor="ctr">
                    <a:solidFill>
                      <a:schemeClr val="accent2">
                        <a:lumMod val="60000"/>
                        <a:lumOff val="40000"/>
                      </a:schemeClr>
                    </a:solidFill>
                  </a:tcPr>
                </a:tc>
                <a:tc>
                  <a:txBody>
                    <a:bodyPr/>
                    <a:lstStyle/>
                    <a:p>
                      <a:pPr algn="ctr" fontAlgn="b"/>
                      <a:r>
                        <a:rPr lang="en-US" sz="2700" b="0" i="0" u="none" strike="noStrike" dirty="0">
                          <a:solidFill>
                            <a:srgbClr val="000000"/>
                          </a:solidFill>
                          <a:effectLst/>
                          <a:latin typeface="Calibri" panose="020F0502020204030204" pitchFamily="34" charset="0"/>
                        </a:rPr>
                        <a:t>312</a:t>
                      </a:r>
                    </a:p>
                  </a:txBody>
                  <a:tcPr marL="11430" marR="11430" marT="11430" marB="0" anchor="ctr">
                    <a:solidFill>
                      <a:schemeClr val="accent2">
                        <a:lumMod val="60000"/>
                        <a:lumOff val="40000"/>
                      </a:schemeClr>
                    </a:solidFill>
                  </a:tcPr>
                </a:tc>
                <a:extLst>
                  <a:ext uri="{0D108BD9-81ED-4DB2-BD59-A6C34878D82A}">
                    <a16:rowId xmlns:a16="http://schemas.microsoft.com/office/drawing/2014/main" val="1473939549"/>
                  </a:ext>
                </a:extLst>
              </a:tr>
            </a:tbl>
          </a:graphicData>
        </a:graphic>
      </p:graphicFrame>
      <p:graphicFrame>
        <p:nvGraphicFramePr>
          <p:cNvPr id="6" name="Table 5">
            <a:extLst>
              <a:ext uri="{FF2B5EF4-FFF2-40B4-BE49-F238E27FC236}">
                <a16:creationId xmlns:a16="http://schemas.microsoft.com/office/drawing/2014/main" id="{895A7059-19AC-4B7F-9764-49278FD4DC22}"/>
              </a:ext>
            </a:extLst>
          </p:cNvPr>
          <p:cNvGraphicFramePr>
            <a:graphicFrameLocks noGrp="1"/>
          </p:cNvGraphicFramePr>
          <p:nvPr/>
        </p:nvGraphicFramePr>
        <p:xfrm>
          <a:off x="7414910" y="3724572"/>
          <a:ext cx="1371600" cy="3429000"/>
        </p:xfrm>
        <a:graphic>
          <a:graphicData uri="http://schemas.openxmlformats.org/drawingml/2006/table">
            <a:tbl>
              <a:tblPr>
                <a:tableStyleId>{69CF1AB2-1976-4502-BF36-3FF5EA218861}</a:tableStyleId>
              </a:tblPr>
              <a:tblGrid>
                <a:gridCol w="1371600">
                  <a:extLst>
                    <a:ext uri="{9D8B030D-6E8A-4147-A177-3AD203B41FA5}">
                      <a16:colId xmlns:a16="http://schemas.microsoft.com/office/drawing/2014/main" val="1449022595"/>
                    </a:ext>
                  </a:extLst>
                </a:gridCol>
              </a:tblGrid>
              <a:tr h="685800">
                <a:tc>
                  <a:txBody>
                    <a:bodyPr/>
                    <a:lstStyle/>
                    <a:p>
                      <a:pPr algn="ctr" fontAlgn="b"/>
                      <a:r>
                        <a:rPr lang="en-US" sz="2700" b="0" i="0" u="none" strike="noStrike" dirty="0">
                          <a:solidFill>
                            <a:srgbClr val="000000"/>
                          </a:solidFill>
                          <a:effectLst/>
                          <a:latin typeface="Calibri" panose="020F0502020204030204" pitchFamily="34" charset="0"/>
                        </a:rPr>
                        <a:t>30</a:t>
                      </a:r>
                    </a:p>
                  </a:txBody>
                  <a:tcPr marL="11430" marR="11430" marT="11430" marB="0" anchor="ctr">
                    <a:solidFill>
                      <a:srgbClr val="99FF66"/>
                    </a:solidFill>
                  </a:tcPr>
                </a:tc>
                <a:extLst>
                  <a:ext uri="{0D108BD9-81ED-4DB2-BD59-A6C34878D82A}">
                    <a16:rowId xmlns:a16="http://schemas.microsoft.com/office/drawing/2014/main" val="1876883916"/>
                  </a:ext>
                </a:extLst>
              </a:tr>
              <a:tr h="685800">
                <a:tc>
                  <a:txBody>
                    <a:bodyPr/>
                    <a:lstStyle/>
                    <a:p>
                      <a:pPr algn="ctr" fontAlgn="b"/>
                      <a:r>
                        <a:rPr lang="en-US" sz="2700" b="0" i="0" u="none" strike="noStrike" dirty="0">
                          <a:solidFill>
                            <a:srgbClr val="000000"/>
                          </a:solidFill>
                          <a:effectLst/>
                          <a:latin typeface="Calibri" panose="020F0502020204030204" pitchFamily="34" charset="0"/>
                        </a:rPr>
                        <a:t>60</a:t>
                      </a:r>
                    </a:p>
                  </a:txBody>
                  <a:tcPr marL="11430" marR="11430" marT="11430" marB="0" anchor="ctr">
                    <a:solidFill>
                      <a:srgbClr val="99FF66"/>
                    </a:solidFill>
                  </a:tcPr>
                </a:tc>
                <a:extLst>
                  <a:ext uri="{0D108BD9-81ED-4DB2-BD59-A6C34878D82A}">
                    <a16:rowId xmlns:a16="http://schemas.microsoft.com/office/drawing/2014/main" val="1299474569"/>
                  </a:ext>
                </a:extLst>
              </a:tr>
              <a:tr h="685800">
                <a:tc>
                  <a:txBody>
                    <a:bodyPr/>
                    <a:lstStyle/>
                    <a:p>
                      <a:pPr algn="ctr" fontAlgn="b"/>
                      <a:r>
                        <a:rPr lang="en-US" sz="2700" b="0" i="0" u="none" strike="noStrike" dirty="0">
                          <a:solidFill>
                            <a:srgbClr val="000000"/>
                          </a:solidFill>
                          <a:effectLst/>
                          <a:latin typeface="Calibri" panose="020F0502020204030204" pitchFamily="34" charset="0"/>
                        </a:rPr>
                        <a:t>90</a:t>
                      </a:r>
                    </a:p>
                  </a:txBody>
                  <a:tcPr marL="11430" marR="11430" marT="11430" marB="0" anchor="ctr">
                    <a:solidFill>
                      <a:srgbClr val="99FF66"/>
                    </a:solidFill>
                  </a:tcPr>
                </a:tc>
                <a:extLst>
                  <a:ext uri="{0D108BD9-81ED-4DB2-BD59-A6C34878D82A}">
                    <a16:rowId xmlns:a16="http://schemas.microsoft.com/office/drawing/2014/main" val="1020488926"/>
                  </a:ext>
                </a:extLst>
              </a:tr>
              <a:tr h="685800">
                <a:tc>
                  <a:txBody>
                    <a:bodyPr/>
                    <a:lstStyle/>
                    <a:p>
                      <a:pPr algn="ctr" fontAlgn="b"/>
                      <a:r>
                        <a:rPr lang="en-US" sz="2700" b="0" i="0" u="none" strike="noStrike" dirty="0">
                          <a:solidFill>
                            <a:srgbClr val="000000"/>
                          </a:solidFill>
                          <a:effectLst/>
                          <a:latin typeface="Calibri" panose="020F0502020204030204" pitchFamily="34" charset="0"/>
                        </a:rPr>
                        <a:t>126</a:t>
                      </a:r>
                    </a:p>
                  </a:txBody>
                  <a:tcPr marL="11430" marR="11430" marT="11430" marB="0" anchor="ctr">
                    <a:solidFill>
                      <a:srgbClr val="99FF66"/>
                    </a:solidFill>
                  </a:tcPr>
                </a:tc>
                <a:extLst>
                  <a:ext uri="{0D108BD9-81ED-4DB2-BD59-A6C34878D82A}">
                    <a16:rowId xmlns:a16="http://schemas.microsoft.com/office/drawing/2014/main" val="2806545988"/>
                  </a:ext>
                </a:extLst>
              </a:tr>
              <a:tr h="685800">
                <a:tc>
                  <a:txBody>
                    <a:bodyPr/>
                    <a:lstStyle/>
                    <a:p>
                      <a:pPr algn="ctr" fontAlgn="b"/>
                      <a:r>
                        <a:rPr lang="en-US" sz="2700" b="0" i="0" u="none" strike="noStrike" dirty="0">
                          <a:solidFill>
                            <a:srgbClr val="000000"/>
                          </a:solidFill>
                          <a:effectLst/>
                          <a:latin typeface="Calibri" panose="020F0502020204030204" pitchFamily="34" charset="0"/>
                        </a:rPr>
                        <a:t>318</a:t>
                      </a:r>
                    </a:p>
                  </a:txBody>
                  <a:tcPr marL="11430" marR="11430" marT="11430" marB="0" anchor="ctr">
                    <a:solidFill>
                      <a:srgbClr val="99FF66"/>
                    </a:solidFill>
                  </a:tcPr>
                </a:tc>
                <a:extLst>
                  <a:ext uri="{0D108BD9-81ED-4DB2-BD59-A6C34878D82A}">
                    <a16:rowId xmlns:a16="http://schemas.microsoft.com/office/drawing/2014/main" val="1310873873"/>
                  </a:ext>
                </a:extLst>
              </a:tr>
            </a:tbl>
          </a:graphicData>
        </a:graphic>
      </p:graphicFrame>
      <p:graphicFrame>
        <p:nvGraphicFramePr>
          <p:cNvPr id="8" name="Table 8">
            <a:extLst>
              <a:ext uri="{FF2B5EF4-FFF2-40B4-BE49-F238E27FC236}">
                <a16:creationId xmlns:a16="http://schemas.microsoft.com/office/drawing/2014/main" id="{54BB8A2C-9DCB-FBC5-C7F3-00AADD7A5161}"/>
              </a:ext>
            </a:extLst>
          </p:cNvPr>
          <p:cNvGraphicFramePr>
            <a:graphicFrameLocks noGrp="1"/>
          </p:cNvGraphicFramePr>
          <p:nvPr/>
        </p:nvGraphicFramePr>
        <p:xfrm>
          <a:off x="7414910" y="7664850"/>
          <a:ext cx="1371600" cy="845158"/>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823576972"/>
                    </a:ext>
                  </a:extLst>
                </a:gridCol>
              </a:tblGrid>
              <a:tr h="845158">
                <a:tc>
                  <a:txBody>
                    <a:bodyPr/>
                    <a:lstStyle/>
                    <a:p>
                      <a:pPr algn="ctr"/>
                      <a:r>
                        <a:rPr lang="en-US" sz="2700" dirty="0">
                          <a:latin typeface="Calibri" panose="020F0502020204030204" pitchFamily="34" charset="0"/>
                          <a:ea typeface="Calibri" panose="020F0502020204030204" pitchFamily="34" charset="0"/>
                          <a:cs typeface="Calibri" panose="020F0502020204030204" pitchFamily="34" charset="0"/>
                        </a:rPr>
                        <a:t>624</a:t>
                      </a:r>
                    </a:p>
                  </a:txBody>
                  <a:tcPr marL="137160" marR="137160" marT="68580" marB="68580" anchor="ctr">
                    <a:noFill/>
                  </a:tcPr>
                </a:tc>
                <a:extLst>
                  <a:ext uri="{0D108BD9-81ED-4DB2-BD59-A6C34878D82A}">
                    <a16:rowId xmlns:a16="http://schemas.microsoft.com/office/drawing/2014/main" val="2284527755"/>
                  </a:ext>
                </a:extLst>
              </a:tr>
            </a:tbl>
          </a:graphicData>
        </a:graphic>
      </p:graphicFrame>
      <p:graphicFrame>
        <p:nvGraphicFramePr>
          <p:cNvPr id="9" name="Table 8">
            <a:extLst>
              <a:ext uri="{FF2B5EF4-FFF2-40B4-BE49-F238E27FC236}">
                <a16:creationId xmlns:a16="http://schemas.microsoft.com/office/drawing/2014/main" id="{FCF7B923-3CFC-D24B-D9E2-74540FF27EDD}"/>
              </a:ext>
            </a:extLst>
          </p:cNvPr>
          <p:cNvGraphicFramePr>
            <a:graphicFrameLocks noGrp="1"/>
          </p:cNvGraphicFramePr>
          <p:nvPr/>
        </p:nvGraphicFramePr>
        <p:xfrm>
          <a:off x="10313753" y="3724572"/>
          <a:ext cx="5349240" cy="3429000"/>
        </p:xfrm>
        <a:graphic>
          <a:graphicData uri="http://schemas.openxmlformats.org/drawingml/2006/table">
            <a:tbl>
              <a:tblPr>
                <a:tableStyleId>{69CF1AB2-1976-4502-BF36-3FF5EA218861}</a:tableStyleId>
              </a:tblPr>
              <a:tblGrid>
                <a:gridCol w="1783080">
                  <a:extLst>
                    <a:ext uri="{9D8B030D-6E8A-4147-A177-3AD203B41FA5}">
                      <a16:colId xmlns:a16="http://schemas.microsoft.com/office/drawing/2014/main" val="3686208459"/>
                    </a:ext>
                  </a:extLst>
                </a:gridCol>
                <a:gridCol w="1783080">
                  <a:extLst>
                    <a:ext uri="{9D8B030D-6E8A-4147-A177-3AD203B41FA5}">
                      <a16:colId xmlns:a16="http://schemas.microsoft.com/office/drawing/2014/main" val="2888052228"/>
                    </a:ext>
                  </a:extLst>
                </a:gridCol>
                <a:gridCol w="1783080">
                  <a:extLst>
                    <a:ext uri="{9D8B030D-6E8A-4147-A177-3AD203B41FA5}">
                      <a16:colId xmlns:a16="http://schemas.microsoft.com/office/drawing/2014/main" val="1404520446"/>
                    </a:ext>
                  </a:extLst>
                </a:gridCol>
              </a:tblGrid>
              <a:tr h="685800">
                <a:tc>
                  <a:txBody>
                    <a:bodyPr/>
                    <a:lstStyle/>
                    <a:p>
                      <a:pPr algn="ctr" fontAlgn="b"/>
                      <a:r>
                        <a:rPr lang="en-US" sz="2700" b="0" i="0" u="none" strike="noStrike" dirty="0">
                          <a:solidFill>
                            <a:srgbClr val="000000"/>
                          </a:solidFill>
                          <a:effectLst/>
                          <a:latin typeface="Calibri" panose="020F0502020204030204" pitchFamily="34" charset="0"/>
                        </a:rPr>
                        <a:t>7.5</a:t>
                      </a:r>
                    </a:p>
                  </a:txBody>
                  <a:tcPr marL="11430" marR="11430" marT="11430" marB="0" anchor="ctr">
                    <a:noFill/>
                  </a:tcPr>
                </a:tc>
                <a:tc>
                  <a:txBody>
                    <a:bodyPr/>
                    <a:lstStyle/>
                    <a:p>
                      <a:pPr algn="ctr" fontAlgn="b"/>
                      <a:r>
                        <a:rPr lang="en-US" sz="2700" b="0" i="0" u="none" strike="noStrike">
                          <a:solidFill>
                            <a:srgbClr val="000000"/>
                          </a:solidFill>
                          <a:effectLst/>
                          <a:latin typeface="Calibri" panose="020F0502020204030204" pitchFamily="34" charset="0"/>
                        </a:rPr>
                        <a:t>4.3269</a:t>
                      </a:r>
                    </a:p>
                  </a:txBody>
                  <a:tcPr marL="11430" marR="11430" marT="11430" marB="0" anchor="ctr">
                    <a:noFill/>
                  </a:tcPr>
                </a:tc>
                <a:tc>
                  <a:txBody>
                    <a:bodyPr/>
                    <a:lstStyle/>
                    <a:p>
                      <a:pPr algn="ctr" fontAlgn="b"/>
                      <a:r>
                        <a:rPr lang="en-US" sz="2700" b="0" i="0" u="none" strike="noStrike">
                          <a:solidFill>
                            <a:srgbClr val="000000"/>
                          </a:solidFill>
                          <a:effectLst/>
                          <a:latin typeface="Calibri" panose="020F0502020204030204" pitchFamily="34" charset="0"/>
                        </a:rPr>
                        <a:t>18.1731</a:t>
                      </a:r>
                    </a:p>
                  </a:txBody>
                  <a:tcPr marL="11430" marR="11430" marT="11430" marB="0" anchor="ctr">
                    <a:noFill/>
                  </a:tcPr>
                </a:tc>
                <a:extLst>
                  <a:ext uri="{0D108BD9-81ED-4DB2-BD59-A6C34878D82A}">
                    <a16:rowId xmlns:a16="http://schemas.microsoft.com/office/drawing/2014/main" val="3668666856"/>
                  </a:ext>
                </a:extLst>
              </a:tr>
              <a:tr h="685800">
                <a:tc>
                  <a:txBody>
                    <a:bodyPr/>
                    <a:lstStyle/>
                    <a:p>
                      <a:pPr algn="ctr" fontAlgn="b"/>
                      <a:r>
                        <a:rPr lang="en-US" sz="2700" b="0" i="0" u="none" strike="noStrike">
                          <a:solidFill>
                            <a:srgbClr val="000000"/>
                          </a:solidFill>
                          <a:effectLst/>
                          <a:latin typeface="Calibri" panose="020F0502020204030204" pitchFamily="34" charset="0"/>
                        </a:rPr>
                        <a:t>15</a:t>
                      </a:r>
                    </a:p>
                  </a:txBody>
                  <a:tcPr marL="11430" marR="11430" marT="11430" marB="0" anchor="ctr">
                    <a:noFill/>
                  </a:tcPr>
                </a:tc>
                <a:tc>
                  <a:txBody>
                    <a:bodyPr/>
                    <a:lstStyle/>
                    <a:p>
                      <a:pPr algn="ctr" fontAlgn="b"/>
                      <a:r>
                        <a:rPr lang="en-US" sz="2700" b="0" i="0" u="none" strike="noStrike" dirty="0">
                          <a:solidFill>
                            <a:srgbClr val="000000"/>
                          </a:solidFill>
                          <a:effectLst/>
                          <a:latin typeface="Calibri" panose="020F0502020204030204" pitchFamily="34" charset="0"/>
                        </a:rPr>
                        <a:t>8.6538</a:t>
                      </a:r>
                    </a:p>
                  </a:txBody>
                  <a:tcPr marL="11430" marR="11430" marT="11430" marB="0" anchor="ctr">
                    <a:noFill/>
                  </a:tcPr>
                </a:tc>
                <a:tc>
                  <a:txBody>
                    <a:bodyPr/>
                    <a:lstStyle/>
                    <a:p>
                      <a:pPr algn="ctr" fontAlgn="b"/>
                      <a:r>
                        <a:rPr lang="en-US" sz="2700" b="0" i="0" u="none" strike="noStrike" dirty="0">
                          <a:solidFill>
                            <a:srgbClr val="000000"/>
                          </a:solidFill>
                          <a:effectLst/>
                          <a:latin typeface="Calibri" panose="020F0502020204030204" pitchFamily="34" charset="0"/>
                        </a:rPr>
                        <a:t>36.3462</a:t>
                      </a:r>
                    </a:p>
                  </a:txBody>
                  <a:tcPr marL="11430" marR="11430" marT="11430" marB="0" anchor="ctr">
                    <a:noFill/>
                  </a:tcPr>
                </a:tc>
                <a:extLst>
                  <a:ext uri="{0D108BD9-81ED-4DB2-BD59-A6C34878D82A}">
                    <a16:rowId xmlns:a16="http://schemas.microsoft.com/office/drawing/2014/main" val="436410255"/>
                  </a:ext>
                </a:extLst>
              </a:tr>
              <a:tr h="685800">
                <a:tc>
                  <a:txBody>
                    <a:bodyPr/>
                    <a:lstStyle/>
                    <a:p>
                      <a:pPr algn="ctr" fontAlgn="b"/>
                      <a:r>
                        <a:rPr lang="en-US" sz="2700" b="0" i="0" u="none" strike="noStrike">
                          <a:solidFill>
                            <a:srgbClr val="000000"/>
                          </a:solidFill>
                          <a:effectLst/>
                          <a:latin typeface="Calibri" panose="020F0502020204030204" pitchFamily="34" charset="0"/>
                        </a:rPr>
                        <a:t>22.5</a:t>
                      </a:r>
                    </a:p>
                  </a:txBody>
                  <a:tcPr marL="11430" marR="11430" marT="11430" marB="0" anchor="ctr">
                    <a:noFill/>
                  </a:tcPr>
                </a:tc>
                <a:tc>
                  <a:txBody>
                    <a:bodyPr/>
                    <a:lstStyle/>
                    <a:p>
                      <a:pPr algn="ctr" fontAlgn="b"/>
                      <a:r>
                        <a:rPr lang="en-US" sz="2700" b="0" i="0" u="none" strike="noStrike">
                          <a:solidFill>
                            <a:srgbClr val="000000"/>
                          </a:solidFill>
                          <a:effectLst/>
                          <a:latin typeface="Calibri" panose="020F0502020204030204" pitchFamily="34" charset="0"/>
                        </a:rPr>
                        <a:t>12.9808</a:t>
                      </a:r>
                    </a:p>
                  </a:txBody>
                  <a:tcPr marL="11430" marR="11430" marT="11430" marB="0" anchor="ctr">
                    <a:noFill/>
                  </a:tcPr>
                </a:tc>
                <a:tc>
                  <a:txBody>
                    <a:bodyPr/>
                    <a:lstStyle/>
                    <a:p>
                      <a:pPr algn="ctr" fontAlgn="b"/>
                      <a:r>
                        <a:rPr lang="en-US" sz="2700" b="0" i="0" u="none" strike="noStrike" dirty="0">
                          <a:solidFill>
                            <a:srgbClr val="000000"/>
                          </a:solidFill>
                          <a:effectLst/>
                          <a:latin typeface="Calibri" panose="020F0502020204030204" pitchFamily="34" charset="0"/>
                        </a:rPr>
                        <a:t>54.5192</a:t>
                      </a:r>
                    </a:p>
                  </a:txBody>
                  <a:tcPr marL="11430" marR="11430" marT="11430" marB="0" anchor="ctr">
                    <a:noFill/>
                  </a:tcPr>
                </a:tc>
                <a:extLst>
                  <a:ext uri="{0D108BD9-81ED-4DB2-BD59-A6C34878D82A}">
                    <a16:rowId xmlns:a16="http://schemas.microsoft.com/office/drawing/2014/main" val="2717974046"/>
                  </a:ext>
                </a:extLst>
              </a:tr>
              <a:tr h="685800">
                <a:tc>
                  <a:txBody>
                    <a:bodyPr/>
                    <a:lstStyle/>
                    <a:p>
                      <a:pPr algn="ctr" fontAlgn="b"/>
                      <a:r>
                        <a:rPr lang="en-US" sz="2700" b="0" i="0" u="none" strike="noStrike">
                          <a:solidFill>
                            <a:srgbClr val="000000"/>
                          </a:solidFill>
                          <a:effectLst/>
                          <a:latin typeface="Calibri" panose="020F0502020204030204" pitchFamily="34" charset="0"/>
                        </a:rPr>
                        <a:t>31.5</a:t>
                      </a:r>
                    </a:p>
                  </a:txBody>
                  <a:tcPr marL="11430" marR="11430" marT="11430" marB="0" anchor="ctr">
                    <a:noFill/>
                  </a:tcPr>
                </a:tc>
                <a:tc>
                  <a:txBody>
                    <a:bodyPr/>
                    <a:lstStyle/>
                    <a:p>
                      <a:pPr algn="ctr" fontAlgn="b"/>
                      <a:r>
                        <a:rPr lang="en-US" sz="2700" b="0" i="0" u="none" strike="noStrike">
                          <a:solidFill>
                            <a:srgbClr val="000000"/>
                          </a:solidFill>
                          <a:effectLst/>
                          <a:latin typeface="Calibri" panose="020F0502020204030204" pitchFamily="34" charset="0"/>
                        </a:rPr>
                        <a:t>18.1731</a:t>
                      </a:r>
                    </a:p>
                  </a:txBody>
                  <a:tcPr marL="11430" marR="11430" marT="11430" marB="0" anchor="ctr">
                    <a:noFill/>
                  </a:tcPr>
                </a:tc>
                <a:tc>
                  <a:txBody>
                    <a:bodyPr/>
                    <a:lstStyle/>
                    <a:p>
                      <a:pPr algn="ctr" fontAlgn="b"/>
                      <a:r>
                        <a:rPr lang="en-US" sz="2700" b="0" i="0" u="none" strike="noStrike" dirty="0">
                          <a:solidFill>
                            <a:srgbClr val="000000"/>
                          </a:solidFill>
                          <a:effectLst/>
                          <a:latin typeface="Calibri" panose="020F0502020204030204" pitchFamily="34" charset="0"/>
                        </a:rPr>
                        <a:t>76.3269</a:t>
                      </a:r>
                    </a:p>
                  </a:txBody>
                  <a:tcPr marL="11430" marR="11430" marT="11430" marB="0" anchor="ctr">
                    <a:noFill/>
                  </a:tcPr>
                </a:tc>
                <a:extLst>
                  <a:ext uri="{0D108BD9-81ED-4DB2-BD59-A6C34878D82A}">
                    <a16:rowId xmlns:a16="http://schemas.microsoft.com/office/drawing/2014/main" val="3705096034"/>
                  </a:ext>
                </a:extLst>
              </a:tr>
              <a:tr h="685800">
                <a:tc>
                  <a:txBody>
                    <a:bodyPr/>
                    <a:lstStyle/>
                    <a:p>
                      <a:pPr algn="ctr" fontAlgn="b"/>
                      <a:r>
                        <a:rPr lang="en-US" sz="2700" b="0" i="0" u="none" strike="noStrike">
                          <a:solidFill>
                            <a:srgbClr val="000000"/>
                          </a:solidFill>
                          <a:effectLst/>
                          <a:latin typeface="Calibri" panose="020F0502020204030204" pitchFamily="34" charset="0"/>
                        </a:rPr>
                        <a:t>79.5</a:t>
                      </a:r>
                    </a:p>
                  </a:txBody>
                  <a:tcPr marL="11430" marR="11430" marT="11430" marB="0" anchor="ctr">
                    <a:noFill/>
                  </a:tcPr>
                </a:tc>
                <a:tc>
                  <a:txBody>
                    <a:bodyPr/>
                    <a:lstStyle/>
                    <a:p>
                      <a:pPr algn="ctr" fontAlgn="b"/>
                      <a:r>
                        <a:rPr lang="en-US" sz="2700" b="0" i="0" u="none" strike="noStrike">
                          <a:solidFill>
                            <a:srgbClr val="000000"/>
                          </a:solidFill>
                          <a:effectLst/>
                          <a:latin typeface="Calibri" panose="020F0502020204030204" pitchFamily="34" charset="0"/>
                        </a:rPr>
                        <a:t>45.8654</a:t>
                      </a:r>
                    </a:p>
                  </a:txBody>
                  <a:tcPr marL="11430" marR="11430" marT="11430" marB="0" anchor="ctr">
                    <a:noFill/>
                  </a:tcPr>
                </a:tc>
                <a:tc>
                  <a:txBody>
                    <a:bodyPr/>
                    <a:lstStyle/>
                    <a:p>
                      <a:pPr algn="ctr" fontAlgn="b"/>
                      <a:r>
                        <a:rPr lang="en-US" sz="2700" b="0" i="0" u="none" strike="noStrike" dirty="0">
                          <a:solidFill>
                            <a:srgbClr val="000000"/>
                          </a:solidFill>
                          <a:effectLst/>
                          <a:latin typeface="Calibri" panose="020F0502020204030204" pitchFamily="34" charset="0"/>
                        </a:rPr>
                        <a:t>192.6346</a:t>
                      </a:r>
                    </a:p>
                  </a:txBody>
                  <a:tcPr marL="11430" marR="11430" marT="11430" marB="0" anchor="ctr">
                    <a:noFill/>
                  </a:tcPr>
                </a:tc>
                <a:extLst>
                  <a:ext uri="{0D108BD9-81ED-4DB2-BD59-A6C34878D82A}">
                    <a16:rowId xmlns:a16="http://schemas.microsoft.com/office/drawing/2014/main" val="1529874683"/>
                  </a:ext>
                </a:extLst>
              </a:tr>
            </a:tbl>
          </a:graphicData>
        </a:graphic>
      </p:graphicFrame>
      <p:sp>
        <p:nvSpPr>
          <p:cNvPr id="10" name="TextBox 9">
            <a:extLst>
              <a:ext uri="{FF2B5EF4-FFF2-40B4-BE49-F238E27FC236}">
                <a16:creationId xmlns:a16="http://schemas.microsoft.com/office/drawing/2014/main" id="{C8973A7A-AED6-9537-942E-B722369260B7}"/>
              </a:ext>
            </a:extLst>
          </p:cNvPr>
          <p:cNvSpPr txBox="1"/>
          <p:nvPr/>
        </p:nvSpPr>
        <p:spPr>
          <a:xfrm>
            <a:off x="2687268" y="2717631"/>
            <a:ext cx="4114800" cy="707886"/>
          </a:xfrm>
          <a:prstGeom prst="rect">
            <a:avLst/>
          </a:prstGeom>
          <a:noFill/>
        </p:spPr>
        <p:txBody>
          <a:bodyPr wrap="square" rtlCol="0">
            <a:spAutoFit/>
          </a:bodyPr>
          <a:lstStyle/>
          <a:p>
            <a:pPr algn="ctr"/>
            <a:r>
              <a:rPr lang="en-US" sz="4000" dirty="0">
                <a:latin typeface="Calibri" panose="020F0502020204030204" pitchFamily="34" charset="0"/>
                <a:ea typeface="Calibri" panose="020F0502020204030204" pitchFamily="34" charset="0"/>
                <a:cs typeface="Calibri" panose="020F0502020204030204" pitchFamily="34" charset="0"/>
              </a:rPr>
              <a:t>Observed Counts</a:t>
            </a:r>
          </a:p>
        </p:txBody>
      </p:sp>
      <p:sp>
        <p:nvSpPr>
          <p:cNvPr id="11" name="TextBox 10">
            <a:extLst>
              <a:ext uri="{FF2B5EF4-FFF2-40B4-BE49-F238E27FC236}">
                <a16:creationId xmlns:a16="http://schemas.microsoft.com/office/drawing/2014/main" id="{4E674900-7040-D0D2-A4B4-D8DEF102CA08}"/>
              </a:ext>
            </a:extLst>
          </p:cNvPr>
          <p:cNvSpPr txBox="1"/>
          <p:nvPr/>
        </p:nvSpPr>
        <p:spPr>
          <a:xfrm>
            <a:off x="10313752" y="2696591"/>
            <a:ext cx="5349239" cy="707886"/>
          </a:xfrm>
          <a:prstGeom prst="rect">
            <a:avLst/>
          </a:prstGeom>
          <a:noFill/>
        </p:spPr>
        <p:txBody>
          <a:bodyPr wrap="square" rtlCol="0">
            <a:spAutoFit/>
          </a:bodyPr>
          <a:lstStyle/>
          <a:p>
            <a:pPr algn="ctr"/>
            <a:r>
              <a:rPr lang="en-US" sz="4000" dirty="0">
                <a:latin typeface="Calibri" panose="020F0502020204030204" pitchFamily="34" charset="0"/>
                <a:ea typeface="Calibri" panose="020F0502020204030204" pitchFamily="34" charset="0"/>
                <a:cs typeface="Calibri" panose="020F0502020204030204" pitchFamily="34" charset="0"/>
              </a:rPr>
              <a:t>Expected Counts</a:t>
            </a:r>
          </a:p>
        </p:txBody>
      </p:sp>
    </p:spTree>
    <p:extLst>
      <p:ext uri="{BB962C8B-B14F-4D97-AF65-F5344CB8AC3E}">
        <p14:creationId xmlns:p14="http://schemas.microsoft.com/office/powerpoint/2010/main" val="22923879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161926"/>
            <a:ext cx="16084550" cy="1549400"/>
          </a:xfrm>
        </p:spPr>
        <p:txBody>
          <a:bodyPr anchor="ctr"/>
          <a:lstStyle/>
          <a:p>
            <a:r>
              <a:rPr lang="en-US" altLang="en-US" dirty="0"/>
              <a:t>=== In-Video Questions For Slide 56 ===</a:t>
            </a:r>
          </a:p>
        </p:txBody>
      </p:sp>
      <p:sp>
        <p:nvSpPr>
          <p:cNvPr id="2" name="Content Placeholder 1">
            <a:extLst>
              <a:ext uri="{FF2B5EF4-FFF2-40B4-BE49-F238E27FC236}">
                <a16:creationId xmlns:a16="http://schemas.microsoft.com/office/drawing/2014/main" id="{B13BD67C-224F-3925-73F1-3F67ABD61F50}"/>
              </a:ext>
            </a:extLst>
          </p:cNvPr>
          <p:cNvSpPr>
            <a:spLocks noGrp="1"/>
          </p:cNvSpPr>
          <p:nvPr>
            <p:ph idx="1"/>
          </p:nvPr>
        </p:nvSpPr>
        <p:spPr/>
        <p:txBody>
          <a:bodyPr anchor="ctr"/>
          <a:lstStyle/>
          <a:p>
            <a:pPr marL="742950" indent="-742950">
              <a:lnSpc>
                <a:spcPct val="125000"/>
              </a:lnSpc>
              <a:spcBef>
                <a:spcPts val="600"/>
              </a:spcBef>
              <a:buFont typeface="+mj-lt"/>
              <a:buAutoNum type="arabicPeriod"/>
            </a:pPr>
            <a:r>
              <a:rPr lang="en-US" sz="4400" dirty="0"/>
              <a:t>Can you come up with another example where the Cramer’s V value is one?</a:t>
            </a:r>
          </a:p>
          <a:p>
            <a:pPr marL="0" indent="0">
              <a:lnSpc>
                <a:spcPct val="125000"/>
              </a:lnSpc>
              <a:spcBef>
                <a:spcPts val="600"/>
              </a:spcBef>
              <a:buNone/>
            </a:pPr>
            <a:r>
              <a:rPr lang="en-US" b="1" dirty="0"/>
              <a:t>Feedback</a:t>
            </a:r>
            <a:r>
              <a:rPr lang="en-US" dirty="0"/>
              <a:t>.  Try a 3 x 5 table with strategically placed zeros.</a:t>
            </a:r>
            <a:endParaRPr lang="en-US" sz="4400" dirty="0"/>
          </a:p>
          <a:p>
            <a:pPr marL="742950" indent="-742950">
              <a:lnSpc>
                <a:spcPct val="125000"/>
              </a:lnSpc>
              <a:spcBef>
                <a:spcPts val="600"/>
              </a:spcBef>
              <a:buFont typeface="+mj-lt"/>
              <a:buAutoNum type="arabicPeriod"/>
            </a:pPr>
            <a:endParaRPr lang="en-US" dirty="0"/>
          </a:p>
        </p:txBody>
      </p:sp>
    </p:spTree>
    <p:extLst>
      <p:ext uri="{BB962C8B-B14F-4D97-AF65-F5344CB8AC3E}">
        <p14:creationId xmlns:p14="http://schemas.microsoft.com/office/powerpoint/2010/main" val="32632833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Percent of Trip a</a:t>
            </a:r>
            <a:r>
              <a:rPr lang="en-US" dirty="0"/>
              <a:t>t </a:t>
            </a:r>
            <a:r>
              <a:rPr lang="en-US" b="1" dirty="0"/>
              <a:t>Dropoff Per Pickup Community</a:t>
            </a:r>
          </a:p>
        </p:txBody>
      </p:sp>
      <p:pic>
        <p:nvPicPr>
          <p:cNvPr id="12" name="Picture 11">
            <a:extLst>
              <a:ext uri="{FF2B5EF4-FFF2-40B4-BE49-F238E27FC236}">
                <a16:creationId xmlns:a16="http://schemas.microsoft.com/office/drawing/2014/main" id="{D48A43B0-9C7D-42B5-BB91-3B82CFDACB8D}"/>
              </a:ext>
            </a:extLst>
          </p:cNvPr>
          <p:cNvPicPr>
            <a:picLocks noChangeAspect="1"/>
          </p:cNvPicPr>
          <p:nvPr/>
        </p:nvPicPr>
        <p:blipFill>
          <a:blip r:embed="rId3"/>
          <a:stretch>
            <a:fillRect/>
          </a:stretch>
        </p:blipFill>
        <p:spPr>
          <a:xfrm>
            <a:off x="338565" y="1982086"/>
            <a:ext cx="17604521" cy="7077470"/>
          </a:xfrm>
          <a:prstGeom prst="rect">
            <a:avLst/>
          </a:prstGeom>
          <a:ln w="12700">
            <a:solidFill>
              <a:schemeClr val="tx1"/>
            </a:solidFill>
          </a:ln>
        </p:spPr>
      </p:pic>
    </p:spTree>
    <p:extLst>
      <p:ext uri="{BB962C8B-B14F-4D97-AF65-F5344CB8AC3E}">
        <p14:creationId xmlns:p14="http://schemas.microsoft.com/office/powerpoint/2010/main" val="24375468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Does Trip Destination Depend on Pickup Area?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normAutofit lnSpcReduction="10000"/>
              </a:bodyPr>
              <a:lstStyle/>
              <a:p>
                <a:pPr>
                  <a:lnSpc>
                    <a:spcPct val="135000"/>
                  </a:lnSpc>
                  <a:spcBef>
                    <a:spcPts val="600"/>
                  </a:spcBef>
                </a:pPr>
                <a:r>
                  <a:rPr lang="en-US" sz="3900" dirty="0"/>
                  <a:t>The Pearson Chi-Squares statistic is 37121.5993 with a Degrees of Freedom of 64.  The test significance is practically zero.</a:t>
                </a:r>
              </a:p>
              <a:p>
                <a:pPr>
                  <a:lnSpc>
                    <a:spcPct val="135000"/>
                  </a:lnSpc>
                  <a:spcBef>
                    <a:spcPts val="600"/>
                  </a:spcBef>
                </a:pPr>
                <a:r>
                  <a:rPr lang="en-US" sz="3900" dirty="0"/>
                  <a:t>The Cramer’s </a:t>
                </a:r>
                <a14:m>
                  <m:oMath xmlns:m="http://schemas.openxmlformats.org/officeDocument/2006/math">
                    <m:r>
                      <a:rPr lang="en-US" sz="3900" i="1" dirty="0">
                        <a:latin typeface="Cambria Math" panose="02040503050406030204" pitchFamily="18" charset="0"/>
                      </a:rPr>
                      <m:t>𝑉</m:t>
                    </m:r>
                  </m:oMath>
                </a14:m>
                <a:r>
                  <a:rPr lang="en-US" sz="3900" dirty="0"/>
                  <a:t> value is 0.1460.</a:t>
                </a:r>
              </a:p>
              <a:p>
                <a:pPr>
                  <a:lnSpc>
                    <a:spcPct val="135000"/>
                  </a:lnSpc>
                  <a:spcBef>
                    <a:spcPts val="600"/>
                  </a:spcBef>
                </a:pPr>
                <a:r>
                  <a:rPr lang="en-US" sz="3900" dirty="0"/>
                  <a:t>We usually do not consider this is a large Cramer’s </a:t>
                </a:r>
                <a14:m>
                  <m:oMath xmlns:m="http://schemas.openxmlformats.org/officeDocument/2006/math">
                    <m:r>
                      <a:rPr lang="en-US" sz="3900" i="1" dirty="0">
                        <a:latin typeface="Cambria Math" panose="02040503050406030204" pitchFamily="18" charset="0"/>
                      </a:rPr>
                      <m:t>𝑉</m:t>
                    </m:r>
                  </m:oMath>
                </a14:m>
                <a:r>
                  <a:rPr lang="en-US" sz="3900" dirty="0"/>
                  <a:t>.  Since the test significance value is practically zero, this Cramer’s </a:t>
                </a:r>
                <a14:m>
                  <m:oMath xmlns:m="http://schemas.openxmlformats.org/officeDocument/2006/math">
                    <m:r>
                      <a:rPr lang="en-US" sz="3900" i="1" dirty="0">
                        <a:latin typeface="Cambria Math" panose="02040503050406030204" pitchFamily="18" charset="0"/>
                      </a:rPr>
                      <m:t>𝑉</m:t>
                    </m:r>
                  </m:oMath>
                </a14:m>
                <a:r>
                  <a:rPr lang="en-US" sz="3900" dirty="0"/>
                  <a:t> </a:t>
                </a:r>
                <a:r>
                  <a:rPr lang="en-US" sz="3900" u="sng" dirty="0"/>
                  <a:t>does</a:t>
                </a:r>
                <a:r>
                  <a:rPr lang="en-US" sz="3900" dirty="0"/>
                  <a:t> suggest a non-ignorable association between Pickup Community and Dropoff Community.</a:t>
                </a:r>
              </a:p>
              <a:p>
                <a:pPr>
                  <a:lnSpc>
                    <a:spcPct val="135000"/>
                  </a:lnSpc>
                  <a:spcBef>
                    <a:spcPts val="600"/>
                  </a:spcBef>
                </a:pPr>
                <a:r>
                  <a:rPr lang="en-US" sz="3900" dirty="0"/>
                  <a:t>Since Pickup Community comes before Dropoff Community, this association implies causation too!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61" r="-1933"/>
                </a:stretch>
              </a:blipFill>
            </p:spPr>
            <p:txBody>
              <a:bodyPr/>
              <a:lstStyle/>
              <a:p>
                <a:r>
                  <a:rPr lang="en-US">
                    <a:noFill/>
                  </a:rPr>
                  <a:t> </a:t>
                </a:r>
              </a:p>
            </p:txBody>
          </p:sp>
        </mc:Fallback>
      </mc:AlternateContent>
    </p:spTree>
    <p:extLst>
      <p:ext uri="{BB962C8B-B14F-4D97-AF65-F5344CB8AC3E}">
        <p14:creationId xmlns:p14="http://schemas.microsoft.com/office/powerpoint/2010/main" val="22751770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F33CE27-7CDF-6C4D-736F-BD49DA842DD4}"/>
              </a:ext>
            </a:extLst>
          </p:cNvPr>
          <p:cNvSpPr/>
          <p:nvPr/>
        </p:nvSpPr>
        <p:spPr>
          <a:xfrm>
            <a:off x="1828800" y="1485900"/>
            <a:ext cx="14630400" cy="7315200"/>
          </a:xfrm>
          <a:prstGeom prst="round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5000"/>
              </a:lnSpc>
              <a:spcBef>
                <a:spcPts val="0"/>
              </a:spcBef>
              <a:spcAft>
                <a:spcPts val="600"/>
              </a:spcAft>
            </a:pPr>
            <a:r>
              <a:rPr lang="en-US" altLang="en-US" sz="7200" b="1" dirty="0">
                <a:solidFill>
                  <a:schemeClr val="tx1"/>
                </a:solidFill>
              </a:rPr>
              <a:t>Between Categorical and Continuous Features</a:t>
            </a:r>
            <a:endParaRPr lang="en-US" sz="7200" b="1" dirty="0">
              <a:solidFill>
                <a:schemeClr val="tx1"/>
              </a:solidFill>
            </a:endParaRPr>
          </a:p>
        </p:txBody>
      </p:sp>
    </p:spTree>
    <p:extLst>
      <p:ext uri="{BB962C8B-B14F-4D97-AF65-F5344CB8AC3E}">
        <p14:creationId xmlns:p14="http://schemas.microsoft.com/office/powerpoint/2010/main" val="23666787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Features</a:t>
            </a: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D855EE7C-38CF-B517-1CFC-89377F379751}"/>
                  </a:ext>
                </a:extLst>
              </p:cNvPr>
              <p:cNvGraphicFramePr>
                <a:graphicFrameLocks noGrp="1"/>
              </p:cNvGraphicFramePr>
              <p:nvPr/>
            </p:nvGraphicFramePr>
            <p:xfrm>
              <a:off x="3113690" y="5305476"/>
              <a:ext cx="12344400" cy="3800856"/>
            </p:xfrm>
            <a:graphic>
              <a:graphicData uri="http://schemas.openxmlformats.org/drawingml/2006/table">
                <a:tbl>
                  <a:tblPr>
                    <a:tableStyleId>{9D7B26C5-4107-4FEC-AEDC-1716B250A1EF}</a:tableStyleId>
                  </a:tblPr>
                  <a:tblGrid>
                    <a:gridCol w="2057400">
                      <a:extLst>
                        <a:ext uri="{9D8B030D-6E8A-4147-A177-3AD203B41FA5}">
                          <a16:colId xmlns:a16="http://schemas.microsoft.com/office/drawing/2014/main" val="3704414797"/>
                        </a:ext>
                      </a:extLst>
                    </a:gridCol>
                    <a:gridCol w="5486400">
                      <a:extLst>
                        <a:ext uri="{9D8B030D-6E8A-4147-A177-3AD203B41FA5}">
                          <a16:colId xmlns:a16="http://schemas.microsoft.com/office/drawing/2014/main" val="292038878"/>
                        </a:ext>
                      </a:extLst>
                    </a:gridCol>
                    <a:gridCol w="4800600">
                      <a:extLst>
                        <a:ext uri="{9D8B030D-6E8A-4147-A177-3AD203B41FA5}">
                          <a16:colId xmlns:a16="http://schemas.microsoft.com/office/drawing/2014/main" val="1450890125"/>
                        </a:ext>
                      </a:extLst>
                    </a:gridCol>
                  </a:tblGrid>
                  <a:tr h="685800">
                    <a:tc>
                      <a:txBody>
                        <a:bodyPr/>
                        <a:lstStyle/>
                        <a:p>
                          <a:pPr algn="ctr"/>
                          <a14:m>
                            <m:oMathPara xmlns:m="http://schemas.openxmlformats.org/officeDocument/2006/math">
                              <m:oMathParaPr>
                                <m:jc m:val="centerGroup"/>
                              </m:oMathParaPr>
                              <m:oMath xmlns:m="http://schemas.openxmlformats.org/officeDocument/2006/math">
                                <m:r>
                                  <a:rPr lang="en-US" sz="2800" dirty="0" smtClean="0">
                                    <a:latin typeface="Cambria Math" panose="02040503050406030204" pitchFamily="18" charset="0"/>
                                  </a:rPr>
                                  <m:t>𝑋</m:t>
                                </m:r>
                              </m:oMath>
                            </m:oMathPara>
                          </a14:m>
                          <a:endParaRPr lang="en-US" sz="2800" dirty="0">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n-US" sz="2800" smtClean="0">
                                    <a:latin typeface="Cambria Math" panose="02040503050406030204" pitchFamily="18" charset="0"/>
                                  </a:rPr>
                                  <m:t>𝑌</m:t>
                                </m:r>
                              </m:oMath>
                            </m:oMathPara>
                          </a14:m>
                          <a:endParaRPr lang="en-US" sz="2800" dirty="0">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lnB w="12700" cap="flat" cmpd="sng" algn="ctr">
                          <a:solidFill>
                            <a:schemeClr val="tx1"/>
                          </a:solidFill>
                          <a:prstDash val="solid"/>
                          <a:round/>
                          <a:headEnd type="none" w="med" len="med"/>
                          <a:tailEnd type="none" w="med" len="med"/>
                        </a:lnB>
                      </a:tcP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Mean</a:t>
                          </a:r>
                        </a:p>
                      </a:txBody>
                      <a:tcPr marL="137160" marR="137160" marT="68580" marB="6858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2982137"/>
                      </a:ext>
                    </a:extLst>
                  </a:tr>
                  <a:tr h="1435227">
                    <a:tc>
                      <a:txBody>
                        <a:bodyPr/>
                        <a:lstStyle/>
                        <a:p>
                          <a:pPr algn="ct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smtClean="0">
                                        <a:latin typeface="Cambria Math" panose="02040503050406030204" pitchFamily="18" charset="0"/>
                                      </a:rPr>
                                      <m:t>𝑥</m:t>
                                    </m:r>
                                  </m:e>
                                  <m:sub>
                                    <m:r>
                                      <a:rPr lang="en-US" sz="2800" b="0" smtClean="0">
                                        <a:latin typeface="Cambria Math" panose="02040503050406030204" pitchFamily="18" charset="0"/>
                                      </a:rPr>
                                      <m:t>𝑖</m:t>
                                    </m:r>
                                  </m:sub>
                                </m:sSub>
                              </m:oMath>
                            </m:oMathPara>
                          </a14:m>
                          <a:endParaRPr lang="en-US" sz="2800" dirty="0">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smtClean="0">
                                        <a:latin typeface="Cambria Math" panose="02040503050406030204" pitchFamily="18" charset="0"/>
                                      </a:rPr>
                                      <m:t>𝑦</m:t>
                                    </m:r>
                                  </m:e>
                                  <m:sub>
                                    <m:r>
                                      <a:rPr lang="en-US" sz="2800" b="0" smtClean="0">
                                        <a:latin typeface="Cambria Math" panose="02040503050406030204" pitchFamily="18" charset="0"/>
                                      </a:rPr>
                                      <m:t>𝑖𝑗</m:t>
                                    </m:r>
                                  </m:sub>
                                </m:sSub>
                                <m:r>
                                  <a:rPr lang="en-US" sz="2800" b="0" smtClean="0">
                                    <a:latin typeface="Cambria Math" panose="02040503050406030204" pitchFamily="18" charset="0"/>
                                  </a:rPr>
                                  <m:t>, </m:t>
                                </m:r>
                                <m:r>
                                  <a:rPr lang="en-US" sz="2800" b="0" smtClean="0">
                                    <a:latin typeface="Cambria Math" panose="02040503050406030204" pitchFamily="18" charset="0"/>
                                  </a:rPr>
                                  <m:t>𝑗</m:t>
                                </m:r>
                                <m:r>
                                  <a:rPr lang="en-US" sz="2800" b="0"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smtClean="0">
                                        <a:latin typeface="Cambria Math" panose="02040503050406030204" pitchFamily="18" charset="0"/>
                                      </a:rPr>
                                      <m:t>𝑛</m:t>
                                    </m:r>
                                  </m:e>
                                  <m:sub>
                                    <m:r>
                                      <a:rPr lang="en-US" sz="2800" b="0" smtClean="0">
                                        <a:latin typeface="Cambria Math" panose="02040503050406030204" pitchFamily="18" charset="0"/>
                                      </a:rPr>
                                      <m:t>𝑖</m:t>
                                    </m:r>
                                  </m:sub>
                                </m:sSub>
                              </m:oMath>
                            </m:oMathPara>
                          </a14:m>
                          <a:endParaRPr lang="en-US" sz="2800" dirty="0">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acc>
                                      <m:accPr>
                                        <m:chr m:val="̅"/>
                                        <m:ctrlPr>
                                          <a:rPr lang="en-US" sz="2800" i="1" smtClean="0">
                                            <a:latin typeface="Cambria Math" panose="02040503050406030204" pitchFamily="18" charset="0"/>
                                          </a:rPr>
                                        </m:ctrlPr>
                                      </m:accPr>
                                      <m:e>
                                        <m:r>
                                          <a:rPr lang="en-US" sz="2800" b="0" smtClean="0">
                                            <a:latin typeface="Cambria Math" panose="02040503050406030204" pitchFamily="18" charset="0"/>
                                          </a:rPr>
                                          <m:t>𝑦</m:t>
                                        </m:r>
                                      </m:e>
                                    </m:acc>
                                  </m:e>
                                  <m:sub>
                                    <m:r>
                                      <a:rPr lang="en-US" sz="2800" b="0" smtClean="0">
                                        <a:latin typeface="Cambria Math" panose="02040503050406030204" pitchFamily="18" charset="0"/>
                                      </a:rPr>
                                      <m:t>𝑖</m:t>
                                    </m:r>
                                  </m:sub>
                                </m:sSub>
                                <m:r>
                                  <a:rPr lang="en-US" sz="2800" b="0"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ctrlPr>
                                          <a:rPr lang="en-US" sz="2800" b="0" i="1" smtClean="0">
                                            <a:latin typeface="Cambria Math" panose="02040503050406030204" pitchFamily="18" charset="0"/>
                                          </a:rPr>
                                        </m:ctrlPr>
                                      </m:naryPr>
                                      <m:sub>
                                        <m:r>
                                          <m:rPr>
                                            <m:brk m:alnAt="23"/>
                                          </m:rPr>
                                          <a:rPr lang="en-US" sz="2800" b="0" smtClean="0">
                                            <a:latin typeface="Cambria Math" panose="02040503050406030204" pitchFamily="18" charset="0"/>
                                          </a:rPr>
                                          <m:t>𝑗</m:t>
                                        </m:r>
                                        <m:r>
                                          <a:rPr lang="en-US" sz="2800" b="0" smtClean="0">
                                            <a:latin typeface="Cambria Math" panose="02040503050406030204" pitchFamily="18" charset="0"/>
                                          </a:rPr>
                                          <m:t>=1</m:t>
                                        </m:r>
                                      </m:sub>
                                      <m:sup>
                                        <m:sSub>
                                          <m:sSubPr>
                                            <m:ctrlPr>
                                              <a:rPr lang="en-US" sz="2800" i="1">
                                                <a:latin typeface="Cambria Math" panose="02040503050406030204" pitchFamily="18" charset="0"/>
                                              </a:rPr>
                                            </m:ctrlPr>
                                          </m:sSubPr>
                                          <m:e>
                                            <m:r>
                                              <a:rPr lang="en-US" sz="2800">
                                                <a:latin typeface="Cambria Math" panose="02040503050406030204" pitchFamily="18" charset="0"/>
                                              </a:rPr>
                                              <m:t>𝑛</m:t>
                                            </m:r>
                                          </m:e>
                                          <m:sub>
                                            <m:r>
                                              <a:rPr lang="en-US" sz="2800">
                                                <a:latin typeface="Cambria Math" panose="02040503050406030204" pitchFamily="18" charset="0"/>
                                              </a:rPr>
                                              <m:t>𝑖</m:t>
                                            </m:r>
                                          </m:sub>
                                        </m:sSub>
                                      </m:sup>
                                      <m:e>
                                        <m:sSub>
                                          <m:sSubPr>
                                            <m:ctrlPr>
                                              <a:rPr lang="en-US" sz="2800" i="1">
                                                <a:latin typeface="Cambria Math" panose="02040503050406030204" pitchFamily="18" charset="0"/>
                                              </a:rPr>
                                            </m:ctrlPr>
                                          </m:sSubPr>
                                          <m:e>
                                            <m:r>
                                              <a:rPr lang="en-US" sz="2800">
                                                <a:latin typeface="Cambria Math" panose="02040503050406030204" pitchFamily="18" charset="0"/>
                                              </a:rPr>
                                              <m:t>𝑦</m:t>
                                            </m:r>
                                          </m:e>
                                          <m:sub>
                                            <m:r>
                                              <a:rPr lang="en-US" sz="2800">
                                                <a:latin typeface="Cambria Math" panose="02040503050406030204" pitchFamily="18" charset="0"/>
                                              </a:rPr>
                                              <m:t>𝑖𝑗</m:t>
                                            </m:r>
                                          </m:sub>
                                        </m:sSub>
                                      </m:e>
                                    </m:nary>
                                  </m:num>
                                  <m:den>
                                    <m:sSub>
                                      <m:sSubPr>
                                        <m:ctrlPr>
                                          <a:rPr lang="en-US" sz="2800" i="1">
                                            <a:latin typeface="Cambria Math" panose="02040503050406030204" pitchFamily="18" charset="0"/>
                                          </a:rPr>
                                        </m:ctrlPr>
                                      </m:sSubPr>
                                      <m:e>
                                        <m:r>
                                          <a:rPr lang="en-US" sz="2800">
                                            <a:latin typeface="Cambria Math" panose="02040503050406030204" pitchFamily="18" charset="0"/>
                                          </a:rPr>
                                          <m:t>𝑛</m:t>
                                        </m:r>
                                      </m:e>
                                      <m:sub>
                                        <m:r>
                                          <a:rPr lang="en-US" sz="2800">
                                            <a:latin typeface="Cambria Math" panose="02040503050406030204" pitchFamily="18" charset="0"/>
                                          </a:rPr>
                                          <m:t>𝑖</m:t>
                                        </m:r>
                                      </m:sub>
                                    </m:sSub>
                                  </m:den>
                                </m:f>
                              </m:oMath>
                            </m:oMathPara>
                          </a14:m>
                          <a:endParaRPr lang="en-US" sz="2800" dirty="0">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8131670"/>
                      </a:ext>
                    </a:extLst>
                  </a:tr>
                  <a:tr h="1679829">
                    <a:tc>
                      <a:txBody>
                        <a:bodyPr/>
                        <a:lstStyle/>
                        <a:p>
                          <a:pPr algn="r"/>
                          <a:r>
                            <a:rPr lang="en-US" sz="2800" dirty="0">
                              <a:latin typeface="Calibri" panose="020F0502020204030204" pitchFamily="34" charset="0"/>
                              <a:ea typeface="Calibri" panose="020F0502020204030204" pitchFamily="34" charset="0"/>
                              <a:cs typeface="Calibri" panose="020F0502020204030204" pitchFamily="34" charset="0"/>
                            </a:rPr>
                            <a:t>Overall</a:t>
                          </a:r>
                        </a:p>
                      </a:txBody>
                      <a:tcPr marL="137160" marR="137160" marT="68580" marB="68580" anchor="ct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lang="en-US" sz="2800" b="0" smtClean="0">
                                    <a:latin typeface="Cambria Math" panose="02040503050406030204" pitchFamily="18" charset="0"/>
                                  </a:rPr>
                                  <m:t>𝑁</m:t>
                                </m:r>
                                <m:r>
                                  <a:rPr lang="en-US" sz="2800" b="0" smtClean="0">
                                    <a:latin typeface="Cambria Math" panose="02040503050406030204" pitchFamily="18" charset="0"/>
                                  </a:rPr>
                                  <m:t>=</m:t>
                                </m:r>
                                <m:nary>
                                  <m:naryPr>
                                    <m:chr m:val="∑"/>
                                    <m:ctrlPr>
                                      <a:rPr lang="en-US" sz="2800" b="0" i="1" smtClean="0">
                                        <a:latin typeface="Cambria Math" panose="02040503050406030204" pitchFamily="18" charset="0"/>
                                      </a:rPr>
                                    </m:ctrlPr>
                                  </m:naryPr>
                                  <m:sub>
                                    <m:r>
                                      <a:rPr lang="en-US" sz="2800" b="0" smtClean="0">
                                        <a:latin typeface="Cambria Math" panose="02040503050406030204" pitchFamily="18" charset="0"/>
                                      </a:rPr>
                                      <m:t>𝑖</m:t>
                                    </m:r>
                                    <m:r>
                                      <a:rPr lang="en-US" sz="2800" b="0" smtClean="0">
                                        <a:latin typeface="Cambria Math" panose="02040503050406030204" pitchFamily="18" charset="0"/>
                                      </a:rPr>
                                      <m:t>=1</m:t>
                                    </m:r>
                                  </m:sub>
                                  <m:sup>
                                    <m:r>
                                      <a:rPr lang="en-US" sz="2800" b="0" smtClean="0">
                                        <a:latin typeface="Cambria Math" panose="02040503050406030204" pitchFamily="18" charset="0"/>
                                      </a:rPr>
                                      <m:t>𝐿</m:t>
                                    </m:r>
                                  </m:sup>
                                  <m:e>
                                    <m:sSub>
                                      <m:sSubPr>
                                        <m:ctrlPr>
                                          <a:rPr lang="en-US" sz="2800" i="1">
                                            <a:latin typeface="Cambria Math" panose="02040503050406030204" pitchFamily="18" charset="0"/>
                                          </a:rPr>
                                        </m:ctrlPr>
                                      </m:sSubPr>
                                      <m:e>
                                        <m:r>
                                          <a:rPr lang="en-US" sz="2800" b="0" smtClean="0">
                                            <a:latin typeface="Cambria Math" panose="02040503050406030204" pitchFamily="18" charset="0"/>
                                          </a:rPr>
                                          <m:t>𝑛</m:t>
                                        </m:r>
                                      </m:e>
                                      <m:sub>
                                        <m:r>
                                          <a:rPr lang="en-US" sz="2800">
                                            <a:latin typeface="Cambria Math" panose="02040503050406030204" pitchFamily="18" charset="0"/>
                                          </a:rPr>
                                          <m:t>𝑖</m:t>
                                        </m:r>
                                      </m:sub>
                                    </m:sSub>
                                  </m:e>
                                </m:nary>
                              </m:oMath>
                            </m:oMathPara>
                          </a14:m>
                          <a:endParaRPr lang="en-US" sz="2800" dirty="0">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smtClean="0">
                                        <a:latin typeface="Cambria Math" panose="02040503050406030204" pitchFamily="18" charset="0"/>
                                      </a:rPr>
                                      <m:t>𝑦</m:t>
                                    </m:r>
                                  </m:e>
                                </m:acc>
                                <m:r>
                                  <a:rPr lang="en-US" sz="2800" b="0"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ctrlPr>
                                          <a:rPr lang="en-US" sz="2800" b="0" i="1" smtClean="0">
                                            <a:latin typeface="Cambria Math" panose="02040503050406030204" pitchFamily="18" charset="0"/>
                                          </a:rPr>
                                        </m:ctrlPr>
                                      </m:naryPr>
                                      <m:sub>
                                        <m:r>
                                          <m:rPr>
                                            <m:brk m:alnAt="23"/>
                                          </m:rPr>
                                          <a:rPr lang="en-US" sz="2800" b="0" smtClean="0">
                                            <a:latin typeface="Cambria Math" panose="02040503050406030204" pitchFamily="18" charset="0"/>
                                          </a:rPr>
                                          <m:t>𝑖</m:t>
                                        </m:r>
                                        <m:r>
                                          <a:rPr lang="en-US" sz="2800" b="0" smtClean="0">
                                            <a:latin typeface="Cambria Math" panose="02040503050406030204" pitchFamily="18" charset="0"/>
                                          </a:rPr>
                                          <m:t>=1</m:t>
                                        </m:r>
                                      </m:sub>
                                      <m:sup>
                                        <m:r>
                                          <a:rPr lang="en-US" sz="2800" b="0" smtClean="0">
                                            <a:latin typeface="Cambria Math" panose="02040503050406030204" pitchFamily="18" charset="0"/>
                                          </a:rPr>
                                          <m:t>𝐿</m:t>
                                        </m:r>
                                      </m:sup>
                                      <m:e>
                                        <m:nary>
                                          <m:naryPr>
                                            <m:chr m:val="∑"/>
                                            <m:ctrlPr>
                                              <a:rPr lang="en-US" sz="2800" i="1">
                                                <a:latin typeface="Cambria Math" panose="02040503050406030204" pitchFamily="18" charset="0"/>
                                              </a:rPr>
                                            </m:ctrlPr>
                                          </m:naryPr>
                                          <m:sub>
                                            <m:r>
                                              <m:rPr>
                                                <m:brk m:alnAt="23"/>
                                              </m:rPr>
                                              <a:rPr lang="en-US" sz="2800">
                                                <a:latin typeface="Cambria Math" panose="02040503050406030204" pitchFamily="18" charset="0"/>
                                              </a:rPr>
                                              <m:t>𝑗</m:t>
                                            </m:r>
                                            <m:r>
                                              <a:rPr lang="en-US" sz="2800">
                                                <a:latin typeface="Cambria Math" panose="02040503050406030204" pitchFamily="18" charset="0"/>
                                              </a:rPr>
                                              <m:t>=1</m:t>
                                            </m:r>
                                          </m:sub>
                                          <m:sup>
                                            <m:sSub>
                                              <m:sSubPr>
                                                <m:ctrlPr>
                                                  <a:rPr lang="en-US" sz="2800" i="1">
                                                    <a:latin typeface="Cambria Math" panose="02040503050406030204" pitchFamily="18" charset="0"/>
                                                  </a:rPr>
                                                </m:ctrlPr>
                                              </m:sSubPr>
                                              <m:e>
                                                <m:r>
                                                  <a:rPr lang="en-US" sz="2800">
                                                    <a:latin typeface="Cambria Math" panose="02040503050406030204" pitchFamily="18" charset="0"/>
                                                  </a:rPr>
                                                  <m:t>𝑛</m:t>
                                                </m:r>
                                              </m:e>
                                              <m:sub>
                                                <m:r>
                                                  <a:rPr lang="en-US" sz="2800">
                                                    <a:latin typeface="Cambria Math" panose="02040503050406030204" pitchFamily="18" charset="0"/>
                                                  </a:rPr>
                                                  <m:t>𝑖</m:t>
                                                </m:r>
                                              </m:sub>
                                            </m:sSub>
                                          </m:sup>
                                          <m:e>
                                            <m:sSub>
                                              <m:sSubPr>
                                                <m:ctrlPr>
                                                  <a:rPr lang="en-US" sz="2800" i="1">
                                                    <a:latin typeface="Cambria Math" panose="02040503050406030204" pitchFamily="18" charset="0"/>
                                                  </a:rPr>
                                                </m:ctrlPr>
                                              </m:sSubPr>
                                              <m:e>
                                                <m:r>
                                                  <a:rPr lang="en-US" sz="2800">
                                                    <a:latin typeface="Cambria Math" panose="02040503050406030204" pitchFamily="18" charset="0"/>
                                                  </a:rPr>
                                                  <m:t>𝑦</m:t>
                                                </m:r>
                                              </m:e>
                                              <m:sub>
                                                <m:r>
                                                  <a:rPr lang="en-US" sz="2800">
                                                    <a:latin typeface="Cambria Math" panose="02040503050406030204" pitchFamily="18" charset="0"/>
                                                  </a:rPr>
                                                  <m:t>𝑖𝑗</m:t>
                                                </m:r>
                                              </m:sub>
                                            </m:sSub>
                                          </m:e>
                                        </m:nary>
                                      </m:e>
                                    </m:nary>
                                  </m:num>
                                  <m:den>
                                    <m:nary>
                                      <m:naryPr>
                                        <m:chr m:val="∑"/>
                                        <m:ctrlPr>
                                          <a:rPr lang="en-US" sz="2800" b="0" i="1" smtClean="0">
                                            <a:latin typeface="Cambria Math" panose="02040503050406030204" pitchFamily="18" charset="0"/>
                                          </a:rPr>
                                        </m:ctrlPr>
                                      </m:naryPr>
                                      <m:sub>
                                        <m:r>
                                          <m:rPr>
                                            <m:brk m:alnAt="23"/>
                                          </m:rPr>
                                          <a:rPr lang="en-US" sz="2800" b="0" smtClean="0">
                                            <a:latin typeface="Cambria Math" panose="02040503050406030204" pitchFamily="18" charset="0"/>
                                          </a:rPr>
                                          <m:t>𝑖</m:t>
                                        </m:r>
                                        <m:r>
                                          <a:rPr lang="en-US" sz="2800" b="0" smtClean="0">
                                            <a:latin typeface="Cambria Math" panose="02040503050406030204" pitchFamily="18" charset="0"/>
                                          </a:rPr>
                                          <m:t>=1</m:t>
                                        </m:r>
                                      </m:sub>
                                      <m:sup>
                                        <m:r>
                                          <a:rPr lang="en-US" sz="2800" b="0" smtClean="0">
                                            <a:latin typeface="Cambria Math" panose="02040503050406030204" pitchFamily="18" charset="0"/>
                                          </a:rPr>
                                          <m:t>𝐿</m:t>
                                        </m:r>
                                      </m:sup>
                                      <m:e>
                                        <m:sSub>
                                          <m:sSubPr>
                                            <m:ctrlPr>
                                              <a:rPr lang="en-US" sz="2800" i="1">
                                                <a:latin typeface="Cambria Math" panose="02040503050406030204" pitchFamily="18" charset="0"/>
                                              </a:rPr>
                                            </m:ctrlPr>
                                          </m:sSubPr>
                                          <m:e>
                                            <m:r>
                                              <a:rPr lang="en-US" sz="2800">
                                                <a:latin typeface="Cambria Math" panose="02040503050406030204" pitchFamily="18" charset="0"/>
                                              </a:rPr>
                                              <m:t>𝑛</m:t>
                                            </m:r>
                                          </m:e>
                                          <m:sub>
                                            <m:r>
                                              <a:rPr lang="en-US" sz="2800">
                                                <a:latin typeface="Cambria Math" panose="02040503050406030204" pitchFamily="18" charset="0"/>
                                              </a:rPr>
                                              <m:t>𝑖</m:t>
                                            </m:r>
                                          </m:sub>
                                        </m:sSub>
                                      </m:e>
                                    </m:nary>
                                  </m:den>
                                </m:f>
                              </m:oMath>
                            </m:oMathPara>
                          </a14:m>
                          <a:endParaRPr lang="en-US" sz="2800" dirty="0">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89341735"/>
                      </a:ext>
                    </a:extLst>
                  </a:tr>
                </a:tbl>
              </a:graphicData>
            </a:graphic>
          </p:graphicFrame>
        </mc:Choice>
        <mc:Fallback xmlns="">
          <p:graphicFrame>
            <p:nvGraphicFramePr>
              <p:cNvPr id="5" name="Table 5">
                <a:extLst>
                  <a:ext uri="{FF2B5EF4-FFF2-40B4-BE49-F238E27FC236}">
                    <a16:creationId xmlns:a16="http://schemas.microsoft.com/office/drawing/2014/main" id="{D855EE7C-38CF-B517-1CFC-89377F379751}"/>
                  </a:ext>
                </a:extLst>
              </p:cNvPr>
              <p:cNvGraphicFramePr>
                <a:graphicFrameLocks noGrp="1"/>
              </p:cNvGraphicFramePr>
              <p:nvPr/>
            </p:nvGraphicFramePr>
            <p:xfrm>
              <a:off x="3113690" y="5305476"/>
              <a:ext cx="12344400" cy="3800856"/>
            </p:xfrm>
            <a:graphic>
              <a:graphicData uri="http://schemas.openxmlformats.org/drawingml/2006/table">
                <a:tbl>
                  <a:tblPr>
                    <a:tableStyleId>{9D7B26C5-4107-4FEC-AEDC-1716B250A1EF}</a:tableStyleId>
                  </a:tblPr>
                  <a:tblGrid>
                    <a:gridCol w="2057400">
                      <a:extLst>
                        <a:ext uri="{9D8B030D-6E8A-4147-A177-3AD203B41FA5}">
                          <a16:colId xmlns:a16="http://schemas.microsoft.com/office/drawing/2014/main" val="3704414797"/>
                        </a:ext>
                      </a:extLst>
                    </a:gridCol>
                    <a:gridCol w="5486400">
                      <a:extLst>
                        <a:ext uri="{9D8B030D-6E8A-4147-A177-3AD203B41FA5}">
                          <a16:colId xmlns:a16="http://schemas.microsoft.com/office/drawing/2014/main" val="292038878"/>
                        </a:ext>
                      </a:extLst>
                    </a:gridCol>
                    <a:gridCol w="4800600">
                      <a:extLst>
                        <a:ext uri="{9D8B030D-6E8A-4147-A177-3AD203B41FA5}">
                          <a16:colId xmlns:a16="http://schemas.microsoft.com/office/drawing/2014/main" val="1450890125"/>
                        </a:ext>
                      </a:extLst>
                    </a:gridCol>
                  </a:tblGrid>
                  <a:tr h="685800">
                    <a:tc>
                      <a:txBody>
                        <a:bodyPr/>
                        <a:lstStyle/>
                        <a:p>
                          <a:endParaRPr lang="en-US"/>
                        </a:p>
                      </a:txBody>
                      <a:tcPr marL="137160" marR="137160" marT="68580" marB="68580" anchor="ctr">
                        <a:lnB w="12700" cap="flat" cmpd="sng" algn="ctr">
                          <a:solidFill>
                            <a:schemeClr val="tx1"/>
                          </a:solidFill>
                          <a:prstDash val="solid"/>
                          <a:round/>
                          <a:headEnd type="none" w="med" len="med"/>
                          <a:tailEnd type="none" w="med" len="med"/>
                        </a:lnB>
                        <a:blipFill>
                          <a:blip r:embed="rId3"/>
                          <a:stretch>
                            <a:fillRect t="-885" r="-499704" b="-453097"/>
                          </a:stretch>
                        </a:blipFill>
                      </a:tcPr>
                    </a:tc>
                    <a:tc>
                      <a:txBody>
                        <a:bodyPr/>
                        <a:lstStyle/>
                        <a:p>
                          <a:endParaRPr lang="en-US"/>
                        </a:p>
                      </a:txBody>
                      <a:tcPr marL="137160" marR="137160" marT="68580" marB="68580" anchor="ctr">
                        <a:lnB w="12700" cap="flat" cmpd="sng" algn="ctr">
                          <a:solidFill>
                            <a:schemeClr val="tx1"/>
                          </a:solidFill>
                          <a:prstDash val="solid"/>
                          <a:round/>
                          <a:headEnd type="none" w="med" len="med"/>
                          <a:tailEnd type="none" w="med" len="med"/>
                        </a:lnB>
                        <a:blipFill>
                          <a:blip r:embed="rId3"/>
                          <a:stretch>
                            <a:fillRect l="-37556" t="-885" r="-87667" b="-453097"/>
                          </a:stretch>
                        </a:blipFill>
                      </a:tcPr>
                    </a:tc>
                    <a:tc>
                      <a:txBody>
                        <a:bodyPr/>
                        <a:lstStyle/>
                        <a:p>
                          <a:pPr algn="ctr"/>
                          <a:r>
                            <a:rPr lang="en-US" sz="2800" dirty="0">
                              <a:latin typeface="Calibri" panose="020F0502020204030204" pitchFamily="34" charset="0"/>
                              <a:ea typeface="Calibri" panose="020F0502020204030204" pitchFamily="34" charset="0"/>
                              <a:cs typeface="Calibri" panose="020F0502020204030204" pitchFamily="34" charset="0"/>
                            </a:rPr>
                            <a:t>Mean</a:t>
                          </a:r>
                        </a:p>
                      </a:txBody>
                      <a:tcPr marL="137160" marR="137160" marT="68580" marB="6858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2982137"/>
                      </a:ext>
                    </a:extLst>
                  </a:tr>
                  <a:tr h="1435227">
                    <a:tc>
                      <a:txBody>
                        <a:bodyPr/>
                        <a:lstStyle/>
                        <a:p>
                          <a:endParaRPr lang="en-US"/>
                        </a:p>
                      </a:txBody>
                      <a:tcPr marL="137160" marR="137160" marT="68580" marB="6858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t="-48511" r="-499704" b="-117872"/>
                          </a:stretch>
                        </a:blipFill>
                      </a:tcPr>
                    </a:tc>
                    <a:tc>
                      <a:txBody>
                        <a:bodyPr/>
                        <a:lstStyle/>
                        <a:p>
                          <a:endParaRPr lang="en-US"/>
                        </a:p>
                      </a:txBody>
                      <a:tcPr marL="137160" marR="137160" marT="68580" marB="6858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7556" t="-48511" r="-87667" b="-117872"/>
                          </a:stretch>
                        </a:blipFill>
                      </a:tcPr>
                    </a:tc>
                    <a:tc>
                      <a:txBody>
                        <a:bodyPr/>
                        <a:lstStyle/>
                        <a:p>
                          <a:endParaRPr lang="en-US"/>
                        </a:p>
                      </a:txBody>
                      <a:tcPr marL="137160" marR="137160" marT="68580" marB="6858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57107" t="-48511" r="-127" b="-117872"/>
                          </a:stretch>
                        </a:blipFill>
                      </a:tcPr>
                    </a:tc>
                    <a:extLst>
                      <a:ext uri="{0D108BD9-81ED-4DB2-BD59-A6C34878D82A}">
                        <a16:rowId xmlns:a16="http://schemas.microsoft.com/office/drawing/2014/main" val="1898131670"/>
                      </a:ext>
                    </a:extLst>
                  </a:tr>
                  <a:tr h="1679829">
                    <a:tc>
                      <a:txBody>
                        <a:bodyPr/>
                        <a:lstStyle/>
                        <a:p>
                          <a:pPr algn="r"/>
                          <a:r>
                            <a:rPr lang="en-US" sz="2800" dirty="0">
                              <a:latin typeface="Calibri" panose="020F0502020204030204" pitchFamily="34" charset="0"/>
                              <a:ea typeface="Calibri" panose="020F0502020204030204" pitchFamily="34" charset="0"/>
                              <a:cs typeface="Calibri" panose="020F0502020204030204" pitchFamily="34" charset="0"/>
                            </a:rPr>
                            <a:t>Overall</a:t>
                          </a:r>
                        </a:p>
                      </a:txBody>
                      <a:tcPr marL="137160" marR="137160" marT="68580" marB="68580" anchor="ctr">
                        <a:lnT w="12700" cap="flat" cmpd="sng" algn="ctr">
                          <a:solidFill>
                            <a:schemeClr val="tx1"/>
                          </a:solidFill>
                          <a:prstDash val="solid"/>
                          <a:round/>
                          <a:headEnd type="none" w="med" len="med"/>
                          <a:tailEnd type="none" w="med" len="med"/>
                        </a:lnT>
                      </a:tcPr>
                    </a:tc>
                    <a:tc>
                      <a:txBody>
                        <a:bodyPr/>
                        <a:lstStyle/>
                        <a:p>
                          <a:endParaRPr lang="en-US"/>
                        </a:p>
                      </a:txBody>
                      <a:tcPr marL="137160" marR="137160" marT="68580" marB="68580" anchor="ctr">
                        <a:lnT w="12700" cap="flat" cmpd="sng" algn="ctr">
                          <a:solidFill>
                            <a:schemeClr val="tx1"/>
                          </a:solidFill>
                          <a:prstDash val="solid"/>
                          <a:round/>
                          <a:headEnd type="none" w="med" len="med"/>
                          <a:tailEnd type="none" w="med" len="med"/>
                        </a:lnT>
                        <a:blipFill>
                          <a:blip r:embed="rId3"/>
                          <a:stretch>
                            <a:fillRect l="-37556" t="-126449" r="-87667" b="-362"/>
                          </a:stretch>
                        </a:blipFill>
                      </a:tcPr>
                    </a:tc>
                    <a:tc>
                      <a:txBody>
                        <a:bodyPr/>
                        <a:lstStyle/>
                        <a:p>
                          <a:endParaRPr lang="en-US"/>
                        </a:p>
                      </a:txBody>
                      <a:tcPr marL="137160" marR="137160" marT="68580" marB="68580" anchor="ctr">
                        <a:lnT w="12700" cap="flat" cmpd="sng" algn="ctr">
                          <a:solidFill>
                            <a:schemeClr val="tx1"/>
                          </a:solidFill>
                          <a:prstDash val="solid"/>
                          <a:round/>
                          <a:headEnd type="none" w="med" len="med"/>
                          <a:tailEnd type="none" w="med" len="med"/>
                        </a:lnT>
                        <a:blipFill>
                          <a:blip r:embed="rId3"/>
                          <a:stretch>
                            <a:fillRect l="-157107" t="-126449" r="-127" b="-362"/>
                          </a:stretch>
                        </a:blipFill>
                      </a:tcPr>
                    </a:tc>
                    <a:extLst>
                      <a:ext uri="{0D108BD9-81ED-4DB2-BD59-A6C34878D82A}">
                        <a16:rowId xmlns:a16="http://schemas.microsoft.com/office/drawing/2014/main" val="689341735"/>
                      </a:ext>
                    </a:extLst>
                  </a:tr>
                </a:tbl>
              </a:graphicData>
            </a:graphic>
          </p:graphicFrame>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F6D372-4AEC-6443-B984-236888E5F035}"/>
                  </a:ext>
                </a:extLst>
              </p:cNvPr>
              <p:cNvSpPr>
                <a:spLocks noGrp="1"/>
              </p:cNvSpPr>
              <p:nvPr>
                <p:ph idx="1"/>
              </p:nvPr>
            </p:nvSpPr>
            <p:spPr>
              <a:xfrm>
                <a:off x="911226" y="1781124"/>
                <a:ext cx="16459200" cy="3200400"/>
              </a:xfrm>
            </p:spPr>
            <p:txBody>
              <a:bodyPr anchor="ctr">
                <a:noAutofit/>
              </a:bodyPr>
              <a:lstStyle/>
              <a:p>
                <a:pPr>
                  <a:lnSpc>
                    <a:spcPct val="125000"/>
                  </a:lnSpc>
                  <a:spcBef>
                    <a:spcPts val="900"/>
                  </a:spcBef>
                </a:pPr>
                <a:r>
                  <a:rPr lang="en-US" sz="3600" dirty="0"/>
                  <a:t>Let </a:t>
                </a:r>
                <a14:m>
                  <m:oMath xmlns:m="http://schemas.openxmlformats.org/officeDocument/2006/math">
                    <m:r>
                      <a:rPr lang="en-US" sz="3600" i="1" dirty="0">
                        <a:latin typeface="Cambria Math" panose="02040503050406030204" pitchFamily="18" charset="0"/>
                      </a:rPr>
                      <m:t>𝑋</m:t>
                    </m:r>
                  </m:oMath>
                </a14:m>
                <a:r>
                  <a:rPr lang="en-US" sz="3600" dirty="0"/>
                  <a:t> denotes a categorical feature with </a:t>
                </a:r>
                <a14:m>
                  <m:oMath xmlns:m="http://schemas.openxmlformats.org/officeDocument/2006/math">
                    <m:r>
                      <a:rPr lang="en-US" sz="3600" i="1">
                        <a:latin typeface="Cambria Math" panose="02040503050406030204" pitchFamily="18" charset="0"/>
                      </a:rPr>
                      <m:t>𝐿</m:t>
                    </m:r>
                    <m:r>
                      <a:rPr lang="en-US" sz="3600" i="1">
                        <a:latin typeface="Cambria Math" panose="02040503050406030204" pitchFamily="18" charset="0"/>
                      </a:rPr>
                      <m:t>&gt;1</m:t>
                    </m:r>
                  </m:oMath>
                </a14:m>
                <a:r>
                  <a:rPr lang="en-US" sz="3600" dirty="0"/>
                  <a:t> categories.</a:t>
                </a:r>
              </a:p>
              <a:p>
                <a:pPr>
                  <a:lnSpc>
                    <a:spcPct val="125000"/>
                  </a:lnSpc>
                  <a:spcBef>
                    <a:spcPts val="900"/>
                  </a:spcBef>
                </a:pPr>
                <a:r>
                  <a:rPr lang="en-US" sz="3600" dirty="0"/>
                  <a:t>Let </a:t>
                </a:r>
                <a14:m>
                  <m:oMath xmlns:m="http://schemas.openxmlformats.org/officeDocument/2006/math">
                    <m:r>
                      <a:rPr lang="en-US" sz="3600" i="1" dirty="0">
                        <a:latin typeface="Cambria Math" panose="02040503050406030204" pitchFamily="18" charset="0"/>
                      </a:rPr>
                      <m:t>𝑌</m:t>
                    </m:r>
                  </m:oMath>
                </a14:m>
                <a:r>
                  <a:rPr lang="en-US" sz="3600" dirty="0"/>
                  <a:t> denotes a continuous feature.</a:t>
                </a:r>
              </a:p>
              <a:p>
                <a:pPr>
                  <a:lnSpc>
                    <a:spcPct val="125000"/>
                  </a:lnSpc>
                  <a:spcBef>
                    <a:spcPts val="900"/>
                  </a:spcBef>
                </a:pPr>
                <a:r>
                  <a:rPr lang="en-US" sz="3600" dirty="0"/>
                  <a:t>Let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𝑛</m:t>
                        </m:r>
                      </m:e>
                      <m:sub>
                        <m:r>
                          <a:rPr lang="en-US" sz="3600" i="1">
                            <a:latin typeface="Cambria Math" panose="02040503050406030204" pitchFamily="18" charset="0"/>
                          </a:rPr>
                          <m:t>𝑖</m:t>
                        </m:r>
                      </m:sub>
                    </m:sSub>
                  </m:oMath>
                </a14:m>
                <a:r>
                  <a:rPr lang="en-US" sz="3600" dirty="0"/>
                  <a:t> denotes the number of </a:t>
                </a:r>
                <a14:m>
                  <m:oMath xmlns:m="http://schemas.openxmlformats.org/officeDocument/2006/math">
                    <m:r>
                      <a:rPr lang="en-US" sz="3600" i="1" dirty="0">
                        <a:latin typeface="Cambria Math" panose="02040503050406030204" pitchFamily="18" charset="0"/>
                      </a:rPr>
                      <m:t>𝑌</m:t>
                    </m:r>
                  </m:oMath>
                </a14:m>
                <a:r>
                  <a:rPr lang="en-US" sz="3600" dirty="0"/>
                  <a:t> values in the </a:t>
                </a:r>
                <a14:m>
                  <m:oMath xmlns:m="http://schemas.openxmlformats.org/officeDocument/2006/math">
                    <m:sSup>
                      <m:sSupPr>
                        <m:ctrlPr>
                          <a:rPr lang="en-US" sz="3600" i="1">
                            <a:latin typeface="Cambria Math" panose="02040503050406030204" pitchFamily="18" charset="0"/>
                          </a:rPr>
                        </m:ctrlPr>
                      </m:sSupPr>
                      <m:e>
                        <m:r>
                          <a:rPr lang="en-US" sz="3600" i="1">
                            <a:latin typeface="Cambria Math" panose="02040503050406030204" pitchFamily="18" charset="0"/>
                          </a:rPr>
                          <m:t>𝑖</m:t>
                        </m:r>
                      </m:e>
                      <m:sup>
                        <m:r>
                          <m:rPr>
                            <m:sty m:val="p"/>
                          </m:rPr>
                          <a:rPr lang="en-US" sz="3600">
                            <a:latin typeface="Cambria Math" panose="02040503050406030204" pitchFamily="18" charset="0"/>
                          </a:rPr>
                          <m:t>th</m:t>
                        </m:r>
                      </m:sup>
                    </m:sSup>
                  </m:oMath>
                </a14:m>
                <a:r>
                  <a:rPr lang="en-US" sz="3600" dirty="0"/>
                  <a:t> </a:t>
                </a:r>
                <a14:m>
                  <m:oMath xmlns:m="http://schemas.openxmlformats.org/officeDocument/2006/math">
                    <m:d>
                      <m:dPr>
                        <m:ctrlPr>
                          <a:rPr lang="en-US" sz="3600" i="1" dirty="0">
                            <a:latin typeface="Cambria Math" panose="02040503050406030204" pitchFamily="18" charset="0"/>
                          </a:rPr>
                        </m:ctrlPr>
                      </m:dPr>
                      <m:e>
                        <m:r>
                          <a:rPr lang="en-US" sz="3600" i="1">
                            <a:latin typeface="Cambria Math" panose="02040503050406030204" pitchFamily="18" charset="0"/>
                          </a:rPr>
                          <m:t>𝑖</m:t>
                        </m:r>
                        <m:r>
                          <a:rPr lang="en-US" sz="3600" i="1">
                            <a:latin typeface="Cambria Math" panose="02040503050406030204" pitchFamily="18" charset="0"/>
                          </a:rPr>
                          <m:t>=1,…, </m:t>
                        </m:r>
                        <m:r>
                          <a:rPr lang="en-US" sz="3600" i="1">
                            <a:latin typeface="Cambria Math" panose="02040503050406030204" pitchFamily="18" charset="0"/>
                          </a:rPr>
                          <m:t>𝐿</m:t>
                        </m:r>
                      </m:e>
                    </m:d>
                  </m:oMath>
                </a14:m>
                <a:r>
                  <a:rPr lang="en-US" sz="3600" dirty="0"/>
                  <a:t> category of </a:t>
                </a:r>
                <a14:m>
                  <m:oMath xmlns:m="http://schemas.openxmlformats.org/officeDocument/2006/math">
                    <m:r>
                      <a:rPr lang="en-US" sz="3600" i="1" dirty="0">
                        <a:latin typeface="Cambria Math" panose="02040503050406030204" pitchFamily="18" charset="0"/>
                      </a:rPr>
                      <m:t>𝑋</m:t>
                    </m:r>
                  </m:oMath>
                </a14:m>
                <a:r>
                  <a:rPr lang="en-US" sz="3600" dirty="0"/>
                  <a:t>. </a:t>
                </a:r>
              </a:p>
              <a:p>
                <a:pPr>
                  <a:lnSpc>
                    <a:spcPct val="125000"/>
                  </a:lnSpc>
                  <a:spcBef>
                    <a:spcPts val="900"/>
                  </a:spcBef>
                </a:pPr>
                <a:r>
                  <a:rPr lang="en-US" sz="3600" dirty="0"/>
                  <a:t>Let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𝑖𝑗</m:t>
                        </m:r>
                      </m:sub>
                    </m:sSub>
                    <m:r>
                      <a:rPr lang="en-US" sz="3600" i="1">
                        <a:latin typeface="Cambria Math" panose="02040503050406030204" pitchFamily="18" charset="0"/>
                      </a:rPr>
                      <m:t> </m:t>
                    </m:r>
                  </m:oMath>
                </a14:m>
                <a:r>
                  <a:rPr lang="en-US" sz="3600" dirty="0"/>
                  <a:t>denotes the </a:t>
                </a:r>
                <a14:m>
                  <m:oMath xmlns:m="http://schemas.openxmlformats.org/officeDocument/2006/math">
                    <m:sSup>
                      <m:sSupPr>
                        <m:ctrlPr>
                          <a:rPr lang="en-US" sz="3600" i="1">
                            <a:latin typeface="Cambria Math" panose="02040503050406030204" pitchFamily="18" charset="0"/>
                          </a:rPr>
                        </m:ctrlPr>
                      </m:sSupPr>
                      <m:e>
                        <m:r>
                          <a:rPr lang="en-US" sz="3600" i="1">
                            <a:latin typeface="Cambria Math" panose="02040503050406030204" pitchFamily="18" charset="0"/>
                          </a:rPr>
                          <m:t>𝑗</m:t>
                        </m:r>
                      </m:e>
                      <m:sup>
                        <m:r>
                          <m:rPr>
                            <m:sty m:val="p"/>
                          </m:rPr>
                          <a:rPr lang="en-US" sz="3600">
                            <a:latin typeface="Cambria Math" panose="02040503050406030204" pitchFamily="18" charset="0"/>
                          </a:rPr>
                          <m:t>th</m:t>
                        </m:r>
                      </m:sup>
                    </m:sSup>
                  </m:oMath>
                </a14:m>
                <a:r>
                  <a:rPr lang="en-US" sz="3600" dirty="0"/>
                  <a:t> </a:t>
                </a:r>
                <a14:m>
                  <m:oMath xmlns:m="http://schemas.openxmlformats.org/officeDocument/2006/math">
                    <m:d>
                      <m:dPr>
                        <m:ctrlPr>
                          <a:rPr lang="en-US" sz="3600" i="1" dirty="0">
                            <a:latin typeface="Cambria Math" panose="02040503050406030204" pitchFamily="18" charset="0"/>
                          </a:rPr>
                        </m:ctrlPr>
                      </m:dPr>
                      <m:e>
                        <m:r>
                          <a:rPr lang="en-US" sz="3600" i="1">
                            <a:latin typeface="Cambria Math" panose="02040503050406030204" pitchFamily="18" charset="0"/>
                          </a:rPr>
                          <m:t>𝑗</m:t>
                        </m:r>
                        <m:r>
                          <a:rPr lang="en-US" sz="3600" i="1">
                            <a:latin typeface="Cambria Math" panose="02040503050406030204" pitchFamily="18" charset="0"/>
                          </a:rPr>
                          <m:t>=1,…, </m:t>
                        </m:r>
                        <m:sSub>
                          <m:sSubPr>
                            <m:ctrlPr>
                              <a:rPr lang="en-US" sz="3600" i="1">
                                <a:latin typeface="Cambria Math" panose="02040503050406030204" pitchFamily="18" charset="0"/>
                              </a:rPr>
                            </m:ctrlPr>
                          </m:sSubPr>
                          <m:e>
                            <m:r>
                              <a:rPr lang="en-US" sz="3600" i="1">
                                <a:latin typeface="Cambria Math" panose="02040503050406030204" pitchFamily="18" charset="0"/>
                              </a:rPr>
                              <m:t>𝑛</m:t>
                            </m:r>
                          </m:e>
                          <m:sub>
                            <m:r>
                              <a:rPr lang="en-US" sz="3600" i="1">
                                <a:latin typeface="Cambria Math" panose="02040503050406030204" pitchFamily="18" charset="0"/>
                              </a:rPr>
                              <m:t>𝑖</m:t>
                            </m:r>
                          </m:sub>
                        </m:sSub>
                      </m:e>
                    </m:d>
                  </m:oMath>
                </a14:m>
                <a:r>
                  <a:rPr lang="en-US" sz="3600" dirty="0"/>
                  <a:t> value of </a:t>
                </a:r>
                <a14:m>
                  <m:oMath xmlns:m="http://schemas.openxmlformats.org/officeDocument/2006/math">
                    <m:r>
                      <a:rPr lang="en-US" sz="3600" i="1" dirty="0">
                        <a:latin typeface="Cambria Math" panose="02040503050406030204" pitchFamily="18" charset="0"/>
                      </a:rPr>
                      <m:t>𝑌</m:t>
                    </m:r>
                  </m:oMath>
                </a14:m>
                <a:r>
                  <a:rPr lang="en-US" sz="3600" dirty="0"/>
                  <a:t> in the </a:t>
                </a:r>
                <a14:m>
                  <m:oMath xmlns:m="http://schemas.openxmlformats.org/officeDocument/2006/math">
                    <m:sSup>
                      <m:sSupPr>
                        <m:ctrlPr>
                          <a:rPr lang="en-US" sz="3600" i="1">
                            <a:latin typeface="Cambria Math" panose="02040503050406030204" pitchFamily="18" charset="0"/>
                          </a:rPr>
                        </m:ctrlPr>
                      </m:sSupPr>
                      <m:e>
                        <m:r>
                          <a:rPr lang="en-US" sz="3600" i="1">
                            <a:latin typeface="Cambria Math" panose="02040503050406030204" pitchFamily="18" charset="0"/>
                          </a:rPr>
                          <m:t>𝑖</m:t>
                        </m:r>
                      </m:e>
                      <m:sup>
                        <m:r>
                          <m:rPr>
                            <m:sty m:val="p"/>
                          </m:rPr>
                          <a:rPr lang="en-US" sz="3600">
                            <a:latin typeface="Cambria Math" panose="02040503050406030204" pitchFamily="18" charset="0"/>
                          </a:rPr>
                          <m:t>th</m:t>
                        </m:r>
                      </m:sup>
                    </m:sSup>
                  </m:oMath>
                </a14:m>
                <a:r>
                  <a:rPr lang="en-US" sz="3600" dirty="0"/>
                  <a:t> category of </a:t>
                </a:r>
                <a14:m>
                  <m:oMath xmlns:m="http://schemas.openxmlformats.org/officeDocument/2006/math">
                    <m:r>
                      <a:rPr lang="en-US" sz="3600" i="1" dirty="0">
                        <a:latin typeface="Cambria Math" panose="02040503050406030204" pitchFamily="18" charset="0"/>
                      </a:rPr>
                      <m:t>𝑋</m:t>
                    </m:r>
                  </m:oMath>
                </a14:m>
                <a:r>
                  <a:rPr lang="en-US" sz="3600" dirty="0"/>
                  <a:t>.</a:t>
                </a:r>
              </a:p>
            </p:txBody>
          </p:sp>
        </mc:Choice>
        <mc:Fallback xmlns="">
          <p:sp>
            <p:nvSpPr>
              <p:cNvPr id="3" name="Content Placeholder 2">
                <a:extLst>
                  <a:ext uri="{FF2B5EF4-FFF2-40B4-BE49-F238E27FC236}">
                    <a16:creationId xmlns:a16="http://schemas.microsoft.com/office/drawing/2014/main" id="{9FF6D372-4AEC-6443-B984-236888E5F035}"/>
                  </a:ext>
                </a:extLst>
              </p:cNvPr>
              <p:cNvSpPr>
                <a:spLocks noGrp="1" noRot="1" noChangeAspect="1" noMove="1" noResize="1" noEditPoints="1" noAdjustHandles="1" noChangeArrowheads="1" noChangeShapeType="1" noTextEdit="1"/>
              </p:cNvSpPr>
              <p:nvPr>
                <p:ph idx="1"/>
              </p:nvPr>
            </p:nvSpPr>
            <p:spPr>
              <a:xfrm>
                <a:off x="911226" y="1781124"/>
                <a:ext cx="16459200" cy="3200400"/>
              </a:xfrm>
              <a:blipFill>
                <a:blip r:embed="rId4"/>
                <a:stretch>
                  <a:fillRect l="-926" t="-571" b="-6857"/>
                </a:stretch>
              </a:blipFill>
            </p:spPr>
            <p:txBody>
              <a:bodyPr/>
              <a:lstStyle/>
              <a:p>
                <a:r>
                  <a:rPr lang="en-US">
                    <a:noFill/>
                  </a:rPr>
                  <a:t> </a:t>
                </a:r>
              </a:p>
            </p:txBody>
          </p:sp>
        </mc:Fallback>
      </mc:AlternateContent>
    </p:spTree>
    <p:extLst>
      <p:ext uri="{BB962C8B-B14F-4D97-AF65-F5344CB8AC3E}">
        <p14:creationId xmlns:p14="http://schemas.microsoft.com/office/powerpoint/2010/main" val="23063450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Two Sums of Squares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BDF056F-0C89-39B0-C516-960B17249141}"/>
                  </a:ext>
                </a:extLst>
              </p:cNvPr>
              <p:cNvSpPr>
                <a:spLocks noGrp="1"/>
              </p:cNvSpPr>
              <p:nvPr>
                <p:ph idx="1"/>
              </p:nvPr>
            </p:nvSpPr>
            <p:spPr/>
            <p:txBody>
              <a:bodyPr anchor="ctr"/>
              <a:lstStyle/>
              <a:p>
                <a:pPr>
                  <a:lnSpc>
                    <a:spcPct val="125000"/>
                  </a:lnSpc>
                  <a:spcBef>
                    <a:spcPts val="900"/>
                  </a:spcBef>
                </a:pPr>
                <a:r>
                  <a:rPr lang="en-US" sz="3900" dirty="0"/>
                  <a:t>Corrected total sum of squares:</a:t>
                </a:r>
              </a:p>
              <a:p>
                <a:pPr marL="0" indent="0">
                  <a:lnSpc>
                    <a:spcPct val="125000"/>
                  </a:lnSpc>
                  <a:spcBef>
                    <a:spcPts val="900"/>
                  </a:spcBef>
                  <a:buNone/>
                </a:pPr>
                <a14:m>
                  <m:oMathPara xmlns:m="http://schemas.openxmlformats.org/officeDocument/2006/math">
                    <m:oMathParaPr>
                      <m:jc m:val="centerGroup"/>
                    </m:oMathParaPr>
                    <m:oMath xmlns:m="http://schemas.openxmlformats.org/officeDocument/2006/math">
                      <m:r>
                        <a:rPr lang="en-US" sz="3900">
                          <a:latin typeface="Cambria Math" panose="02040503050406030204" pitchFamily="18" charset="0"/>
                        </a:rPr>
                        <m:t>𝑆𝑆𝑇</m:t>
                      </m:r>
                      <m:r>
                        <a:rPr lang="en-US" sz="3900">
                          <a:latin typeface="Cambria Math" panose="02040503050406030204" pitchFamily="18" charset="0"/>
                        </a:rPr>
                        <m:t>=</m:t>
                      </m:r>
                      <m:nary>
                        <m:naryPr>
                          <m:chr m:val="∑"/>
                          <m:ctrlPr>
                            <a:rPr lang="en-US" sz="3900" i="1">
                              <a:latin typeface="Cambria Math" panose="02040503050406030204" pitchFamily="18" charset="0"/>
                            </a:rPr>
                          </m:ctrlPr>
                        </m:naryPr>
                        <m:sub>
                          <m:r>
                            <m:rPr>
                              <m:brk m:alnAt="23"/>
                            </m:rPr>
                            <a:rPr lang="en-US" sz="3900">
                              <a:latin typeface="Cambria Math" panose="02040503050406030204" pitchFamily="18" charset="0"/>
                            </a:rPr>
                            <m:t>𝑖</m:t>
                          </m:r>
                          <m:r>
                            <a:rPr lang="en-US" sz="3900">
                              <a:latin typeface="Cambria Math" panose="02040503050406030204" pitchFamily="18" charset="0"/>
                            </a:rPr>
                            <m:t>=1</m:t>
                          </m:r>
                        </m:sub>
                        <m:sup>
                          <m:r>
                            <a:rPr lang="en-US" sz="3900">
                              <a:latin typeface="Cambria Math" panose="02040503050406030204" pitchFamily="18" charset="0"/>
                            </a:rPr>
                            <m:t>𝐿</m:t>
                          </m:r>
                        </m:sup>
                        <m:e>
                          <m:nary>
                            <m:naryPr>
                              <m:chr m:val="∑"/>
                              <m:ctrlPr>
                                <a:rPr lang="en-US" sz="3900" i="1">
                                  <a:latin typeface="Cambria Math" panose="02040503050406030204" pitchFamily="18" charset="0"/>
                                </a:rPr>
                              </m:ctrlPr>
                            </m:naryPr>
                            <m:sub>
                              <m:r>
                                <m:rPr>
                                  <m:brk m:alnAt="23"/>
                                </m:rPr>
                                <a:rPr lang="en-US" sz="3900">
                                  <a:latin typeface="Cambria Math" panose="02040503050406030204" pitchFamily="18" charset="0"/>
                                </a:rPr>
                                <m:t>𝑗</m:t>
                              </m:r>
                              <m:r>
                                <a:rPr lang="en-US" sz="3900">
                                  <a:latin typeface="Cambria Math" panose="02040503050406030204" pitchFamily="18" charset="0"/>
                                </a:rPr>
                                <m:t>=1</m:t>
                              </m:r>
                            </m:sub>
                            <m:sup>
                              <m:sSub>
                                <m:sSubPr>
                                  <m:ctrlPr>
                                    <a:rPr lang="en-US" sz="3900" i="1">
                                      <a:latin typeface="Cambria Math" panose="02040503050406030204" pitchFamily="18" charset="0"/>
                                    </a:rPr>
                                  </m:ctrlPr>
                                </m:sSubPr>
                                <m:e>
                                  <m:r>
                                    <a:rPr lang="en-US" sz="3900">
                                      <a:latin typeface="Cambria Math" panose="02040503050406030204" pitchFamily="18" charset="0"/>
                                    </a:rPr>
                                    <m:t>𝑛</m:t>
                                  </m:r>
                                </m:e>
                                <m:sub>
                                  <m:r>
                                    <a:rPr lang="en-US" sz="3900">
                                      <a:latin typeface="Cambria Math" panose="02040503050406030204" pitchFamily="18" charset="0"/>
                                    </a:rPr>
                                    <m:t>𝑖</m:t>
                                  </m:r>
                                </m:sub>
                              </m:sSub>
                            </m:sup>
                            <m:e>
                              <m:sSup>
                                <m:sSupPr>
                                  <m:ctrlPr>
                                    <a:rPr lang="en-US" sz="3900" i="1">
                                      <a:latin typeface="Cambria Math" panose="02040503050406030204" pitchFamily="18" charset="0"/>
                                    </a:rPr>
                                  </m:ctrlPr>
                                </m:sSupPr>
                                <m:e>
                                  <m:d>
                                    <m:dPr>
                                      <m:ctrlPr>
                                        <a:rPr lang="en-US" sz="3900" i="1">
                                          <a:latin typeface="Cambria Math" panose="02040503050406030204" pitchFamily="18" charset="0"/>
                                        </a:rPr>
                                      </m:ctrlPr>
                                    </m:dPr>
                                    <m:e>
                                      <m:sSub>
                                        <m:sSubPr>
                                          <m:ctrlPr>
                                            <a:rPr lang="en-US" sz="3900" i="1">
                                              <a:latin typeface="Cambria Math" panose="02040503050406030204" pitchFamily="18" charset="0"/>
                                            </a:rPr>
                                          </m:ctrlPr>
                                        </m:sSubPr>
                                        <m:e>
                                          <m:r>
                                            <a:rPr lang="en-US" sz="3900">
                                              <a:latin typeface="Cambria Math" panose="02040503050406030204" pitchFamily="18" charset="0"/>
                                            </a:rPr>
                                            <m:t>𝑦</m:t>
                                          </m:r>
                                        </m:e>
                                        <m:sub>
                                          <m:r>
                                            <a:rPr lang="en-US" sz="3900">
                                              <a:latin typeface="Cambria Math" panose="02040503050406030204" pitchFamily="18" charset="0"/>
                                            </a:rPr>
                                            <m:t>𝑖𝑗</m:t>
                                          </m:r>
                                        </m:sub>
                                      </m:sSub>
                                      <m:r>
                                        <a:rPr lang="en-US" sz="3900">
                                          <a:latin typeface="Cambria Math" panose="02040503050406030204" pitchFamily="18" charset="0"/>
                                        </a:rPr>
                                        <m:t>−</m:t>
                                      </m:r>
                                      <m:acc>
                                        <m:accPr>
                                          <m:chr m:val="̅"/>
                                          <m:ctrlPr>
                                            <a:rPr lang="en-US" sz="3900" i="1">
                                              <a:latin typeface="Cambria Math" panose="02040503050406030204" pitchFamily="18" charset="0"/>
                                            </a:rPr>
                                          </m:ctrlPr>
                                        </m:accPr>
                                        <m:e>
                                          <m:r>
                                            <a:rPr lang="en-US" sz="3900">
                                              <a:latin typeface="Cambria Math" panose="02040503050406030204" pitchFamily="18" charset="0"/>
                                            </a:rPr>
                                            <m:t>𝑦</m:t>
                                          </m:r>
                                        </m:e>
                                      </m:acc>
                                    </m:e>
                                  </m:d>
                                </m:e>
                                <m:sup>
                                  <m:r>
                                    <a:rPr lang="en-US" sz="3900">
                                      <a:latin typeface="Cambria Math" panose="02040503050406030204" pitchFamily="18" charset="0"/>
                                    </a:rPr>
                                    <m:t>2</m:t>
                                  </m:r>
                                </m:sup>
                              </m:sSup>
                            </m:e>
                          </m:nary>
                        </m:e>
                      </m:nary>
                    </m:oMath>
                  </m:oMathPara>
                </a14:m>
                <a:endParaRPr lang="en-US" sz="3900" dirty="0"/>
              </a:p>
              <a:p>
                <a:pPr>
                  <a:lnSpc>
                    <a:spcPct val="125000"/>
                  </a:lnSpc>
                  <a:spcBef>
                    <a:spcPts val="900"/>
                  </a:spcBef>
                </a:pPr>
                <a:r>
                  <a:rPr lang="en-US" sz="3900" dirty="0"/>
                  <a:t>Within sum of squares:</a:t>
                </a:r>
              </a:p>
              <a:p>
                <a:pPr marL="0" indent="0">
                  <a:lnSpc>
                    <a:spcPct val="125000"/>
                  </a:lnSpc>
                  <a:spcBef>
                    <a:spcPts val="900"/>
                  </a:spcBef>
                  <a:buNone/>
                </a:pPr>
                <a14:m>
                  <m:oMathPara xmlns:m="http://schemas.openxmlformats.org/officeDocument/2006/math">
                    <m:oMathParaPr>
                      <m:jc m:val="centerGroup"/>
                    </m:oMathParaPr>
                    <m:oMath xmlns:m="http://schemas.openxmlformats.org/officeDocument/2006/math">
                      <m:r>
                        <a:rPr lang="en-US" sz="3900">
                          <a:latin typeface="Cambria Math" panose="02040503050406030204" pitchFamily="18" charset="0"/>
                        </a:rPr>
                        <m:t>𝑆𝑆𝑊</m:t>
                      </m:r>
                      <m:r>
                        <a:rPr lang="en-US" sz="3900">
                          <a:latin typeface="Cambria Math" panose="02040503050406030204" pitchFamily="18" charset="0"/>
                        </a:rPr>
                        <m:t>=</m:t>
                      </m:r>
                      <m:nary>
                        <m:naryPr>
                          <m:chr m:val="∑"/>
                          <m:ctrlPr>
                            <a:rPr lang="en-US" sz="3900" i="1">
                              <a:latin typeface="Cambria Math" panose="02040503050406030204" pitchFamily="18" charset="0"/>
                            </a:rPr>
                          </m:ctrlPr>
                        </m:naryPr>
                        <m:sub>
                          <m:r>
                            <m:rPr>
                              <m:brk m:alnAt="23"/>
                            </m:rPr>
                            <a:rPr lang="en-US" sz="3900">
                              <a:latin typeface="Cambria Math" panose="02040503050406030204" pitchFamily="18" charset="0"/>
                            </a:rPr>
                            <m:t>𝑖</m:t>
                          </m:r>
                          <m:r>
                            <a:rPr lang="en-US" sz="3900">
                              <a:latin typeface="Cambria Math" panose="02040503050406030204" pitchFamily="18" charset="0"/>
                            </a:rPr>
                            <m:t>=1</m:t>
                          </m:r>
                        </m:sub>
                        <m:sup>
                          <m:r>
                            <a:rPr lang="en-US" sz="3900">
                              <a:latin typeface="Cambria Math" panose="02040503050406030204" pitchFamily="18" charset="0"/>
                            </a:rPr>
                            <m:t>𝐿</m:t>
                          </m:r>
                        </m:sup>
                        <m:e>
                          <m:nary>
                            <m:naryPr>
                              <m:chr m:val="∑"/>
                              <m:ctrlPr>
                                <a:rPr lang="en-US" sz="3900" i="1">
                                  <a:latin typeface="Cambria Math" panose="02040503050406030204" pitchFamily="18" charset="0"/>
                                </a:rPr>
                              </m:ctrlPr>
                            </m:naryPr>
                            <m:sub>
                              <m:r>
                                <m:rPr>
                                  <m:brk m:alnAt="23"/>
                                </m:rPr>
                                <a:rPr lang="en-US" sz="3900">
                                  <a:latin typeface="Cambria Math" panose="02040503050406030204" pitchFamily="18" charset="0"/>
                                </a:rPr>
                                <m:t>𝑗</m:t>
                              </m:r>
                              <m:r>
                                <a:rPr lang="en-US" sz="3900">
                                  <a:latin typeface="Cambria Math" panose="02040503050406030204" pitchFamily="18" charset="0"/>
                                </a:rPr>
                                <m:t>=1</m:t>
                              </m:r>
                            </m:sub>
                            <m:sup>
                              <m:sSub>
                                <m:sSubPr>
                                  <m:ctrlPr>
                                    <a:rPr lang="en-US" sz="3900" i="1">
                                      <a:latin typeface="Cambria Math" panose="02040503050406030204" pitchFamily="18" charset="0"/>
                                    </a:rPr>
                                  </m:ctrlPr>
                                </m:sSubPr>
                                <m:e>
                                  <m:r>
                                    <a:rPr lang="en-US" sz="3900">
                                      <a:latin typeface="Cambria Math" panose="02040503050406030204" pitchFamily="18" charset="0"/>
                                    </a:rPr>
                                    <m:t>𝑛</m:t>
                                  </m:r>
                                </m:e>
                                <m:sub>
                                  <m:r>
                                    <a:rPr lang="en-US" sz="3900">
                                      <a:latin typeface="Cambria Math" panose="02040503050406030204" pitchFamily="18" charset="0"/>
                                    </a:rPr>
                                    <m:t>𝑖</m:t>
                                  </m:r>
                                </m:sub>
                              </m:sSub>
                            </m:sup>
                            <m:e>
                              <m:sSup>
                                <m:sSupPr>
                                  <m:ctrlPr>
                                    <a:rPr lang="en-US" sz="3900" i="1">
                                      <a:latin typeface="Cambria Math" panose="02040503050406030204" pitchFamily="18" charset="0"/>
                                    </a:rPr>
                                  </m:ctrlPr>
                                </m:sSupPr>
                                <m:e>
                                  <m:d>
                                    <m:dPr>
                                      <m:ctrlPr>
                                        <a:rPr lang="en-US" sz="3900" i="1">
                                          <a:latin typeface="Cambria Math" panose="02040503050406030204" pitchFamily="18" charset="0"/>
                                        </a:rPr>
                                      </m:ctrlPr>
                                    </m:dPr>
                                    <m:e>
                                      <m:sSub>
                                        <m:sSubPr>
                                          <m:ctrlPr>
                                            <a:rPr lang="en-US" sz="3900" i="1">
                                              <a:latin typeface="Cambria Math" panose="02040503050406030204" pitchFamily="18" charset="0"/>
                                            </a:rPr>
                                          </m:ctrlPr>
                                        </m:sSubPr>
                                        <m:e>
                                          <m:r>
                                            <a:rPr lang="en-US" sz="3900">
                                              <a:latin typeface="Cambria Math" panose="02040503050406030204" pitchFamily="18" charset="0"/>
                                            </a:rPr>
                                            <m:t>𝑦</m:t>
                                          </m:r>
                                        </m:e>
                                        <m:sub>
                                          <m:r>
                                            <a:rPr lang="en-US" sz="3900">
                                              <a:latin typeface="Cambria Math" panose="02040503050406030204" pitchFamily="18" charset="0"/>
                                            </a:rPr>
                                            <m:t>𝑖𝑗</m:t>
                                          </m:r>
                                        </m:sub>
                                      </m:sSub>
                                      <m:r>
                                        <a:rPr lang="en-US" sz="3900">
                                          <a:latin typeface="Cambria Math" panose="02040503050406030204" pitchFamily="18" charset="0"/>
                                        </a:rPr>
                                        <m:t>−</m:t>
                                      </m:r>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a:latin typeface="Cambria Math" panose="02040503050406030204" pitchFamily="18" charset="0"/>
                                                </a:rPr>
                                                <m:t>𝑦</m:t>
                                              </m:r>
                                            </m:e>
                                          </m:acc>
                                        </m:e>
                                        <m:sub>
                                          <m:r>
                                            <a:rPr lang="en-US" sz="3900">
                                              <a:latin typeface="Cambria Math" panose="02040503050406030204" pitchFamily="18" charset="0"/>
                                            </a:rPr>
                                            <m:t>𝑖</m:t>
                                          </m:r>
                                        </m:sub>
                                      </m:sSub>
                                    </m:e>
                                  </m:d>
                                </m:e>
                                <m:sup>
                                  <m:r>
                                    <a:rPr lang="en-US" sz="3900">
                                      <a:latin typeface="Cambria Math" panose="02040503050406030204" pitchFamily="18" charset="0"/>
                                    </a:rPr>
                                    <m:t>2</m:t>
                                  </m:r>
                                </m:sup>
                              </m:sSup>
                            </m:e>
                          </m:nary>
                        </m:e>
                      </m:nary>
                    </m:oMath>
                  </m:oMathPara>
                </a14:m>
                <a:endParaRPr lang="en-US" sz="3900" dirty="0"/>
              </a:p>
            </p:txBody>
          </p:sp>
        </mc:Choice>
        <mc:Fallback xmlns="">
          <p:sp>
            <p:nvSpPr>
              <p:cNvPr id="4" name="Content Placeholder 3">
                <a:extLst>
                  <a:ext uri="{FF2B5EF4-FFF2-40B4-BE49-F238E27FC236}">
                    <a16:creationId xmlns:a16="http://schemas.microsoft.com/office/drawing/2014/main" id="{EBDF056F-0C89-39B0-C516-960B17249141}"/>
                  </a:ext>
                </a:extLst>
              </p:cNvPr>
              <p:cNvSpPr>
                <a:spLocks noGrp="1" noRot="1" noChangeAspect="1" noMove="1" noResize="1" noEditPoints="1" noAdjustHandles="1" noChangeArrowheads="1" noChangeShapeType="1" noTextEdit="1"/>
              </p:cNvSpPr>
              <p:nvPr>
                <p:ph idx="1"/>
              </p:nvPr>
            </p:nvSpPr>
            <p:spPr>
              <a:blipFill>
                <a:blip r:embed="rId3"/>
                <a:stretch>
                  <a:fillRect l="-1797"/>
                </a:stretch>
              </a:blipFill>
            </p:spPr>
            <p:txBody>
              <a:bodyPr/>
              <a:lstStyle/>
              <a:p>
                <a:r>
                  <a:rPr lang="en-US">
                    <a:noFill/>
                  </a:rPr>
                  <a:t> </a:t>
                </a:r>
              </a:p>
            </p:txBody>
          </p:sp>
        </mc:Fallback>
      </mc:AlternateContent>
    </p:spTree>
    <p:extLst>
      <p:ext uri="{BB962C8B-B14F-4D97-AF65-F5344CB8AC3E}">
        <p14:creationId xmlns:p14="http://schemas.microsoft.com/office/powerpoint/2010/main" val="266599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F33CE27-7CDF-6C4D-736F-BD49DA842DD4}"/>
              </a:ext>
            </a:extLst>
          </p:cNvPr>
          <p:cNvSpPr/>
          <p:nvPr/>
        </p:nvSpPr>
        <p:spPr>
          <a:xfrm>
            <a:off x="1828800" y="1485900"/>
            <a:ext cx="14630400" cy="7315200"/>
          </a:xfrm>
          <a:prstGeom prst="roundRect">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5000"/>
              </a:lnSpc>
              <a:spcBef>
                <a:spcPts val="0"/>
              </a:spcBef>
              <a:spcAft>
                <a:spcPts val="600"/>
              </a:spcAft>
            </a:pPr>
            <a:r>
              <a:rPr lang="en-US" altLang="en-US" sz="7200" b="1" dirty="0">
                <a:solidFill>
                  <a:schemeClr val="tx1"/>
                </a:solidFill>
              </a:rPr>
              <a:t>Let’s Take a Taxi in Chicago!</a:t>
            </a:r>
            <a:endParaRPr lang="en-US" sz="7200" b="1" dirty="0">
              <a:solidFill>
                <a:schemeClr val="tx1"/>
              </a:solidFill>
            </a:endParaRPr>
          </a:p>
        </p:txBody>
      </p:sp>
    </p:spTree>
    <p:extLst>
      <p:ext uri="{BB962C8B-B14F-4D97-AF65-F5344CB8AC3E}">
        <p14:creationId xmlns:p14="http://schemas.microsoft.com/office/powerpoint/2010/main" val="19570422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Eta-Squared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normAutofit/>
              </a:bodyPr>
              <a:lstStyle/>
              <a:p>
                <a:pPr>
                  <a:lnSpc>
                    <a:spcPct val="125000"/>
                  </a:lnSpc>
                  <a:spcBef>
                    <a:spcPts val="900"/>
                  </a:spcBef>
                </a:pPr>
                <a:r>
                  <a:rPr lang="en-US" sz="3900" dirty="0"/>
                  <a:t>The Eta-squared value is </a:t>
                </a:r>
                <a14:m>
                  <m:oMath xmlns:m="http://schemas.openxmlformats.org/officeDocument/2006/math">
                    <m:sSup>
                      <m:sSupPr>
                        <m:ctrlPr>
                          <a:rPr lang="en-US" sz="3900" i="1">
                            <a:latin typeface="Cambria Math" panose="02040503050406030204" pitchFamily="18" charset="0"/>
                          </a:rPr>
                        </m:ctrlPr>
                      </m:sSupPr>
                      <m:e>
                        <m:r>
                          <a:rPr lang="en-US" sz="3900" i="1">
                            <a:latin typeface="Cambria Math" panose="02040503050406030204" pitchFamily="18" charset="0"/>
                            <a:ea typeface="Cambria Math" panose="02040503050406030204" pitchFamily="18" charset="0"/>
                          </a:rPr>
                          <m:t>𝜂</m:t>
                        </m:r>
                      </m:e>
                      <m:sup>
                        <m:r>
                          <a:rPr lang="en-US" sz="3900" i="1">
                            <a:latin typeface="Cambria Math" panose="02040503050406030204" pitchFamily="18" charset="0"/>
                          </a:rPr>
                          <m:t>2</m:t>
                        </m:r>
                      </m:sup>
                    </m:sSup>
                    <m:r>
                      <a:rPr lang="en-US" sz="3900" i="1">
                        <a:latin typeface="Cambria Math" panose="02040503050406030204" pitchFamily="18" charset="0"/>
                      </a:rPr>
                      <m:t>=1−</m:t>
                    </m:r>
                    <m:d>
                      <m:dPr>
                        <m:ctrlPr>
                          <a:rPr lang="en-US" sz="3900" i="1">
                            <a:latin typeface="Cambria Math" panose="02040503050406030204" pitchFamily="18" charset="0"/>
                          </a:rPr>
                        </m:ctrlPr>
                      </m:dPr>
                      <m:e>
                        <m:f>
                          <m:fPr>
                            <m:type m:val="lin"/>
                            <m:ctrlPr>
                              <a:rPr lang="en-US" sz="3900" i="1">
                                <a:latin typeface="Cambria Math" panose="02040503050406030204" pitchFamily="18" charset="0"/>
                              </a:rPr>
                            </m:ctrlPr>
                          </m:fPr>
                          <m:num>
                            <m:r>
                              <a:rPr lang="en-US" sz="3900" i="1">
                                <a:latin typeface="Cambria Math" panose="02040503050406030204" pitchFamily="18" charset="0"/>
                              </a:rPr>
                              <m:t>𝑆𝑆𝑊</m:t>
                            </m:r>
                          </m:num>
                          <m:den>
                            <m:r>
                              <a:rPr lang="en-US" sz="3900" i="1">
                                <a:latin typeface="Cambria Math" panose="02040503050406030204" pitchFamily="18" charset="0"/>
                              </a:rPr>
                              <m:t>𝑆𝑆𝑇</m:t>
                            </m:r>
                          </m:den>
                        </m:f>
                      </m:e>
                    </m:d>
                  </m:oMath>
                </a14:m>
                <a:endParaRPr lang="en-US" sz="3900" dirty="0"/>
              </a:p>
              <a:p>
                <a:pPr>
                  <a:lnSpc>
                    <a:spcPct val="125000"/>
                  </a:lnSpc>
                  <a:spcBef>
                    <a:spcPts val="900"/>
                  </a:spcBef>
                </a:pPr>
                <a:r>
                  <a:rPr lang="en-US" sz="3900" dirty="0"/>
                  <a:t>The Eta-squared value is between 0 and 1 because </a:t>
                </a:r>
                <a14:m>
                  <m:oMath xmlns:m="http://schemas.openxmlformats.org/officeDocument/2006/math">
                    <m:r>
                      <a:rPr lang="en-US" sz="3900" b="0" i="1" smtClean="0">
                        <a:latin typeface="Cambria Math" panose="02040503050406030204" pitchFamily="18" charset="0"/>
                      </a:rPr>
                      <m:t>𝑆𝑆𝑊</m:t>
                    </m:r>
                    <m:r>
                      <a:rPr lang="en-US" sz="3900" b="0" i="1" smtClean="0">
                        <a:latin typeface="Cambria Math" panose="02040503050406030204" pitchFamily="18" charset="0"/>
                        <a:ea typeface="Cambria Math" panose="02040503050406030204" pitchFamily="18" charset="0"/>
                      </a:rPr>
                      <m:t>≤</m:t>
                    </m:r>
                    <m:r>
                      <a:rPr lang="en-US" sz="3900" b="0" i="1" smtClean="0">
                        <a:latin typeface="Cambria Math" panose="02040503050406030204" pitchFamily="18" charset="0"/>
                        <a:ea typeface="Cambria Math" panose="02040503050406030204" pitchFamily="18" charset="0"/>
                      </a:rPr>
                      <m:t>𝑆𝑆𝑇</m:t>
                    </m:r>
                  </m:oMath>
                </a14:m>
                <a:r>
                  <a:rPr lang="en-US" sz="3900" dirty="0"/>
                  <a:t>.</a:t>
                </a:r>
              </a:p>
              <a:p>
                <a:pPr>
                  <a:lnSpc>
                    <a:spcPct val="125000"/>
                  </a:lnSpc>
                  <a:spcBef>
                    <a:spcPts val="900"/>
                  </a:spcBef>
                </a:pPr>
                <a:r>
                  <a:rPr lang="en-US" sz="3900" dirty="0"/>
                  <a:t>If </a:t>
                </a:r>
                <a14:m>
                  <m:oMath xmlns:m="http://schemas.openxmlformats.org/officeDocument/2006/math">
                    <m:r>
                      <a:rPr lang="en-US" sz="3900" i="1" dirty="0">
                        <a:latin typeface="Cambria Math" panose="02040503050406030204" pitchFamily="18" charset="0"/>
                      </a:rPr>
                      <m:t>𝑆𝑆𝑇</m:t>
                    </m:r>
                    <m:r>
                      <a:rPr lang="en-US" sz="3900" i="1" dirty="0">
                        <a:latin typeface="Cambria Math" panose="02040503050406030204" pitchFamily="18" charset="0"/>
                      </a:rPr>
                      <m:t> = 0</m:t>
                    </m:r>
                  </m:oMath>
                </a14:m>
                <a:r>
                  <a:rPr lang="en-US" sz="3900" dirty="0"/>
                  <a:t> (i.e., all </a:t>
                </a:r>
                <a14:m>
                  <m:oMath xmlns:m="http://schemas.openxmlformats.org/officeDocument/2006/math">
                    <m:sSub>
                      <m:sSubPr>
                        <m:ctrlPr>
                          <a:rPr lang="en-US" sz="4200" i="1">
                            <a:latin typeface="Cambria Math" panose="02040503050406030204" pitchFamily="18" charset="0"/>
                          </a:rPr>
                        </m:ctrlPr>
                      </m:sSubPr>
                      <m:e>
                        <m:r>
                          <a:rPr lang="en-US" sz="4200" i="1">
                            <a:latin typeface="Cambria Math" panose="02040503050406030204" pitchFamily="18" charset="0"/>
                          </a:rPr>
                          <m:t>𝑦</m:t>
                        </m:r>
                      </m:e>
                      <m:sub>
                        <m:r>
                          <a:rPr lang="en-US" sz="4200" i="1">
                            <a:latin typeface="Cambria Math" panose="02040503050406030204" pitchFamily="18" charset="0"/>
                          </a:rPr>
                          <m:t>𝑖𝑗</m:t>
                        </m:r>
                      </m:sub>
                    </m:sSub>
                  </m:oMath>
                </a14:m>
                <a:r>
                  <a:rPr lang="en-US" sz="3900" dirty="0"/>
                  <a:t> are constant), then the Eta-squared is undefined.</a:t>
                </a:r>
              </a:p>
              <a:p>
                <a:pPr>
                  <a:lnSpc>
                    <a:spcPct val="125000"/>
                  </a:lnSpc>
                  <a:spcBef>
                    <a:spcPts val="900"/>
                  </a:spcBef>
                </a:pPr>
                <a:r>
                  <a:rPr lang="en-US" sz="3900" dirty="0"/>
                  <a:t>A larger </a:t>
                </a:r>
                <a14:m>
                  <m:oMath xmlns:m="http://schemas.openxmlformats.org/officeDocument/2006/math">
                    <m:sSup>
                      <m:sSupPr>
                        <m:ctrlPr>
                          <a:rPr lang="en-US" sz="3900" i="1">
                            <a:latin typeface="Cambria Math" panose="02040503050406030204" pitchFamily="18" charset="0"/>
                          </a:rPr>
                        </m:ctrlPr>
                      </m:sSupPr>
                      <m:e>
                        <m:r>
                          <a:rPr lang="en-US" sz="3900" i="1">
                            <a:latin typeface="Cambria Math" panose="02040503050406030204" pitchFamily="18" charset="0"/>
                            <a:ea typeface="Cambria Math" panose="02040503050406030204" pitchFamily="18" charset="0"/>
                          </a:rPr>
                          <m:t>𝜂</m:t>
                        </m:r>
                      </m:e>
                      <m:sup>
                        <m:r>
                          <a:rPr lang="en-US" sz="3900" i="1">
                            <a:latin typeface="Cambria Math" panose="02040503050406030204" pitchFamily="18" charset="0"/>
                          </a:rPr>
                          <m:t>2</m:t>
                        </m:r>
                      </m:sup>
                    </m:sSup>
                    <m:r>
                      <a:rPr lang="en-US" sz="3900" i="1">
                        <a:latin typeface="Cambria Math" panose="02040503050406030204" pitchFamily="18" charset="0"/>
                      </a:rPr>
                      <m:t> </m:t>
                    </m:r>
                  </m:oMath>
                </a14:m>
                <a:r>
                  <a:rPr lang="en-US" sz="3900" dirty="0"/>
                  <a:t>indicates that the means of </a:t>
                </a:r>
                <a14:m>
                  <m:oMath xmlns:m="http://schemas.openxmlformats.org/officeDocument/2006/math">
                    <m:r>
                      <a:rPr lang="en-US" sz="3900" i="1" dirty="0">
                        <a:latin typeface="Cambria Math" panose="02040503050406030204" pitchFamily="18" charset="0"/>
                      </a:rPr>
                      <m:t>𝑌</m:t>
                    </m:r>
                  </m:oMath>
                </a14:m>
                <a:r>
                  <a:rPr lang="en-US" sz="3900" dirty="0"/>
                  <a:t> are affected by the categories of </a:t>
                </a:r>
                <a14:m>
                  <m:oMath xmlns:m="http://schemas.openxmlformats.org/officeDocument/2006/math">
                    <m:r>
                      <a:rPr lang="en-US" sz="3900" i="1" dirty="0">
                        <a:latin typeface="Cambria Math" panose="02040503050406030204" pitchFamily="18" charset="0"/>
                      </a:rPr>
                      <m:t>𝑋</m:t>
                    </m:r>
                  </m:oMath>
                </a14:m>
                <a:r>
                  <a:rPr lang="en-US" sz="3900" dirty="0"/>
                  <a:t> (i.e., the category means are different).</a:t>
                </a:r>
              </a:p>
              <a:p>
                <a:pPr>
                  <a:lnSpc>
                    <a:spcPct val="125000"/>
                  </a:lnSpc>
                  <a:spcBef>
                    <a:spcPts val="900"/>
                  </a:spcBef>
                </a:pPr>
                <a:r>
                  <a:rPr lang="en-US" sz="3900" dirty="0"/>
                  <a:t>We routinely interpret the Eta-squared as the proportion of variations in </a:t>
                </a:r>
                <a14:m>
                  <m:oMath xmlns:m="http://schemas.openxmlformats.org/officeDocument/2006/math">
                    <m:r>
                      <a:rPr lang="en-US" sz="3900" i="1" dirty="0">
                        <a:latin typeface="Cambria Math" panose="02040503050406030204" pitchFamily="18" charset="0"/>
                      </a:rPr>
                      <m:t>𝑌</m:t>
                    </m:r>
                  </m:oMath>
                </a14:m>
                <a:r>
                  <a:rPr lang="en-US" sz="3900" dirty="0"/>
                  <a:t> that is explained by the categorical feature </a:t>
                </a:r>
                <a14:m>
                  <m:oMath xmlns:m="http://schemas.openxmlformats.org/officeDocument/2006/math">
                    <m:r>
                      <a:rPr lang="en-US" sz="3900" i="1" dirty="0">
                        <a:latin typeface="Cambria Math" panose="02040503050406030204" pitchFamily="18" charset="0"/>
                      </a:rPr>
                      <m:t>𝑋</m:t>
                    </m:r>
                  </m:oMath>
                </a14:m>
                <a:r>
                  <a:rPr lang="en-US" sz="39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61"/>
                </a:stretch>
              </a:blipFill>
            </p:spPr>
            <p:txBody>
              <a:bodyPr/>
              <a:lstStyle/>
              <a:p>
                <a:r>
                  <a:rPr lang="en-US">
                    <a:noFill/>
                  </a:rPr>
                  <a:t> </a:t>
                </a:r>
              </a:p>
            </p:txBody>
          </p:sp>
        </mc:Fallback>
      </mc:AlternateContent>
    </p:spTree>
    <p:extLst>
      <p:ext uri="{BB962C8B-B14F-4D97-AF65-F5344CB8AC3E}">
        <p14:creationId xmlns:p14="http://schemas.microsoft.com/office/powerpoint/2010/main" val="16595797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Will Eta-Squared Be One?</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27A800B0-B2E2-4A6E-96C5-D36E707A81A9}"/>
                  </a:ext>
                </a:extLst>
              </p:cNvPr>
              <p:cNvSpPr>
                <a:spLocks noGrp="1"/>
              </p:cNvSpPr>
              <p:nvPr>
                <p:ph idx="1"/>
              </p:nvPr>
            </p:nvSpPr>
            <p:spPr/>
            <p:txBody>
              <a:bodyPr anchor="ctr"/>
              <a:lstStyle/>
              <a:p>
                <a:pPr>
                  <a:lnSpc>
                    <a:spcPct val="125000"/>
                  </a:lnSpc>
                  <a:spcBef>
                    <a:spcPts val="900"/>
                  </a:spcBef>
                </a:pPr>
                <a:r>
                  <a:rPr lang="en-US" sz="3900" dirty="0"/>
                  <a:t>If </a:t>
                </a:r>
                <a14:m>
                  <m:oMath xmlns:m="http://schemas.openxmlformats.org/officeDocument/2006/math">
                    <m:sSup>
                      <m:sSupPr>
                        <m:ctrlPr>
                          <a:rPr lang="en-US" sz="3900" i="1">
                            <a:latin typeface="Cambria Math" panose="02040503050406030204" pitchFamily="18" charset="0"/>
                          </a:rPr>
                        </m:ctrlPr>
                      </m:sSupPr>
                      <m:e>
                        <m:r>
                          <a:rPr lang="en-US" sz="3900" i="1">
                            <a:latin typeface="Cambria Math" panose="02040503050406030204" pitchFamily="18" charset="0"/>
                            <a:ea typeface="Cambria Math" panose="02040503050406030204" pitchFamily="18" charset="0"/>
                          </a:rPr>
                          <m:t>𝜂</m:t>
                        </m:r>
                      </m:e>
                      <m:sup>
                        <m:r>
                          <a:rPr lang="en-US" sz="3900" i="1">
                            <a:latin typeface="Cambria Math" panose="02040503050406030204" pitchFamily="18" charset="0"/>
                          </a:rPr>
                          <m:t>2</m:t>
                        </m:r>
                      </m:sup>
                    </m:sSup>
                    <m:r>
                      <a:rPr lang="en-US" sz="3900" i="1">
                        <a:latin typeface="Cambria Math" panose="02040503050406030204" pitchFamily="18" charset="0"/>
                      </a:rPr>
                      <m:t>=1−</m:t>
                    </m:r>
                    <m:d>
                      <m:dPr>
                        <m:ctrlPr>
                          <a:rPr lang="en-US" sz="3900" i="1">
                            <a:latin typeface="Cambria Math" panose="02040503050406030204" pitchFamily="18" charset="0"/>
                          </a:rPr>
                        </m:ctrlPr>
                      </m:dPr>
                      <m:e>
                        <m:f>
                          <m:fPr>
                            <m:type m:val="lin"/>
                            <m:ctrlPr>
                              <a:rPr lang="en-US" sz="3900" i="1">
                                <a:latin typeface="Cambria Math" panose="02040503050406030204" pitchFamily="18" charset="0"/>
                              </a:rPr>
                            </m:ctrlPr>
                          </m:fPr>
                          <m:num>
                            <m:r>
                              <a:rPr lang="en-US" sz="3900" i="1">
                                <a:latin typeface="Cambria Math" panose="02040503050406030204" pitchFamily="18" charset="0"/>
                              </a:rPr>
                              <m:t>𝑆𝑆𝑊</m:t>
                            </m:r>
                          </m:num>
                          <m:den>
                            <m:r>
                              <a:rPr lang="en-US" sz="3900" i="1">
                                <a:latin typeface="Cambria Math" panose="02040503050406030204" pitchFamily="18" charset="0"/>
                              </a:rPr>
                              <m:t>𝑆𝑆𝑇</m:t>
                            </m:r>
                          </m:den>
                        </m:f>
                      </m:e>
                    </m:d>
                    <m:r>
                      <a:rPr lang="en-US" sz="3900" i="1">
                        <a:latin typeface="Cambria Math" panose="02040503050406030204" pitchFamily="18" charset="0"/>
                      </a:rPr>
                      <m:t>=1</m:t>
                    </m:r>
                  </m:oMath>
                </a14:m>
                <a:r>
                  <a:rPr lang="en-US" sz="3900" dirty="0"/>
                  <a:t>, then </a:t>
                </a:r>
                <a14:m>
                  <m:oMath xmlns:m="http://schemas.openxmlformats.org/officeDocument/2006/math">
                    <m:r>
                      <a:rPr lang="en-US" sz="3900" i="1" dirty="0">
                        <a:latin typeface="Cambria Math" panose="02040503050406030204" pitchFamily="18" charset="0"/>
                      </a:rPr>
                      <m:t>𝑆𝑆𝑊</m:t>
                    </m:r>
                    <m:r>
                      <a:rPr lang="en-US" sz="3900" i="1" dirty="0">
                        <a:latin typeface="Cambria Math" panose="02040503050406030204" pitchFamily="18" charset="0"/>
                      </a:rPr>
                      <m:t>=0</m:t>
                    </m:r>
                  </m:oMath>
                </a14:m>
                <a:r>
                  <a:rPr lang="en-US" sz="3900" dirty="0"/>
                  <a:t>.</a:t>
                </a:r>
              </a:p>
              <a:p>
                <a:pPr>
                  <a:lnSpc>
                    <a:spcPct val="125000"/>
                  </a:lnSpc>
                  <a:spcBef>
                    <a:spcPts val="900"/>
                  </a:spcBef>
                </a:pPr>
                <a:r>
                  <a:rPr lang="en-US" sz="3900" dirty="0"/>
                  <a:t>If </a:t>
                </a:r>
                <a14:m>
                  <m:oMath xmlns:m="http://schemas.openxmlformats.org/officeDocument/2006/math">
                    <m:r>
                      <a:rPr lang="en-US" sz="3900" i="1">
                        <a:latin typeface="Cambria Math" panose="02040503050406030204" pitchFamily="18" charset="0"/>
                      </a:rPr>
                      <m:t>𝑆𝑆𝑊</m:t>
                    </m:r>
                    <m:r>
                      <a:rPr lang="en-US" sz="3900" i="1">
                        <a:latin typeface="Cambria Math" panose="02040503050406030204" pitchFamily="18" charset="0"/>
                      </a:rPr>
                      <m:t>=</m:t>
                    </m:r>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𝑖</m:t>
                        </m:r>
                        <m:r>
                          <a:rPr lang="en-US" sz="3900" i="1">
                            <a:latin typeface="Cambria Math" panose="02040503050406030204" pitchFamily="18" charset="0"/>
                          </a:rPr>
                          <m:t>=1</m:t>
                        </m:r>
                      </m:sub>
                      <m:sup>
                        <m:r>
                          <a:rPr lang="en-US" sz="3900" i="1">
                            <a:latin typeface="Cambria Math" panose="02040503050406030204" pitchFamily="18" charset="0"/>
                          </a:rPr>
                          <m:t>𝐿</m:t>
                        </m:r>
                      </m:sup>
                      <m:e>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𝑗</m:t>
                            </m:r>
                            <m:r>
                              <a:rPr lang="en-US" sz="3900" i="1">
                                <a:latin typeface="Cambria Math" panose="02040503050406030204" pitchFamily="18" charset="0"/>
                              </a:rPr>
                              <m:t>=1</m:t>
                            </m:r>
                          </m:sub>
                          <m:sup>
                            <m:sSub>
                              <m:sSubPr>
                                <m:ctrlPr>
                                  <a:rPr lang="en-US" sz="3900" i="1">
                                    <a:latin typeface="Cambria Math" panose="02040503050406030204" pitchFamily="18" charset="0"/>
                                  </a:rPr>
                                </m:ctrlPr>
                              </m:sSubPr>
                              <m:e>
                                <m:r>
                                  <a:rPr lang="en-US" sz="3900" i="1">
                                    <a:latin typeface="Cambria Math" panose="02040503050406030204" pitchFamily="18" charset="0"/>
                                  </a:rPr>
                                  <m:t>𝑛</m:t>
                                </m:r>
                              </m:e>
                              <m:sub>
                                <m:r>
                                  <a:rPr lang="en-US" sz="3900" i="1">
                                    <a:latin typeface="Cambria Math" panose="02040503050406030204" pitchFamily="18" charset="0"/>
                                  </a:rPr>
                                  <m:t>𝑖</m:t>
                                </m:r>
                              </m:sub>
                            </m:sSub>
                          </m:sup>
                          <m:e>
                            <m:sSup>
                              <m:sSupPr>
                                <m:ctrlPr>
                                  <a:rPr lang="en-US" sz="3900" i="1">
                                    <a:latin typeface="Cambria Math" panose="02040503050406030204" pitchFamily="18" charset="0"/>
                                  </a:rPr>
                                </m:ctrlPr>
                              </m:sSupPr>
                              <m:e>
                                <m:d>
                                  <m:dPr>
                                    <m:ctrlPr>
                                      <a:rPr lang="en-US" sz="3900" i="1">
                                        <a:latin typeface="Cambria Math" panose="02040503050406030204" pitchFamily="18" charset="0"/>
                                      </a:rPr>
                                    </m:ctrlPr>
                                  </m:dPr>
                                  <m:e>
                                    <m:sSub>
                                      <m:sSubPr>
                                        <m:ctrlPr>
                                          <a:rPr lang="en-US" sz="3900" i="1">
                                            <a:latin typeface="Cambria Math" panose="02040503050406030204" pitchFamily="18" charset="0"/>
                                          </a:rPr>
                                        </m:ctrlPr>
                                      </m:sSubPr>
                                      <m:e>
                                        <m:r>
                                          <a:rPr lang="en-US" sz="3900" i="1">
                                            <a:latin typeface="Cambria Math" panose="02040503050406030204" pitchFamily="18" charset="0"/>
                                          </a:rPr>
                                          <m:t>𝑦</m:t>
                                        </m:r>
                                      </m:e>
                                      <m:sub>
                                        <m:r>
                                          <a:rPr lang="en-US" sz="3900" i="1">
                                            <a:latin typeface="Cambria Math" panose="02040503050406030204" pitchFamily="18" charset="0"/>
                                          </a:rPr>
                                          <m:t>𝑖𝑗</m:t>
                                        </m:r>
                                      </m:sub>
                                    </m:sSub>
                                    <m:r>
                                      <a:rPr lang="en-US" sz="3900" i="1">
                                        <a:latin typeface="Cambria Math" panose="02040503050406030204" pitchFamily="18" charset="0"/>
                                      </a:rPr>
                                      <m:t>−</m:t>
                                    </m:r>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i="1">
                                                <a:latin typeface="Cambria Math" panose="02040503050406030204" pitchFamily="18" charset="0"/>
                                              </a:rPr>
                                              <m:t>𝑦</m:t>
                                            </m:r>
                                          </m:e>
                                        </m:acc>
                                      </m:e>
                                      <m:sub>
                                        <m:r>
                                          <a:rPr lang="en-US" sz="3900" i="1">
                                            <a:latin typeface="Cambria Math" panose="02040503050406030204" pitchFamily="18" charset="0"/>
                                          </a:rPr>
                                          <m:t>𝑖</m:t>
                                        </m:r>
                                      </m:sub>
                                    </m:sSub>
                                  </m:e>
                                </m:d>
                              </m:e>
                              <m:sup>
                                <m:r>
                                  <a:rPr lang="en-US" sz="3900" i="1">
                                    <a:latin typeface="Cambria Math" panose="02040503050406030204" pitchFamily="18" charset="0"/>
                                  </a:rPr>
                                  <m:t>2</m:t>
                                </m:r>
                              </m:sup>
                            </m:sSup>
                          </m:e>
                        </m:nary>
                      </m:e>
                    </m:nary>
                    <m:r>
                      <a:rPr lang="en-US" sz="3900" i="1">
                        <a:latin typeface="Cambria Math" panose="02040503050406030204" pitchFamily="18" charset="0"/>
                      </a:rPr>
                      <m:t>=0</m:t>
                    </m:r>
                  </m:oMath>
                </a14:m>
                <a:r>
                  <a:rPr lang="en-US" sz="3900" dirty="0"/>
                  <a:t>, then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𝑦</m:t>
                        </m:r>
                      </m:e>
                      <m:sub>
                        <m:r>
                          <a:rPr lang="en-US" sz="3900" i="1">
                            <a:latin typeface="Cambria Math" panose="02040503050406030204" pitchFamily="18" charset="0"/>
                          </a:rPr>
                          <m:t>𝑖𝑗</m:t>
                        </m:r>
                      </m:sub>
                    </m:sSub>
                    <m:r>
                      <a:rPr lang="en-US" sz="3900" i="1">
                        <a:latin typeface="Cambria Math" panose="02040503050406030204" pitchFamily="18" charset="0"/>
                      </a:rPr>
                      <m:t>=</m:t>
                    </m:r>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i="1">
                                <a:latin typeface="Cambria Math" panose="02040503050406030204" pitchFamily="18" charset="0"/>
                              </a:rPr>
                              <m:t>𝑦</m:t>
                            </m:r>
                          </m:e>
                        </m:acc>
                      </m:e>
                      <m:sub>
                        <m:r>
                          <a:rPr lang="en-US" sz="3900" i="1">
                            <a:latin typeface="Cambria Math" panose="02040503050406030204" pitchFamily="18" charset="0"/>
                          </a:rPr>
                          <m:t>𝑖</m:t>
                        </m:r>
                      </m:sub>
                    </m:sSub>
                  </m:oMath>
                </a14:m>
                <a:r>
                  <a:rPr lang="en-US" sz="3900" dirty="0"/>
                  <a:t> for all </a:t>
                </a:r>
                <a14:m>
                  <m:oMath xmlns:m="http://schemas.openxmlformats.org/officeDocument/2006/math">
                    <m:r>
                      <a:rPr lang="en-US" sz="3900" i="1">
                        <a:latin typeface="Cambria Math" panose="02040503050406030204" pitchFamily="18" charset="0"/>
                      </a:rPr>
                      <m:t>𝑗</m:t>
                    </m:r>
                  </m:oMath>
                </a14:m>
                <a:r>
                  <a:rPr lang="en-US" sz="3900" dirty="0"/>
                  <a:t> given </a:t>
                </a:r>
                <a14:m>
                  <m:oMath xmlns:m="http://schemas.openxmlformats.org/officeDocument/2006/math">
                    <m:r>
                      <a:rPr lang="en-US" sz="3900" i="1" dirty="0">
                        <a:latin typeface="Cambria Math" panose="02040503050406030204" pitchFamily="18" charset="0"/>
                      </a:rPr>
                      <m:t>𝑖</m:t>
                    </m:r>
                  </m:oMath>
                </a14:m>
                <a:r>
                  <a:rPr lang="en-US" sz="3900" dirty="0"/>
                  <a:t>.</a:t>
                </a:r>
              </a:p>
              <a:p>
                <a:pPr>
                  <a:lnSpc>
                    <a:spcPct val="125000"/>
                  </a:lnSpc>
                  <a:spcBef>
                    <a:spcPts val="900"/>
                  </a:spcBef>
                </a:pPr>
                <a:r>
                  <a:rPr lang="en-US" sz="3900" dirty="0"/>
                  <a:t>This means the values of </a:t>
                </a:r>
                <a14:m>
                  <m:oMath xmlns:m="http://schemas.openxmlformats.org/officeDocument/2006/math">
                    <m:r>
                      <a:rPr lang="en-US" sz="3900" i="1" dirty="0" smtClean="0">
                        <a:latin typeface="Cambria Math" panose="02040503050406030204" pitchFamily="18" charset="0"/>
                      </a:rPr>
                      <m:t>𝑌</m:t>
                    </m:r>
                  </m:oMath>
                </a14:m>
                <a:r>
                  <a:rPr lang="en-US" sz="3900" dirty="0"/>
                  <a:t> in each category of </a:t>
                </a:r>
                <a14:m>
                  <m:oMath xmlns:m="http://schemas.openxmlformats.org/officeDocument/2006/math">
                    <m:r>
                      <a:rPr lang="en-US" sz="3900" i="1" dirty="0">
                        <a:latin typeface="Cambria Math" panose="02040503050406030204" pitchFamily="18" charset="0"/>
                      </a:rPr>
                      <m:t>𝑋</m:t>
                    </m:r>
                  </m:oMath>
                </a14:m>
                <a:r>
                  <a:rPr lang="en-US" sz="3900" dirty="0"/>
                  <a:t> are constant.</a:t>
                </a:r>
              </a:p>
              <a:p>
                <a:pPr>
                  <a:lnSpc>
                    <a:spcPct val="125000"/>
                  </a:lnSpc>
                  <a:spcBef>
                    <a:spcPts val="900"/>
                  </a:spcBef>
                </a:pPr>
                <a:r>
                  <a:rPr lang="en-US" sz="3900" dirty="0"/>
                  <a:t>To put it another way, the values of </a:t>
                </a:r>
                <a14:m>
                  <m:oMath xmlns:m="http://schemas.openxmlformats.org/officeDocument/2006/math">
                    <m:r>
                      <a:rPr lang="en-US" sz="3900" i="1" dirty="0" smtClean="0">
                        <a:latin typeface="Cambria Math" panose="02040503050406030204" pitchFamily="18" charset="0"/>
                      </a:rPr>
                      <m:t>𝑌</m:t>
                    </m:r>
                  </m:oMath>
                </a14:m>
                <a:r>
                  <a:rPr lang="en-US" sz="3900" dirty="0"/>
                  <a:t> are completely determined by the category of </a:t>
                </a:r>
                <a14:m>
                  <m:oMath xmlns:m="http://schemas.openxmlformats.org/officeDocument/2006/math">
                    <m:r>
                      <a:rPr lang="en-US" sz="3900" i="1" dirty="0">
                        <a:latin typeface="Cambria Math" panose="02040503050406030204" pitchFamily="18" charset="0"/>
                      </a:rPr>
                      <m:t>𝑋</m:t>
                    </m:r>
                  </m:oMath>
                </a14:m>
                <a:r>
                  <a:rPr lang="en-US" sz="3900" dirty="0"/>
                  <a:t>. </a:t>
                </a:r>
              </a:p>
            </p:txBody>
          </p:sp>
        </mc:Choice>
        <mc:Fallback xmlns="">
          <p:sp>
            <p:nvSpPr>
              <p:cNvPr id="9" name="Content Placeholder 8">
                <a:extLst>
                  <a:ext uri="{FF2B5EF4-FFF2-40B4-BE49-F238E27FC236}">
                    <a16:creationId xmlns:a16="http://schemas.microsoft.com/office/drawing/2014/main" id="{27A800B0-B2E2-4A6E-96C5-D36E707A81A9}"/>
                  </a:ext>
                </a:extLst>
              </p:cNvPr>
              <p:cNvSpPr>
                <a:spLocks noGrp="1" noRot="1" noChangeAspect="1" noMove="1" noResize="1" noEditPoints="1" noAdjustHandles="1" noChangeArrowheads="1" noChangeShapeType="1" noTextEdit="1"/>
              </p:cNvSpPr>
              <p:nvPr>
                <p:ph idx="1"/>
              </p:nvPr>
            </p:nvSpPr>
            <p:spPr>
              <a:blipFill>
                <a:blip r:embed="rId3"/>
                <a:stretch>
                  <a:fillRect l="-1061"/>
                </a:stretch>
              </a:blipFill>
            </p:spPr>
            <p:txBody>
              <a:bodyPr/>
              <a:lstStyle/>
              <a:p>
                <a:r>
                  <a:rPr lang="en-US">
                    <a:noFill/>
                  </a:rPr>
                  <a:t> </a:t>
                </a:r>
              </a:p>
            </p:txBody>
          </p:sp>
        </mc:Fallback>
      </mc:AlternateContent>
    </p:spTree>
    <p:extLst>
      <p:ext uri="{BB962C8B-B14F-4D97-AF65-F5344CB8AC3E}">
        <p14:creationId xmlns:p14="http://schemas.microsoft.com/office/powerpoint/2010/main" val="27929036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Will Eta-Squared Be Zero?</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27A800B0-B2E2-4A6E-96C5-D36E707A81A9}"/>
                  </a:ext>
                </a:extLst>
              </p:cNvPr>
              <p:cNvSpPr>
                <a:spLocks noGrp="1"/>
              </p:cNvSpPr>
              <p:nvPr>
                <p:ph idx="1"/>
              </p:nvPr>
            </p:nvSpPr>
            <p:spPr/>
            <p:txBody>
              <a:bodyPr anchor="ctr">
                <a:normAutofit/>
              </a:bodyPr>
              <a:lstStyle/>
              <a:p>
                <a:pPr>
                  <a:lnSpc>
                    <a:spcPct val="125000"/>
                  </a:lnSpc>
                  <a:spcBef>
                    <a:spcPts val="900"/>
                  </a:spcBef>
                </a:pPr>
                <a:r>
                  <a:rPr lang="en-US" sz="3900" dirty="0"/>
                  <a:t>If </a:t>
                </a:r>
                <a14:m>
                  <m:oMath xmlns:m="http://schemas.openxmlformats.org/officeDocument/2006/math">
                    <m:sSup>
                      <m:sSupPr>
                        <m:ctrlPr>
                          <a:rPr lang="en-US" sz="3900" i="1">
                            <a:latin typeface="Cambria Math" panose="02040503050406030204" pitchFamily="18" charset="0"/>
                          </a:rPr>
                        </m:ctrlPr>
                      </m:sSupPr>
                      <m:e>
                        <m:r>
                          <a:rPr lang="en-US" sz="3900" i="1">
                            <a:latin typeface="Cambria Math" panose="02040503050406030204" pitchFamily="18" charset="0"/>
                            <a:ea typeface="Cambria Math" panose="02040503050406030204" pitchFamily="18" charset="0"/>
                          </a:rPr>
                          <m:t>𝜂</m:t>
                        </m:r>
                      </m:e>
                      <m:sup>
                        <m:r>
                          <a:rPr lang="en-US" sz="3900" i="1">
                            <a:latin typeface="Cambria Math" panose="02040503050406030204" pitchFamily="18" charset="0"/>
                          </a:rPr>
                          <m:t>2</m:t>
                        </m:r>
                      </m:sup>
                    </m:sSup>
                    <m:r>
                      <a:rPr lang="en-US" sz="3900" i="1">
                        <a:latin typeface="Cambria Math" panose="02040503050406030204" pitchFamily="18" charset="0"/>
                      </a:rPr>
                      <m:t>=1−</m:t>
                    </m:r>
                    <m:d>
                      <m:dPr>
                        <m:ctrlPr>
                          <a:rPr lang="en-US" sz="3900" i="1">
                            <a:latin typeface="Cambria Math" panose="02040503050406030204" pitchFamily="18" charset="0"/>
                          </a:rPr>
                        </m:ctrlPr>
                      </m:dPr>
                      <m:e>
                        <m:f>
                          <m:fPr>
                            <m:type m:val="lin"/>
                            <m:ctrlPr>
                              <a:rPr lang="en-US" sz="3900" i="1">
                                <a:latin typeface="Cambria Math" panose="02040503050406030204" pitchFamily="18" charset="0"/>
                              </a:rPr>
                            </m:ctrlPr>
                          </m:fPr>
                          <m:num>
                            <m:r>
                              <a:rPr lang="en-US" sz="3900" i="1">
                                <a:latin typeface="Cambria Math" panose="02040503050406030204" pitchFamily="18" charset="0"/>
                              </a:rPr>
                              <m:t>𝑆𝑆𝑊</m:t>
                            </m:r>
                          </m:num>
                          <m:den>
                            <m:r>
                              <a:rPr lang="en-US" sz="3900" i="1">
                                <a:latin typeface="Cambria Math" panose="02040503050406030204" pitchFamily="18" charset="0"/>
                              </a:rPr>
                              <m:t>𝑆𝑆𝑇</m:t>
                            </m:r>
                          </m:den>
                        </m:f>
                      </m:e>
                    </m:d>
                    <m:r>
                      <a:rPr lang="en-US" sz="3900" i="1">
                        <a:latin typeface="Cambria Math" panose="02040503050406030204" pitchFamily="18" charset="0"/>
                      </a:rPr>
                      <m:t>=0</m:t>
                    </m:r>
                  </m:oMath>
                </a14:m>
                <a:r>
                  <a:rPr lang="en-US" sz="3900" dirty="0"/>
                  <a:t>, then </a:t>
                </a:r>
                <a14:m>
                  <m:oMath xmlns:m="http://schemas.openxmlformats.org/officeDocument/2006/math">
                    <m:r>
                      <a:rPr lang="en-US" sz="3900" i="1" dirty="0">
                        <a:latin typeface="Cambria Math" panose="02040503050406030204" pitchFamily="18" charset="0"/>
                      </a:rPr>
                      <m:t>𝑆𝑆𝑊</m:t>
                    </m:r>
                    <m:r>
                      <a:rPr lang="en-US" sz="3900" i="1" dirty="0">
                        <a:latin typeface="Cambria Math" panose="02040503050406030204" pitchFamily="18" charset="0"/>
                      </a:rPr>
                      <m:t>=</m:t>
                    </m:r>
                    <m:r>
                      <a:rPr lang="en-US" sz="3900" i="1" dirty="0">
                        <a:latin typeface="Cambria Math" panose="02040503050406030204" pitchFamily="18" charset="0"/>
                      </a:rPr>
                      <m:t>𝑆𝑆𝑇</m:t>
                    </m:r>
                  </m:oMath>
                </a14:m>
                <a:r>
                  <a:rPr lang="en-US" sz="3900" dirty="0"/>
                  <a:t>.</a:t>
                </a:r>
              </a:p>
              <a:p>
                <a:pPr>
                  <a:lnSpc>
                    <a:spcPct val="125000"/>
                  </a:lnSpc>
                  <a:spcBef>
                    <a:spcPts val="900"/>
                  </a:spcBef>
                </a:pPr>
                <a:r>
                  <a:rPr lang="en-US" sz="3900" dirty="0"/>
                  <a:t>This means the total variation of the values of </a:t>
                </a:r>
                <a14:m>
                  <m:oMath xmlns:m="http://schemas.openxmlformats.org/officeDocument/2006/math">
                    <m:r>
                      <a:rPr lang="en-US" sz="3900" i="1" dirty="0" smtClean="0">
                        <a:latin typeface="Cambria Math" panose="02040503050406030204" pitchFamily="18" charset="0"/>
                      </a:rPr>
                      <m:t>𝑌</m:t>
                    </m:r>
                  </m:oMath>
                </a14:m>
                <a:r>
                  <a:rPr lang="en-US" sz="3900" dirty="0"/>
                  <a:t> about the overall mean is equal to the within variation of the values of </a:t>
                </a:r>
                <a14:m>
                  <m:oMath xmlns:m="http://schemas.openxmlformats.org/officeDocument/2006/math">
                    <m:r>
                      <a:rPr lang="en-US" sz="3900" i="1" dirty="0" smtClean="0">
                        <a:latin typeface="Cambria Math" panose="02040503050406030204" pitchFamily="18" charset="0"/>
                      </a:rPr>
                      <m:t>𝑌</m:t>
                    </m:r>
                  </m:oMath>
                </a14:m>
                <a:r>
                  <a:rPr lang="en-US" sz="3900" dirty="0"/>
                  <a:t> about the respective categories’ means. </a:t>
                </a:r>
              </a:p>
              <a:p>
                <a:pPr>
                  <a:lnSpc>
                    <a:spcPct val="125000"/>
                  </a:lnSpc>
                  <a:spcBef>
                    <a:spcPts val="900"/>
                  </a:spcBef>
                </a:pPr>
                <a:r>
                  <a:rPr lang="en-US" sz="3900" dirty="0"/>
                  <a:t>To help us understand this, let us break down the Corrected total sum of squares.</a:t>
                </a:r>
              </a:p>
            </p:txBody>
          </p:sp>
        </mc:Choice>
        <mc:Fallback xmlns="">
          <p:sp>
            <p:nvSpPr>
              <p:cNvPr id="9" name="Content Placeholder 8">
                <a:extLst>
                  <a:ext uri="{FF2B5EF4-FFF2-40B4-BE49-F238E27FC236}">
                    <a16:creationId xmlns:a16="http://schemas.microsoft.com/office/drawing/2014/main" id="{27A800B0-B2E2-4A6E-96C5-D36E707A81A9}"/>
                  </a:ext>
                </a:extLst>
              </p:cNvPr>
              <p:cNvSpPr>
                <a:spLocks noGrp="1" noRot="1" noChangeAspect="1" noMove="1" noResize="1" noEditPoints="1" noAdjustHandles="1" noChangeArrowheads="1" noChangeShapeType="1" noTextEdit="1"/>
              </p:cNvSpPr>
              <p:nvPr>
                <p:ph idx="1"/>
              </p:nvPr>
            </p:nvSpPr>
            <p:spPr>
              <a:blipFill>
                <a:blip r:embed="rId3"/>
                <a:stretch>
                  <a:fillRect l="-1061"/>
                </a:stretch>
              </a:blipFill>
            </p:spPr>
            <p:txBody>
              <a:bodyPr/>
              <a:lstStyle/>
              <a:p>
                <a:r>
                  <a:rPr lang="en-US">
                    <a:noFill/>
                  </a:rPr>
                  <a:t> </a:t>
                </a:r>
              </a:p>
            </p:txBody>
          </p:sp>
        </mc:Fallback>
      </mc:AlternateContent>
    </p:spTree>
    <p:extLst>
      <p:ext uri="{BB962C8B-B14F-4D97-AF65-F5344CB8AC3E}">
        <p14:creationId xmlns:p14="http://schemas.microsoft.com/office/powerpoint/2010/main" val="1114835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Break Down the Corrected Total Sum of Squares</a:t>
            </a:r>
            <a:endParaRPr lang="en-US" b="1" i="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8550" y="1877278"/>
                <a:ext cx="16084552" cy="6888006"/>
              </a:xfrm>
            </p:spPr>
            <p:txBody>
              <a:bodyPr anchor="ctr">
                <a:noAutofit/>
              </a:bodyPr>
              <a:lstStyle/>
              <a:p>
                <a:pPr marL="0" indent="0">
                  <a:lnSpc>
                    <a:spcPct val="125000"/>
                  </a:lnSpc>
                  <a:spcBef>
                    <a:spcPts val="900"/>
                  </a:spcBef>
                  <a:buNone/>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𝑆𝑆𝑇</m:t>
                      </m:r>
                      <m:r>
                        <a:rPr lang="en-US" sz="3600" i="1">
                          <a:latin typeface="Cambria Math" panose="02040503050406030204" pitchFamily="18" charset="0"/>
                        </a:rPr>
                        <m:t>=</m:t>
                      </m:r>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𝑖</m:t>
                          </m:r>
                          <m:r>
                            <a:rPr lang="en-US" sz="3600" i="1">
                              <a:latin typeface="Cambria Math" panose="02040503050406030204" pitchFamily="18" charset="0"/>
                            </a:rPr>
                            <m:t>=1</m:t>
                          </m:r>
                        </m:sub>
                        <m:sup>
                          <m:r>
                            <a:rPr lang="en-US" sz="3600" i="1">
                              <a:latin typeface="Cambria Math" panose="02040503050406030204" pitchFamily="18" charset="0"/>
                            </a:rPr>
                            <m:t>𝐺</m:t>
                          </m:r>
                        </m:sup>
                        <m:e>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𝑗</m:t>
                              </m:r>
                              <m:r>
                                <a:rPr lang="en-US" sz="3600" i="1">
                                  <a:latin typeface="Cambria Math" panose="02040503050406030204" pitchFamily="18" charset="0"/>
                                </a:rPr>
                                <m:t>=1</m:t>
                              </m:r>
                            </m:sub>
                            <m:sup>
                              <m:sSub>
                                <m:sSubPr>
                                  <m:ctrlPr>
                                    <a:rPr lang="en-US" sz="3600" i="1">
                                      <a:latin typeface="Cambria Math" panose="02040503050406030204" pitchFamily="18" charset="0"/>
                                    </a:rPr>
                                  </m:ctrlPr>
                                </m:sSubPr>
                                <m:e>
                                  <m:r>
                                    <a:rPr lang="en-US" sz="3600" i="1">
                                      <a:latin typeface="Cambria Math" panose="02040503050406030204" pitchFamily="18" charset="0"/>
                                    </a:rPr>
                                    <m:t>𝑛</m:t>
                                  </m:r>
                                </m:e>
                                <m:sub>
                                  <m:r>
                                    <a:rPr lang="en-US" sz="3600" i="1">
                                      <a:latin typeface="Cambria Math" panose="02040503050406030204" pitchFamily="18" charset="0"/>
                                    </a:rPr>
                                    <m:t>𝑖</m:t>
                                  </m:r>
                                </m:sub>
                              </m:sSub>
                            </m:sup>
                            <m:e>
                              <m:sSup>
                                <m:sSupPr>
                                  <m:ctrlPr>
                                    <a:rPr lang="en-US" sz="3600" i="1">
                                      <a:latin typeface="Cambria Math" panose="02040503050406030204" pitchFamily="18" charset="0"/>
                                    </a:rPr>
                                  </m:ctrlPr>
                                </m:sSupPr>
                                <m:e>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𝑖𝑗</m:t>
                                          </m:r>
                                        </m:sub>
                                      </m:sSub>
                                      <m:r>
                                        <a:rPr lang="en-US" sz="3600" i="1">
                                          <a:latin typeface="Cambria Math" panose="02040503050406030204" pitchFamily="18" charset="0"/>
                                        </a:rPr>
                                        <m:t>−</m:t>
                                      </m:r>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d>
                                </m:e>
                                <m:sup>
                                  <m:r>
                                    <a:rPr lang="en-US" sz="3600" i="1">
                                      <a:latin typeface="Cambria Math" panose="02040503050406030204" pitchFamily="18" charset="0"/>
                                    </a:rPr>
                                    <m:t>2</m:t>
                                  </m:r>
                                </m:sup>
                              </m:sSup>
                            </m:e>
                          </m:nary>
                        </m:e>
                      </m:nary>
                      <m:r>
                        <a:rPr lang="en-US" sz="3600">
                          <a:latin typeface="Cambria Math" panose="02040503050406030204" pitchFamily="18" charset="0"/>
                        </a:rPr>
                        <m:t>=</m:t>
                      </m:r>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𝑖</m:t>
                          </m:r>
                          <m:r>
                            <a:rPr lang="en-US" sz="3600" i="1">
                              <a:latin typeface="Cambria Math" panose="02040503050406030204" pitchFamily="18" charset="0"/>
                            </a:rPr>
                            <m:t>=1</m:t>
                          </m:r>
                        </m:sub>
                        <m:sup>
                          <m:r>
                            <a:rPr lang="en-US" sz="3600" i="1">
                              <a:latin typeface="Cambria Math" panose="02040503050406030204" pitchFamily="18" charset="0"/>
                            </a:rPr>
                            <m:t>𝐺</m:t>
                          </m:r>
                        </m:sup>
                        <m:e>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𝑗</m:t>
                              </m:r>
                              <m:r>
                                <a:rPr lang="en-US" sz="3600" i="1">
                                  <a:latin typeface="Cambria Math" panose="02040503050406030204" pitchFamily="18" charset="0"/>
                                </a:rPr>
                                <m:t>=1</m:t>
                              </m:r>
                            </m:sub>
                            <m:sup>
                              <m:sSub>
                                <m:sSubPr>
                                  <m:ctrlPr>
                                    <a:rPr lang="en-US" sz="3600" i="1">
                                      <a:latin typeface="Cambria Math" panose="02040503050406030204" pitchFamily="18" charset="0"/>
                                    </a:rPr>
                                  </m:ctrlPr>
                                </m:sSubPr>
                                <m:e>
                                  <m:r>
                                    <a:rPr lang="en-US" sz="3600" i="1">
                                      <a:latin typeface="Cambria Math" panose="02040503050406030204" pitchFamily="18" charset="0"/>
                                    </a:rPr>
                                    <m:t>𝑛</m:t>
                                  </m:r>
                                </m:e>
                                <m:sub>
                                  <m:r>
                                    <a:rPr lang="en-US" sz="3600" i="1">
                                      <a:latin typeface="Cambria Math" panose="02040503050406030204" pitchFamily="18" charset="0"/>
                                    </a:rPr>
                                    <m:t>𝑖</m:t>
                                  </m:r>
                                </m:sub>
                              </m:sSub>
                            </m:sup>
                            <m:e>
                              <m:sSup>
                                <m:sSupPr>
                                  <m:ctrlPr>
                                    <a:rPr lang="en-US" sz="3600" i="1">
                                      <a:latin typeface="Cambria Math" panose="02040503050406030204" pitchFamily="18" charset="0"/>
                                    </a:rPr>
                                  </m:ctrlPr>
                                </m:sSupPr>
                                <m:e>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𝑖𝑗</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r>
                                        <a:rPr lang="en-US" sz="3600" i="1">
                                          <a:latin typeface="Cambria Math" panose="02040503050406030204" pitchFamily="18" charset="0"/>
                                        </a:rPr>
                                        <m:t>−</m:t>
                                      </m:r>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d>
                                </m:e>
                                <m:sup>
                                  <m:r>
                                    <a:rPr lang="en-US" sz="3600" i="1">
                                      <a:latin typeface="Cambria Math" panose="02040503050406030204" pitchFamily="18" charset="0"/>
                                    </a:rPr>
                                    <m:t>2</m:t>
                                  </m:r>
                                </m:sup>
                              </m:sSup>
                            </m:e>
                          </m:nary>
                        </m:e>
                      </m:nary>
                      <m:r>
                        <a:rPr lang="en-US" sz="3600" i="1">
                          <a:latin typeface="Cambria Math" panose="02040503050406030204" pitchFamily="18" charset="0"/>
                        </a:rPr>
                        <m:t>=</m:t>
                      </m:r>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𝑖</m:t>
                          </m:r>
                          <m:r>
                            <a:rPr lang="en-US" sz="3600" i="1">
                              <a:latin typeface="Cambria Math" panose="02040503050406030204" pitchFamily="18" charset="0"/>
                            </a:rPr>
                            <m:t>=1</m:t>
                          </m:r>
                        </m:sub>
                        <m:sup>
                          <m:r>
                            <a:rPr lang="en-US" sz="3600" i="1">
                              <a:latin typeface="Cambria Math" panose="02040503050406030204" pitchFamily="18" charset="0"/>
                            </a:rPr>
                            <m:t>𝐺</m:t>
                          </m:r>
                        </m:sup>
                        <m:e>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𝑗</m:t>
                              </m:r>
                              <m:r>
                                <a:rPr lang="en-US" sz="3600" i="1">
                                  <a:latin typeface="Cambria Math" panose="02040503050406030204" pitchFamily="18" charset="0"/>
                                </a:rPr>
                                <m:t>=1</m:t>
                              </m:r>
                            </m:sub>
                            <m:sup>
                              <m:sSub>
                                <m:sSubPr>
                                  <m:ctrlPr>
                                    <a:rPr lang="en-US" sz="3600" i="1">
                                      <a:latin typeface="Cambria Math" panose="02040503050406030204" pitchFamily="18" charset="0"/>
                                    </a:rPr>
                                  </m:ctrlPr>
                                </m:sSubPr>
                                <m:e>
                                  <m:r>
                                    <a:rPr lang="en-US" sz="3600" i="1">
                                      <a:latin typeface="Cambria Math" panose="02040503050406030204" pitchFamily="18" charset="0"/>
                                    </a:rPr>
                                    <m:t>𝑛</m:t>
                                  </m:r>
                                </m:e>
                                <m:sub>
                                  <m:r>
                                    <a:rPr lang="en-US" sz="3600" i="1">
                                      <a:latin typeface="Cambria Math" panose="02040503050406030204" pitchFamily="18" charset="0"/>
                                    </a:rPr>
                                    <m:t>𝑖</m:t>
                                  </m:r>
                                </m:sub>
                              </m:sSub>
                            </m:sup>
                            <m:e>
                              <m:sSup>
                                <m:sSupPr>
                                  <m:ctrlPr>
                                    <a:rPr lang="en-US" sz="3600" i="1">
                                      <a:latin typeface="Cambria Math" panose="02040503050406030204" pitchFamily="18" charset="0"/>
                                    </a:rPr>
                                  </m:ctrlPr>
                                </m:sSupPr>
                                <m:e>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𝑖𝑗</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e>
                                  </m:d>
                                </m:e>
                                <m:sup>
                                  <m:r>
                                    <a:rPr lang="en-US" sz="3600" i="1">
                                      <a:latin typeface="Cambria Math" panose="02040503050406030204" pitchFamily="18" charset="0"/>
                                    </a:rPr>
                                    <m:t>2</m:t>
                                  </m:r>
                                </m:sup>
                              </m:sSup>
                            </m:e>
                          </m:nary>
                          <m:r>
                            <a:rPr lang="en-US" sz="3600" i="1">
                              <a:latin typeface="Cambria Math" panose="02040503050406030204" pitchFamily="18" charset="0"/>
                            </a:rPr>
                            <m:t>+2</m:t>
                          </m:r>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𝑖</m:t>
                              </m:r>
                              <m:r>
                                <a:rPr lang="en-US" sz="3600" i="1">
                                  <a:latin typeface="Cambria Math" panose="02040503050406030204" pitchFamily="18" charset="0"/>
                                </a:rPr>
                                <m:t>=1</m:t>
                              </m:r>
                            </m:sub>
                            <m:sup>
                              <m:r>
                                <a:rPr lang="en-US" sz="3600" i="1">
                                  <a:latin typeface="Cambria Math" panose="02040503050406030204" pitchFamily="18" charset="0"/>
                                </a:rPr>
                                <m:t>𝐺</m:t>
                              </m:r>
                            </m:sup>
                            <m:e>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𝑗</m:t>
                                  </m:r>
                                  <m:r>
                                    <a:rPr lang="en-US" sz="3600" i="1">
                                      <a:latin typeface="Cambria Math" panose="02040503050406030204" pitchFamily="18" charset="0"/>
                                    </a:rPr>
                                    <m:t>=1</m:t>
                                  </m:r>
                                </m:sub>
                                <m:sup>
                                  <m:sSub>
                                    <m:sSubPr>
                                      <m:ctrlPr>
                                        <a:rPr lang="en-US" sz="3600" i="1">
                                          <a:latin typeface="Cambria Math" panose="02040503050406030204" pitchFamily="18" charset="0"/>
                                        </a:rPr>
                                      </m:ctrlPr>
                                    </m:sSubPr>
                                    <m:e>
                                      <m:r>
                                        <a:rPr lang="en-US" sz="3600" i="1">
                                          <a:latin typeface="Cambria Math" panose="02040503050406030204" pitchFamily="18" charset="0"/>
                                        </a:rPr>
                                        <m:t>𝑛</m:t>
                                      </m:r>
                                    </m:e>
                                    <m:sub>
                                      <m:r>
                                        <a:rPr lang="en-US" sz="3600" i="1">
                                          <a:latin typeface="Cambria Math" panose="02040503050406030204" pitchFamily="18" charset="0"/>
                                        </a:rPr>
                                        <m:t>𝑖</m:t>
                                      </m:r>
                                    </m:sub>
                                  </m:sSub>
                                </m:sup>
                                <m:e>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𝑖𝑗</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e>
                                  </m:d>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r>
                                        <a:rPr lang="en-US" sz="3600" i="1">
                                          <a:latin typeface="Cambria Math" panose="02040503050406030204" pitchFamily="18" charset="0"/>
                                        </a:rPr>
                                        <m:t>−</m:t>
                                      </m:r>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d>
                                </m:e>
                              </m:nary>
                            </m:e>
                          </m:nary>
                          <m:r>
                            <a:rPr lang="en-US" sz="3600" i="1">
                              <a:latin typeface="Cambria Math" panose="02040503050406030204" pitchFamily="18" charset="0"/>
                            </a:rPr>
                            <m:t>+</m:t>
                          </m:r>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𝑖</m:t>
                              </m:r>
                              <m:r>
                                <a:rPr lang="en-US" sz="3600" i="1">
                                  <a:latin typeface="Cambria Math" panose="02040503050406030204" pitchFamily="18" charset="0"/>
                                </a:rPr>
                                <m:t>=1</m:t>
                              </m:r>
                            </m:sub>
                            <m:sup>
                              <m:r>
                                <a:rPr lang="en-US" sz="3600" i="1">
                                  <a:latin typeface="Cambria Math" panose="02040503050406030204" pitchFamily="18" charset="0"/>
                                </a:rPr>
                                <m:t>𝐺</m:t>
                              </m:r>
                            </m:sup>
                            <m:e>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𝑗</m:t>
                                  </m:r>
                                  <m:r>
                                    <a:rPr lang="en-US" sz="3600" i="1">
                                      <a:latin typeface="Cambria Math" panose="02040503050406030204" pitchFamily="18" charset="0"/>
                                    </a:rPr>
                                    <m:t>=1</m:t>
                                  </m:r>
                                </m:sub>
                                <m:sup>
                                  <m:sSub>
                                    <m:sSubPr>
                                      <m:ctrlPr>
                                        <a:rPr lang="en-US" sz="3600" i="1">
                                          <a:latin typeface="Cambria Math" panose="02040503050406030204" pitchFamily="18" charset="0"/>
                                        </a:rPr>
                                      </m:ctrlPr>
                                    </m:sSubPr>
                                    <m:e>
                                      <m:r>
                                        <a:rPr lang="en-US" sz="3600" i="1">
                                          <a:latin typeface="Cambria Math" panose="02040503050406030204" pitchFamily="18" charset="0"/>
                                        </a:rPr>
                                        <m:t>𝑛</m:t>
                                      </m:r>
                                    </m:e>
                                    <m:sub>
                                      <m:r>
                                        <a:rPr lang="en-US" sz="3600" i="1">
                                          <a:latin typeface="Cambria Math" panose="02040503050406030204" pitchFamily="18" charset="0"/>
                                        </a:rPr>
                                        <m:t>𝑖</m:t>
                                      </m:r>
                                    </m:sub>
                                  </m:sSub>
                                </m:sup>
                                <m:e>
                                  <m:sSup>
                                    <m:sSupPr>
                                      <m:ctrlPr>
                                        <a:rPr lang="en-US" sz="3600" i="1">
                                          <a:latin typeface="Cambria Math" panose="02040503050406030204" pitchFamily="18" charset="0"/>
                                        </a:rPr>
                                      </m:ctrlPr>
                                    </m:sSupPr>
                                    <m:e>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r>
                                            <a:rPr lang="en-US" sz="3600" i="1">
                                              <a:latin typeface="Cambria Math" panose="02040503050406030204" pitchFamily="18" charset="0"/>
                                            </a:rPr>
                                            <m:t>−</m:t>
                                          </m:r>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d>
                                    </m:e>
                                    <m:sup>
                                      <m:r>
                                        <a:rPr lang="en-US" sz="3600" i="1">
                                          <a:latin typeface="Cambria Math" panose="02040503050406030204" pitchFamily="18" charset="0"/>
                                        </a:rPr>
                                        <m:t>2</m:t>
                                      </m:r>
                                    </m:sup>
                                  </m:sSup>
                                </m:e>
                              </m:nary>
                            </m:e>
                          </m:nary>
                        </m:e>
                      </m:nary>
                      <m:r>
                        <a:rPr lang="en-US" sz="3600" i="1">
                          <a:latin typeface="Cambria Math" panose="02040503050406030204" pitchFamily="18" charset="0"/>
                        </a:rPr>
                        <m:t>=</m:t>
                      </m:r>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𝑖</m:t>
                          </m:r>
                          <m:r>
                            <a:rPr lang="en-US" sz="3600" i="1">
                              <a:latin typeface="Cambria Math" panose="02040503050406030204" pitchFamily="18" charset="0"/>
                            </a:rPr>
                            <m:t>=1</m:t>
                          </m:r>
                        </m:sub>
                        <m:sup>
                          <m:r>
                            <a:rPr lang="en-US" sz="3600" i="1">
                              <a:latin typeface="Cambria Math" panose="02040503050406030204" pitchFamily="18" charset="0"/>
                            </a:rPr>
                            <m:t>𝐺</m:t>
                          </m:r>
                        </m:sup>
                        <m:e>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𝑗</m:t>
                              </m:r>
                              <m:r>
                                <a:rPr lang="en-US" sz="3600" i="1">
                                  <a:latin typeface="Cambria Math" panose="02040503050406030204" pitchFamily="18" charset="0"/>
                                </a:rPr>
                                <m:t>=1</m:t>
                              </m:r>
                            </m:sub>
                            <m:sup>
                              <m:sSub>
                                <m:sSubPr>
                                  <m:ctrlPr>
                                    <a:rPr lang="en-US" sz="3600" i="1">
                                      <a:latin typeface="Cambria Math" panose="02040503050406030204" pitchFamily="18" charset="0"/>
                                    </a:rPr>
                                  </m:ctrlPr>
                                </m:sSubPr>
                                <m:e>
                                  <m:r>
                                    <a:rPr lang="en-US" sz="3600" i="1">
                                      <a:latin typeface="Cambria Math" panose="02040503050406030204" pitchFamily="18" charset="0"/>
                                    </a:rPr>
                                    <m:t>𝑛</m:t>
                                  </m:r>
                                </m:e>
                                <m:sub>
                                  <m:r>
                                    <a:rPr lang="en-US" sz="3600" i="1">
                                      <a:latin typeface="Cambria Math" panose="02040503050406030204" pitchFamily="18" charset="0"/>
                                    </a:rPr>
                                    <m:t>𝑖</m:t>
                                  </m:r>
                                </m:sub>
                              </m:sSub>
                            </m:sup>
                            <m:e>
                              <m:sSup>
                                <m:sSupPr>
                                  <m:ctrlPr>
                                    <a:rPr lang="en-US" sz="3600" i="1">
                                      <a:latin typeface="Cambria Math" panose="02040503050406030204" pitchFamily="18" charset="0"/>
                                    </a:rPr>
                                  </m:ctrlPr>
                                </m:sSupPr>
                                <m:e>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𝑖𝑗</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e>
                                  </m:d>
                                </m:e>
                                <m:sup>
                                  <m:r>
                                    <a:rPr lang="en-US" sz="3600" i="1">
                                      <a:latin typeface="Cambria Math" panose="02040503050406030204" pitchFamily="18" charset="0"/>
                                    </a:rPr>
                                    <m:t>2</m:t>
                                  </m:r>
                                </m:sup>
                              </m:sSup>
                            </m:e>
                          </m:nary>
                          <m:r>
                            <a:rPr lang="en-US" sz="3600" i="1">
                              <a:latin typeface="Cambria Math" panose="02040503050406030204" pitchFamily="18" charset="0"/>
                            </a:rPr>
                            <m:t>+</m:t>
                          </m:r>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𝑖</m:t>
                              </m:r>
                              <m:r>
                                <a:rPr lang="en-US" sz="3600" i="1">
                                  <a:latin typeface="Cambria Math" panose="02040503050406030204" pitchFamily="18" charset="0"/>
                                </a:rPr>
                                <m:t>=1</m:t>
                              </m:r>
                            </m:sub>
                            <m:sup>
                              <m:r>
                                <a:rPr lang="en-US" sz="3600" i="1">
                                  <a:latin typeface="Cambria Math" panose="02040503050406030204" pitchFamily="18" charset="0"/>
                                </a:rPr>
                                <m:t>𝐺</m:t>
                              </m:r>
                            </m:sup>
                            <m:e>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𝑗</m:t>
                                  </m:r>
                                  <m:r>
                                    <a:rPr lang="en-US" sz="3600" i="1">
                                      <a:latin typeface="Cambria Math" panose="02040503050406030204" pitchFamily="18" charset="0"/>
                                    </a:rPr>
                                    <m:t>=1</m:t>
                                  </m:r>
                                </m:sub>
                                <m:sup>
                                  <m:sSub>
                                    <m:sSubPr>
                                      <m:ctrlPr>
                                        <a:rPr lang="en-US" sz="3600" i="1">
                                          <a:latin typeface="Cambria Math" panose="02040503050406030204" pitchFamily="18" charset="0"/>
                                        </a:rPr>
                                      </m:ctrlPr>
                                    </m:sSubPr>
                                    <m:e>
                                      <m:r>
                                        <a:rPr lang="en-US" sz="3600" i="1">
                                          <a:latin typeface="Cambria Math" panose="02040503050406030204" pitchFamily="18" charset="0"/>
                                        </a:rPr>
                                        <m:t>𝑛</m:t>
                                      </m:r>
                                    </m:e>
                                    <m:sub>
                                      <m:r>
                                        <a:rPr lang="en-US" sz="3600" i="1">
                                          <a:latin typeface="Cambria Math" panose="02040503050406030204" pitchFamily="18" charset="0"/>
                                        </a:rPr>
                                        <m:t>𝑖</m:t>
                                      </m:r>
                                    </m:sub>
                                  </m:sSub>
                                </m:sup>
                                <m:e>
                                  <m:sSup>
                                    <m:sSupPr>
                                      <m:ctrlPr>
                                        <a:rPr lang="en-US" sz="3600" i="1">
                                          <a:latin typeface="Cambria Math" panose="02040503050406030204" pitchFamily="18" charset="0"/>
                                        </a:rPr>
                                      </m:ctrlPr>
                                    </m:sSupPr>
                                    <m:e>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r>
                                            <a:rPr lang="en-US" sz="3600" i="1">
                                              <a:latin typeface="Cambria Math" panose="02040503050406030204" pitchFamily="18" charset="0"/>
                                            </a:rPr>
                                            <m:t>−</m:t>
                                          </m:r>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d>
                                    </m:e>
                                    <m:sup>
                                      <m:r>
                                        <a:rPr lang="en-US" sz="3600" i="1">
                                          <a:latin typeface="Cambria Math" panose="02040503050406030204" pitchFamily="18" charset="0"/>
                                        </a:rPr>
                                        <m:t>2</m:t>
                                      </m:r>
                                    </m:sup>
                                  </m:sSup>
                                </m:e>
                              </m:nary>
                            </m:e>
                          </m:nary>
                        </m:e>
                      </m:nary>
                      <m:r>
                        <a:rPr lang="en-US" sz="3600" i="1">
                          <a:latin typeface="Cambria Math" panose="02040503050406030204" pitchFamily="18" charset="0"/>
                        </a:rPr>
                        <m:t>=</m:t>
                      </m:r>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𝑖</m:t>
                          </m:r>
                          <m:r>
                            <a:rPr lang="en-US" sz="3600" i="1">
                              <a:latin typeface="Cambria Math" panose="02040503050406030204" pitchFamily="18" charset="0"/>
                            </a:rPr>
                            <m:t>=1</m:t>
                          </m:r>
                        </m:sub>
                        <m:sup>
                          <m:r>
                            <a:rPr lang="en-US" sz="3600" i="1">
                              <a:latin typeface="Cambria Math" panose="02040503050406030204" pitchFamily="18" charset="0"/>
                            </a:rPr>
                            <m:t>𝐺</m:t>
                          </m:r>
                        </m:sup>
                        <m:e>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𝑗</m:t>
                              </m:r>
                              <m:r>
                                <a:rPr lang="en-US" sz="3600" i="1">
                                  <a:latin typeface="Cambria Math" panose="02040503050406030204" pitchFamily="18" charset="0"/>
                                </a:rPr>
                                <m:t>=1</m:t>
                              </m:r>
                            </m:sub>
                            <m:sup>
                              <m:sSub>
                                <m:sSubPr>
                                  <m:ctrlPr>
                                    <a:rPr lang="en-US" sz="3600" i="1">
                                      <a:latin typeface="Cambria Math" panose="02040503050406030204" pitchFamily="18" charset="0"/>
                                    </a:rPr>
                                  </m:ctrlPr>
                                </m:sSubPr>
                                <m:e>
                                  <m:r>
                                    <a:rPr lang="en-US" sz="3600" i="1">
                                      <a:latin typeface="Cambria Math" panose="02040503050406030204" pitchFamily="18" charset="0"/>
                                    </a:rPr>
                                    <m:t>𝑛</m:t>
                                  </m:r>
                                </m:e>
                                <m:sub>
                                  <m:r>
                                    <a:rPr lang="en-US" sz="3600" i="1">
                                      <a:latin typeface="Cambria Math" panose="02040503050406030204" pitchFamily="18" charset="0"/>
                                    </a:rPr>
                                    <m:t>𝑖</m:t>
                                  </m:r>
                                </m:sub>
                              </m:sSub>
                            </m:sup>
                            <m:e>
                              <m:sSup>
                                <m:sSupPr>
                                  <m:ctrlPr>
                                    <a:rPr lang="en-US" sz="3600" i="1">
                                      <a:latin typeface="Cambria Math" panose="02040503050406030204" pitchFamily="18" charset="0"/>
                                    </a:rPr>
                                  </m:ctrlPr>
                                </m:sSupPr>
                                <m:e>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𝑖𝑗</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e>
                                  </m:d>
                                </m:e>
                                <m:sup>
                                  <m:r>
                                    <a:rPr lang="en-US" sz="3600" i="1">
                                      <a:latin typeface="Cambria Math" panose="02040503050406030204" pitchFamily="18" charset="0"/>
                                    </a:rPr>
                                    <m:t>2</m:t>
                                  </m:r>
                                </m:sup>
                              </m:sSup>
                            </m:e>
                          </m:nary>
                          <m:r>
                            <a:rPr lang="en-US" sz="3600" i="1">
                              <a:latin typeface="Cambria Math" panose="02040503050406030204" pitchFamily="18" charset="0"/>
                            </a:rPr>
                            <m:t>+</m:t>
                          </m:r>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𝑖</m:t>
                              </m:r>
                              <m:r>
                                <a:rPr lang="en-US" sz="3600" i="1">
                                  <a:latin typeface="Cambria Math" panose="02040503050406030204" pitchFamily="18" charset="0"/>
                                </a:rPr>
                                <m:t>=1</m:t>
                              </m:r>
                            </m:sub>
                            <m:sup>
                              <m:r>
                                <a:rPr lang="en-US" sz="3600" i="1">
                                  <a:latin typeface="Cambria Math" panose="02040503050406030204" pitchFamily="18" charset="0"/>
                                </a:rPr>
                                <m:t>𝐺</m:t>
                              </m:r>
                            </m:sup>
                            <m:e>
                              <m:sSub>
                                <m:sSubPr>
                                  <m:ctrlPr>
                                    <a:rPr lang="en-US" sz="3600" i="1">
                                      <a:latin typeface="Cambria Math" panose="02040503050406030204" pitchFamily="18" charset="0"/>
                                    </a:rPr>
                                  </m:ctrlPr>
                                </m:sSubPr>
                                <m:e>
                                  <m:r>
                                    <a:rPr lang="en-US" sz="3600" i="1">
                                      <a:latin typeface="Cambria Math" panose="02040503050406030204" pitchFamily="18" charset="0"/>
                                    </a:rPr>
                                    <m:t>𝑛</m:t>
                                  </m:r>
                                </m:e>
                                <m:sub>
                                  <m:r>
                                    <a:rPr lang="en-US" sz="3600" i="1">
                                      <a:latin typeface="Cambria Math" panose="02040503050406030204" pitchFamily="18" charset="0"/>
                                    </a:rPr>
                                    <m:t>𝑖</m:t>
                                  </m:r>
                                </m:sub>
                              </m:sSub>
                              <m:sSup>
                                <m:sSupPr>
                                  <m:ctrlPr>
                                    <a:rPr lang="en-US" sz="3600" i="1">
                                      <a:latin typeface="Cambria Math" panose="02040503050406030204" pitchFamily="18" charset="0"/>
                                    </a:rPr>
                                  </m:ctrlPr>
                                </m:sSupPr>
                                <m:e>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r>
                                        <a:rPr lang="en-US" sz="3600" i="1">
                                          <a:latin typeface="Cambria Math" panose="02040503050406030204" pitchFamily="18" charset="0"/>
                                        </a:rPr>
                                        <m:t>−</m:t>
                                      </m:r>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d>
                                </m:e>
                                <m:sup>
                                  <m:r>
                                    <a:rPr lang="en-US" sz="3600" i="1">
                                      <a:latin typeface="Cambria Math" panose="02040503050406030204" pitchFamily="18" charset="0"/>
                                    </a:rPr>
                                    <m:t>2</m:t>
                                  </m:r>
                                </m:sup>
                              </m:sSup>
                            </m:e>
                          </m:nary>
                        </m:e>
                      </m:nary>
                    </m:oMath>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𝑆𝑆𝑊</m:t>
                      </m:r>
                      <m:r>
                        <a:rPr lang="en-US" sz="3600" i="1">
                          <a:latin typeface="Cambria Math" panose="02040503050406030204" pitchFamily="18" charset="0"/>
                        </a:rPr>
                        <m:t>+</m:t>
                      </m:r>
                      <m:r>
                        <a:rPr lang="en-US" sz="3600" i="1">
                          <a:latin typeface="Cambria Math" panose="02040503050406030204" pitchFamily="18" charset="0"/>
                        </a:rPr>
                        <m:t>𝑆𝑆𝐺</m:t>
                      </m:r>
                    </m:oMath>
                  </m:oMathPara>
                </a14:m>
                <a:endParaRPr lang="en-US" sz="3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8550" y="1877278"/>
                <a:ext cx="16084552" cy="6888006"/>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470532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Will Eta-Squared Be Zero?</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27A800B0-B2E2-4A6E-96C5-D36E707A81A9}"/>
                  </a:ext>
                </a:extLst>
              </p:cNvPr>
              <p:cNvSpPr>
                <a:spLocks noGrp="1"/>
              </p:cNvSpPr>
              <p:nvPr>
                <p:ph idx="1"/>
              </p:nvPr>
            </p:nvSpPr>
            <p:spPr/>
            <p:txBody>
              <a:bodyPr anchor="ctr">
                <a:normAutofit/>
              </a:bodyPr>
              <a:lstStyle/>
              <a:p>
                <a:pPr>
                  <a:lnSpc>
                    <a:spcPct val="125000"/>
                  </a:lnSpc>
                  <a:spcBef>
                    <a:spcPts val="900"/>
                  </a:spcBef>
                </a:pPr>
                <a:r>
                  <a:rPr lang="en-US" sz="3900" dirty="0"/>
                  <a:t>If </a:t>
                </a:r>
                <a14:m>
                  <m:oMath xmlns:m="http://schemas.openxmlformats.org/officeDocument/2006/math">
                    <m:sSup>
                      <m:sSupPr>
                        <m:ctrlPr>
                          <a:rPr lang="en-US" sz="3900" i="1">
                            <a:latin typeface="Cambria Math" panose="02040503050406030204" pitchFamily="18" charset="0"/>
                          </a:rPr>
                        </m:ctrlPr>
                      </m:sSupPr>
                      <m:e>
                        <m:r>
                          <a:rPr lang="en-US" sz="3900" i="1">
                            <a:latin typeface="Cambria Math" panose="02040503050406030204" pitchFamily="18" charset="0"/>
                            <a:ea typeface="Cambria Math" panose="02040503050406030204" pitchFamily="18" charset="0"/>
                          </a:rPr>
                          <m:t>𝜂</m:t>
                        </m:r>
                      </m:e>
                      <m:sup>
                        <m:r>
                          <a:rPr lang="en-US" sz="3900" i="1">
                            <a:latin typeface="Cambria Math" panose="02040503050406030204" pitchFamily="18" charset="0"/>
                          </a:rPr>
                          <m:t>2</m:t>
                        </m:r>
                      </m:sup>
                    </m:sSup>
                    <m:r>
                      <a:rPr lang="en-US" sz="3900" i="1">
                        <a:latin typeface="Cambria Math" panose="02040503050406030204" pitchFamily="18" charset="0"/>
                      </a:rPr>
                      <m:t>=1−</m:t>
                    </m:r>
                    <m:d>
                      <m:dPr>
                        <m:ctrlPr>
                          <a:rPr lang="en-US" sz="3900" i="1">
                            <a:latin typeface="Cambria Math" panose="02040503050406030204" pitchFamily="18" charset="0"/>
                          </a:rPr>
                        </m:ctrlPr>
                      </m:dPr>
                      <m:e>
                        <m:f>
                          <m:fPr>
                            <m:type m:val="lin"/>
                            <m:ctrlPr>
                              <a:rPr lang="en-US" sz="3900" i="1">
                                <a:latin typeface="Cambria Math" panose="02040503050406030204" pitchFamily="18" charset="0"/>
                              </a:rPr>
                            </m:ctrlPr>
                          </m:fPr>
                          <m:num>
                            <m:r>
                              <a:rPr lang="en-US" sz="3900" i="1">
                                <a:latin typeface="Cambria Math" panose="02040503050406030204" pitchFamily="18" charset="0"/>
                              </a:rPr>
                              <m:t>𝑆𝑆𝑊</m:t>
                            </m:r>
                          </m:num>
                          <m:den>
                            <m:r>
                              <a:rPr lang="en-US" sz="3900" i="1">
                                <a:latin typeface="Cambria Math" panose="02040503050406030204" pitchFamily="18" charset="0"/>
                              </a:rPr>
                              <m:t>𝑆𝑆𝑇</m:t>
                            </m:r>
                          </m:den>
                        </m:f>
                      </m:e>
                    </m:d>
                    <m:r>
                      <a:rPr lang="en-US" sz="3900" i="1">
                        <a:latin typeface="Cambria Math" panose="02040503050406030204" pitchFamily="18" charset="0"/>
                      </a:rPr>
                      <m:t>=0</m:t>
                    </m:r>
                  </m:oMath>
                </a14:m>
                <a:r>
                  <a:rPr lang="en-US" sz="3900" dirty="0"/>
                  <a:t>, then </a:t>
                </a:r>
                <a14:m>
                  <m:oMath xmlns:m="http://schemas.openxmlformats.org/officeDocument/2006/math">
                    <m:r>
                      <a:rPr lang="en-US" sz="3900" i="1" dirty="0">
                        <a:latin typeface="Cambria Math" panose="02040503050406030204" pitchFamily="18" charset="0"/>
                      </a:rPr>
                      <m:t>𝑆𝑆𝑊</m:t>
                    </m:r>
                    <m:r>
                      <a:rPr lang="en-US" sz="3900" i="1" dirty="0">
                        <a:latin typeface="Cambria Math" panose="02040503050406030204" pitchFamily="18" charset="0"/>
                      </a:rPr>
                      <m:t>=</m:t>
                    </m:r>
                    <m:r>
                      <a:rPr lang="en-US" sz="3900" i="1" dirty="0">
                        <a:latin typeface="Cambria Math" panose="02040503050406030204" pitchFamily="18" charset="0"/>
                      </a:rPr>
                      <m:t>𝑆𝑆𝑇</m:t>
                    </m:r>
                  </m:oMath>
                </a14:m>
                <a:r>
                  <a:rPr lang="en-US" sz="3900" dirty="0"/>
                  <a:t>.</a:t>
                </a:r>
              </a:p>
              <a:p>
                <a:pPr>
                  <a:lnSpc>
                    <a:spcPct val="125000"/>
                  </a:lnSpc>
                  <a:spcBef>
                    <a:spcPts val="900"/>
                  </a:spcBef>
                </a:pPr>
                <a:r>
                  <a:rPr lang="en-US" sz="3900" dirty="0"/>
                  <a:t>Since </a:t>
                </a:r>
                <a14:m>
                  <m:oMath xmlns:m="http://schemas.openxmlformats.org/officeDocument/2006/math">
                    <m:r>
                      <a:rPr lang="en-US" sz="3900" i="1" dirty="0">
                        <a:latin typeface="Cambria Math" panose="02040503050406030204" pitchFamily="18" charset="0"/>
                      </a:rPr>
                      <m:t>𝑆𝑆𝑇</m:t>
                    </m:r>
                    <m:r>
                      <a:rPr lang="en-US" sz="3900" i="1" dirty="0">
                        <a:latin typeface="Cambria Math" panose="02040503050406030204" pitchFamily="18" charset="0"/>
                      </a:rPr>
                      <m:t>=</m:t>
                    </m:r>
                    <m:r>
                      <a:rPr lang="en-US" sz="3900" i="1" dirty="0">
                        <a:latin typeface="Cambria Math" panose="02040503050406030204" pitchFamily="18" charset="0"/>
                      </a:rPr>
                      <m:t>𝑆𝑆𝐺</m:t>
                    </m:r>
                    <m:r>
                      <a:rPr lang="en-US" sz="3900" i="1" dirty="0">
                        <a:latin typeface="Cambria Math" panose="02040503050406030204" pitchFamily="18" charset="0"/>
                      </a:rPr>
                      <m:t>+</m:t>
                    </m:r>
                    <m:r>
                      <a:rPr lang="en-US" sz="3900" i="1" dirty="0">
                        <a:latin typeface="Cambria Math" panose="02040503050406030204" pitchFamily="18" charset="0"/>
                      </a:rPr>
                      <m:t>𝑆𝑆𝑊</m:t>
                    </m:r>
                  </m:oMath>
                </a14:m>
                <a:r>
                  <a:rPr lang="en-US" sz="3900" dirty="0"/>
                  <a:t>, then </a:t>
                </a:r>
                <a14:m>
                  <m:oMath xmlns:m="http://schemas.openxmlformats.org/officeDocument/2006/math">
                    <m:r>
                      <a:rPr lang="en-US" sz="3900" i="1" dirty="0">
                        <a:latin typeface="Cambria Math" panose="02040503050406030204" pitchFamily="18" charset="0"/>
                      </a:rPr>
                      <m:t>𝑆𝑆𝐺</m:t>
                    </m:r>
                    <m:r>
                      <a:rPr lang="en-US" sz="3900" i="1" dirty="0">
                        <a:latin typeface="Cambria Math" panose="02040503050406030204" pitchFamily="18" charset="0"/>
                      </a:rPr>
                      <m:t>=0</m:t>
                    </m:r>
                  </m:oMath>
                </a14:m>
                <a:r>
                  <a:rPr lang="en-US" sz="3900" dirty="0"/>
                  <a:t>.</a:t>
                </a:r>
              </a:p>
              <a:p>
                <a:pPr>
                  <a:lnSpc>
                    <a:spcPct val="125000"/>
                  </a:lnSpc>
                  <a:spcBef>
                    <a:spcPts val="900"/>
                  </a:spcBef>
                </a:pPr>
                <a:r>
                  <a:rPr lang="en-US" sz="3900" dirty="0"/>
                  <a:t>If </a:t>
                </a:r>
                <a14:m>
                  <m:oMath xmlns:m="http://schemas.openxmlformats.org/officeDocument/2006/math">
                    <m:r>
                      <a:rPr lang="en-US" sz="3900" i="1">
                        <a:latin typeface="Cambria Math" panose="02040503050406030204" pitchFamily="18" charset="0"/>
                      </a:rPr>
                      <m:t>𝑆𝑆𝐺</m:t>
                    </m:r>
                    <m:r>
                      <a:rPr lang="en-US" sz="3900" i="1">
                        <a:latin typeface="Cambria Math" panose="02040503050406030204" pitchFamily="18" charset="0"/>
                      </a:rPr>
                      <m:t>=</m:t>
                    </m:r>
                    <m:nary>
                      <m:naryPr>
                        <m:chr m:val="∑"/>
                        <m:ctrlPr>
                          <a:rPr lang="en-US" sz="3900" i="1">
                            <a:latin typeface="Cambria Math" panose="02040503050406030204" pitchFamily="18" charset="0"/>
                          </a:rPr>
                        </m:ctrlPr>
                      </m:naryPr>
                      <m:sub>
                        <m:r>
                          <m:rPr>
                            <m:brk m:alnAt="23"/>
                          </m:rPr>
                          <a:rPr lang="en-US" sz="3900" i="1">
                            <a:latin typeface="Cambria Math" panose="02040503050406030204" pitchFamily="18" charset="0"/>
                          </a:rPr>
                          <m:t>𝑖</m:t>
                        </m:r>
                        <m:r>
                          <a:rPr lang="en-US" sz="3900" i="1">
                            <a:latin typeface="Cambria Math" panose="02040503050406030204" pitchFamily="18" charset="0"/>
                          </a:rPr>
                          <m:t>=1</m:t>
                        </m:r>
                      </m:sub>
                      <m:sup>
                        <m:r>
                          <a:rPr lang="en-US" sz="3900" i="1">
                            <a:latin typeface="Cambria Math" panose="02040503050406030204" pitchFamily="18" charset="0"/>
                          </a:rPr>
                          <m:t>𝐺</m:t>
                        </m:r>
                      </m:sup>
                      <m:e>
                        <m:sSub>
                          <m:sSubPr>
                            <m:ctrlPr>
                              <a:rPr lang="en-US" sz="3900" i="1">
                                <a:latin typeface="Cambria Math" panose="02040503050406030204" pitchFamily="18" charset="0"/>
                              </a:rPr>
                            </m:ctrlPr>
                          </m:sSubPr>
                          <m:e>
                            <m:r>
                              <a:rPr lang="en-US" sz="3900" i="1">
                                <a:latin typeface="Cambria Math" panose="02040503050406030204" pitchFamily="18" charset="0"/>
                              </a:rPr>
                              <m:t>𝑛</m:t>
                            </m:r>
                          </m:e>
                          <m:sub>
                            <m:r>
                              <a:rPr lang="en-US" sz="3900" i="1">
                                <a:latin typeface="Cambria Math" panose="02040503050406030204" pitchFamily="18" charset="0"/>
                              </a:rPr>
                              <m:t>𝑖</m:t>
                            </m:r>
                          </m:sub>
                        </m:sSub>
                        <m:sSup>
                          <m:sSupPr>
                            <m:ctrlPr>
                              <a:rPr lang="en-US" sz="3900" i="1">
                                <a:latin typeface="Cambria Math" panose="02040503050406030204" pitchFamily="18" charset="0"/>
                              </a:rPr>
                            </m:ctrlPr>
                          </m:sSupPr>
                          <m:e>
                            <m:d>
                              <m:dPr>
                                <m:ctrlPr>
                                  <a:rPr lang="en-US" sz="3900" i="1">
                                    <a:latin typeface="Cambria Math" panose="02040503050406030204" pitchFamily="18" charset="0"/>
                                  </a:rPr>
                                </m:ctrlPr>
                              </m:dPr>
                              <m:e>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i="1">
                                            <a:latin typeface="Cambria Math" panose="02040503050406030204" pitchFamily="18" charset="0"/>
                                          </a:rPr>
                                          <m:t>𝑦</m:t>
                                        </m:r>
                                      </m:e>
                                    </m:acc>
                                  </m:e>
                                  <m:sub>
                                    <m:r>
                                      <a:rPr lang="en-US" sz="3900" i="1">
                                        <a:latin typeface="Cambria Math" panose="02040503050406030204" pitchFamily="18" charset="0"/>
                                      </a:rPr>
                                      <m:t>𝑖</m:t>
                                    </m:r>
                                  </m:sub>
                                </m:sSub>
                                <m:r>
                                  <a:rPr lang="en-US" sz="3900" i="1">
                                    <a:latin typeface="Cambria Math" panose="02040503050406030204" pitchFamily="18" charset="0"/>
                                  </a:rPr>
                                  <m:t>−</m:t>
                                </m:r>
                                <m:acc>
                                  <m:accPr>
                                    <m:chr m:val="̅"/>
                                    <m:ctrlPr>
                                      <a:rPr lang="en-US" sz="3900" i="1">
                                        <a:latin typeface="Cambria Math" panose="02040503050406030204" pitchFamily="18" charset="0"/>
                                      </a:rPr>
                                    </m:ctrlPr>
                                  </m:accPr>
                                  <m:e>
                                    <m:r>
                                      <a:rPr lang="en-US" sz="3900" i="1">
                                        <a:latin typeface="Cambria Math" panose="02040503050406030204" pitchFamily="18" charset="0"/>
                                      </a:rPr>
                                      <m:t>𝑦</m:t>
                                    </m:r>
                                  </m:e>
                                </m:acc>
                              </m:e>
                            </m:d>
                          </m:e>
                          <m:sup>
                            <m:r>
                              <a:rPr lang="en-US" sz="3900" i="1">
                                <a:latin typeface="Cambria Math" panose="02040503050406030204" pitchFamily="18" charset="0"/>
                              </a:rPr>
                              <m:t>2</m:t>
                            </m:r>
                          </m:sup>
                        </m:sSup>
                      </m:e>
                    </m:nary>
                    <m:r>
                      <a:rPr lang="en-US" sz="3900" i="1">
                        <a:latin typeface="Cambria Math" panose="02040503050406030204" pitchFamily="18" charset="0"/>
                      </a:rPr>
                      <m:t>=0</m:t>
                    </m:r>
                  </m:oMath>
                </a14:m>
                <a:r>
                  <a:rPr lang="en-US" sz="3900" dirty="0"/>
                  <a:t>, then </a:t>
                </a:r>
                <a14:m>
                  <m:oMath xmlns:m="http://schemas.openxmlformats.org/officeDocument/2006/math">
                    <m:sSub>
                      <m:sSubPr>
                        <m:ctrlPr>
                          <a:rPr lang="en-US" sz="3900" i="1">
                            <a:latin typeface="Cambria Math" panose="02040503050406030204" pitchFamily="18" charset="0"/>
                          </a:rPr>
                        </m:ctrlPr>
                      </m:sSubPr>
                      <m:e>
                        <m:acc>
                          <m:accPr>
                            <m:chr m:val="̅"/>
                            <m:ctrlPr>
                              <a:rPr lang="en-US" sz="3900" i="1">
                                <a:latin typeface="Cambria Math" panose="02040503050406030204" pitchFamily="18" charset="0"/>
                              </a:rPr>
                            </m:ctrlPr>
                          </m:accPr>
                          <m:e>
                            <m:r>
                              <a:rPr lang="en-US" sz="3900" i="1">
                                <a:latin typeface="Cambria Math" panose="02040503050406030204" pitchFamily="18" charset="0"/>
                              </a:rPr>
                              <m:t>𝑦</m:t>
                            </m:r>
                          </m:e>
                        </m:acc>
                      </m:e>
                      <m:sub>
                        <m:r>
                          <a:rPr lang="en-US" sz="3900" i="1">
                            <a:latin typeface="Cambria Math" panose="02040503050406030204" pitchFamily="18" charset="0"/>
                          </a:rPr>
                          <m:t>𝑖</m:t>
                        </m:r>
                      </m:sub>
                    </m:sSub>
                    <m:r>
                      <a:rPr lang="en-US" sz="3900" i="1">
                        <a:latin typeface="Cambria Math" panose="02040503050406030204" pitchFamily="18" charset="0"/>
                      </a:rPr>
                      <m:t>=</m:t>
                    </m:r>
                    <m:acc>
                      <m:accPr>
                        <m:chr m:val="̅"/>
                        <m:ctrlPr>
                          <a:rPr lang="en-US" sz="3900" i="1">
                            <a:latin typeface="Cambria Math" panose="02040503050406030204" pitchFamily="18" charset="0"/>
                          </a:rPr>
                        </m:ctrlPr>
                      </m:accPr>
                      <m:e>
                        <m:r>
                          <a:rPr lang="en-US" sz="3900" i="1">
                            <a:latin typeface="Cambria Math" panose="02040503050406030204" pitchFamily="18" charset="0"/>
                          </a:rPr>
                          <m:t>𝑦</m:t>
                        </m:r>
                      </m:e>
                    </m:acc>
                  </m:oMath>
                </a14:m>
                <a:r>
                  <a:rPr lang="en-US" sz="3900" dirty="0"/>
                  <a:t> for all </a:t>
                </a:r>
                <a14:m>
                  <m:oMath xmlns:m="http://schemas.openxmlformats.org/officeDocument/2006/math">
                    <m:r>
                      <a:rPr lang="en-US" sz="3900" i="1" dirty="0">
                        <a:latin typeface="Cambria Math" panose="02040503050406030204" pitchFamily="18" charset="0"/>
                      </a:rPr>
                      <m:t>𝑖</m:t>
                    </m:r>
                  </m:oMath>
                </a14:m>
                <a:r>
                  <a:rPr lang="en-US" sz="3900" dirty="0"/>
                  <a:t>.</a:t>
                </a:r>
              </a:p>
              <a:p>
                <a:pPr>
                  <a:lnSpc>
                    <a:spcPct val="125000"/>
                  </a:lnSpc>
                  <a:spcBef>
                    <a:spcPts val="900"/>
                  </a:spcBef>
                </a:pPr>
                <a:r>
                  <a:rPr lang="en-US" sz="3900" dirty="0"/>
                  <a:t>This implies that the means of </a:t>
                </a:r>
                <a14:m>
                  <m:oMath xmlns:m="http://schemas.openxmlformats.org/officeDocument/2006/math">
                    <m:r>
                      <a:rPr lang="en-US" sz="3900" i="1" dirty="0">
                        <a:latin typeface="Cambria Math" panose="02040503050406030204" pitchFamily="18" charset="0"/>
                      </a:rPr>
                      <m:t>𝑌</m:t>
                    </m:r>
                  </m:oMath>
                </a14:m>
                <a:r>
                  <a:rPr lang="en-US" sz="3900" dirty="0"/>
                  <a:t> in each category of </a:t>
                </a:r>
                <a14:m>
                  <m:oMath xmlns:m="http://schemas.openxmlformats.org/officeDocument/2006/math">
                    <m:r>
                      <a:rPr lang="en-US" sz="3900" i="1" dirty="0">
                        <a:latin typeface="Cambria Math" panose="02040503050406030204" pitchFamily="18" charset="0"/>
                      </a:rPr>
                      <m:t>𝑋</m:t>
                    </m:r>
                  </m:oMath>
                </a14:m>
                <a:r>
                  <a:rPr lang="en-US" sz="3900" dirty="0"/>
                  <a:t> are equal to the overall mean of </a:t>
                </a:r>
                <a14:m>
                  <m:oMath xmlns:m="http://schemas.openxmlformats.org/officeDocument/2006/math">
                    <m:r>
                      <a:rPr lang="en-US" sz="3900" i="1" dirty="0">
                        <a:latin typeface="Cambria Math" panose="02040503050406030204" pitchFamily="18" charset="0"/>
                      </a:rPr>
                      <m:t>𝑌</m:t>
                    </m:r>
                  </m:oMath>
                </a14:m>
                <a:r>
                  <a:rPr lang="en-US" sz="3900" dirty="0"/>
                  <a:t>.</a:t>
                </a:r>
              </a:p>
              <a:p>
                <a:pPr>
                  <a:lnSpc>
                    <a:spcPct val="125000"/>
                  </a:lnSpc>
                  <a:spcBef>
                    <a:spcPts val="900"/>
                  </a:spcBef>
                </a:pPr>
                <a:r>
                  <a:rPr lang="en-US" sz="3900" dirty="0"/>
                  <a:t>To put it another way, the categories of </a:t>
                </a:r>
                <a14:m>
                  <m:oMath xmlns:m="http://schemas.openxmlformats.org/officeDocument/2006/math">
                    <m:r>
                      <a:rPr lang="en-US" sz="3900" i="1" dirty="0">
                        <a:latin typeface="Cambria Math" panose="02040503050406030204" pitchFamily="18" charset="0"/>
                      </a:rPr>
                      <m:t>𝑋</m:t>
                    </m:r>
                  </m:oMath>
                </a14:m>
                <a:r>
                  <a:rPr lang="en-US" sz="3900" dirty="0"/>
                  <a:t> have no effects on the categories’ means and variations of </a:t>
                </a:r>
                <a14:m>
                  <m:oMath xmlns:m="http://schemas.openxmlformats.org/officeDocument/2006/math">
                    <m:r>
                      <a:rPr lang="en-US" sz="3900" i="1" dirty="0">
                        <a:latin typeface="Cambria Math" panose="02040503050406030204" pitchFamily="18" charset="0"/>
                      </a:rPr>
                      <m:t>𝑌</m:t>
                    </m:r>
                  </m:oMath>
                </a14:m>
                <a:r>
                  <a:rPr lang="en-US" sz="3900" dirty="0"/>
                  <a:t>.</a:t>
                </a:r>
              </a:p>
            </p:txBody>
          </p:sp>
        </mc:Choice>
        <mc:Fallback xmlns="">
          <p:sp>
            <p:nvSpPr>
              <p:cNvPr id="9" name="Content Placeholder 8">
                <a:extLst>
                  <a:ext uri="{FF2B5EF4-FFF2-40B4-BE49-F238E27FC236}">
                    <a16:creationId xmlns:a16="http://schemas.microsoft.com/office/drawing/2014/main" id="{27A800B0-B2E2-4A6E-96C5-D36E707A81A9}"/>
                  </a:ext>
                </a:extLst>
              </p:cNvPr>
              <p:cNvSpPr>
                <a:spLocks noGrp="1" noRot="1" noChangeAspect="1" noMove="1" noResize="1" noEditPoints="1" noAdjustHandles="1" noChangeArrowheads="1" noChangeShapeType="1" noTextEdit="1"/>
              </p:cNvSpPr>
              <p:nvPr>
                <p:ph idx="1"/>
              </p:nvPr>
            </p:nvSpPr>
            <p:spPr>
              <a:blipFill>
                <a:blip r:embed="rId3"/>
                <a:stretch>
                  <a:fillRect l="-1061" r="-1819"/>
                </a:stretch>
              </a:blipFill>
            </p:spPr>
            <p:txBody>
              <a:bodyPr/>
              <a:lstStyle/>
              <a:p>
                <a:r>
                  <a:rPr lang="en-US">
                    <a:noFill/>
                  </a:rPr>
                  <a:t> </a:t>
                </a:r>
              </a:p>
            </p:txBody>
          </p:sp>
        </mc:Fallback>
      </mc:AlternateContent>
    </p:spTree>
    <p:extLst>
      <p:ext uri="{BB962C8B-B14F-4D97-AF65-F5344CB8AC3E}">
        <p14:creationId xmlns:p14="http://schemas.microsoft.com/office/powerpoint/2010/main" val="31732447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Are </a:t>
            </a:r>
            <a:r>
              <a:rPr lang="en-US" dirty="0"/>
              <a:t>Higher </a:t>
            </a:r>
            <a:r>
              <a:rPr lang="en-US" b="1" dirty="0"/>
              <a:t>Tip Percentages Paid by Credit Card?</a:t>
            </a:r>
          </a:p>
        </p:txBody>
      </p:sp>
      <p:graphicFrame>
        <p:nvGraphicFramePr>
          <p:cNvPr id="4" name="Table 3">
            <a:extLst>
              <a:ext uri="{FF2B5EF4-FFF2-40B4-BE49-F238E27FC236}">
                <a16:creationId xmlns:a16="http://schemas.microsoft.com/office/drawing/2014/main" id="{9A978333-B416-99BF-B662-3C5959D12202}"/>
              </a:ext>
            </a:extLst>
          </p:cNvPr>
          <p:cNvGraphicFramePr>
            <a:graphicFrameLocks noGrp="1"/>
          </p:cNvGraphicFramePr>
          <p:nvPr>
            <p:extLst>
              <p:ext uri="{D42A27DB-BD31-4B8C-83A1-F6EECF244321}">
                <p14:modId xmlns:p14="http://schemas.microsoft.com/office/powerpoint/2010/main" val="1367002326"/>
              </p:ext>
            </p:extLst>
          </p:nvPr>
        </p:nvGraphicFramePr>
        <p:xfrm>
          <a:off x="1231266" y="2444319"/>
          <a:ext cx="15819120" cy="6042660"/>
        </p:xfrm>
        <a:graphic>
          <a:graphicData uri="http://schemas.openxmlformats.org/drawingml/2006/table">
            <a:tbl>
              <a:tblPr firstRow="1">
                <a:tableStyleId>{3B4B98B0-60AC-42C2-AFA5-B58CD77FA1E5}</a:tableStyleId>
              </a:tblPr>
              <a:tblGrid>
                <a:gridCol w="2743200">
                  <a:extLst>
                    <a:ext uri="{9D8B030D-6E8A-4147-A177-3AD203B41FA5}">
                      <a16:colId xmlns:a16="http://schemas.microsoft.com/office/drawing/2014/main" val="2332753717"/>
                    </a:ext>
                  </a:extLst>
                </a:gridCol>
                <a:gridCol w="1554480">
                  <a:extLst>
                    <a:ext uri="{9D8B030D-6E8A-4147-A177-3AD203B41FA5}">
                      <a16:colId xmlns:a16="http://schemas.microsoft.com/office/drawing/2014/main" val="1107873847"/>
                    </a:ext>
                  </a:extLst>
                </a:gridCol>
                <a:gridCol w="1554480">
                  <a:extLst>
                    <a:ext uri="{9D8B030D-6E8A-4147-A177-3AD203B41FA5}">
                      <a16:colId xmlns:a16="http://schemas.microsoft.com/office/drawing/2014/main" val="391265624"/>
                    </a:ext>
                  </a:extLst>
                </a:gridCol>
                <a:gridCol w="1737360">
                  <a:extLst>
                    <a:ext uri="{9D8B030D-6E8A-4147-A177-3AD203B41FA5}">
                      <a16:colId xmlns:a16="http://schemas.microsoft.com/office/drawing/2014/main" val="1740934020"/>
                    </a:ext>
                  </a:extLst>
                </a:gridCol>
                <a:gridCol w="1737360">
                  <a:extLst>
                    <a:ext uri="{9D8B030D-6E8A-4147-A177-3AD203B41FA5}">
                      <a16:colId xmlns:a16="http://schemas.microsoft.com/office/drawing/2014/main" val="4150666586"/>
                    </a:ext>
                  </a:extLst>
                </a:gridCol>
                <a:gridCol w="1554480">
                  <a:extLst>
                    <a:ext uri="{9D8B030D-6E8A-4147-A177-3AD203B41FA5}">
                      <a16:colId xmlns:a16="http://schemas.microsoft.com/office/drawing/2014/main" val="1984135036"/>
                    </a:ext>
                  </a:extLst>
                </a:gridCol>
                <a:gridCol w="1554480">
                  <a:extLst>
                    <a:ext uri="{9D8B030D-6E8A-4147-A177-3AD203B41FA5}">
                      <a16:colId xmlns:a16="http://schemas.microsoft.com/office/drawing/2014/main" val="1756889001"/>
                    </a:ext>
                  </a:extLst>
                </a:gridCol>
                <a:gridCol w="1554480">
                  <a:extLst>
                    <a:ext uri="{9D8B030D-6E8A-4147-A177-3AD203B41FA5}">
                      <a16:colId xmlns:a16="http://schemas.microsoft.com/office/drawing/2014/main" val="2260075577"/>
                    </a:ext>
                  </a:extLst>
                </a:gridCol>
                <a:gridCol w="1828800">
                  <a:extLst>
                    <a:ext uri="{9D8B030D-6E8A-4147-A177-3AD203B41FA5}">
                      <a16:colId xmlns:a16="http://schemas.microsoft.com/office/drawing/2014/main" val="2012505937"/>
                    </a:ext>
                  </a:extLst>
                </a:gridCol>
              </a:tblGrid>
              <a:tr h="640080">
                <a:tc rowSpan="2">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Payment Type</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gridSpan="8">
                  <a:txBody>
                    <a:bodyPr/>
                    <a:lstStyle/>
                    <a:p>
                      <a:pPr algn="ct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Tip Percentage (all are % except for Count)</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hMerge="1">
                  <a:txBody>
                    <a:bodyPr/>
                    <a:lstStyle/>
                    <a:p>
                      <a:endParaRPr lang="en-US"/>
                    </a:p>
                  </a:txBody>
                  <a:tcPr/>
                </a:tc>
                <a:tc hMerge="1">
                  <a:txBody>
                    <a:bodyPr/>
                    <a:lstStyle/>
                    <a:p>
                      <a:pPr algn="l" fontAlgn="b"/>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hMerge="1">
                  <a:txBody>
                    <a:bodyPr/>
                    <a:lstStyle/>
                    <a:p>
                      <a:pPr algn="l" fontAlgn="b"/>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hMerge="1">
                  <a:txBody>
                    <a:bodyPr/>
                    <a:lstStyle/>
                    <a:p>
                      <a:pPr algn="l" fontAlgn="b"/>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hMerge="1">
                  <a:txBody>
                    <a:bodyPr/>
                    <a:lstStyle/>
                    <a:p>
                      <a:pPr algn="l" fontAlgn="b"/>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hMerge="1">
                  <a:txBody>
                    <a:bodyPr/>
                    <a:lstStyle/>
                    <a:p>
                      <a:pPr algn="l" fontAlgn="b"/>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hMerge="1">
                  <a:txBody>
                    <a:bodyPr/>
                    <a:lstStyle/>
                    <a:p>
                      <a:pPr algn="l" fontAlgn="b"/>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extLst>
                  <a:ext uri="{0D108BD9-81ED-4DB2-BD59-A6C34878D82A}">
                    <a16:rowId xmlns:a16="http://schemas.microsoft.com/office/drawing/2014/main" val="2477692897"/>
                  </a:ext>
                </a:extLst>
              </a:tr>
              <a:tr h="741892">
                <a:tc vMerge="1">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Payment Type</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tc>
                <a:tc>
                  <a:txBody>
                    <a:bodyPr/>
                    <a:lstStyle/>
                    <a:p>
                      <a:pPr algn="ct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Count</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Mean</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Standard Deviation</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Minimum</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First Quartile</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Median</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Third Quartile</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ctr" fontAlgn="b"/>
                      <a:r>
                        <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Maximum</a:t>
                      </a:r>
                    </a:p>
                  </a:txBody>
                  <a:tcPr marL="7620" marR="7620" marT="762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8840957"/>
                  </a:ext>
                </a:extLst>
              </a:tr>
              <a:tr h="640080">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Credit Card</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84,660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lnT w="12700" cap="flat" cmpd="sng" algn="ctr">
                      <a:solidFill>
                        <a:schemeClr val="tx1"/>
                      </a:solidFill>
                      <a:prstDash val="solid"/>
                      <a:round/>
                      <a:headEnd type="none" w="med" len="med"/>
                      <a:tailEnd type="none" w="med" len="med"/>
                    </a:lnT>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25.0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lnT w="12700" cap="flat" cmpd="sng" algn="ctr">
                      <a:solidFill>
                        <a:schemeClr val="tx1"/>
                      </a:solidFill>
                      <a:prstDash val="solid"/>
                      <a:round/>
                      <a:headEnd type="none" w="med" len="med"/>
                      <a:tailEnd type="none" w="med" len="med"/>
                    </a:lnT>
                  </a:tcP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19.4</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lnT w="12700" cap="flat" cmpd="sng" algn="ctr">
                      <a:solidFill>
                        <a:schemeClr val="tx1"/>
                      </a:solidFill>
                      <a:prstDash val="solid"/>
                      <a:round/>
                      <a:headEnd type="none" w="med" len="med"/>
                      <a:tailEnd type="none" w="med" len="med"/>
                    </a:lnT>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lnT w="12700" cap="flat" cmpd="sng" algn="ctr">
                      <a:solidFill>
                        <a:schemeClr val="tx1"/>
                      </a:solidFill>
                      <a:prstDash val="solid"/>
                      <a:round/>
                      <a:headEnd type="none" w="med" len="med"/>
                      <a:tailEnd type="none" w="med" len="med"/>
                    </a:lnT>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20.2</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lnT w="12700" cap="flat" cmpd="sng" algn="ctr">
                      <a:solidFill>
                        <a:schemeClr val="tx1"/>
                      </a:solidFill>
                      <a:prstDash val="solid"/>
                      <a:round/>
                      <a:headEnd type="none" w="med" len="med"/>
                      <a:tailEnd type="none" w="med" len="med"/>
                    </a:lnT>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22.4</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lnT w="12700" cap="flat" cmpd="sng" algn="ctr">
                      <a:solidFill>
                        <a:schemeClr val="tx1"/>
                      </a:solidFill>
                      <a:prstDash val="solid"/>
                      <a:round/>
                      <a:headEnd type="none" w="med" len="med"/>
                      <a:tailEnd type="none" w="med" len="med"/>
                    </a:lnT>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28.0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lnT w="12700" cap="flat" cmpd="sng" algn="ctr">
                      <a:solidFill>
                        <a:schemeClr val="tx1"/>
                      </a:solidFill>
                      <a:prstDash val="solid"/>
                      <a:round/>
                      <a:headEnd type="none" w="med" len="med"/>
                      <a:tailEnd type="none" w="med" len="med"/>
                    </a:lnT>
                  </a:tcP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1428.6</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25540235"/>
                  </a:ext>
                </a:extLst>
              </a:tr>
              <a:tr h="640080">
                <a:tc>
                  <a:txBody>
                    <a:bodyPr/>
                    <a:lstStyle/>
                    <a:p>
                      <a:pPr algn="l"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Mobile</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19,250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19.9</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8.4</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17.1</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22.5</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22.7</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320.0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extLst>
                  <a:ext uri="{0D108BD9-81ED-4DB2-BD59-A6C34878D82A}">
                    <a16:rowId xmlns:a16="http://schemas.microsoft.com/office/drawing/2014/main" val="580989043"/>
                  </a:ext>
                </a:extLst>
              </a:tr>
              <a:tr h="640080">
                <a:tc>
                  <a:txBody>
                    <a:bodyPr/>
                    <a:lstStyle/>
                    <a:p>
                      <a:pPr algn="l"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No Charge</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74</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4.2</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23.5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extLst>
                  <a:ext uri="{0D108BD9-81ED-4DB2-BD59-A6C34878D82A}">
                    <a16:rowId xmlns:a16="http://schemas.microsoft.com/office/drawing/2014/main" val="3932968392"/>
                  </a:ext>
                </a:extLst>
              </a:tr>
              <a:tr h="640080">
                <a:tc>
                  <a:txBody>
                    <a:bodyPr/>
                    <a:lstStyle/>
                    <a:p>
                      <a:pPr algn="l" fontAlgn="b"/>
                      <a:r>
                        <a:rPr lang="en-US" sz="3000" b="0" u="none" strike="noStrike"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Prcard</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31,777</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200.6</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extLst>
                  <a:ext uri="{0D108BD9-81ED-4DB2-BD59-A6C34878D82A}">
                    <a16:rowId xmlns:a16="http://schemas.microsoft.com/office/drawing/2014/main" val="823879650"/>
                  </a:ext>
                </a:extLst>
              </a:tr>
              <a:tr h="640080">
                <a:tc>
                  <a:txBody>
                    <a:bodyPr/>
                    <a:lstStyle/>
                    <a:p>
                      <a:pPr algn="l"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Cash</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66,675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0.1</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2.4</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210.5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extLst>
                  <a:ext uri="{0D108BD9-81ED-4DB2-BD59-A6C34878D82A}">
                    <a16:rowId xmlns:a16="http://schemas.microsoft.com/office/drawing/2014/main" val="1872718690"/>
                  </a:ext>
                </a:extLst>
              </a:tr>
              <a:tr h="640080">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Unknown</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15,115</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0.8</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32.6</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extLst>
                  <a:ext uri="{0D108BD9-81ED-4DB2-BD59-A6C34878D82A}">
                    <a16:rowId xmlns:a16="http://schemas.microsoft.com/office/drawing/2014/main" val="923889794"/>
                  </a:ext>
                </a:extLst>
              </a:tr>
              <a:tr h="640080">
                <a:tc>
                  <a:txBody>
                    <a:bodyPr/>
                    <a:lstStyle/>
                    <a:p>
                      <a:pPr algn="l"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Dispute</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7620" marT="762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80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tc>
                  <a:txBody>
                    <a:bodyPr/>
                    <a:lstStyle/>
                    <a:p>
                      <a:pPr algn="r" fontAlgn="b"/>
                      <a:r>
                        <a:rPr lang="en-US" sz="30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a:t>
                      </a:r>
                      <a:endParaRPr lang="en-US" sz="3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7620" marR="274320" marT="7620" marB="0" anchor="ctr"/>
                </a:tc>
                <a:extLst>
                  <a:ext uri="{0D108BD9-81ED-4DB2-BD59-A6C34878D82A}">
                    <a16:rowId xmlns:a16="http://schemas.microsoft.com/office/drawing/2014/main" val="783779861"/>
                  </a:ext>
                </a:extLst>
              </a:tr>
            </a:tbl>
          </a:graphicData>
        </a:graphic>
      </p:graphicFrame>
    </p:spTree>
    <p:extLst>
      <p:ext uri="{BB962C8B-B14F-4D97-AF65-F5344CB8AC3E}">
        <p14:creationId xmlns:p14="http://schemas.microsoft.com/office/powerpoint/2010/main" val="39958054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Are </a:t>
            </a:r>
            <a:r>
              <a:rPr lang="en-US" dirty="0"/>
              <a:t>Higher </a:t>
            </a:r>
            <a:r>
              <a:rPr lang="en-US" b="1" dirty="0"/>
              <a:t>Tip Percentages Paid by Credit Card?</a:t>
            </a:r>
          </a:p>
        </p:txBody>
      </p:sp>
      <p:sp>
        <p:nvSpPr>
          <p:cNvPr id="6" name="Content Placeholder 5">
            <a:extLst>
              <a:ext uri="{FF2B5EF4-FFF2-40B4-BE49-F238E27FC236}">
                <a16:creationId xmlns:a16="http://schemas.microsoft.com/office/drawing/2014/main" id="{EFADB68A-7A0B-4992-9524-C35BA592B271}"/>
              </a:ext>
            </a:extLst>
          </p:cNvPr>
          <p:cNvSpPr>
            <a:spLocks noGrp="1"/>
          </p:cNvSpPr>
          <p:nvPr>
            <p:ph idx="1"/>
          </p:nvPr>
        </p:nvSpPr>
        <p:spPr/>
        <p:txBody>
          <a:bodyPr anchor="ctr">
            <a:normAutofit/>
          </a:bodyPr>
          <a:lstStyle/>
          <a:p>
            <a:pPr>
              <a:lnSpc>
                <a:spcPct val="125000"/>
              </a:lnSpc>
              <a:spcBef>
                <a:spcPts val="900"/>
              </a:spcBef>
            </a:pPr>
            <a:r>
              <a:rPr lang="en-US" sz="3900" dirty="0"/>
              <a:t>Eta-Squared value is 0.4759.</a:t>
            </a:r>
          </a:p>
          <a:p>
            <a:pPr>
              <a:lnSpc>
                <a:spcPct val="125000"/>
              </a:lnSpc>
              <a:spcBef>
                <a:spcPts val="900"/>
              </a:spcBef>
            </a:pPr>
            <a:r>
              <a:rPr lang="en-US" sz="3900" dirty="0"/>
              <a:t>The Eta-Squared value indicates that about 48% of the variation in Tip Percentage can be explained by Payment Type.</a:t>
            </a:r>
          </a:p>
          <a:p>
            <a:pPr>
              <a:lnSpc>
                <a:spcPct val="125000"/>
              </a:lnSpc>
              <a:spcBef>
                <a:spcPts val="900"/>
              </a:spcBef>
            </a:pPr>
            <a:r>
              <a:rPr lang="en-US" sz="3900" dirty="0"/>
              <a:t>The middle 50% of the customers who paid by credit card gave 20.2% to 28% of their fares as tips.</a:t>
            </a:r>
          </a:p>
          <a:p>
            <a:pPr>
              <a:lnSpc>
                <a:spcPct val="125000"/>
              </a:lnSpc>
              <a:spcBef>
                <a:spcPts val="900"/>
              </a:spcBef>
            </a:pPr>
            <a:r>
              <a:rPr lang="en-US" sz="3900" dirty="0"/>
              <a:t>The middle 50% of the customers who paid by mobile apps gave 17.1% to 22.7% of their fares as tips.</a:t>
            </a:r>
          </a:p>
          <a:p>
            <a:pPr>
              <a:lnSpc>
                <a:spcPct val="125000"/>
              </a:lnSpc>
              <a:spcBef>
                <a:spcPts val="900"/>
              </a:spcBef>
            </a:pPr>
            <a:r>
              <a:rPr lang="en-US" sz="3900" dirty="0"/>
              <a:t>Except for a few generous customers, all other passengers tip zero or a very low percentage of their fares.</a:t>
            </a:r>
          </a:p>
        </p:txBody>
      </p:sp>
    </p:spTree>
    <p:extLst>
      <p:ext uri="{BB962C8B-B14F-4D97-AF65-F5344CB8AC3E}">
        <p14:creationId xmlns:p14="http://schemas.microsoft.com/office/powerpoint/2010/main" val="35767678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solidFill>
                  <a:schemeClr val="tx1"/>
                </a:solidFill>
              </a:rPr>
              <a:t>END OF LESSON 3</a:t>
            </a:r>
          </a:p>
        </p:txBody>
      </p:sp>
    </p:spTree>
    <p:extLst>
      <p:ext uri="{BB962C8B-B14F-4D97-AF65-F5344CB8AC3E}">
        <p14:creationId xmlns:p14="http://schemas.microsoft.com/office/powerpoint/2010/main" val="37660774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solidFill>
                  <a:schemeClr val="tx1"/>
                </a:solidFill>
              </a:rPr>
              <a:t>END OF </a:t>
            </a:r>
            <a:r>
              <a:rPr lang="en-US" sz="4400" b="1">
                <a:solidFill>
                  <a:schemeClr val="tx1"/>
                </a:solidFill>
              </a:rPr>
              <a:t>MODULE 2</a:t>
            </a:r>
            <a:endParaRPr lang="en-US" sz="4400" b="1" dirty="0">
              <a:solidFill>
                <a:schemeClr val="tx1"/>
              </a:solidFill>
            </a:endParaRPr>
          </a:p>
        </p:txBody>
      </p:sp>
    </p:spTree>
    <p:extLst>
      <p:ext uri="{BB962C8B-B14F-4D97-AF65-F5344CB8AC3E}">
        <p14:creationId xmlns:p14="http://schemas.microsoft.com/office/powerpoint/2010/main" val="3288541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Chicago Taxi Trip in September 2022</a:t>
            </a:r>
          </a:p>
        </p:txBody>
      </p:sp>
      <p:sp>
        <p:nvSpPr>
          <p:cNvPr id="5" name="Content Placeholder 4">
            <a:extLst>
              <a:ext uri="{FF2B5EF4-FFF2-40B4-BE49-F238E27FC236}">
                <a16:creationId xmlns:a16="http://schemas.microsoft.com/office/drawing/2014/main" id="{8FD2C26E-5564-4B10-BF79-3228C7F4439B}"/>
              </a:ext>
            </a:extLst>
          </p:cNvPr>
          <p:cNvSpPr>
            <a:spLocks noGrp="1"/>
          </p:cNvSpPr>
          <p:nvPr>
            <p:ph idx="1"/>
          </p:nvPr>
        </p:nvSpPr>
        <p:spPr>
          <a:xfrm>
            <a:off x="845820" y="2506788"/>
            <a:ext cx="16596360" cy="6644238"/>
          </a:xfrm>
        </p:spPr>
        <p:txBody>
          <a:bodyPr anchor="ctr">
            <a:noAutofit/>
          </a:bodyPr>
          <a:lstStyle/>
          <a:p>
            <a:pPr>
              <a:lnSpc>
                <a:spcPct val="125000"/>
              </a:lnSpc>
              <a:spcBef>
                <a:spcPts val="900"/>
              </a:spcBef>
            </a:pPr>
            <a:r>
              <a:rPr lang="en-US" sz="3600" b="1" dirty="0"/>
              <a:t>Provider</a:t>
            </a:r>
            <a:r>
              <a:rPr lang="en-US" sz="3600" dirty="0"/>
              <a:t>: Department of Business Affairs and Consumer Protection, City of Chicago</a:t>
            </a:r>
          </a:p>
          <a:p>
            <a:pPr>
              <a:lnSpc>
                <a:spcPct val="125000"/>
              </a:lnSpc>
              <a:spcBef>
                <a:spcPts val="900"/>
              </a:spcBef>
            </a:pPr>
            <a:r>
              <a:rPr lang="en-US" sz="3600" dirty="0">
                <a:solidFill>
                  <a:srgbClr val="C00000"/>
                </a:solidFill>
                <a:hlinkClick r:id="rId3">
                  <a:extLst>
                    <a:ext uri="{A12FA001-AC4F-418D-AE19-62706E023703}">
                      <ahyp:hlinkClr xmlns:ahyp="http://schemas.microsoft.com/office/drawing/2018/hyperlinkcolor" val="tx"/>
                    </a:ext>
                  </a:extLst>
                </a:hlinkClick>
              </a:rPr>
              <a:t>https://data.cityofchicago.org/Transportation/Taxi-Trips-2022/npd7-ywjz</a:t>
            </a:r>
            <a:endParaRPr lang="en-US" sz="3600" dirty="0">
              <a:solidFill>
                <a:srgbClr val="C00000"/>
              </a:solidFill>
            </a:endParaRPr>
          </a:p>
          <a:p>
            <a:pPr>
              <a:lnSpc>
                <a:spcPct val="125000"/>
              </a:lnSpc>
              <a:spcBef>
                <a:spcPts val="900"/>
              </a:spcBef>
            </a:pPr>
            <a:r>
              <a:rPr lang="en-US" sz="3600" b="1" dirty="0"/>
              <a:t>Retrieval Date</a:t>
            </a:r>
            <a:r>
              <a:rPr lang="en-US" sz="3600" dirty="0"/>
              <a:t>: October 23, 2022</a:t>
            </a:r>
          </a:p>
          <a:p>
            <a:pPr>
              <a:lnSpc>
                <a:spcPct val="125000"/>
              </a:lnSpc>
              <a:spcBef>
                <a:spcPts val="900"/>
              </a:spcBef>
            </a:pPr>
            <a:r>
              <a:rPr lang="en-US" sz="3600" b="1" dirty="0"/>
              <a:t>Sample</a:t>
            </a:r>
            <a:r>
              <a:rPr lang="en-US" sz="3600" dirty="0"/>
              <a:t>: Trips made between September 1 and 30 of 2022</a:t>
            </a:r>
          </a:p>
          <a:p>
            <a:pPr>
              <a:lnSpc>
                <a:spcPct val="125000"/>
              </a:lnSpc>
              <a:spcBef>
                <a:spcPts val="900"/>
              </a:spcBef>
            </a:pPr>
            <a:r>
              <a:rPr lang="en-US" sz="3600" b="1" dirty="0"/>
              <a:t>Data File</a:t>
            </a:r>
            <a:r>
              <a:rPr lang="en-US" sz="3600" dirty="0"/>
              <a:t>: Chicago_September_taxi.csv</a:t>
            </a:r>
          </a:p>
          <a:p>
            <a:pPr>
              <a:lnSpc>
                <a:spcPct val="125000"/>
              </a:lnSpc>
              <a:spcBef>
                <a:spcPts val="900"/>
              </a:spcBef>
            </a:pPr>
            <a:r>
              <a:rPr lang="en-US" sz="3600" b="1" dirty="0"/>
              <a:t>Number of Observations</a:t>
            </a:r>
            <a:r>
              <a:rPr lang="en-US" sz="3600" dirty="0"/>
              <a:t>: 217,631</a:t>
            </a:r>
          </a:p>
          <a:p>
            <a:pPr>
              <a:lnSpc>
                <a:spcPct val="125000"/>
              </a:lnSpc>
              <a:spcBef>
                <a:spcPts val="900"/>
              </a:spcBef>
            </a:pPr>
            <a:r>
              <a:rPr lang="en-US" sz="3600" b="1" dirty="0"/>
              <a:t>Number of Attributes</a:t>
            </a:r>
            <a:r>
              <a:rPr lang="en-US" sz="3600" dirty="0"/>
              <a:t>: 13</a:t>
            </a:r>
          </a:p>
        </p:txBody>
      </p:sp>
    </p:spTree>
    <p:extLst>
      <p:ext uri="{BB962C8B-B14F-4D97-AF65-F5344CB8AC3E}">
        <p14:creationId xmlns:p14="http://schemas.microsoft.com/office/powerpoint/2010/main" val="3819659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72AEA9-0A49-B312-6FAC-7331F45CCD0D}"/>
              </a:ext>
            </a:extLst>
          </p:cNvPr>
          <p:cNvSpPr>
            <a:spLocks noGrp="1"/>
          </p:cNvSpPr>
          <p:nvPr>
            <p:ph type="title"/>
          </p:nvPr>
        </p:nvSpPr>
        <p:spPr/>
        <p:txBody>
          <a:bodyPr/>
          <a:lstStyle/>
          <a:p>
            <a:pPr algn="ctr"/>
            <a:r>
              <a:rPr lang="en-US" b="1" dirty="0"/>
              <a:t>Chicago Taxi Trip in September 2022</a:t>
            </a:r>
          </a:p>
        </p:txBody>
      </p:sp>
      <p:sp>
        <p:nvSpPr>
          <p:cNvPr id="2" name="Arrow: Right 1">
            <a:extLst>
              <a:ext uri="{FF2B5EF4-FFF2-40B4-BE49-F238E27FC236}">
                <a16:creationId xmlns:a16="http://schemas.microsoft.com/office/drawing/2014/main" id="{39A02DDD-A6F4-43A5-D306-A03B13DA8E81}"/>
              </a:ext>
            </a:extLst>
          </p:cNvPr>
          <p:cNvSpPr/>
          <p:nvPr/>
        </p:nvSpPr>
        <p:spPr>
          <a:xfrm>
            <a:off x="2286000" y="2743200"/>
            <a:ext cx="13716000" cy="4800600"/>
          </a:xfrm>
          <a:prstGeom prst="rightArrow">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200" b="1" dirty="0">
                <a:solidFill>
                  <a:schemeClr val="bg2"/>
                </a:solidFill>
              </a:rPr>
              <a:t>Module 2 Chicago Taxi September Trip.py</a:t>
            </a:r>
          </a:p>
        </p:txBody>
      </p:sp>
    </p:spTree>
    <p:extLst>
      <p:ext uri="{BB962C8B-B14F-4D97-AF65-F5344CB8AC3E}">
        <p14:creationId xmlns:p14="http://schemas.microsoft.com/office/powerpoint/2010/main" val="434650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Custom 3">
      <a:dk1>
        <a:sysClr val="windowText" lastClr="000000"/>
      </a:dk1>
      <a:lt1>
        <a:srgbClr val="C40724"/>
      </a:lt1>
      <a:dk2>
        <a:srgbClr val="000000"/>
      </a:dk2>
      <a:lt2>
        <a:srgbClr val="F8F8F8"/>
      </a:lt2>
      <a:accent1>
        <a:srgbClr val="BD061C"/>
      </a:accent1>
      <a:accent2>
        <a:srgbClr val="E98D0A"/>
      </a:accent2>
      <a:accent3>
        <a:srgbClr val="969696"/>
      </a:accent3>
      <a:accent4>
        <a:srgbClr val="808080"/>
      </a:accent4>
      <a:accent5>
        <a:srgbClr val="C40724"/>
      </a:accent5>
      <a:accent6>
        <a:srgbClr val="3F4F6C"/>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LTECH_Template_2019 (1)  -  Compatibility Mode" id="{96DF2388-B785-2045-9157-84F6A1D402CB}" vid="{FA40E05E-1420-CD4F-AB4E-3CD2BC76CD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EF55019BAB0549B2C20BFAAB8A2896" ma:contentTypeVersion="16" ma:contentTypeDescription="Create a new document." ma:contentTypeScope="" ma:versionID="81a54cd395f61cfc29bb41b0389d7858">
  <xsd:schema xmlns:xsd="http://www.w3.org/2001/XMLSchema" xmlns:xs="http://www.w3.org/2001/XMLSchema" xmlns:p="http://schemas.microsoft.com/office/2006/metadata/properties" xmlns:ns2="5e41b080-9453-459c-bb93-b19be7335f42" xmlns:ns3="4e58ebf2-e4df-4cd3-9186-1e42b3ede124" targetNamespace="http://schemas.microsoft.com/office/2006/metadata/properties" ma:root="true" ma:fieldsID="1db123aac500611cfff64836afef3716" ns2:_="" ns3:_="">
    <xsd:import namespace="5e41b080-9453-459c-bb93-b19be7335f42"/>
    <xsd:import namespace="4e58ebf2-e4df-4cd3-9186-1e42b3ede124"/>
    <xsd:element name="properties">
      <xsd:complexType>
        <xsd:sequence>
          <xsd:element name="documentManagement">
            <xsd:complexType>
              <xsd:all>
                <xsd:element ref="ns2:Due_x0020_Date" minOccurs="0"/>
                <xsd:element ref="ns2:Status" minOccurs="0"/>
                <xsd:element ref="ns2:Comments"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41b080-9453-459c-bb93-b19be7335f42" elementFormDefault="qualified">
    <xsd:import namespace="http://schemas.microsoft.com/office/2006/documentManagement/types"/>
    <xsd:import namespace="http://schemas.microsoft.com/office/infopath/2007/PartnerControls"/>
    <xsd:element name="Due_x0020_Date" ma:index="8" nillable="true" ma:displayName="Due Date" ma:format="DateOnly" ma:indexed="true" ma:internalName="Due_x0020_Date">
      <xsd:simpleType>
        <xsd:restriction base="dms:DateTime"/>
      </xsd:simpleType>
    </xsd:element>
    <xsd:element name="Status" ma:index="9" nillable="true" ma:displayName="Status" ma:format="Dropdown" ma:indexed="true" ma:internalName="Status">
      <xsd:simpleType>
        <xsd:restriction base="dms:Choice">
          <xsd:enumeration value="For Partner Review"/>
          <xsd:enumeration value="For Collegis Review"/>
          <xsd:enumeration value="Approved by Partner"/>
        </xsd:restriction>
      </xsd:simpleType>
    </xsd:element>
    <xsd:element name="Comments" ma:index="10" nillable="true" ma:displayName="Comments" ma:internalName="Comments">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1040b95-0fdc-46ce-be91-73dc895452d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58ebf2-e4df-4cd3-9186-1e42b3ede12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ef5f3a8b-878a-4d06-a8de-79a1d9f1fffd}" ma:internalName="TaxCatchAll" ma:showField="CatchAllData" ma:web="4e58ebf2-e4df-4cd3-9186-1e42b3ede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5e41b080-9453-459c-bb93-b19be7335f42" xsi:nil="true"/>
    <Comments xmlns="5e41b080-9453-459c-bb93-b19be7335f42" xsi:nil="true"/>
    <Due_x0020_Date xmlns="5e41b080-9453-459c-bb93-b19be7335f42" xsi:nil="true"/>
    <lcf76f155ced4ddcb4097134ff3c332f xmlns="5e41b080-9453-459c-bb93-b19be7335f42">
      <Terms xmlns="http://schemas.microsoft.com/office/infopath/2007/PartnerControls"/>
    </lcf76f155ced4ddcb4097134ff3c332f>
    <TaxCatchAll xmlns="4e58ebf2-e4df-4cd3-9186-1e42b3ede12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92A2B1-8A3E-4B89-94DB-0BCCAA1464D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41b080-9453-459c-bb93-b19be7335f42"/>
    <ds:schemaRef ds:uri="4e58ebf2-e4df-4cd3-9186-1e42b3ede1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6A4EEA-2556-441D-B20B-0657893061DE}">
  <ds:schemaRefs>
    <ds:schemaRef ds:uri="http://purl.org/dc/elements/1.1/"/>
    <ds:schemaRef ds:uri="http://schemas.microsoft.com/office/2006/documentManagement/types"/>
    <ds:schemaRef ds:uri="http://www.w3.org/XML/1998/namespace"/>
    <ds:schemaRef ds:uri="http://schemas.microsoft.com/office/infopath/2007/PartnerControls"/>
    <ds:schemaRef ds:uri="5e41b080-9453-459c-bb93-b19be7335f42"/>
    <ds:schemaRef ds:uri="http://purl.org/dc/dcmitype/"/>
    <ds:schemaRef ds:uri="http://schemas.openxmlformats.org/package/2006/metadata/core-properties"/>
    <ds:schemaRef ds:uri="4e58ebf2-e4df-4cd3-9186-1e42b3ede124"/>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BFA838ED-C12F-4A42-8E88-98BAC73D21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933</TotalTime>
  <Words>4107</Words>
  <Application>Microsoft Office PowerPoint</Application>
  <PresentationFormat>Custom</PresentationFormat>
  <Paragraphs>969</Paragraphs>
  <Slides>78</Slides>
  <Notes>46</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Breeze</vt:lpstr>
      <vt:lpstr>Data Preparation and Analysis Module 2</vt:lpstr>
      <vt:lpstr>Discover and Measure Associations</vt:lpstr>
      <vt:lpstr>Module 2 Lesson Plan</vt:lpstr>
      <vt:lpstr>PowerPoint Presentation</vt:lpstr>
      <vt:lpstr>PowerPoint Presentation</vt:lpstr>
      <vt:lpstr>Association of Natural Events</vt:lpstr>
      <vt:lpstr>PowerPoint Presentation</vt:lpstr>
      <vt:lpstr>Chicago Taxi Trip in September 2022</vt:lpstr>
      <vt:lpstr>Chicago Taxi Trip in September 2022</vt:lpstr>
      <vt:lpstr>You Will Know an Association When You See One</vt:lpstr>
      <vt:lpstr>Community Areas of City of Chicago</vt:lpstr>
      <vt:lpstr>Does Destination Depend on Pickup Community?</vt:lpstr>
      <vt:lpstr>Does Destination Depend on Pickup Community?</vt:lpstr>
      <vt:lpstr>Does Destination Depend on Pickup Community?</vt:lpstr>
      <vt:lpstr>=== In-Video Questions For Slide 14 ===</vt:lpstr>
      <vt:lpstr>Percent of Trip at Dropoff Per Pickup Community</vt:lpstr>
      <vt:lpstr>Percent of Trip at Dropoff Per Pickup Community</vt:lpstr>
      <vt:lpstr>Percent of Trip at Dropoff Per Pickup Community</vt:lpstr>
      <vt:lpstr>=== In-Video Questions For Slide 18 ===</vt:lpstr>
      <vt:lpstr>How Far is the Trip?</vt:lpstr>
      <vt:lpstr>How Long is the Trip?</vt:lpstr>
      <vt:lpstr>How Fast is the Trip?</vt:lpstr>
      <vt:lpstr>How Far, How Long, and How Fast is the Trip?</vt:lpstr>
      <vt:lpstr>=== In-Video Questions For Slide 23 ===</vt:lpstr>
      <vt:lpstr>How the Trips Are Paid?</vt:lpstr>
      <vt:lpstr>How the Trips Are Paid?</vt:lpstr>
      <vt:lpstr>Are More Tips Fare Paid by Credit Card?</vt:lpstr>
      <vt:lpstr>Which Payment Types Give Higher Percents of Tips?</vt:lpstr>
      <vt:lpstr>=== In-Video Questions For Slide 28 ===</vt:lpstr>
      <vt:lpstr>What Does an Empty Refrigerator Mean?</vt:lpstr>
      <vt:lpstr>PowerPoint Presentation</vt:lpstr>
      <vt:lpstr>PowerPoint Presentation</vt:lpstr>
      <vt:lpstr>PowerPoint Presentation</vt:lpstr>
      <vt:lpstr>Pearson Correlation</vt:lpstr>
      <vt:lpstr>Pearson Correlation</vt:lpstr>
      <vt:lpstr>When Will Pearson Correlation Be 1 or -1?</vt:lpstr>
      <vt:lpstr>=== In-Video Questions For Slide 35 ===</vt:lpstr>
      <vt:lpstr>Is Our Pearson Correlation Not Due to Chance?</vt:lpstr>
      <vt:lpstr>Distance Correlation</vt:lpstr>
      <vt:lpstr>Distance Correlation</vt:lpstr>
      <vt:lpstr>Distance Correlation</vt:lpstr>
      <vt:lpstr>Distance Correlation</vt:lpstr>
      <vt:lpstr>Distance Correlation</vt:lpstr>
      <vt:lpstr>Calculate Pearson and Distance Correlations</vt:lpstr>
      <vt:lpstr>Four Points on a Straight Line</vt:lpstr>
      <vt:lpstr>Thirteen Points on a Parabola Curve</vt:lpstr>
      <vt:lpstr>Twenty-Five Points on a Lattice Grid</vt:lpstr>
      <vt:lpstr>Five Hundred Random Points</vt:lpstr>
      <vt:lpstr>Does Trip Time Depend Distance Travelled?</vt:lpstr>
      <vt:lpstr>A Sanity Check for The Five Percents Sample</vt:lpstr>
      <vt:lpstr>Based On The Five Percents Sample</vt:lpstr>
      <vt:lpstr>PowerPoint Presentation</vt:lpstr>
      <vt:lpstr>PowerPoint Presentation</vt:lpstr>
      <vt:lpstr>PowerPoint Presentation</vt:lpstr>
      <vt:lpstr>Crosstabulation Table</vt:lpstr>
      <vt:lpstr>Pearson Chi-square Test</vt:lpstr>
      <vt:lpstr>Example of Independent Row and Column</vt:lpstr>
      <vt:lpstr>Pearson Chi-square Test</vt:lpstr>
      <vt:lpstr>Pearson Chi-square Test</vt:lpstr>
      <vt:lpstr>Cramer’s V</vt:lpstr>
      <vt:lpstr>When Will Cramer’s V Be Zero?</vt:lpstr>
      <vt:lpstr>When Will Cramer’s V Be One?</vt:lpstr>
      <vt:lpstr>When Will Cramer’s V Be One?</vt:lpstr>
      <vt:lpstr>=== In-Video Questions For Slide 56 ===</vt:lpstr>
      <vt:lpstr>Percent of Trip at Dropoff Per Pickup Community</vt:lpstr>
      <vt:lpstr>Does Trip Destination Depend on Pickup Area?</vt:lpstr>
      <vt:lpstr>PowerPoint Presentation</vt:lpstr>
      <vt:lpstr>The Features</vt:lpstr>
      <vt:lpstr>The Two Sums of Squares</vt:lpstr>
      <vt:lpstr>Eta-Squared</vt:lpstr>
      <vt:lpstr>When Will Eta-Squared Be One?</vt:lpstr>
      <vt:lpstr>When Will Eta-Squared Be Zero?</vt:lpstr>
      <vt:lpstr>Break Down the Corrected Total Sum of Squares</vt:lpstr>
      <vt:lpstr>When Will Eta-Squared Be Zero?</vt:lpstr>
      <vt:lpstr>Are Higher Tip Percentages Paid by Credit Card?</vt:lpstr>
      <vt:lpstr>Are Higher Tip Percentages Paid by Credit Card?</vt:lpstr>
      <vt:lpstr>PowerPoint Presentation</vt:lpstr>
      <vt:lpstr>PowerPoint Presentation</vt:lpstr>
    </vt:vector>
  </TitlesOfParts>
  <Manager/>
  <Company>Illinois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Illinois Tech President's PowerPoint Presentation</dc:title>
  <dc:subject/>
  <dc:creator/>
  <cp:keywords/>
  <dc:description/>
  <cp:lastModifiedBy>Ming-Long Lam</cp:lastModifiedBy>
  <cp:revision>92</cp:revision>
  <dcterms:created xsi:type="dcterms:W3CDTF">2019-02-13T16:04:21Z</dcterms:created>
  <dcterms:modified xsi:type="dcterms:W3CDTF">2023-12-06T17:46:23Z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0x010100F3EF55019BAB0549B2C20BFAAB8A2896</vt:lpwstr>
  </property>
  <property fmtid="{D5CDD505-2E9C-101B-9397-08002B2CF9AE}" pid="3" name="MediaServiceImageTags">
    <vt:lpwstr/>
  </property>
</Properties>
</file>