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78"/>
  </p:notesMasterIdLst>
  <p:sldIdLst>
    <p:sldId id="259" r:id="rId5"/>
    <p:sldId id="262" r:id="rId6"/>
    <p:sldId id="260" r:id="rId7"/>
    <p:sldId id="266" r:id="rId8"/>
    <p:sldId id="267" r:id="rId9"/>
    <p:sldId id="1068" r:id="rId10"/>
    <p:sldId id="1054" r:id="rId11"/>
    <p:sldId id="1057" r:id="rId12"/>
    <p:sldId id="1298" r:id="rId13"/>
    <p:sldId id="1056" r:id="rId14"/>
    <p:sldId id="1069" r:id="rId15"/>
    <p:sldId id="1083" r:id="rId16"/>
    <p:sldId id="1199" r:id="rId17"/>
    <p:sldId id="1084" r:id="rId18"/>
    <p:sldId id="1070" r:id="rId19"/>
    <p:sldId id="1071" r:id="rId20"/>
    <p:sldId id="1073" r:id="rId21"/>
    <p:sldId id="1074" r:id="rId22"/>
    <p:sldId id="1075" r:id="rId23"/>
    <p:sldId id="1297" r:id="rId24"/>
    <p:sldId id="1072" r:id="rId25"/>
    <p:sldId id="1076" r:id="rId26"/>
    <p:sldId id="1077" r:id="rId27"/>
    <p:sldId id="1078" r:id="rId28"/>
    <p:sldId id="1079" r:id="rId29"/>
    <p:sldId id="1080" r:id="rId30"/>
    <p:sldId id="1081" r:id="rId31"/>
    <p:sldId id="1233" r:id="rId32"/>
    <p:sldId id="268" r:id="rId33"/>
    <p:sldId id="277" r:id="rId34"/>
    <p:sldId id="1210" r:id="rId35"/>
    <p:sldId id="1244" r:id="rId36"/>
    <p:sldId id="1245" r:id="rId37"/>
    <p:sldId id="1246" r:id="rId38"/>
    <p:sldId id="1247" r:id="rId39"/>
    <p:sldId id="1248" r:id="rId40"/>
    <p:sldId id="1300" r:id="rId41"/>
    <p:sldId id="1251" r:id="rId42"/>
    <p:sldId id="1252" r:id="rId43"/>
    <p:sldId id="1304" r:id="rId44"/>
    <p:sldId id="1254" r:id="rId45"/>
    <p:sldId id="1256" r:id="rId46"/>
    <p:sldId id="1306" r:id="rId47"/>
    <p:sldId id="1308" r:id="rId48"/>
    <p:sldId id="1257" r:id="rId49"/>
    <p:sldId id="1258" r:id="rId50"/>
    <p:sldId id="1089" r:id="rId51"/>
    <p:sldId id="1090" r:id="rId52"/>
    <p:sldId id="1259" r:id="rId53"/>
    <p:sldId id="1260" r:id="rId54"/>
    <p:sldId id="1302" r:id="rId55"/>
    <p:sldId id="1301" r:id="rId56"/>
    <p:sldId id="1309" r:id="rId57"/>
    <p:sldId id="270" r:id="rId58"/>
    <p:sldId id="1213" r:id="rId59"/>
    <p:sldId id="1278" r:id="rId60"/>
    <p:sldId id="1103" r:id="rId61"/>
    <p:sldId id="1211" r:id="rId62"/>
    <p:sldId id="1281" r:id="rId63"/>
    <p:sldId id="1282" r:id="rId64"/>
    <p:sldId id="1284" r:id="rId65"/>
    <p:sldId id="1303" r:id="rId66"/>
    <p:sldId id="1286" r:id="rId67"/>
    <p:sldId id="1287" r:id="rId68"/>
    <p:sldId id="1288" r:id="rId69"/>
    <p:sldId id="1289" r:id="rId70"/>
    <p:sldId id="1290" r:id="rId71"/>
    <p:sldId id="1291" r:id="rId72"/>
    <p:sldId id="1292" r:id="rId73"/>
    <p:sldId id="1293" r:id="rId74"/>
    <p:sldId id="1294" r:id="rId75"/>
    <p:sldId id="272" r:id="rId76"/>
    <p:sldId id="273" r:id="rId77"/>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B377EA08-F8F8-4AE1-AB43-0A6F4B306737}">
          <p14:sldIdLst>
            <p14:sldId id="259"/>
            <p14:sldId id="262"/>
            <p14:sldId id="260"/>
            <p14:sldId id="266"/>
          </p14:sldIdLst>
        </p14:section>
        <p14:section name="Lesson 1" id="{4AD6740A-6735-4F91-8D5E-26D36362DD98}">
          <p14:sldIdLst>
            <p14:sldId id="267"/>
            <p14:sldId id="1068"/>
            <p14:sldId id="1054"/>
            <p14:sldId id="1057"/>
            <p14:sldId id="1298"/>
            <p14:sldId id="1056"/>
            <p14:sldId id="1069"/>
            <p14:sldId id="1083"/>
            <p14:sldId id="1199"/>
            <p14:sldId id="1084"/>
            <p14:sldId id="1070"/>
            <p14:sldId id="1071"/>
            <p14:sldId id="1073"/>
            <p14:sldId id="1074"/>
            <p14:sldId id="1075"/>
            <p14:sldId id="1297"/>
            <p14:sldId id="1072"/>
            <p14:sldId id="1076"/>
            <p14:sldId id="1077"/>
            <p14:sldId id="1078"/>
            <p14:sldId id="1079"/>
            <p14:sldId id="1080"/>
            <p14:sldId id="1081"/>
            <p14:sldId id="1233"/>
            <p14:sldId id="268"/>
          </p14:sldIdLst>
        </p14:section>
        <p14:section name="Lesson 2: The CART Algorithm" id="{866605EE-B34E-4430-B4B2-687BA5E38C1E}">
          <p14:sldIdLst>
            <p14:sldId id="277"/>
            <p14:sldId id="1210"/>
            <p14:sldId id="1244"/>
            <p14:sldId id="1245"/>
            <p14:sldId id="1246"/>
            <p14:sldId id="1247"/>
            <p14:sldId id="1248"/>
            <p14:sldId id="1300"/>
            <p14:sldId id="1251"/>
            <p14:sldId id="1252"/>
            <p14:sldId id="1304"/>
            <p14:sldId id="1254"/>
            <p14:sldId id="1256"/>
            <p14:sldId id="1306"/>
            <p14:sldId id="1308"/>
            <p14:sldId id="1257"/>
            <p14:sldId id="1258"/>
            <p14:sldId id="1089"/>
            <p14:sldId id="1090"/>
            <p14:sldId id="1259"/>
            <p14:sldId id="1260"/>
            <p14:sldId id="1302"/>
            <p14:sldId id="1301"/>
            <p14:sldId id="1309"/>
            <p14:sldId id="270"/>
          </p14:sldIdLst>
        </p14:section>
        <p14:section name="Lesson 3: Cluster Profiling" id="{8A4F1FAA-387F-4285-B3B2-BE4F21F765D3}">
          <p14:sldIdLst>
            <p14:sldId id="1213"/>
            <p14:sldId id="1278"/>
            <p14:sldId id="1103"/>
            <p14:sldId id="1211"/>
            <p14:sldId id="1281"/>
            <p14:sldId id="1282"/>
            <p14:sldId id="1284"/>
            <p14:sldId id="1303"/>
            <p14:sldId id="1286"/>
            <p14:sldId id="1287"/>
            <p14:sldId id="1288"/>
            <p14:sldId id="1289"/>
            <p14:sldId id="1290"/>
            <p14:sldId id="1291"/>
            <p14:sldId id="1292"/>
            <p14:sldId id="1293"/>
            <p14:sldId id="1294"/>
            <p14:sldId id="272"/>
            <p14:sldId id="273"/>
          </p14:sldIdLst>
        </p14:section>
      </p14:sectionLst>
    </p:ex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3764"/>
  </p:normalViewPr>
  <p:slideViewPr>
    <p:cSldViewPr snapToGrid="0" snapToObjects="1">
      <p:cViewPr varScale="1">
        <p:scale>
          <a:sx n="70" d="100"/>
          <a:sy n="70" d="100"/>
        </p:scale>
        <p:origin x="774" y="60"/>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_rels/data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4" Type="http://schemas.openxmlformats.org/officeDocument/2006/relationships/image" Target="../media/image32.png"/></Relationships>
</file>

<file path=ppt/diagrams/_rels/data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0.png"/><Relationship Id="rId1" Type="http://schemas.openxmlformats.org/officeDocument/2006/relationships/image" Target="../media/image380.png"/><Relationship Id="rId4"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4" Type="http://schemas.openxmlformats.org/officeDocument/2006/relationships/image" Target="../media/image3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FA330-8FB9-4C38-83B7-70682E4DDE4F}" type="doc">
      <dgm:prSet loTypeId="urn:microsoft.com/office/officeart/2005/8/layout/hList7" loCatId="list" qsTypeId="urn:microsoft.com/office/officeart/2005/8/quickstyle/simple2" qsCatId="simple" csTypeId="urn:microsoft.com/office/officeart/2005/8/colors/colorful1" csCatId="colorful" phldr="1"/>
      <dgm:spPr/>
    </dgm:pt>
    <dgm:pt modelId="{CB51D0FE-12F5-4547-9FDD-DFFD117829A5}">
      <dgm:prSet phldrT="[Text]" custT="1"/>
      <dgm:spPr>
        <a:gradFill flip="none" rotWithShape="0">
          <a:gsLst>
            <a:gs pos="0">
              <a:schemeClr val="bg1">
                <a:lumMod val="40000"/>
                <a:lumOff val="60000"/>
                <a:tint val="66000"/>
                <a:satMod val="160000"/>
              </a:schemeClr>
            </a:gs>
            <a:gs pos="50000">
              <a:schemeClr val="bg1">
                <a:lumMod val="40000"/>
                <a:lumOff val="60000"/>
                <a:tint val="44500"/>
                <a:satMod val="160000"/>
              </a:schemeClr>
            </a:gs>
            <a:gs pos="100000">
              <a:schemeClr val="bg1">
                <a:lumMod val="40000"/>
                <a:lumOff val="60000"/>
                <a:tint val="23500"/>
                <a:satMod val="160000"/>
              </a:schemeClr>
            </a:gs>
          </a:gsLst>
          <a:lin ang="16200000" scaled="1"/>
          <a:tileRect/>
        </a:gradFill>
      </dgm:spPr>
      <dgm:t>
        <a:bodyPr/>
        <a:lstStyle/>
        <a:p>
          <a:pPr>
            <a:lnSpc>
              <a:spcPct val="125000"/>
            </a:lnSpc>
            <a:spcBef>
              <a:spcPts val="600"/>
            </a:spcBef>
            <a:spcAft>
              <a:spcPts val="0"/>
            </a:spcAft>
          </a:pPr>
          <a:r>
            <a:rPr lang="en-US" sz="3000" b="1" dirty="0">
              <a:solidFill>
                <a:schemeClr val="tx1"/>
              </a:solidFill>
              <a:latin typeface="Calibri" panose="020F0502020204030204" pitchFamily="34" charset="0"/>
              <a:ea typeface="Calibri" panose="020F0502020204030204" pitchFamily="34" charset="0"/>
              <a:cs typeface="Calibri" panose="020F0502020204030204" pitchFamily="34" charset="0"/>
            </a:rPr>
            <a:t>A decision tree model is a collection of rules. </a:t>
          </a:r>
        </a:p>
      </dgm:t>
    </dgm:pt>
    <dgm:pt modelId="{BB847BBD-1F33-423B-9A4A-9C8962F16FFD}" type="parTrans" cxnId="{567F047B-0E04-4437-8505-9A370A4584AB}">
      <dgm:prSet/>
      <dgm:spPr/>
      <dgm:t>
        <a:bodyPr/>
        <a:lstStyle/>
        <a:p>
          <a:endParaRPr lang="en-US"/>
        </a:p>
      </dgm:t>
    </dgm:pt>
    <dgm:pt modelId="{2F2BE095-6F4E-4145-912E-3CABF200AAF9}" type="sibTrans" cxnId="{567F047B-0E04-4437-8505-9A370A4584AB}">
      <dgm:prSet/>
      <dgm:spPr/>
      <dgm:t>
        <a:bodyPr/>
        <a:lstStyle/>
        <a:p>
          <a:endParaRPr lang="en-US"/>
        </a:p>
      </dgm:t>
    </dgm:pt>
    <dgm:pt modelId="{16A72807-E54B-4956-8A20-590961B8F1E5}">
      <dgm:prSet phldrT="[Text]" custT="1"/>
      <dgm:spPr>
        <a:solidFill>
          <a:schemeClr val="accent2">
            <a:lumMod val="20000"/>
            <a:lumOff val="80000"/>
          </a:schemeClr>
        </a:solidFill>
      </dgm:spPr>
      <dgm:t>
        <a:bodyPr/>
        <a:lstStyle/>
        <a:p>
          <a:pPr>
            <a:lnSpc>
              <a:spcPct val="125000"/>
            </a:lnSpc>
            <a:spcAft>
              <a:spcPts val="0"/>
            </a:spcAft>
          </a:pPr>
          <a:r>
            <a:rPr lang="en-US" sz="3000" b="1" dirty="0">
              <a:solidFill>
                <a:schemeClr val="tx1"/>
              </a:solidFill>
              <a:latin typeface="Calibri" panose="020F0502020204030204" pitchFamily="34" charset="0"/>
              <a:ea typeface="Calibri" panose="020F0502020204030204" pitchFamily="34" charset="0"/>
              <a:cs typeface="Calibri" panose="020F0502020204030204" pitchFamily="34" charset="0"/>
            </a:rPr>
            <a:t>The rules divide the observations into disjoint segments.</a:t>
          </a:r>
        </a:p>
      </dgm:t>
    </dgm:pt>
    <dgm:pt modelId="{25922D7E-5914-4E11-9480-879E78D5E959}" type="parTrans" cxnId="{E727C9B8-7894-4EC5-A871-46883F8B6D96}">
      <dgm:prSet/>
      <dgm:spPr/>
      <dgm:t>
        <a:bodyPr/>
        <a:lstStyle/>
        <a:p>
          <a:endParaRPr lang="en-US"/>
        </a:p>
      </dgm:t>
    </dgm:pt>
    <dgm:pt modelId="{4E0F4C99-FB94-4495-91FB-61DC47D6C4C2}" type="sibTrans" cxnId="{E727C9B8-7894-4EC5-A871-46883F8B6D96}">
      <dgm:prSet/>
      <dgm:spPr/>
      <dgm:t>
        <a:bodyPr/>
        <a:lstStyle/>
        <a:p>
          <a:endParaRPr lang="en-US"/>
        </a:p>
      </dgm:t>
    </dgm:pt>
    <dgm:pt modelId="{D33F723B-7886-4985-AD65-49D3F702E18C}">
      <dgm:prSet phldrT="[Text]" custT="1"/>
      <dgm:spPr>
        <a:gradFill flip="none" rotWithShape="0">
          <a:gsLst>
            <a:gs pos="0">
              <a:srgbClr val="99FF66">
                <a:tint val="66000"/>
                <a:satMod val="160000"/>
              </a:srgbClr>
            </a:gs>
            <a:gs pos="50000">
              <a:srgbClr val="99FF66">
                <a:tint val="44500"/>
                <a:satMod val="160000"/>
              </a:srgbClr>
            </a:gs>
            <a:gs pos="100000">
              <a:srgbClr val="99FF66">
                <a:tint val="23500"/>
                <a:satMod val="160000"/>
              </a:srgbClr>
            </a:gs>
          </a:gsLst>
          <a:lin ang="16200000" scaled="1"/>
          <a:tileRect/>
        </a:gradFill>
      </dgm:spPr>
      <dgm:t>
        <a:bodyPr/>
        <a:lstStyle/>
        <a:p>
          <a:pPr>
            <a:lnSpc>
              <a:spcPct val="125000"/>
            </a:lnSpc>
            <a:spcBef>
              <a:spcPts val="600"/>
            </a:spcBef>
            <a:spcAft>
              <a:spcPts val="0"/>
            </a:spcAft>
          </a:pPr>
          <a:r>
            <a:rPr lang="en-US" sz="3000" b="1" dirty="0">
              <a:solidFill>
                <a:schemeClr val="tx1"/>
              </a:solidFill>
              <a:latin typeface="Calibri" panose="020F0502020204030204" pitchFamily="34" charset="0"/>
              <a:ea typeface="Calibri" panose="020F0502020204030204" pitchFamily="34" charset="0"/>
              <a:cs typeface="Calibri" panose="020F0502020204030204" pitchFamily="34" charset="0"/>
            </a:rPr>
            <a:t>Distributions of the target values across the segments are noticeably different.</a:t>
          </a:r>
        </a:p>
      </dgm:t>
    </dgm:pt>
    <dgm:pt modelId="{CC5F56F0-2ED8-4AE1-A663-6266AAD5D97F}" type="parTrans" cxnId="{F3891784-E667-42C4-A407-B1903D249022}">
      <dgm:prSet/>
      <dgm:spPr/>
      <dgm:t>
        <a:bodyPr/>
        <a:lstStyle/>
        <a:p>
          <a:endParaRPr lang="en-US"/>
        </a:p>
      </dgm:t>
    </dgm:pt>
    <dgm:pt modelId="{F384252B-550F-443C-8C17-B4C41507FC05}" type="sibTrans" cxnId="{F3891784-E667-42C4-A407-B1903D249022}">
      <dgm:prSet/>
      <dgm:spPr/>
      <dgm:t>
        <a:bodyPr/>
        <a:lstStyle/>
        <a:p>
          <a:endParaRPr lang="en-US"/>
        </a:p>
      </dgm:t>
    </dgm:pt>
    <dgm:pt modelId="{F842BE5F-B366-4993-9EEE-6B71567D33EF}">
      <dgm:prSet custT="1"/>
      <dgm:spPr>
        <a:gradFill flip="none" rotWithShape="0">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dgm:spPr>
      <dgm:t>
        <a:bodyPr/>
        <a:lstStyle/>
        <a:p>
          <a:pPr>
            <a:lnSpc>
              <a:spcPct val="125000"/>
            </a:lnSpc>
            <a:spcBef>
              <a:spcPts val="600"/>
            </a:spcBef>
            <a:spcAft>
              <a:spcPts val="0"/>
            </a:spcAft>
          </a:pPr>
          <a:r>
            <a:rPr lang="en-US" sz="3000" b="1" dirty="0">
              <a:solidFill>
                <a:schemeClr val="tx1"/>
              </a:solidFill>
              <a:latin typeface="Calibri" panose="020F0502020204030204" pitchFamily="34" charset="0"/>
              <a:ea typeface="Calibri" panose="020F0502020204030204" pitchFamily="34" charset="0"/>
              <a:cs typeface="Calibri" panose="020F0502020204030204" pitchFamily="34" charset="0"/>
            </a:rPr>
            <a:t>Known as Recursive (Data) Partitioning in medical or public health fields.</a:t>
          </a:r>
        </a:p>
      </dgm:t>
    </dgm:pt>
    <dgm:pt modelId="{5443E3AE-1A5F-4A12-9B2D-362451FF735A}" type="parTrans" cxnId="{6624CBCC-D469-43DB-9095-D5FC2C3D4B1B}">
      <dgm:prSet/>
      <dgm:spPr/>
      <dgm:t>
        <a:bodyPr/>
        <a:lstStyle/>
        <a:p>
          <a:endParaRPr lang="en-US"/>
        </a:p>
      </dgm:t>
    </dgm:pt>
    <dgm:pt modelId="{20C2AB1E-063B-47C9-BE26-0C0721C1E11D}" type="sibTrans" cxnId="{6624CBCC-D469-43DB-9095-D5FC2C3D4B1B}">
      <dgm:prSet/>
      <dgm:spPr/>
      <dgm:t>
        <a:bodyPr/>
        <a:lstStyle/>
        <a:p>
          <a:endParaRPr lang="en-US"/>
        </a:p>
      </dgm:t>
    </dgm:pt>
    <dgm:pt modelId="{DF4326D7-002C-4CF9-8E7D-1B5672F52947}" type="pres">
      <dgm:prSet presAssocID="{F35FA330-8FB9-4C38-83B7-70682E4DDE4F}" presName="Name0" presStyleCnt="0">
        <dgm:presLayoutVars>
          <dgm:dir/>
          <dgm:resizeHandles val="exact"/>
        </dgm:presLayoutVars>
      </dgm:prSet>
      <dgm:spPr/>
    </dgm:pt>
    <dgm:pt modelId="{8EA5E54F-99EE-48F8-AB05-B6DFF8F85ABE}" type="pres">
      <dgm:prSet presAssocID="{F35FA330-8FB9-4C38-83B7-70682E4DDE4F}" presName="fgShape" presStyleLbl="fgShp" presStyleIdx="0" presStyleCnt="1"/>
      <dgm:spPr>
        <a:gradFill flip="none" rotWithShape="0">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dgm:spPr>
    </dgm:pt>
    <dgm:pt modelId="{1D148113-1C66-4A22-806B-12C3A11AC5D9}" type="pres">
      <dgm:prSet presAssocID="{F35FA330-8FB9-4C38-83B7-70682E4DDE4F}" presName="linComp" presStyleCnt="0"/>
      <dgm:spPr/>
    </dgm:pt>
    <dgm:pt modelId="{E9572211-485F-4852-B960-2A50CBAE5813}" type="pres">
      <dgm:prSet presAssocID="{CB51D0FE-12F5-4547-9FDD-DFFD117829A5}" presName="compNode" presStyleCnt="0"/>
      <dgm:spPr/>
    </dgm:pt>
    <dgm:pt modelId="{016E2AC3-DE3A-4A2C-9DFC-CAF0794F7B5D}" type="pres">
      <dgm:prSet presAssocID="{CB51D0FE-12F5-4547-9FDD-DFFD117829A5}" presName="bkgdShape" presStyleLbl="node1" presStyleIdx="0" presStyleCnt="4" custLinFactNeighborX="-95"/>
      <dgm:spPr/>
    </dgm:pt>
    <dgm:pt modelId="{67FBE8F0-5673-4643-9D3E-BECA4E83BC1B}" type="pres">
      <dgm:prSet presAssocID="{CB51D0FE-12F5-4547-9FDD-DFFD117829A5}" presName="nodeTx" presStyleLbl="node1" presStyleIdx="0" presStyleCnt="4">
        <dgm:presLayoutVars>
          <dgm:bulletEnabled val="1"/>
        </dgm:presLayoutVars>
      </dgm:prSet>
      <dgm:spPr/>
    </dgm:pt>
    <dgm:pt modelId="{19B5080A-3D41-42B8-AD0A-1299072BCCCA}" type="pres">
      <dgm:prSet presAssocID="{CB51D0FE-12F5-4547-9FDD-DFFD117829A5}" presName="invisiNode" presStyleLbl="node1" presStyleIdx="0" presStyleCnt="4"/>
      <dgm:spPr/>
    </dgm:pt>
    <dgm:pt modelId="{379731CF-FF75-4E62-83DE-B059DF4E7005}" type="pres">
      <dgm:prSet presAssocID="{CB51D0FE-12F5-4547-9FDD-DFFD117829A5}" presName="imagNode" presStyleLbl="fgImgPlace1" presStyleIdx="0" presStyleCnt="4"/>
      <dgm:spPr>
        <a:blipFill rotWithShape="1">
          <a:blip xmlns:r="http://schemas.openxmlformats.org/officeDocument/2006/relationships" r:embed="rId1"/>
          <a:srcRect/>
          <a:stretch>
            <a:fillRect l="-25000" r="-25000"/>
          </a:stretch>
        </a:blipFill>
      </dgm:spPr>
    </dgm:pt>
    <dgm:pt modelId="{BB918CCB-B575-4D7A-A9A4-1F47EA063472}" type="pres">
      <dgm:prSet presAssocID="{2F2BE095-6F4E-4145-912E-3CABF200AAF9}" presName="sibTrans" presStyleLbl="sibTrans2D1" presStyleIdx="0" presStyleCnt="0"/>
      <dgm:spPr/>
    </dgm:pt>
    <dgm:pt modelId="{0D940CE2-6342-4458-AF28-D56950DF6FB0}" type="pres">
      <dgm:prSet presAssocID="{16A72807-E54B-4956-8A20-590961B8F1E5}" presName="compNode" presStyleCnt="0"/>
      <dgm:spPr/>
    </dgm:pt>
    <dgm:pt modelId="{353ACA1B-8B51-45C4-A0BE-856CD2B495F2}" type="pres">
      <dgm:prSet presAssocID="{16A72807-E54B-4956-8A20-590961B8F1E5}" presName="bkgdShape" presStyleLbl="node1" presStyleIdx="1" presStyleCnt="4"/>
      <dgm:spPr/>
    </dgm:pt>
    <dgm:pt modelId="{215CA541-A5D7-423C-A361-F37263B5FADC}" type="pres">
      <dgm:prSet presAssocID="{16A72807-E54B-4956-8A20-590961B8F1E5}" presName="nodeTx" presStyleLbl="node1" presStyleIdx="1" presStyleCnt="4">
        <dgm:presLayoutVars>
          <dgm:bulletEnabled val="1"/>
        </dgm:presLayoutVars>
      </dgm:prSet>
      <dgm:spPr/>
    </dgm:pt>
    <dgm:pt modelId="{82F881BE-3B61-41C5-93BA-56D7C5335371}" type="pres">
      <dgm:prSet presAssocID="{16A72807-E54B-4956-8A20-590961B8F1E5}" presName="invisiNode" presStyleLbl="node1" presStyleIdx="1" presStyleCnt="4"/>
      <dgm:spPr/>
    </dgm:pt>
    <dgm:pt modelId="{122E5167-8F30-488C-94DA-C53B11CE57C6}" type="pres">
      <dgm:prSet presAssocID="{16A72807-E54B-4956-8A20-590961B8F1E5}" presName="imagNode" presStyleLbl="fgImgPlace1" presStyleIdx="1" presStyleCnt="4"/>
      <dgm:spPr>
        <a:blipFill rotWithShape="1">
          <a:blip xmlns:r="http://schemas.openxmlformats.org/officeDocument/2006/relationships" r:embed="rId2"/>
          <a:srcRect/>
          <a:stretch>
            <a:fillRect l="-39000" r="-39000"/>
          </a:stretch>
        </a:blipFill>
      </dgm:spPr>
    </dgm:pt>
    <dgm:pt modelId="{7DF6D1EB-F408-442F-978F-44891294E5C8}" type="pres">
      <dgm:prSet presAssocID="{4E0F4C99-FB94-4495-91FB-61DC47D6C4C2}" presName="sibTrans" presStyleLbl="sibTrans2D1" presStyleIdx="0" presStyleCnt="0"/>
      <dgm:spPr/>
    </dgm:pt>
    <dgm:pt modelId="{C163FFEA-3B12-4DB6-A56E-83627EB867E7}" type="pres">
      <dgm:prSet presAssocID="{D33F723B-7886-4985-AD65-49D3F702E18C}" presName="compNode" presStyleCnt="0"/>
      <dgm:spPr/>
    </dgm:pt>
    <dgm:pt modelId="{EC856EB5-A0A8-49DD-89D4-271AC22A639D}" type="pres">
      <dgm:prSet presAssocID="{D33F723B-7886-4985-AD65-49D3F702E18C}" presName="bkgdShape" presStyleLbl="node1" presStyleIdx="2" presStyleCnt="4" custLinFactNeighborX="-1500"/>
      <dgm:spPr/>
    </dgm:pt>
    <dgm:pt modelId="{634926B6-EB29-499A-87BB-3632BBE07A82}" type="pres">
      <dgm:prSet presAssocID="{D33F723B-7886-4985-AD65-49D3F702E18C}" presName="nodeTx" presStyleLbl="node1" presStyleIdx="2" presStyleCnt="4">
        <dgm:presLayoutVars>
          <dgm:bulletEnabled val="1"/>
        </dgm:presLayoutVars>
      </dgm:prSet>
      <dgm:spPr/>
    </dgm:pt>
    <dgm:pt modelId="{AE4E6D92-D259-4CA7-AD09-0E1B0EFE23EA}" type="pres">
      <dgm:prSet presAssocID="{D33F723B-7886-4985-AD65-49D3F702E18C}" presName="invisiNode" presStyleLbl="node1" presStyleIdx="2" presStyleCnt="4"/>
      <dgm:spPr/>
    </dgm:pt>
    <dgm:pt modelId="{965EC8AA-5EF1-4BEE-BB95-824320267602}" type="pres">
      <dgm:prSet presAssocID="{D33F723B-7886-4985-AD65-49D3F702E18C}" presName="imagNode" presStyleLbl="fgImgPlace1" presStyleIdx="2" presStyleCnt="4"/>
      <dgm:spPr>
        <a:blipFill rotWithShape="1">
          <a:blip xmlns:r="http://schemas.openxmlformats.org/officeDocument/2006/relationships" r:embed="rId3"/>
          <a:srcRect/>
          <a:stretch>
            <a:fillRect l="-9000" r="-9000"/>
          </a:stretch>
        </a:blipFill>
      </dgm:spPr>
    </dgm:pt>
    <dgm:pt modelId="{0E7C3694-58FF-4F2B-BF33-0C2F037FAA33}" type="pres">
      <dgm:prSet presAssocID="{F384252B-550F-443C-8C17-B4C41507FC05}" presName="sibTrans" presStyleLbl="sibTrans2D1" presStyleIdx="0" presStyleCnt="0"/>
      <dgm:spPr/>
    </dgm:pt>
    <dgm:pt modelId="{D49F0C60-EA0D-429B-8681-A4FDC5AC9187}" type="pres">
      <dgm:prSet presAssocID="{F842BE5F-B366-4993-9EEE-6B71567D33EF}" presName="compNode" presStyleCnt="0"/>
      <dgm:spPr/>
    </dgm:pt>
    <dgm:pt modelId="{000F05ED-1988-4478-9C71-B3E022270AF1}" type="pres">
      <dgm:prSet presAssocID="{F842BE5F-B366-4993-9EEE-6B71567D33EF}" presName="bkgdShape" presStyleLbl="node1" presStyleIdx="3" presStyleCnt="4"/>
      <dgm:spPr/>
    </dgm:pt>
    <dgm:pt modelId="{EA4C3C9B-41DF-4BB9-9786-2E2E1CC2B28E}" type="pres">
      <dgm:prSet presAssocID="{F842BE5F-B366-4993-9EEE-6B71567D33EF}" presName="nodeTx" presStyleLbl="node1" presStyleIdx="3" presStyleCnt="4">
        <dgm:presLayoutVars>
          <dgm:bulletEnabled val="1"/>
        </dgm:presLayoutVars>
      </dgm:prSet>
      <dgm:spPr/>
    </dgm:pt>
    <dgm:pt modelId="{D695896C-E50A-491D-8EC3-38AB7AB2E976}" type="pres">
      <dgm:prSet presAssocID="{F842BE5F-B366-4993-9EEE-6B71567D33EF}" presName="invisiNode" presStyleLbl="node1" presStyleIdx="3" presStyleCnt="4"/>
      <dgm:spPr/>
    </dgm:pt>
    <dgm:pt modelId="{84A87C21-A462-4161-B874-73C44A59D6BA}" type="pres">
      <dgm:prSet presAssocID="{F842BE5F-B366-4993-9EEE-6B71567D33EF}" presName="imagNode" presStyleLbl="fgImgPlace1" presStyleIdx="3" presStyleCnt="4"/>
      <dgm:spPr>
        <a:blipFill rotWithShape="1">
          <a:blip xmlns:r="http://schemas.openxmlformats.org/officeDocument/2006/relationships" r:embed="rId4"/>
          <a:srcRect/>
          <a:stretch>
            <a:fillRect t="-31000" b="-31000"/>
          </a:stretch>
        </a:blipFill>
      </dgm:spPr>
    </dgm:pt>
  </dgm:ptLst>
  <dgm:cxnLst>
    <dgm:cxn modelId="{25323A0E-3EAA-47B3-85E0-18D772D21493}" type="presOf" srcId="{D33F723B-7886-4985-AD65-49D3F702E18C}" destId="{EC856EB5-A0A8-49DD-89D4-271AC22A639D}" srcOrd="0" destOrd="0" presId="urn:microsoft.com/office/officeart/2005/8/layout/hList7"/>
    <dgm:cxn modelId="{BCFD2511-7728-4C4D-A124-D45937264489}" type="presOf" srcId="{F384252B-550F-443C-8C17-B4C41507FC05}" destId="{0E7C3694-58FF-4F2B-BF33-0C2F037FAA33}" srcOrd="0" destOrd="0" presId="urn:microsoft.com/office/officeart/2005/8/layout/hList7"/>
    <dgm:cxn modelId="{E447544B-7919-49B1-9829-E65160A07DEE}" type="presOf" srcId="{D33F723B-7886-4985-AD65-49D3F702E18C}" destId="{634926B6-EB29-499A-87BB-3632BBE07A82}" srcOrd="1" destOrd="0" presId="urn:microsoft.com/office/officeart/2005/8/layout/hList7"/>
    <dgm:cxn modelId="{2090E36F-00B7-46E9-9F57-0E1B4EB8DA54}" type="presOf" srcId="{F842BE5F-B366-4993-9EEE-6B71567D33EF}" destId="{000F05ED-1988-4478-9C71-B3E022270AF1}" srcOrd="0" destOrd="0" presId="urn:microsoft.com/office/officeart/2005/8/layout/hList7"/>
    <dgm:cxn modelId="{5912E973-9878-40E0-B425-D09A68748FD8}" type="presOf" srcId="{2F2BE095-6F4E-4145-912E-3CABF200AAF9}" destId="{BB918CCB-B575-4D7A-A9A4-1F47EA063472}" srcOrd="0" destOrd="0" presId="urn:microsoft.com/office/officeart/2005/8/layout/hList7"/>
    <dgm:cxn modelId="{567F047B-0E04-4437-8505-9A370A4584AB}" srcId="{F35FA330-8FB9-4C38-83B7-70682E4DDE4F}" destId="{CB51D0FE-12F5-4547-9FDD-DFFD117829A5}" srcOrd="0" destOrd="0" parTransId="{BB847BBD-1F33-423B-9A4A-9C8962F16FFD}" sibTransId="{2F2BE095-6F4E-4145-912E-3CABF200AAF9}"/>
    <dgm:cxn modelId="{F3891784-E667-42C4-A407-B1903D249022}" srcId="{F35FA330-8FB9-4C38-83B7-70682E4DDE4F}" destId="{D33F723B-7886-4985-AD65-49D3F702E18C}" srcOrd="2" destOrd="0" parTransId="{CC5F56F0-2ED8-4AE1-A663-6266AAD5D97F}" sibTransId="{F384252B-550F-443C-8C17-B4C41507FC05}"/>
    <dgm:cxn modelId="{B21418AB-A988-43F0-AC19-0CCEBA5ACF74}" type="presOf" srcId="{4E0F4C99-FB94-4495-91FB-61DC47D6C4C2}" destId="{7DF6D1EB-F408-442F-978F-44891294E5C8}" srcOrd="0" destOrd="0" presId="urn:microsoft.com/office/officeart/2005/8/layout/hList7"/>
    <dgm:cxn modelId="{E727C9B8-7894-4EC5-A871-46883F8B6D96}" srcId="{F35FA330-8FB9-4C38-83B7-70682E4DDE4F}" destId="{16A72807-E54B-4956-8A20-590961B8F1E5}" srcOrd="1" destOrd="0" parTransId="{25922D7E-5914-4E11-9480-879E78D5E959}" sibTransId="{4E0F4C99-FB94-4495-91FB-61DC47D6C4C2}"/>
    <dgm:cxn modelId="{AF6102C2-09A0-4EE2-AD02-C55441025D0B}" type="presOf" srcId="{F35FA330-8FB9-4C38-83B7-70682E4DDE4F}" destId="{DF4326D7-002C-4CF9-8E7D-1B5672F52947}" srcOrd="0" destOrd="0" presId="urn:microsoft.com/office/officeart/2005/8/layout/hList7"/>
    <dgm:cxn modelId="{5C0F87C5-868C-49DB-B0C2-19CF0238F504}" type="presOf" srcId="{CB51D0FE-12F5-4547-9FDD-DFFD117829A5}" destId="{016E2AC3-DE3A-4A2C-9DFC-CAF0794F7B5D}" srcOrd="0" destOrd="0" presId="urn:microsoft.com/office/officeart/2005/8/layout/hList7"/>
    <dgm:cxn modelId="{6624CBCC-D469-43DB-9095-D5FC2C3D4B1B}" srcId="{F35FA330-8FB9-4C38-83B7-70682E4DDE4F}" destId="{F842BE5F-B366-4993-9EEE-6B71567D33EF}" srcOrd="3" destOrd="0" parTransId="{5443E3AE-1A5F-4A12-9B2D-362451FF735A}" sibTransId="{20C2AB1E-063B-47C9-BE26-0C0721C1E11D}"/>
    <dgm:cxn modelId="{23B414E2-3D27-4831-850C-3646B0A2EF30}" type="presOf" srcId="{CB51D0FE-12F5-4547-9FDD-DFFD117829A5}" destId="{67FBE8F0-5673-4643-9D3E-BECA4E83BC1B}" srcOrd="1" destOrd="0" presId="urn:microsoft.com/office/officeart/2005/8/layout/hList7"/>
    <dgm:cxn modelId="{3B5B6DE5-2365-4BB7-9C08-B701D4E070D0}" type="presOf" srcId="{16A72807-E54B-4956-8A20-590961B8F1E5}" destId="{215CA541-A5D7-423C-A361-F37263B5FADC}" srcOrd="1" destOrd="0" presId="urn:microsoft.com/office/officeart/2005/8/layout/hList7"/>
    <dgm:cxn modelId="{931BDBEA-7A6D-4894-9678-889377FECAFA}" type="presOf" srcId="{F842BE5F-B366-4993-9EEE-6B71567D33EF}" destId="{EA4C3C9B-41DF-4BB9-9786-2E2E1CC2B28E}" srcOrd="1" destOrd="0" presId="urn:microsoft.com/office/officeart/2005/8/layout/hList7"/>
    <dgm:cxn modelId="{03A90FFB-2AEE-4824-8F36-C6F826C2F4F5}" type="presOf" srcId="{16A72807-E54B-4956-8A20-590961B8F1E5}" destId="{353ACA1B-8B51-45C4-A0BE-856CD2B495F2}" srcOrd="0" destOrd="0" presId="urn:microsoft.com/office/officeart/2005/8/layout/hList7"/>
    <dgm:cxn modelId="{129C3BE0-306A-4DD6-84AE-BED95033DD0B}" type="presParOf" srcId="{DF4326D7-002C-4CF9-8E7D-1B5672F52947}" destId="{8EA5E54F-99EE-48F8-AB05-B6DFF8F85ABE}" srcOrd="0" destOrd="0" presId="urn:microsoft.com/office/officeart/2005/8/layout/hList7"/>
    <dgm:cxn modelId="{0E716D73-AB5C-4810-B6AB-955C39743012}" type="presParOf" srcId="{DF4326D7-002C-4CF9-8E7D-1B5672F52947}" destId="{1D148113-1C66-4A22-806B-12C3A11AC5D9}" srcOrd="1" destOrd="0" presId="urn:microsoft.com/office/officeart/2005/8/layout/hList7"/>
    <dgm:cxn modelId="{CFF2D018-5179-4B3D-824C-40E0531079F1}" type="presParOf" srcId="{1D148113-1C66-4A22-806B-12C3A11AC5D9}" destId="{E9572211-485F-4852-B960-2A50CBAE5813}" srcOrd="0" destOrd="0" presId="urn:microsoft.com/office/officeart/2005/8/layout/hList7"/>
    <dgm:cxn modelId="{3E4FBB54-ECA7-4AC8-B390-29D7B85ED229}" type="presParOf" srcId="{E9572211-485F-4852-B960-2A50CBAE5813}" destId="{016E2AC3-DE3A-4A2C-9DFC-CAF0794F7B5D}" srcOrd="0" destOrd="0" presId="urn:microsoft.com/office/officeart/2005/8/layout/hList7"/>
    <dgm:cxn modelId="{4C27472E-D850-469C-8365-E1484DE24208}" type="presParOf" srcId="{E9572211-485F-4852-B960-2A50CBAE5813}" destId="{67FBE8F0-5673-4643-9D3E-BECA4E83BC1B}" srcOrd="1" destOrd="0" presId="urn:microsoft.com/office/officeart/2005/8/layout/hList7"/>
    <dgm:cxn modelId="{E3A6B73A-D080-4B7D-BB7C-87B2C0191285}" type="presParOf" srcId="{E9572211-485F-4852-B960-2A50CBAE5813}" destId="{19B5080A-3D41-42B8-AD0A-1299072BCCCA}" srcOrd="2" destOrd="0" presId="urn:microsoft.com/office/officeart/2005/8/layout/hList7"/>
    <dgm:cxn modelId="{8C57F23F-ECDA-459B-BCB0-96A16779FC6E}" type="presParOf" srcId="{E9572211-485F-4852-B960-2A50CBAE5813}" destId="{379731CF-FF75-4E62-83DE-B059DF4E7005}" srcOrd="3" destOrd="0" presId="urn:microsoft.com/office/officeart/2005/8/layout/hList7"/>
    <dgm:cxn modelId="{E2659CD4-F9D6-48AD-8D84-A74F6ABF6520}" type="presParOf" srcId="{1D148113-1C66-4A22-806B-12C3A11AC5D9}" destId="{BB918CCB-B575-4D7A-A9A4-1F47EA063472}" srcOrd="1" destOrd="0" presId="urn:microsoft.com/office/officeart/2005/8/layout/hList7"/>
    <dgm:cxn modelId="{A4962959-1F29-42D5-89CD-6A7141EFF02B}" type="presParOf" srcId="{1D148113-1C66-4A22-806B-12C3A11AC5D9}" destId="{0D940CE2-6342-4458-AF28-D56950DF6FB0}" srcOrd="2" destOrd="0" presId="urn:microsoft.com/office/officeart/2005/8/layout/hList7"/>
    <dgm:cxn modelId="{B751946E-4230-4934-B6A4-9BF3ECAF2048}" type="presParOf" srcId="{0D940CE2-6342-4458-AF28-D56950DF6FB0}" destId="{353ACA1B-8B51-45C4-A0BE-856CD2B495F2}" srcOrd="0" destOrd="0" presId="urn:microsoft.com/office/officeart/2005/8/layout/hList7"/>
    <dgm:cxn modelId="{8E10BA37-2C74-4736-8193-3B8CF834B183}" type="presParOf" srcId="{0D940CE2-6342-4458-AF28-D56950DF6FB0}" destId="{215CA541-A5D7-423C-A361-F37263B5FADC}" srcOrd="1" destOrd="0" presId="urn:microsoft.com/office/officeart/2005/8/layout/hList7"/>
    <dgm:cxn modelId="{C4D9F0C9-ABED-4D47-ADCC-080E0F1A5748}" type="presParOf" srcId="{0D940CE2-6342-4458-AF28-D56950DF6FB0}" destId="{82F881BE-3B61-41C5-93BA-56D7C5335371}" srcOrd="2" destOrd="0" presId="urn:microsoft.com/office/officeart/2005/8/layout/hList7"/>
    <dgm:cxn modelId="{A3DACB9F-59F6-44C3-9204-EB0821869660}" type="presParOf" srcId="{0D940CE2-6342-4458-AF28-D56950DF6FB0}" destId="{122E5167-8F30-488C-94DA-C53B11CE57C6}" srcOrd="3" destOrd="0" presId="urn:microsoft.com/office/officeart/2005/8/layout/hList7"/>
    <dgm:cxn modelId="{1E639021-B34C-4920-A57B-AB7E83DE66AB}" type="presParOf" srcId="{1D148113-1C66-4A22-806B-12C3A11AC5D9}" destId="{7DF6D1EB-F408-442F-978F-44891294E5C8}" srcOrd="3" destOrd="0" presId="urn:microsoft.com/office/officeart/2005/8/layout/hList7"/>
    <dgm:cxn modelId="{968DD486-211F-4BDD-8905-89297B9519A8}" type="presParOf" srcId="{1D148113-1C66-4A22-806B-12C3A11AC5D9}" destId="{C163FFEA-3B12-4DB6-A56E-83627EB867E7}" srcOrd="4" destOrd="0" presId="urn:microsoft.com/office/officeart/2005/8/layout/hList7"/>
    <dgm:cxn modelId="{59732D0A-6408-4001-84C9-EC656004AD96}" type="presParOf" srcId="{C163FFEA-3B12-4DB6-A56E-83627EB867E7}" destId="{EC856EB5-A0A8-49DD-89D4-271AC22A639D}" srcOrd="0" destOrd="0" presId="urn:microsoft.com/office/officeart/2005/8/layout/hList7"/>
    <dgm:cxn modelId="{ED3679F9-6244-43CF-A055-8EC619C937ED}" type="presParOf" srcId="{C163FFEA-3B12-4DB6-A56E-83627EB867E7}" destId="{634926B6-EB29-499A-87BB-3632BBE07A82}" srcOrd="1" destOrd="0" presId="urn:microsoft.com/office/officeart/2005/8/layout/hList7"/>
    <dgm:cxn modelId="{A8D2C8E0-1B2F-45A5-8F70-DE6AED1C7988}" type="presParOf" srcId="{C163FFEA-3B12-4DB6-A56E-83627EB867E7}" destId="{AE4E6D92-D259-4CA7-AD09-0E1B0EFE23EA}" srcOrd="2" destOrd="0" presId="urn:microsoft.com/office/officeart/2005/8/layout/hList7"/>
    <dgm:cxn modelId="{6F0749EF-BF63-4AC4-A6D6-365DA8721774}" type="presParOf" srcId="{C163FFEA-3B12-4DB6-A56E-83627EB867E7}" destId="{965EC8AA-5EF1-4BEE-BB95-824320267602}" srcOrd="3" destOrd="0" presId="urn:microsoft.com/office/officeart/2005/8/layout/hList7"/>
    <dgm:cxn modelId="{807B2CDE-81B1-4685-A7AC-4EB7B5D703DC}" type="presParOf" srcId="{1D148113-1C66-4A22-806B-12C3A11AC5D9}" destId="{0E7C3694-58FF-4F2B-BF33-0C2F037FAA33}" srcOrd="5" destOrd="0" presId="urn:microsoft.com/office/officeart/2005/8/layout/hList7"/>
    <dgm:cxn modelId="{C74C03E1-4D39-430C-93A4-29DD24870377}" type="presParOf" srcId="{1D148113-1C66-4A22-806B-12C3A11AC5D9}" destId="{D49F0C60-EA0D-429B-8681-A4FDC5AC9187}" srcOrd="6" destOrd="0" presId="urn:microsoft.com/office/officeart/2005/8/layout/hList7"/>
    <dgm:cxn modelId="{570EAA9D-672D-456B-B028-A3A1501071EB}" type="presParOf" srcId="{D49F0C60-EA0D-429B-8681-A4FDC5AC9187}" destId="{000F05ED-1988-4478-9C71-B3E022270AF1}" srcOrd="0" destOrd="0" presId="urn:microsoft.com/office/officeart/2005/8/layout/hList7"/>
    <dgm:cxn modelId="{21FFB939-1B08-4514-9C7D-D5E9E927160A}" type="presParOf" srcId="{D49F0C60-EA0D-429B-8681-A4FDC5AC9187}" destId="{EA4C3C9B-41DF-4BB9-9786-2E2E1CC2B28E}" srcOrd="1" destOrd="0" presId="urn:microsoft.com/office/officeart/2005/8/layout/hList7"/>
    <dgm:cxn modelId="{838E648D-AD30-4DC4-82C4-8D31088B5B91}" type="presParOf" srcId="{D49F0C60-EA0D-429B-8681-A4FDC5AC9187}" destId="{D695896C-E50A-491D-8EC3-38AB7AB2E976}" srcOrd="2" destOrd="0" presId="urn:microsoft.com/office/officeart/2005/8/layout/hList7"/>
    <dgm:cxn modelId="{F96B9AE9-141D-4723-8572-A1A1BB4A5C1F}" type="presParOf" srcId="{D49F0C60-EA0D-429B-8681-A4FDC5AC9187}" destId="{84A87C21-A462-4161-B874-73C44A59D6BA}"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08AB1F-79C0-4D71-BB4E-2F8C4F604A30}"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53DE3CF6-F9A8-47DF-87A2-849AF39D2B07}">
      <dgm:prSet phldrT="[Text]" custT="1"/>
      <dgm:spPr>
        <a:solidFill>
          <a:schemeClr val="accent2">
            <a:lumMod val="20000"/>
            <a:lumOff val="80000"/>
          </a:schemeClr>
        </a:solidFill>
        <a:ln w="12700"/>
      </dgm:spPr>
      <dgm:t>
        <a:bodyPr/>
        <a:lstStyle/>
        <a:p>
          <a:pPr>
            <a:buFont typeface="+mj-lt"/>
            <a:buAutoNum type="arabicPeriod"/>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Describe the features and their values used along the decision path </a:t>
          </a:r>
        </a:p>
      </dgm:t>
    </dgm:pt>
    <dgm:pt modelId="{842BADA4-DF96-4F02-AA0C-10F6D48A35C3}" type="parTrans" cxnId="{7CD405B4-0BEB-4A90-9C4D-0E4727901C2F}">
      <dgm:prSet/>
      <dgm:spPr/>
      <dgm:t>
        <a:bodyPr/>
        <a:lstStyle/>
        <a:p>
          <a:endParaRPr lang="en-US"/>
        </a:p>
      </dgm:t>
    </dgm:pt>
    <dgm:pt modelId="{6358E8CA-5CBF-4BFA-A105-66E482E2763D}" type="sibTrans" cxnId="{7CD405B4-0BEB-4A90-9C4D-0E4727901C2F}">
      <dgm:prSet/>
      <dgm:spPr>
        <a:ln w="76200"/>
      </dgm:spPr>
      <dgm:t>
        <a:bodyPr/>
        <a:lstStyle/>
        <a:p>
          <a:endParaRPr lang="en-US"/>
        </a:p>
      </dgm:t>
    </dgm:pt>
    <dgm:pt modelId="{497B23B0-A853-42AD-9DA8-DF21B134490D}">
      <dgm:prSet phldrT="[Text]" custT="1"/>
      <dgm:spPr>
        <a:solidFill>
          <a:schemeClr val="bg1">
            <a:lumMod val="20000"/>
            <a:lumOff val="80000"/>
          </a:schemeClr>
        </a:solidFill>
        <a:ln w="12700"/>
      </dgm:spPr>
      <dgm:t>
        <a:bodyPr/>
        <a:lstStyle/>
        <a:p>
          <a:pPr>
            <a:buFont typeface="+mj-lt"/>
            <a:buAutoNum type="arabicPeriod"/>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Simplify the decision path by eliminating redundancy</a:t>
          </a:r>
        </a:p>
      </dgm:t>
    </dgm:pt>
    <dgm:pt modelId="{3033DC87-55A6-4800-BB2B-1713C12D15DB}" type="parTrans" cxnId="{B16E9FC5-8DCB-48DB-BC10-BE0C673AD99C}">
      <dgm:prSet/>
      <dgm:spPr/>
      <dgm:t>
        <a:bodyPr/>
        <a:lstStyle/>
        <a:p>
          <a:endParaRPr lang="en-US"/>
        </a:p>
      </dgm:t>
    </dgm:pt>
    <dgm:pt modelId="{908277B6-65FD-41F5-9D57-B8699B4DC078}" type="sibTrans" cxnId="{B16E9FC5-8DCB-48DB-BC10-BE0C673AD99C}">
      <dgm:prSet/>
      <dgm:spPr/>
      <dgm:t>
        <a:bodyPr/>
        <a:lstStyle/>
        <a:p>
          <a:endParaRPr lang="en-US"/>
        </a:p>
      </dgm:t>
    </dgm:pt>
    <dgm:pt modelId="{FBE7CA17-9BFA-4AF0-9138-1DD25B20AD85}">
      <dgm:prSet phldrT="[Text]" custT="1"/>
      <dgm:spPr>
        <a:solidFill>
          <a:schemeClr val="accent2">
            <a:lumMod val="40000"/>
            <a:lumOff val="60000"/>
          </a:schemeClr>
        </a:solidFill>
        <a:ln w="12700"/>
      </dgm:spPr>
      <dgm:t>
        <a:bodyPr/>
        <a:lstStyle/>
        <a:p>
          <a:pPr>
            <a:buFont typeface="+mj-lt"/>
            <a:buAutoNum type="arabicPeriod"/>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Trace the decision path from leaf node back to the root node</a:t>
          </a:r>
        </a:p>
      </dgm:t>
    </dgm:pt>
    <dgm:pt modelId="{416F4372-FB00-4685-8071-950374591338}" type="sibTrans" cxnId="{2B1A14E8-0A0E-4FB0-BCF7-280DC05B8AF9}">
      <dgm:prSet/>
      <dgm:spPr>
        <a:ln w="76200"/>
      </dgm:spPr>
      <dgm:t>
        <a:bodyPr/>
        <a:lstStyle/>
        <a:p>
          <a:endParaRPr lang="en-US"/>
        </a:p>
      </dgm:t>
    </dgm:pt>
    <dgm:pt modelId="{30341DA0-CFA3-4E50-B05E-424697B89BA9}" type="parTrans" cxnId="{2B1A14E8-0A0E-4FB0-BCF7-280DC05B8AF9}">
      <dgm:prSet/>
      <dgm:spPr/>
      <dgm:t>
        <a:bodyPr/>
        <a:lstStyle/>
        <a:p>
          <a:endParaRPr lang="en-US"/>
        </a:p>
      </dgm:t>
    </dgm:pt>
    <dgm:pt modelId="{503F29F3-413D-41AB-BC81-2F2FF7FE1500}">
      <dgm:prSet phldrT="[Text]" custT="1"/>
      <dgm:spPr>
        <a:solidFill>
          <a:srgbClr val="99FF66"/>
        </a:solidFill>
        <a:ln w="12700"/>
      </dgm:spPr>
      <dgm:t>
        <a:bodyPr/>
        <a:lstStyle/>
        <a:p>
          <a:pPr>
            <a:buFont typeface="+mj-lt"/>
            <a:buAutoNum type="arabicPeriod"/>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Select a leaf node</a:t>
          </a:r>
        </a:p>
      </dgm:t>
    </dgm:pt>
    <dgm:pt modelId="{584FD3BF-F292-4624-90BF-6A0D2549144C}" type="sibTrans" cxnId="{7B933149-46CA-40B3-8216-E40867935382}">
      <dgm:prSet/>
      <dgm:spPr>
        <a:ln w="76200"/>
      </dgm:spPr>
      <dgm:t>
        <a:bodyPr/>
        <a:lstStyle/>
        <a:p>
          <a:endParaRPr lang="en-US"/>
        </a:p>
      </dgm:t>
    </dgm:pt>
    <dgm:pt modelId="{366387C2-C972-41E8-BDC0-1B769900B0D7}" type="parTrans" cxnId="{7B933149-46CA-40B3-8216-E40867935382}">
      <dgm:prSet/>
      <dgm:spPr/>
      <dgm:t>
        <a:bodyPr/>
        <a:lstStyle/>
        <a:p>
          <a:endParaRPr lang="en-US"/>
        </a:p>
      </dgm:t>
    </dgm:pt>
    <dgm:pt modelId="{00A03A4A-B156-442E-8A30-C3FA538C75D1}" type="pres">
      <dgm:prSet presAssocID="{A008AB1F-79C0-4D71-BB4E-2F8C4F604A30}" presName="Name0" presStyleCnt="0">
        <dgm:presLayoutVars>
          <dgm:dir/>
          <dgm:resizeHandles val="exact"/>
        </dgm:presLayoutVars>
      </dgm:prSet>
      <dgm:spPr/>
    </dgm:pt>
    <dgm:pt modelId="{A50BC230-B04E-4B13-8B25-31E0755211D8}" type="pres">
      <dgm:prSet presAssocID="{503F29F3-413D-41AB-BC81-2F2FF7FE1500}" presName="node" presStyleLbl="node1" presStyleIdx="0" presStyleCnt="4" custLinFactNeighborY="549">
        <dgm:presLayoutVars>
          <dgm:bulletEnabled val="1"/>
        </dgm:presLayoutVars>
      </dgm:prSet>
      <dgm:spPr/>
    </dgm:pt>
    <dgm:pt modelId="{3A9C64AC-BC3B-484F-920D-784BFAB6CAF0}" type="pres">
      <dgm:prSet presAssocID="{584FD3BF-F292-4624-90BF-6A0D2549144C}" presName="sibTrans" presStyleLbl="sibTrans1D1" presStyleIdx="0" presStyleCnt="3"/>
      <dgm:spPr/>
    </dgm:pt>
    <dgm:pt modelId="{7D6ECAC3-0085-49F8-877A-48C297155517}" type="pres">
      <dgm:prSet presAssocID="{584FD3BF-F292-4624-90BF-6A0D2549144C}" presName="connectorText" presStyleLbl="sibTrans1D1" presStyleIdx="0" presStyleCnt="3"/>
      <dgm:spPr/>
    </dgm:pt>
    <dgm:pt modelId="{9851F5AE-DD87-4D44-A07F-615CB22563FD}" type="pres">
      <dgm:prSet presAssocID="{FBE7CA17-9BFA-4AF0-9138-1DD25B20AD85}" presName="node" presStyleLbl="node1" presStyleIdx="1" presStyleCnt="4">
        <dgm:presLayoutVars>
          <dgm:bulletEnabled val="1"/>
        </dgm:presLayoutVars>
      </dgm:prSet>
      <dgm:spPr/>
    </dgm:pt>
    <dgm:pt modelId="{04EE4EDF-BFF0-4D5D-8FA7-B164BDDC81FC}" type="pres">
      <dgm:prSet presAssocID="{416F4372-FB00-4685-8071-950374591338}" presName="sibTrans" presStyleLbl="sibTrans1D1" presStyleIdx="1" presStyleCnt="3"/>
      <dgm:spPr/>
    </dgm:pt>
    <dgm:pt modelId="{41B94A65-CAAB-458C-9B8A-331E668BE2C4}" type="pres">
      <dgm:prSet presAssocID="{416F4372-FB00-4685-8071-950374591338}" presName="connectorText" presStyleLbl="sibTrans1D1" presStyleIdx="1" presStyleCnt="3"/>
      <dgm:spPr/>
    </dgm:pt>
    <dgm:pt modelId="{B4F5EBCB-1B6E-4738-83C5-30057E598376}" type="pres">
      <dgm:prSet presAssocID="{53DE3CF6-F9A8-47DF-87A2-849AF39D2B07}" presName="node" presStyleLbl="node1" presStyleIdx="2" presStyleCnt="4">
        <dgm:presLayoutVars>
          <dgm:bulletEnabled val="1"/>
        </dgm:presLayoutVars>
      </dgm:prSet>
      <dgm:spPr/>
    </dgm:pt>
    <dgm:pt modelId="{60B7E863-CDF7-4859-A82C-B1CD199308BF}" type="pres">
      <dgm:prSet presAssocID="{6358E8CA-5CBF-4BFA-A105-66E482E2763D}" presName="sibTrans" presStyleLbl="sibTrans1D1" presStyleIdx="2" presStyleCnt="3"/>
      <dgm:spPr/>
    </dgm:pt>
    <dgm:pt modelId="{E9B217B9-0D3D-4A64-98FF-B55AC158C2DD}" type="pres">
      <dgm:prSet presAssocID="{6358E8CA-5CBF-4BFA-A105-66E482E2763D}" presName="connectorText" presStyleLbl="sibTrans1D1" presStyleIdx="2" presStyleCnt="3"/>
      <dgm:spPr/>
    </dgm:pt>
    <dgm:pt modelId="{EDF3EBCB-E983-458D-AD5B-342816C3101F}" type="pres">
      <dgm:prSet presAssocID="{497B23B0-A853-42AD-9DA8-DF21B134490D}" presName="node" presStyleLbl="node1" presStyleIdx="3" presStyleCnt="4">
        <dgm:presLayoutVars>
          <dgm:bulletEnabled val="1"/>
        </dgm:presLayoutVars>
      </dgm:prSet>
      <dgm:spPr/>
    </dgm:pt>
  </dgm:ptLst>
  <dgm:cxnLst>
    <dgm:cxn modelId="{72976F08-9952-4D6A-9FD1-35BCAAD6E6DC}" type="presOf" srcId="{6358E8CA-5CBF-4BFA-A105-66E482E2763D}" destId="{60B7E863-CDF7-4859-A82C-B1CD199308BF}" srcOrd="0" destOrd="0" presId="urn:microsoft.com/office/officeart/2005/8/layout/bProcess3"/>
    <dgm:cxn modelId="{E0930C15-7B28-46ED-82BA-A4DD935F1C76}" type="presOf" srcId="{53DE3CF6-F9A8-47DF-87A2-849AF39D2B07}" destId="{B4F5EBCB-1B6E-4738-83C5-30057E598376}" srcOrd="0" destOrd="0" presId="urn:microsoft.com/office/officeart/2005/8/layout/bProcess3"/>
    <dgm:cxn modelId="{38A3DB15-A72E-4FAF-849C-9B50931697EC}" type="presOf" srcId="{FBE7CA17-9BFA-4AF0-9138-1DD25B20AD85}" destId="{9851F5AE-DD87-4D44-A07F-615CB22563FD}" srcOrd="0" destOrd="0" presId="urn:microsoft.com/office/officeart/2005/8/layout/bProcess3"/>
    <dgm:cxn modelId="{58C8F317-E66D-4EFD-A7F3-3A0F0BA3EA7D}" type="presOf" srcId="{6358E8CA-5CBF-4BFA-A105-66E482E2763D}" destId="{E9B217B9-0D3D-4A64-98FF-B55AC158C2DD}" srcOrd="1" destOrd="0" presId="urn:microsoft.com/office/officeart/2005/8/layout/bProcess3"/>
    <dgm:cxn modelId="{D395361C-C9DA-41A2-9B49-80A1BC8EF260}" type="presOf" srcId="{497B23B0-A853-42AD-9DA8-DF21B134490D}" destId="{EDF3EBCB-E983-458D-AD5B-342816C3101F}" srcOrd="0" destOrd="0" presId="urn:microsoft.com/office/officeart/2005/8/layout/bProcess3"/>
    <dgm:cxn modelId="{7B933149-46CA-40B3-8216-E40867935382}" srcId="{A008AB1F-79C0-4D71-BB4E-2F8C4F604A30}" destId="{503F29F3-413D-41AB-BC81-2F2FF7FE1500}" srcOrd="0" destOrd="0" parTransId="{366387C2-C972-41E8-BDC0-1B769900B0D7}" sibTransId="{584FD3BF-F292-4624-90BF-6A0D2549144C}"/>
    <dgm:cxn modelId="{6FD64649-E311-4101-9DB6-A48A7EAC0066}" type="presOf" srcId="{584FD3BF-F292-4624-90BF-6A0D2549144C}" destId="{7D6ECAC3-0085-49F8-877A-48C297155517}" srcOrd="1" destOrd="0" presId="urn:microsoft.com/office/officeart/2005/8/layout/bProcess3"/>
    <dgm:cxn modelId="{6307934A-C821-4E07-A91F-F3DCF01D6953}" type="presOf" srcId="{416F4372-FB00-4685-8071-950374591338}" destId="{04EE4EDF-BFF0-4D5D-8FA7-B164BDDC81FC}" srcOrd="0" destOrd="0" presId="urn:microsoft.com/office/officeart/2005/8/layout/bProcess3"/>
    <dgm:cxn modelId="{C205E150-6D5C-4061-995D-8668541F2225}" type="presOf" srcId="{503F29F3-413D-41AB-BC81-2F2FF7FE1500}" destId="{A50BC230-B04E-4B13-8B25-31E0755211D8}" srcOrd="0" destOrd="0" presId="urn:microsoft.com/office/officeart/2005/8/layout/bProcess3"/>
    <dgm:cxn modelId="{B4D29875-BA05-43F6-9164-4E90C34D4F25}" type="presOf" srcId="{584FD3BF-F292-4624-90BF-6A0D2549144C}" destId="{3A9C64AC-BC3B-484F-920D-784BFAB6CAF0}" srcOrd="0" destOrd="0" presId="urn:microsoft.com/office/officeart/2005/8/layout/bProcess3"/>
    <dgm:cxn modelId="{8F0DF47B-0B05-4F77-8E13-E5E7A259A8A1}" type="presOf" srcId="{416F4372-FB00-4685-8071-950374591338}" destId="{41B94A65-CAAB-458C-9B8A-331E668BE2C4}" srcOrd="1" destOrd="0" presId="urn:microsoft.com/office/officeart/2005/8/layout/bProcess3"/>
    <dgm:cxn modelId="{7CD405B4-0BEB-4A90-9C4D-0E4727901C2F}" srcId="{A008AB1F-79C0-4D71-BB4E-2F8C4F604A30}" destId="{53DE3CF6-F9A8-47DF-87A2-849AF39D2B07}" srcOrd="2" destOrd="0" parTransId="{842BADA4-DF96-4F02-AA0C-10F6D48A35C3}" sibTransId="{6358E8CA-5CBF-4BFA-A105-66E482E2763D}"/>
    <dgm:cxn modelId="{B16E9FC5-8DCB-48DB-BC10-BE0C673AD99C}" srcId="{A008AB1F-79C0-4D71-BB4E-2F8C4F604A30}" destId="{497B23B0-A853-42AD-9DA8-DF21B134490D}" srcOrd="3" destOrd="0" parTransId="{3033DC87-55A6-4800-BB2B-1713C12D15DB}" sibTransId="{908277B6-65FD-41F5-9D57-B8699B4DC078}"/>
    <dgm:cxn modelId="{2B1A14E8-0A0E-4FB0-BCF7-280DC05B8AF9}" srcId="{A008AB1F-79C0-4D71-BB4E-2F8C4F604A30}" destId="{FBE7CA17-9BFA-4AF0-9138-1DD25B20AD85}" srcOrd="1" destOrd="0" parTransId="{30341DA0-CFA3-4E50-B05E-424697B89BA9}" sibTransId="{416F4372-FB00-4685-8071-950374591338}"/>
    <dgm:cxn modelId="{38AEE7EE-7970-43B3-88BC-BB0569E9C838}" type="presOf" srcId="{A008AB1F-79C0-4D71-BB4E-2F8C4F604A30}" destId="{00A03A4A-B156-442E-8A30-C3FA538C75D1}" srcOrd="0" destOrd="0" presId="urn:microsoft.com/office/officeart/2005/8/layout/bProcess3"/>
    <dgm:cxn modelId="{BBFFC67A-BAF2-4ABF-947F-200BA7303DD0}" type="presParOf" srcId="{00A03A4A-B156-442E-8A30-C3FA538C75D1}" destId="{A50BC230-B04E-4B13-8B25-31E0755211D8}" srcOrd="0" destOrd="0" presId="urn:microsoft.com/office/officeart/2005/8/layout/bProcess3"/>
    <dgm:cxn modelId="{946E97F8-A824-42D2-BC14-100B99DC4BEE}" type="presParOf" srcId="{00A03A4A-B156-442E-8A30-C3FA538C75D1}" destId="{3A9C64AC-BC3B-484F-920D-784BFAB6CAF0}" srcOrd="1" destOrd="0" presId="urn:microsoft.com/office/officeart/2005/8/layout/bProcess3"/>
    <dgm:cxn modelId="{C87B4B13-77F0-4F63-B98B-A529CA1A29EE}" type="presParOf" srcId="{3A9C64AC-BC3B-484F-920D-784BFAB6CAF0}" destId="{7D6ECAC3-0085-49F8-877A-48C297155517}" srcOrd="0" destOrd="0" presId="urn:microsoft.com/office/officeart/2005/8/layout/bProcess3"/>
    <dgm:cxn modelId="{E7D6C737-AD98-43FE-97E7-0184B9626996}" type="presParOf" srcId="{00A03A4A-B156-442E-8A30-C3FA538C75D1}" destId="{9851F5AE-DD87-4D44-A07F-615CB22563FD}" srcOrd="2" destOrd="0" presId="urn:microsoft.com/office/officeart/2005/8/layout/bProcess3"/>
    <dgm:cxn modelId="{39B3A470-4434-4C6A-A9A6-31E71D773537}" type="presParOf" srcId="{00A03A4A-B156-442E-8A30-C3FA538C75D1}" destId="{04EE4EDF-BFF0-4D5D-8FA7-B164BDDC81FC}" srcOrd="3" destOrd="0" presId="urn:microsoft.com/office/officeart/2005/8/layout/bProcess3"/>
    <dgm:cxn modelId="{8C582C5F-5A0B-4FF5-A69F-973E21CFDCA3}" type="presParOf" srcId="{04EE4EDF-BFF0-4D5D-8FA7-B164BDDC81FC}" destId="{41B94A65-CAAB-458C-9B8A-331E668BE2C4}" srcOrd="0" destOrd="0" presId="urn:microsoft.com/office/officeart/2005/8/layout/bProcess3"/>
    <dgm:cxn modelId="{F32397F3-10CC-40F3-838F-0A41DD583B17}" type="presParOf" srcId="{00A03A4A-B156-442E-8A30-C3FA538C75D1}" destId="{B4F5EBCB-1B6E-4738-83C5-30057E598376}" srcOrd="4" destOrd="0" presId="urn:microsoft.com/office/officeart/2005/8/layout/bProcess3"/>
    <dgm:cxn modelId="{CD49A589-F097-4BBB-A4CB-E94347754E6B}" type="presParOf" srcId="{00A03A4A-B156-442E-8A30-C3FA538C75D1}" destId="{60B7E863-CDF7-4859-A82C-B1CD199308BF}" srcOrd="5" destOrd="0" presId="urn:microsoft.com/office/officeart/2005/8/layout/bProcess3"/>
    <dgm:cxn modelId="{41D27490-10FA-4174-9824-395229AC6FB0}" type="presParOf" srcId="{60B7E863-CDF7-4859-A82C-B1CD199308BF}" destId="{E9B217B9-0D3D-4A64-98FF-B55AC158C2DD}" srcOrd="0" destOrd="0" presId="urn:microsoft.com/office/officeart/2005/8/layout/bProcess3"/>
    <dgm:cxn modelId="{5FAA682F-A15C-4063-A81E-B8CDA1770561}" type="presParOf" srcId="{00A03A4A-B156-442E-8A30-C3FA538C75D1}" destId="{EDF3EBCB-E983-458D-AD5B-342816C3101F}"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488375-296C-46E5-8B78-78EE2D7E1BB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F2A28119-2A96-4773-B87F-F0C719E6718F}">
      <dgm:prSet phldrT="[Text]" custT="1"/>
      <dgm:spPr>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dgm:spPr>
      <dgm:t>
        <a:bodyPr anchor="ctr"/>
        <a:lstStyle/>
        <a:p>
          <a:pPr>
            <a:lnSpc>
              <a:spcPct val="125000"/>
            </a:lnSpc>
            <a:spcBef>
              <a:spcPts val="600"/>
            </a:spcBef>
            <a:spcAft>
              <a:spcPts val="0"/>
            </a:spcAft>
          </a:pP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Categorical Target Variable</a:t>
          </a:r>
          <a:endPar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FEB8E0A6-FFBF-4F78-8D89-00A56585DBE8}" type="parTrans" cxnId="{60F1FA16-0011-49F3-B3F4-DCDBAE1D54AF}">
      <dgm:prSet/>
      <dgm:spPr/>
      <dgm:t>
        <a:bodyPr/>
        <a:lstStyle/>
        <a:p>
          <a:endParaRPr lang="en-US"/>
        </a:p>
      </dgm:t>
    </dgm:pt>
    <dgm:pt modelId="{05753860-D42F-49BE-97DC-B7E3A55A3B77}" type="sibTrans" cxnId="{60F1FA16-0011-49F3-B3F4-DCDBAE1D54AF}">
      <dgm:prSet/>
      <dgm:spPr/>
      <dgm:t>
        <a:bodyPr/>
        <a:lstStyle/>
        <a:p>
          <a:endParaRPr lang="en-US"/>
        </a:p>
      </dgm:t>
    </dgm:pt>
    <mc:AlternateContent xmlns:mc="http://schemas.openxmlformats.org/markup-compatibility/2006" xmlns:a14="http://schemas.microsoft.com/office/drawing/2010/main">
      <mc:Choice Requires="a14">
        <dgm:pt modelId="{2D9D9959-24AE-419C-BCB7-CFE6FA8BDA6D}">
          <dgm:prSet phldrT="[Text]" custT="1"/>
          <dgm:spPr>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dgm:spPr>
          <dgm:t>
            <a:bodyPr anchor="ctr"/>
            <a:lstStyle/>
            <a:p>
              <a:pPr>
                <a:lnSpc>
                  <a:spcPct val="125000"/>
                </a:lnSpc>
                <a:spcBef>
                  <a:spcPts val="600"/>
                </a:spcBef>
                <a:spcAft>
                  <a:spcPts val="0"/>
                </a:spcAft>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Entropy: </a:t>
              </a:r>
              <a14:m>
                <m:oMath xmlns:m="http://schemas.openxmlformats.org/officeDocument/2006/math">
                  <m:r>
                    <a:rPr lang="en-US" sz="3600" i="1">
                      <a:solidFill>
                        <a:schemeClr val="tx1"/>
                      </a:solidFill>
                      <a:latin typeface="Cambria Math" panose="02040503050406030204" pitchFamily="18" charset="0"/>
                    </a:rPr>
                    <m:t>−</m:t>
                  </m:r>
                  <m:nary>
                    <m:naryPr>
                      <m:chr m:val="∑"/>
                      <m:ctrlPr>
                        <a:rPr lang="en-US" sz="3600" i="1">
                          <a:solidFill>
                            <a:schemeClr val="tx1"/>
                          </a:solidFill>
                          <a:latin typeface="Cambria Math" panose="02040503050406030204" pitchFamily="18" charset="0"/>
                        </a:rPr>
                      </m:ctrlPr>
                    </m:naryPr>
                    <m:sub>
                      <m:r>
                        <m:rPr>
                          <m:brk m:alnAt="23"/>
                        </m:rPr>
                        <a:rPr lang="en-US" sz="3600" i="1">
                          <a:solidFill>
                            <a:schemeClr val="tx1"/>
                          </a:solidFill>
                          <a:latin typeface="Cambria Math" panose="02040503050406030204" pitchFamily="18" charset="0"/>
                        </a:rPr>
                        <m:t>𝑗</m:t>
                      </m:r>
                      <m:r>
                        <a:rPr lang="en-US" sz="3600" i="1">
                          <a:solidFill>
                            <a:schemeClr val="tx1"/>
                          </a:solidFill>
                          <a:latin typeface="Cambria Math" panose="02040503050406030204" pitchFamily="18" charset="0"/>
                        </a:rPr>
                        <m:t>=1</m:t>
                      </m:r>
                    </m:sub>
                    <m:sup>
                      <m:r>
                        <a:rPr lang="en-US" sz="3600" i="1">
                          <a:solidFill>
                            <a:schemeClr val="tx1"/>
                          </a:solidFill>
                          <a:latin typeface="Cambria Math" panose="02040503050406030204" pitchFamily="18" charset="0"/>
                        </a:rPr>
                        <m:t>𝑘</m:t>
                      </m:r>
                    </m:sup>
                    <m:e>
                      <m:sSub>
                        <m:sSubPr>
                          <m:ctrlPr>
                            <a:rPr lang="en-US" sz="3600" i="1">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𝑝</m:t>
                          </m:r>
                        </m:e>
                        <m:sub>
                          <m:r>
                            <a:rPr lang="en-US" sz="3600" i="1">
                              <a:solidFill>
                                <a:schemeClr val="tx1"/>
                              </a:solidFill>
                              <a:latin typeface="Cambria Math" panose="02040503050406030204" pitchFamily="18" charset="0"/>
                            </a:rPr>
                            <m:t>𝑖𝑗</m:t>
                          </m:r>
                        </m:sub>
                      </m:sSub>
                      <m:func>
                        <m:funcPr>
                          <m:ctrlPr>
                            <a:rPr lang="en-US" sz="3600" i="1">
                              <a:solidFill>
                                <a:schemeClr val="tx1"/>
                              </a:solidFill>
                              <a:latin typeface="Cambria Math" panose="02040503050406030204" pitchFamily="18" charset="0"/>
                            </a:rPr>
                          </m:ctrlPr>
                        </m:funcPr>
                        <m:fName>
                          <m:sSub>
                            <m:sSubPr>
                              <m:ctrlPr>
                                <a:rPr lang="en-US" sz="3600" i="1">
                                  <a:solidFill>
                                    <a:schemeClr val="tx1"/>
                                  </a:solidFill>
                                  <a:latin typeface="Cambria Math" panose="02040503050406030204" pitchFamily="18" charset="0"/>
                                </a:rPr>
                              </m:ctrlPr>
                            </m:sSubPr>
                            <m:e>
                              <m:r>
                                <m:rPr>
                                  <m:sty m:val="p"/>
                                </m:rPr>
                                <a:rPr lang="en-US" sz="3600">
                                  <a:solidFill>
                                    <a:schemeClr val="tx1"/>
                                  </a:solidFill>
                                  <a:latin typeface="Cambria Math" panose="02040503050406030204" pitchFamily="18" charset="0"/>
                                </a:rPr>
                                <m:t>log</m:t>
                              </m:r>
                            </m:e>
                            <m:sub>
                              <m:r>
                                <a:rPr lang="en-US" sz="3600" b="0" i="1" smtClean="0">
                                  <a:solidFill>
                                    <a:schemeClr val="tx1"/>
                                  </a:solidFill>
                                  <a:latin typeface="Cambria Math" panose="02040503050406030204" pitchFamily="18" charset="0"/>
                                </a:rPr>
                                <m:t>2</m:t>
                              </m:r>
                            </m:sub>
                          </m:sSub>
                        </m:fName>
                        <m:e>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𝑝</m:t>
                                  </m:r>
                                </m:e>
                                <m:sub>
                                  <m:r>
                                    <a:rPr lang="en-US" sz="3600" i="1">
                                      <a:solidFill>
                                        <a:schemeClr val="tx1"/>
                                      </a:solidFill>
                                      <a:latin typeface="Cambria Math" panose="02040503050406030204" pitchFamily="18" charset="0"/>
                                    </a:rPr>
                                    <m:t>𝑖𝑗</m:t>
                                  </m:r>
                                </m:sub>
                              </m:sSub>
                            </m:e>
                          </m:d>
                        </m:e>
                      </m:func>
                    </m:e>
                  </m:nary>
                </m:oMath>
              </a14:m>
              <a:endPar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mc:Choice>
      <mc:Fallback xmlns="">
        <dgm:pt modelId="{2D9D9959-24AE-419C-BCB7-CFE6FA8BDA6D}">
          <dgm:prSet phldrT="[Text]" custT="1"/>
          <dgm:spPr>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dgm:spPr>
          <dgm:t>
            <a:bodyPr anchor="ctr"/>
            <a:lstStyle/>
            <a:p>
              <a:pPr>
                <a:lnSpc>
                  <a:spcPct val="125000"/>
                </a:lnSpc>
                <a:spcBef>
                  <a:spcPts val="600"/>
                </a:spcBef>
                <a:spcAft>
                  <a:spcPts val="0"/>
                </a:spcAft>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Entropy: </a:t>
              </a:r>
              <a:r>
                <a:rPr lang="en-US" sz="3600" i="0">
                  <a:solidFill>
                    <a:schemeClr val="tx1"/>
                  </a:solidFill>
                  <a:latin typeface="Cambria Math" panose="02040503050406030204" pitchFamily="18" charset="0"/>
                </a:rPr>
                <a:t>−∑_(𝑗=1)^𝑘▒〖</a:t>
              </a:r>
              <a:r>
                <a:rPr lang="en-US" sz="3600" b="0" i="0">
                  <a:solidFill>
                    <a:schemeClr val="tx1"/>
                  </a:solidFill>
                  <a:latin typeface="Cambria Math" panose="02040503050406030204" pitchFamily="18" charset="0"/>
                </a:rPr>
                <a:t>𝑝_</a:t>
              </a:r>
              <a:r>
                <a:rPr lang="en-US" sz="3600" i="0">
                  <a:solidFill>
                    <a:schemeClr val="tx1"/>
                  </a:solidFill>
                  <a:latin typeface="Cambria Math" panose="02040503050406030204" pitchFamily="18" charset="0"/>
                </a:rPr>
                <a:t>𝑖𝑗  log_</a:t>
              </a:r>
              <a:r>
                <a:rPr lang="en-US" sz="3600" b="0" i="0">
                  <a:solidFill>
                    <a:schemeClr val="tx1"/>
                  </a:solidFill>
                  <a:latin typeface="Cambria Math" panose="02040503050406030204" pitchFamily="18" charset="0"/>
                </a:rPr>
                <a:t>2⁡(</a:t>
              </a:r>
              <a:r>
                <a:rPr lang="en-US" sz="3600" i="0">
                  <a:solidFill>
                    <a:schemeClr val="tx1"/>
                  </a:solidFill>
                  <a:latin typeface="Cambria Math" panose="02040503050406030204" pitchFamily="18" charset="0"/>
                </a:rPr>
                <a:t>𝑝_𝑖𝑗 ) 〗</a:t>
              </a:r>
              <a:endPar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mc:Fallback>
    </mc:AlternateContent>
    <dgm:pt modelId="{B5C1ABE2-A8DF-492D-B700-D1EDB6778EAE}" type="parTrans" cxnId="{BBB31EE9-F7E4-4F60-BA7E-7BD992699A1C}">
      <dgm:prSet/>
      <dgm:spPr/>
      <dgm:t>
        <a:bodyPr/>
        <a:lstStyle/>
        <a:p>
          <a:endParaRPr lang="en-US"/>
        </a:p>
      </dgm:t>
    </dgm:pt>
    <dgm:pt modelId="{8BEA4993-04C9-4FB4-A542-5083FCC8997F}" type="sibTrans" cxnId="{BBB31EE9-F7E4-4F60-BA7E-7BD992699A1C}">
      <dgm:prSet/>
      <dgm:spPr/>
      <dgm:t>
        <a:bodyPr/>
        <a:lstStyle/>
        <a:p>
          <a:endParaRPr lang="en-US"/>
        </a:p>
      </dgm:t>
    </dgm:pt>
    <dgm:pt modelId="{F39D6C3A-5E1A-4F5D-B70A-960E7C919BC8}">
      <dgm:prSet phldrT="[Text]" custT="1"/>
      <dgm:spPr>
        <a:gradFill flip="none" rotWithShape="0">
          <a:gsLst>
            <a:gs pos="0">
              <a:srgbClr val="99FF66">
                <a:tint val="66000"/>
                <a:satMod val="160000"/>
              </a:srgbClr>
            </a:gs>
            <a:gs pos="50000">
              <a:srgbClr val="99FF66">
                <a:tint val="44500"/>
                <a:satMod val="160000"/>
              </a:srgbClr>
            </a:gs>
            <a:gs pos="100000">
              <a:srgbClr val="99FF66">
                <a:tint val="23500"/>
                <a:satMod val="160000"/>
              </a:srgbClr>
            </a:gs>
          </a:gsLst>
          <a:lin ang="16200000" scaled="1"/>
          <a:tileRect/>
        </a:gradFill>
      </dgm:spPr>
      <dgm:t>
        <a:bodyPr anchor="ctr"/>
        <a:lstStyle/>
        <a:p>
          <a:pPr>
            <a:lnSpc>
              <a:spcPct val="125000"/>
            </a:lnSpc>
            <a:spcBef>
              <a:spcPts val="600"/>
            </a:spcBef>
            <a:spcAft>
              <a:spcPts val="0"/>
            </a:spcAft>
          </a:pP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Interval Target Variable</a:t>
          </a:r>
          <a:endPar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1D2F4ADB-6252-4AD3-83EF-6B8A41816FDC}" type="parTrans" cxnId="{9F4DD6EE-11ED-46D7-BEE2-9C038CB2B78C}">
      <dgm:prSet/>
      <dgm:spPr/>
      <dgm:t>
        <a:bodyPr/>
        <a:lstStyle/>
        <a:p>
          <a:endParaRPr lang="en-US"/>
        </a:p>
      </dgm:t>
    </dgm:pt>
    <dgm:pt modelId="{9E81FC5C-A9DD-443A-B86F-792B5AA414B4}" type="sibTrans" cxnId="{9F4DD6EE-11ED-46D7-BEE2-9C038CB2B78C}">
      <dgm:prSet/>
      <dgm:spPr/>
      <dgm:t>
        <a:bodyPr/>
        <a:lstStyle/>
        <a:p>
          <a:endParaRPr lang="en-US"/>
        </a:p>
      </dgm:t>
    </dgm:pt>
    <mc:AlternateContent xmlns:mc="http://schemas.openxmlformats.org/markup-compatibility/2006" xmlns:a14="http://schemas.microsoft.com/office/drawing/2010/main">
      <mc:Choice Requires="a14">
        <dgm:pt modelId="{AE566260-858D-4571-B125-FD66A1347E03}">
          <dgm:prSet custT="1"/>
          <dgm:spPr>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dgm:spPr>
          <dgm:t>
            <a:bodyPr anchor="ctr"/>
            <a:lstStyle/>
            <a:p>
              <a:pPr>
                <a:lnSpc>
                  <a:spcPct val="125000"/>
                </a:lnSpc>
                <a:spcBef>
                  <a:spcPts val="600"/>
                </a:spcBef>
                <a:spcAft>
                  <a:spcPts val="0"/>
                </a:spcAft>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Gini Index: </a:t>
              </a:r>
              <a14:m>
                <m:oMath xmlns:m="http://schemas.openxmlformats.org/officeDocument/2006/math">
                  <m:r>
                    <a:rPr lang="en-US" sz="3600" b="0" i="1" smtClean="0">
                      <a:solidFill>
                        <a:schemeClr val="tx1"/>
                      </a:solidFill>
                      <a:latin typeface="Cambria Math" panose="02040503050406030204" pitchFamily="18" charset="0"/>
                    </a:rPr>
                    <m:t>1−</m:t>
                  </m:r>
                  <m:nary>
                    <m:naryPr>
                      <m:chr m:val="∑"/>
                      <m:ctrlPr>
                        <a:rPr lang="en-US" sz="3600" b="0" i="1" smtClean="0">
                          <a:solidFill>
                            <a:schemeClr val="tx1"/>
                          </a:solidFill>
                          <a:latin typeface="Cambria Math" panose="02040503050406030204" pitchFamily="18" charset="0"/>
                        </a:rPr>
                      </m:ctrlPr>
                    </m:naryPr>
                    <m:sub>
                      <m:r>
                        <m:rPr>
                          <m:brk m:alnAt="23"/>
                        </m:rPr>
                        <a:rPr lang="en-US" sz="3600" b="0" i="1" smtClean="0">
                          <a:solidFill>
                            <a:schemeClr val="tx1"/>
                          </a:solidFill>
                          <a:latin typeface="Cambria Math" panose="02040503050406030204" pitchFamily="18" charset="0"/>
                        </a:rPr>
                        <m:t>𝑗</m:t>
                      </m:r>
                      <m:r>
                        <a:rPr lang="en-US" sz="3600" b="0" i="1" smtClean="0">
                          <a:solidFill>
                            <a:schemeClr val="tx1"/>
                          </a:solidFill>
                          <a:latin typeface="Cambria Math" panose="02040503050406030204" pitchFamily="18" charset="0"/>
                        </a:rPr>
                        <m:t>=1</m:t>
                      </m:r>
                    </m:sub>
                    <m:sup>
                      <m:r>
                        <a:rPr lang="en-US" sz="3600" b="0" i="1" smtClean="0">
                          <a:solidFill>
                            <a:schemeClr val="tx1"/>
                          </a:solidFill>
                          <a:latin typeface="Cambria Math" panose="02040503050406030204" pitchFamily="18" charset="0"/>
                        </a:rPr>
                        <m:t>𝑘</m:t>
                      </m:r>
                    </m:sup>
                    <m:e>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𝑝</m:t>
                          </m:r>
                        </m:e>
                        <m:sub>
                          <m:r>
                            <a:rPr lang="en-US" sz="3600" b="0" i="1" smtClean="0">
                              <a:solidFill>
                                <a:schemeClr val="tx1"/>
                              </a:solidFill>
                              <a:latin typeface="Cambria Math" panose="02040503050406030204" pitchFamily="18" charset="0"/>
                            </a:rPr>
                            <m:t>𝑖𝑗</m:t>
                          </m:r>
                        </m:sub>
                        <m:sup>
                          <m:r>
                            <a:rPr lang="en-US" sz="3600" b="0" i="1" smtClean="0">
                              <a:solidFill>
                                <a:schemeClr val="tx1"/>
                              </a:solidFill>
                              <a:latin typeface="Cambria Math" panose="02040503050406030204" pitchFamily="18" charset="0"/>
                            </a:rPr>
                            <m:t>2</m:t>
                          </m:r>
                        </m:sup>
                      </m:sSubSup>
                    </m:e>
                  </m:nary>
                </m:oMath>
              </a14:m>
              <a:endParaRPr lang="en-US" sz="3600" dirty="0">
                <a:latin typeface="Calibri" panose="020F0502020204030204" pitchFamily="34" charset="0"/>
                <a:ea typeface="Calibri" panose="020F0502020204030204" pitchFamily="34" charset="0"/>
                <a:cs typeface="Calibri" panose="020F0502020204030204" pitchFamily="34" charset="0"/>
              </a:endParaRPr>
            </a:p>
          </dgm:t>
        </dgm:pt>
      </mc:Choice>
      <mc:Fallback xmlns="">
        <dgm:pt modelId="{AE566260-858D-4571-B125-FD66A1347E03}">
          <dgm:prSet custT="1"/>
          <dgm:spPr>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dgm:spPr>
          <dgm:t>
            <a:bodyPr anchor="ctr"/>
            <a:lstStyle/>
            <a:p>
              <a:pPr>
                <a:lnSpc>
                  <a:spcPct val="125000"/>
                </a:lnSpc>
                <a:spcBef>
                  <a:spcPts val="600"/>
                </a:spcBef>
                <a:spcAft>
                  <a:spcPts val="0"/>
                </a:spcAft>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Gini Index: </a:t>
              </a:r>
              <a:r>
                <a:rPr lang="en-US" sz="3600" b="0" i="0">
                  <a:solidFill>
                    <a:schemeClr val="tx1"/>
                  </a:solidFill>
                  <a:latin typeface="Cambria Math" panose="02040503050406030204" pitchFamily="18" charset="0"/>
                </a:rPr>
                <a:t>1−∑_(𝑗=1)^𝑘▒𝑝_𝑖𝑗^2 </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mc:Fallback>
    </mc:AlternateContent>
    <dgm:pt modelId="{7678E602-5DCF-4828-A563-08758C4B6A04}" type="parTrans" cxnId="{5B9A6CB7-F395-4125-8CCE-22C29F5BEA8F}">
      <dgm:prSet/>
      <dgm:spPr/>
      <dgm:t>
        <a:bodyPr/>
        <a:lstStyle/>
        <a:p>
          <a:endParaRPr lang="en-US"/>
        </a:p>
      </dgm:t>
    </dgm:pt>
    <dgm:pt modelId="{43070F77-E48F-4B71-A52A-1C5C4B639EAB}" type="sibTrans" cxnId="{5B9A6CB7-F395-4125-8CCE-22C29F5BEA8F}">
      <dgm:prSet/>
      <dgm:spPr/>
      <dgm:t>
        <a:bodyPr/>
        <a:lstStyle/>
        <a:p>
          <a:endParaRPr lang="en-US"/>
        </a:p>
      </dgm:t>
    </dgm:pt>
    <mc:AlternateContent xmlns:mc="http://schemas.openxmlformats.org/markup-compatibility/2006" xmlns:a14="http://schemas.microsoft.com/office/drawing/2010/main">
      <mc:Choice Requires="a14">
        <dgm:pt modelId="{A442C155-F71B-43B9-B421-894C55BD6BBA}">
          <dgm:prSet phldrT="[Text]" custT="1"/>
          <dgm:spPr>
            <a:gradFill flip="none" rotWithShape="0">
              <a:gsLst>
                <a:gs pos="0">
                  <a:srgbClr val="99FF66">
                    <a:tint val="66000"/>
                    <a:satMod val="160000"/>
                  </a:srgbClr>
                </a:gs>
                <a:gs pos="50000">
                  <a:srgbClr val="99FF66">
                    <a:tint val="44500"/>
                    <a:satMod val="160000"/>
                  </a:srgbClr>
                </a:gs>
                <a:gs pos="100000">
                  <a:srgbClr val="99FF66">
                    <a:tint val="23500"/>
                    <a:satMod val="160000"/>
                  </a:srgbClr>
                </a:gs>
              </a:gsLst>
              <a:lin ang="16200000" scaled="1"/>
              <a:tileRect/>
            </a:gradFill>
          </dgm:spPr>
          <dgm:t>
            <a:bodyPr anchor="ctr"/>
            <a:lstStyle/>
            <a:p>
              <a:pPr>
                <a:lnSpc>
                  <a:spcPct val="125000"/>
                </a:lnSpc>
                <a:spcBef>
                  <a:spcPts val="600"/>
                </a:spcBef>
                <a:spcAft>
                  <a:spcPts val="0"/>
                </a:spcAft>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Squared Error: </a:t>
              </a:r>
              <a14:m>
                <m:oMath xmlns:m="http://schemas.openxmlformats.org/officeDocument/2006/math">
                  <m:nary>
                    <m:naryPr>
                      <m:chr m:val="∑"/>
                      <m:supHide m:val="on"/>
                      <m:ctrlPr>
                        <a:rPr lang="en-US" sz="3600" i="1" smtClean="0">
                          <a:solidFill>
                            <a:schemeClr val="tx1"/>
                          </a:solidFill>
                          <a:latin typeface="Cambria Math" panose="02040503050406030204" pitchFamily="18" charset="0"/>
                        </a:rPr>
                      </m:ctrlPr>
                    </m:naryPr>
                    <m:sub>
                      <m:r>
                        <a:rPr lang="en-US" sz="3600" b="0" i="1" smtClean="0">
                          <a:solidFill>
                            <a:schemeClr val="tx1"/>
                          </a:solidFill>
                          <a:latin typeface="Cambria Math" panose="02040503050406030204" pitchFamily="18" charset="0"/>
                        </a:rPr>
                        <m:t>𝑗</m:t>
                      </m:r>
                    </m:sub>
                    <m:sup/>
                    <m:e>
                      <m:sSup>
                        <m:sSupPr>
                          <m:ctrlPr>
                            <a:rPr lang="en-US" sz="3600" i="1" smtClean="0">
                              <a:solidFill>
                                <a:schemeClr val="tx1"/>
                              </a:solidFill>
                              <a:latin typeface="Cambria Math" panose="02040503050406030204" pitchFamily="18" charset="0"/>
                            </a:rPr>
                          </m:ctrlPr>
                        </m:sSupPr>
                        <m:e>
                          <m:d>
                            <m:dPr>
                              <m:ctrlPr>
                                <a:rPr lang="en-US" sz="3600" i="1" smtClean="0">
                                  <a:solidFill>
                                    <a:schemeClr val="tx1"/>
                                  </a:solidFill>
                                  <a:latin typeface="Cambria Math" panose="02040503050406030204" pitchFamily="18" charset="0"/>
                                </a:rPr>
                              </m:ctrlPr>
                            </m:dPr>
                            <m:e>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𝑦</m:t>
                                  </m:r>
                                </m:e>
                                <m:sub>
                                  <m:r>
                                    <a:rPr lang="en-US" sz="3600" b="0" i="1" smtClean="0">
                                      <a:solidFill>
                                        <a:schemeClr val="tx1"/>
                                      </a:solidFill>
                                      <a:latin typeface="Cambria Math" panose="02040503050406030204" pitchFamily="18" charset="0"/>
                                    </a:rPr>
                                    <m:t>𝑗</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acc>
                                    <m:accPr>
                                      <m:chr m:val="̅"/>
                                      <m:ctrlPr>
                                        <a:rPr lang="en-US" sz="3600" b="0" i="1" smtClean="0">
                                          <a:solidFill>
                                            <a:schemeClr val="tx1"/>
                                          </a:solidFill>
                                          <a:latin typeface="Cambria Math" panose="02040503050406030204" pitchFamily="18" charset="0"/>
                                        </a:rPr>
                                      </m:ctrlPr>
                                    </m:accPr>
                                    <m:e>
                                      <m:r>
                                        <a:rPr lang="en-US" sz="3600" b="0" i="1" smtClean="0">
                                          <a:solidFill>
                                            <a:schemeClr val="tx1"/>
                                          </a:solidFill>
                                          <a:latin typeface="Cambria Math" panose="02040503050406030204" pitchFamily="18" charset="0"/>
                                        </a:rPr>
                                        <m:t>𝑦</m:t>
                                      </m:r>
                                    </m:e>
                                  </m:acc>
                                </m:e>
                                <m:sub>
                                  <m:d>
                                    <m:dPr>
                                      <m:begChr m:val="["/>
                                      <m:endChr m:val="]"/>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𝑗</m:t>
                                      </m:r>
                                    </m:e>
                                  </m:d>
                                </m:sub>
                              </m:sSub>
                            </m:e>
                          </m:d>
                        </m:e>
                        <m:sup>
                          <m:r>
                            <a:rPr lang="en-US" sz="3600" b="0" i="1" smtClean="0">
                              <a:solidFill>
                                <a:schemeClr val="tx1"/>
                              </a:solidFill>
                              <a:latin typeface="Cambria Math" panose="02040503050406030204" pitchFamily="18" charset="0"/>
                            </a:rPr>
                            <m:t>2</m:t>
                          </m:r>
                        </m:sup>
                      </m:sSup>
                    </m:e>
                  </m:nary>
                </m:oMath>
              </a14:m>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sSub>
                    <m:sSubPr>
                      <m:ctrlPr>
                        <a:rPr lang="en-US" sz="3600" i="1">
                          <a:solidFill>
                            <a:schemeClr val="tx1"/>
                          </a:solidFill>
                          <a:latin typeface="Cambria Math" panose="02040503050406030204" pitchFamily="18" charset="0"/>
                        </a:rPr>
                      </m:ctrlPr>
                    </m:sSubPr>
                    <m:e>
                      <m:acc>
                        <m:accPr>
                          <m:chr m:val="̅"/>
                          <m:ctrlPr>
                            <a:rPr lang="en-US" sz="3600" i="1">
                              <a:solidFill>
                                <a:schemeClr val="tx1"/>
                              </a:solidFill>
                              <a:latin typeface="Cambria Math" panose="02040503050406030204" pitchFamily="18" charset="0"/>
                            </a:rPr>
                          </m:ctrlPr>
                        </m:accPr>
                        <m:e>
                          <m:r>
                            <a:rPr lang="en-US" sz="3600" i="1">
                              <a:solidFill>
                                <a:schemeClr val="tx1"/>
                              </a:solidFill>
                              <a:latin typeface="Cambria Math" panose="02040503050406030204" pitchFamily="18" charset="0"/>
                            </a:rPr>
                            <m:t>𝑦</m:t>
                          </m:r>
                        </m:e>
                      </m:acc>
                    </m:e>
                    <m:sub>
                      <m:d>
                        <m:dPr>
                          <m:begChr m:val="["/>
                          <m:endChr m:val="]"/>
                          <m:ctrlPr>
                            <a:rPr lang="en-US" sz="3600" i="1">
                              <a:solidFill>
                                <a:schemeClr val="tx1"/>
                              </a:solidFill>
                              <a:latin typeface="Cambria Math" panose="02040503050406030204" pitchFamily="18" charset="0"/>
                            </a:rPr>
                          </m:ctrlPr>
                        </m:dPr>
                        <m:e>
                          <m:r>
                            <a:rPr lang="en-US" sz="3600" i="1">
                              <a:solidFill>
                                <a:schemeClr val="tx1"/>
                              </a:solidFill>
                              <a:latin typeface="Cambria Math" panose="02040503050406030204" pitchFamily="18" charset="0"/>
                            </a:rPr>
                            <m:t>𝑗</m:t>
                          </m:r>
                        </m:e>
                      </m:d>
                    </m:sub>
                  </m:sSub>
                </m:oMath>
              </a14:m>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is the mean of the target variable in the node that case </a:t>
              </a:r>
              <a:r>
                <a:rPr lang="en-US" sz="3600" i="1" dirty="0">
                  <a:solidFill>
                    <a:schemeClr val="tx1"/>
                  </a:solidFill>
                  <a:latin typeface="Calibri" panose="020F0502020204030204" pitchFamily="34" charset="0"/>
                  <a:ea typeface="Calibri" panose="020F0502020204030204" pitchFamily="34" charset="0"/>
                  <a:cs typeface="Calibri" panose="020F0502020204030204" pitchFamily="34" charset="0"/>
                </a:rPr>
                <a:t>j</a:t>
              </a: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belongs to</a:t>
              </a:r>
            </a:p>
          </dgm:t>
        </dgm:pt>
      </mc:Choice>
      <mc:Fallback xmlns="">
        <dgm:pt modelId="{A442C155-F71B-43B9-B421-894C55BD6BBA}">
          <dgm:prSet phldrT="[Text]" custT="1"/>
          <dgm:spPr>
            <a:gradFill flip="none" rotWithShape="0">
              <a:gsLst>
                <a:gs pos="0">
                  <a:srgbClr val="99FF66">
                    <a:tint val="66000"/>
                    <a:satMod val="160000"/>
                  </a:srgbClr>
                </a:gs>
                <a:gs pos="50000">
                  <a:srgbClr val="99FF66">
                    <a:tint val="44500"/>
                    <a:satMod val="160000"/>
                  </a:srgbClr>
                </a:gs>
                <a:gs pos="100000">
                  <a:srgbClr val="99FF66">
                    <a:tint val="23500"/>
                    <a:satMod val="160000"/>
                  </a:srgbClr>
                </a:gs>
              </a:gsLst>
              <a:lin ang="16200000" scaled="1"/>
              <a:tileRect/>
            </a:gradFill>
          </dgm:spPr>
          <dgm:t>
            <a:bodyPr anchor="ctr"/>
            <a:lstStyle/>
            <a:p>
              <a:pPr>
                <a:lnSpc>
                  <a:spcPct val="125000"/>
                </a:lnSpc>
                <a:spcBef>
                  <a:spcPts val="600"/>
                </a:spcBef>
                <a:spcAft>
                  <a:spcPts val="0"/>
                </a:spcAft>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Squared Error: </a:t>
              </a:r>
              <a:r>
                <a:rPr lang="en-US" sz="3600" i="0">
                  <a:solidFill>
                    <a:schemeClr val="tx1"/>
                  </a:solidFill>
                  <a:latin typeface="Cambria Math" panose="02040503050406030204" pitchFamily="18" charset="0"/>
                </a:rPr>
                <a:t>∑</a:t>
              </a:r>
              <a:r>
                <a:rPr lang="en-US" sz="3600" b="0" i="0">
                  <a:solidFill>
                    <a:schemeClr val="tx1"/>
                  </a:solidFill>
                  <a:latin typeface="Cambria Math" panose="02040503050406030204" pitchFamily="18" charset="0"/>
                </a:rPr>
                <a:t>_𝑗▒(𝑦_𝑗−𝑦 ̅_[𝑗]  )^2 </a:t>
              </a: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where </a:t>
              </a:r>
              <a:r>
                <a:rPr lang="en-US" sz="3600" i="0">
                  <a:solidFill>
                    <a:schemeClr val="tx1"/>
                  </a:solidFill>
                  <a:latin typeface="Cambria Math" panose="02040503050406030204" pitchFamily="18" charset="0"/>
                </a:rPr>
                <a:t>𝑦 ̅_[𝑗] </a:t>
              </a: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is the mean of the target variable in the node that case </a:t>
              </a:r>
              <a:r>
                <a:rPr lang="en-US" sz="3600" i="1" dirty="0">
                  <a:solidFill>
                    <a:schemeClr val="tx1"/>
                  </a:solidFill>
                  <a:latin typeface="Calibri" panose="020F0502020204030204" pitchFamily="34" charset="0"/>
                  <a:ea typeface="Calibri" panose="020F0502020204030204" pitchFamily="34" charset="0"/>
                  <a:cs typeface="Calibri" panose="020F0502020204030204" pitchFamily="34" charset="0"/>
                </a:rPr>
                <a:t>j</a:t>
              </a: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belongs to</a:t>
              </a:r>
            </a:p>
          </dgm:t>
        </dgm:pt>
      </mc:Fallback>
    </mc:AlternateContent>
    <dgm:pt modelId="{160AF21A-327E-4303-BEBD-0028D17554E3}" type="sibTrans" cxnId="{1E83DC64-2828-45E2-BF2A-E28C953CFCA9}">
      <dgm:prSet/>
      <dgm:spPr/>
      <dgm:t>
        <a:bodyPr/>
        <a:lstStyle/>
        <a:p>
          <a:endParaRPr lang="en-US"/>
        </a:p>
      </dgm:t>
    </dgm:pt>
    <dgm:pt modelId="{EDF57DDA-D359-4F48-9FFC-3C79D5927199}" type="parTrans" cxnId="{1E83DC64-2828-45E2-BF2A-E28C953CFCA9}">
      <dgm:prSet/>
      <dgm:spPr/>
      <dgm:t>
        <a:bodyPr/>
        <a:lstStyle/>
        <a:p>
          <a:endParaRPr lang="en-US"/>
        </a:p>
      </dgm:t>
    </dgm:pt>
    <dgm:pt modelId="{760CC874-678C-46F9-AD63-65E7FB4FC86B}" type="pres">
      <dgm:prSet presAssocID="{E0488375-296C-46E5-8B78-78EE2D7E1BB6}" presName="linear" presStyleCnt="0">
        <dgm:presLayoutVars>
          <dgm:dir/>
          <dgm:resizeHandles val="exact"/>
        </dgm:presLayoutVars>
      </dgm:prSet>
      <dgm:spPr/>
    </dgm:pt>
    <dgm:pt modelId="{50C80A77-B163-403F-9FDB-E4F9B0D819ED}" type="pres">
      <dgm:prSet presAssocID="{F2A28119-2A96-4773-B87F-F0C719E6718F}" presName="comp" presStyleCnt="0"/>
      <dgm:spPr/>
    </dgm:pt>
    <dgm:pt modelId="{1455977A-2EEF-46ED-9646-046AF610D090}" type="pres">
      <dgm:prSet presAssocID="{F2A28119-2A96-4773-B87F-F0C719E6718F}" presName="box" presStyleLbl="node1" presStyleIdx="0" presStyleCnt="2"/>
      <dgm:spPr/>
    </dgm:pt>
    <dgm:pt modelId="{61003ED2-06ED-4E78-8F28-E84CB24580DF}" type="pres">
      <dgm:prSet presAssocID="{F2A28119-2A96-4773-B87F-F0C719E6718F}" presName="img" presStyleLbl="fgImgPlace1" presStyleIdx="0" presStyleCnt="2"/>
      <dgm:spPr>
        <a:blipFill rotWithShape="1">
          <a:blip xmlns:r="http://schemas.openxmlformats.org/officeDocument/2006/relationships" r:embed="rId1"/>
          <a:srcRect/>
          <a:stretch>
            <a:fillRect l="-5000" r="-5000"/>
          </a:stretch>
        </a:blipFill>
      </dgm:spPr>
    </dgm:pt>
    <dgm:pt modelId="{37C33BEA-5F14-43B2-98A9-EFD39A9AF73A}" type="pres">
      <dgm:prSet presAssocID="{F2A28119-2A96-4773-B87F-F0C719E6718F}" presName="text" presStyleLbl="node1" presStyleIdx="0" presStyleCnt="2">
        <dgm:presLayoutVars>
          <dgm:bulletEnabled val="1"/>
        </dgm:presLayoutVars>
      </dgm:prSet>
      <dgm:spPr/>
    </dgm:pt>
    <dgm:pt modelId="{0A43F136-2BBE-4F7E-B7BE-2696BCEE062F}" type="pres">
      <dgm:prSet presAssocID="{05753860-D42F-49BE-97DC-B7E3A55A3B77}" presName="spacer" presStyleCnt="0"/>
      <dgm:spPr/>
    </dgm:pt>
    <dgm:pt modelId="{44E90CF3-85D1-4102-B0C1-FFF8EC7CC6B0}" type="pres">
      <dgm:prSet presAssocID="{F39D6C3A-5E1A-4F5D-B70A-960E7C919BC8}" presName="comp" presStyleCnt="0"/>
      <dgm:spPr/>
    </dgm:pt>
    <dgm:pt modelId="{294D0901-AC75-4B5E-9A1D-5B7C9049DF9C}" type="pres">
      <dgm:prSet presAssocID="{F39D6C3A-5E1A-4F5D-B70A-960E7C919BC8}" presName="box" presStyleLbl="node1" presStyleIdx="1" presStyleCnt="2"/>
      <dgm:spPr/>
    </dgm:pt>
    <dgm:pt modelId="{E929ED3E-F773-485C-8742-476E4ACFCFD6}" type="pres">
      <dgm:prSet presAssocID="{F39D6C3A-5E1A-4F5D-B70A-960E7C919BC8}" presName="img" presStyleLbl="fgImgPlace1" presStyleIdx="1" presStyleCnt="2"/>
      <dgm:spPr>
        <a:blipFill rotWithShape="1">
          <a:blip xmlns:r="http://schemas.openxmlformats.org/officeDocument/2006/relationships" r:embed="rId2"/>
          <a:srcRect/>
          <a:stretch>
            <a:fillRect l="-21000" r="-21000"/>
          </a:stretch>
        </a:blipFill>
      </dgm:spPr>
    </dgm:pt>
    <dgm:pt modelId="{98C8C942-B26C-4177-97A4-3F99B884B0C8}" type="pres">
      <dgm:prSet presAssocID="{F39D6C3A-5E1A-4F5D-B70A-960E7C919BC8}" presName="text" presStyleLbl="node1" presStyleIdx="1" presStyleCnt="2">
        <dgm:presLayoutVars>
          <dgm:bulletEnabled val="1"/>
        </dgm:presLayoutVars>
      </dgm:prSet>
      <dgm:spPr/>
    </dgm:pt>
  </dgm:ptLst>
  <dgm:cxnLst>
    <dgm:cxn modelId="{6BB21906-13E7-4811-8F5C-6ECB5E358035}" type="presOf" srcId="{AE566260-858D-4571-B125-FD66A1347E03}" destId="{37C33BEA-5F14-43B2-98A9-EFD39A9AF73A}" srcOrd="1" destOrd="2" presId="urn:microsoft.com/office/officeart/2005/8/layout/vList4"/>
    <dgm:cxn modelId="{56AD8709-A257-4C91-970F-07770E2B0E5B}" type="presOf" srcId="{2D9D9959-24AE-419C-BCB7-CFE6FA8BDA6D}" destId="{1455977A-2EEF-46ED-9646-046AF610D090}" srcOrd="0" destOrd="1" presId="urn:microsoft.com/office/officeart/2005/8/layout/vList4"/>
    <dgm:cxn modelId="{60F1FA16-0011-49F3-B3F4-DCDBAE1D54AF}" srcId="{E0488375-296C-46E5-8B78-78EE2D7E1BB6}" destId="{F2A28119-2A96-4773-B87F-F0C719E6718F}" srcOrd="0" destOrd="0" parTransId="{FEB8E0A6-FFBF-4F78-8D89-00A56585DBE8}" sibTransId="{05753860-D42F-49BE-97DC-B7E3A55A3B77}"/>
    <dgm:cxn modelId="{8846C91E-345A-43AA-93E1-626BEFE87173}" type="presOf" srcId="{A442C155-F71B-43B9-B421-894C55BD6BBA}" destId="{98C8C942-B26C-4177-97A4-3F99B884B0C8}" srcOrd="1" destOrd="1" presId="urn:microsoft.com/office/officeart/2005/8/layout/vList4"/>
    <dgm:cxn modelId="{721AA75F-AC76-4363-8088-C69777A6975B}" type="presOf" srcId="{2D9D9959-24AE-419C-BCB7-CFE6FA8BDA6D}" destId="{37C33BEA-5F14-43B2-98A9-EFD39A9AF73A}" srcOrd="1" destOrd="1" presId="urn:microsoft.com/office/officeart/2005/8/layout/vList4"/>
    <dgm:cxn modelId="{1E83DC64-2828-45E2-BF2A-E28C953CFCA9}" srcId="{F39D6C3A-5E1A-4F5D-B70A-960E7C919BC8}" destId="{A442C155-F71B-43B9-B421-894C55BD6BBA}" srcOrd="0" destOrd="0" parTransId="{EDF57DDA-D359-4F48-9FFC-3C79D5927199}" sibTransId="{160AF21A-327E-4303-BEBD-0028D17554E3}"/>
    <dgm:cxn modelId="{0C310F4F-93AF-4A7C-B3BD-E2CF6251C111}" type="presOf" srcId="{F2A28119-2A96-4773-B87F-F0C719E6718F}" destId="{1455977A-2EEF-46ED-9646-046AF610D090}" srcOrd="0" destOrd="0" presId="urn:microsoft.com/office/officeart/2005/8/layout/vList4"/>
    <dgm:cxn modelId="{477BA997-A88E-4349-B523-910519CBE521}" type="presOf" srcId="{E0488375-296C-46E5-8B78-78EE2D7E1BB6}" destId="{760CC874-678C-46F9-AD63-65E7FB4FC86B}" srcOrd="0" destOrd="0" presId="urn:microsoft.com/office/officeart/2005/8/layout/vList4"/>
    <dgm:cxn modelId="{539C199C-DF86-48A1-A2F8-CCA3AA5EFB66}" type="presOf" srcId="{F39D6C3A-5E1A-4F5D-B70A-960E7C919BC8}" destId="{294D0901-AC75-4B5E-9A1D-5B7C9049DF9C}" srcOrd="0" destOrd="0" presId="urn:microsoft.com/office/officeart/2005/8/layout/vList4"/>
    <dgm:cxn modelId="{5B9A6CB7-F395-4125-8CCE-22C29F5BEA8F}" srcId="{F2A28119-2A96-4773-B87F-F0C719E6718F}" destId="{AE566260-858D-4571-B125-FD66A1347E03}" srcOrd="1" destOrd="0" parTransId="{7678E602-5DCF-4828-A563-08758C4B6A04}" sibTransId="{43070F77-E48F-4B71-A52A-1C5C4B639EAB}"/>
    <dgm:cxn modelId="{5B285EDA-57BD-4BAD-B37F-B38D95B3D55B}" type="presOf" srcId="{A442C155-F71B-43B9-B421-894C55BD6BBA}" destId="{294D0901-AC75-4B5E-9A1D-5B7C9049DF9C}" srcOrd="0" destOrd="1" presId="urn:microsoft.com/office/officeart/2005/8/layout/vList4"/>
    <dgm:cxn modelId="{A370C4E6-C5C0-4D42-B030-A7754C2ED80D}" type="presOf" srcId="{F39D6C3A-5E1A-4F5D-B70A-960E7C919BC8}" destId="{98C8C942-B26C-4177-97A4-3F99B884B0C8}" srcOrd="1" destOrd="0" presId="urn:microsoft.com/office/officeart/2005/8/layout/vList4"/>
    <dgm:cxn modelId="{BBB31EE9-F7E4-4F60-BA7E-7BD992699A1C}" srcId="{F2A28119-2A96-4773-B87F-F0C719E6718F}" destId="{2D9D9959-24AE-419C-BCB7-CFE6FA8BDA6D}" srcOrd="0" destOrd="0" parTransId="{B5C1ABE2-A8DF-492D-B700-D1EDB6778EAE}" sibTransId="{8BEA4993-04C9-4FB4-A542-5083FCC8997F}"/>
    <dgm:cxn modelId="{9F4DD6EE-11ED-46D7-BEE2-9C038CB2B78C}" srcId="{E0488375-296C-46E5-8B78-78EE2D7E1BB6}" destId="{F39D6C3A-5E1A-4F5D-B70A-960E7C919BC8}" srcOrd="1" destOrd="0" parTransId="{1D2F4ADB-6252-4AD3-83EF-6B8A41816FDC}" sibTransId="{9E81FC5C-A9DD-443A-B86F-792B5AA414B4}"/>
    <dgm:cxn modelId="{BDC594F7-FB5B-4219-808A-3E46CBC27645}" type="presOf" srcId="{AE566260-858D-4571-B125-FD66A1347E03}" destId="{1455977A-2EEF-46ED-9646-046AF610D090}" srcOrd="0" destOrd="2" presId="urn:microsoft.com/office/officeart/2005/8/layout/vList4"/>
    <dgm:cxn modelId="{B2D37CF9-5918-4D23-84E5-04FDA0DC4881}" type="presOf" srcId="{F2A28119-2A96-4773-B87F-F0C719E6718F}" destId="{37C33BEA-5F14-43B2-98A9-EFD39A9AF73A}" srcOrd="1" destOrd="0" presId="urn:microsoft.com/office/officeart/2005/8/layout/vList4"/>
    <dgm:cxn modelId="{93228F03-495A-46C5-8DFD-6D0CEF8A6E8D}" type="presParOf" srcId="{760CC874-678C-46F9-AD63-65E7FB4FC86B}" destId="{50C80A77-B163-403F-9FDB-E4F9B0D819ED}" srcOrd="0" destOrd="0" presId="urn:microsoft.com/office/officeart/2005/8/layout/vList4"/>
    <dgm:cxn modelId="{B8993187-5368-4DEE-BDEE-7147628C2CA9}" type="presParOf" srcId="{50C80A77-B163-403F-9FDB-E4F9B0D819ED}" destId="{1455977A-2EEF-46ED-9646-046AF610D090}" srcOrd="0" destOrd="0" presId="urn:microsoft.com/office/officeart/2005/8/layout/vList4"/>
    <dgm:cxn modelId="{BF0EF781-B731-4B4C-9DFD-7FABDAF40185}" type="presParOf" srcId="{50C80A77-B163-403F-9FDB-E4F9B0D819ED}" destId="{61003ED2-06ED-4E78-8F28-E84CB24580DF}" srcOrd="1" destOrd="0" presId="urn:microsoft.com/office/officeart/2005/8/layout/vList4"/>
    <dgm:cxn modelId="{F6D0B4F3-B587-4F10-81B6-90136D36ECBD}" type="presParOf" srcId="{50C80A77-B163-403F-9FDB-E4F9B0D819ED}" destId="{37C33BEA-5F14-43B2-98A9-EFD39A9AF73A}" srcOrd="2" destOrd="0" presId="urn:microsoft.com/office/officeart/2005/8/layout/vList4"/>
    <dgm:cxn modelId="{A8F4B898-CC7D-4F65-98BB-039209C3F7E4}" type="presParOf" srcId="{760CC874-678C-46F9-AD63-65E7FB4FC86B}" destId="{0A43F136-2BBE-4F7E-B7BE-2696BCEE062F}" srcOrd="1" destOrd="0" presId="urn:microsoft.com/office/officeart/2005/8/layout/vList4"/>
    <dgm:cxn modelId="{6A362D74-9A16-471E-AC05-AAFDAD1AE9B9}" type="presParOf" srcId="{760CC874-678C-46F9-AD63-65E7FB4FC86B}" destId="{44E90CF3-85D1-4102-B0C1-FFF8EC7CC6B0}" srcOrd="2" destOrd="0" presId="urn:microsoft.com/office/officeart/2005/8/layout/vList4"/>
    <dgm:cxn modelId="{DA6079CD-29B4-40A7-BAFB-B37C01C955F8}" type="presParOf" srcId="{44E90CF3-85D1-4102-B0C1-FFF8EC7CC6B0}" destId="{294D0901-AC75-4B5E-9A1D-5B7C9049DF9C}" srcOrd="0" destOrd="0" presId="urn:microsoft.com/office/officeart/2005/8/layout/vList4"/>
    <dgm:cxn modelId="{D0393F23-BC2C-4960-A76D-EE57F7A54641}" type="presParOf" srcId="{44E90CF3-85D1-4102-B0C1-FFF8EC7CC6B0}" destId="{E929ED3E-F773-485C-8742-476E4ACFCFD6}" srcOrd="1" destOrd="0" presId="urn:microsoft.com/office/officeart/2005/8/layout/vList4"/>
    <dgm:cxn modelId="{EE8F6AB2-F109-4B15-BE2B-917E44564C07}" type="presParOf" srcId="{44E90CF3-85D1-4102-B0C1-FFF8EC7CC6B0}" destId="{98C8C942-B26C-4177-97A4-3F99B884B0C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488375-296C-46E5-8B78-78EE2D7E1BB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F2A28119-2A96-4773-B87F-F0C719E6718F}">
      <dgm:prSet phldrT="[Text]" custT="1"/>
      <dgm:spPr>
        <a:blipFill>
          <a:blip xmlns:r="http://schemas.openxmlformats.org/officeDocument/2006/relationships" r:embed="rId1"/>
          <a:stretch>
            <a:fillRect/>
          </a:stretch>
        </a:blipFill>
      </dgm:spPr>
      <dgm:t>
        <a:bodyPr/>
        <a:lstStyle/>
        <a:p>
          <a:r>
            <a:rPr lang="en-US">
              <a:noFill/>
            </a:rPr>
            <a:t> </a:t>
          </a:r>
        </a:p>
      </dgm:t>
    </dgm:pt>
    <dgm:pt modelId="{FEB8E0A6-FFBF-4F78-8D89-00A56585DBE8}" type="parTrans" cxnId="{60F1FA16-0011-49F3-B3F4-DCDBAE1D54AF}">
      <dgm:prSet/>
      <dgm:spPr/>
      <dgm:t>
        <a:bodyPr/>
        <a:lstStyle/>
        <a:p>
          <a:endParaRPr lang="en-US"/>
        </a:p>
      </dgm:t>
    </dgm:pt>
    <dgm:pt modelId="{05753860-D42F-49BE-97DC-B7E3A55A3B77}" type="sibTrans" cxnId="{60F1FA16-0011-49F3-B3F4-DCDBAE1D54AF}">
      <dgm:prSet/>
      <dgm:spPr/>
      <dgm:t>
        <a:bodyPr/>
        <a:lstStyle/>
        <a:p>
          <a:endParaRPr lang="en-US"/>
        </a:p>
      </dgm:t>
    </dgm:pt>
    <dgm:pt modelId="{2D9D9959-24AE-419C-BCB7-CFE6FA8BDA6D}">
      <dgm:prSet phldrT="[Text]" custT="1"/>
      <dgm:spPr>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dgm:spPr>
      <dgm:t>
        <a:bodyPr/>
        <a:lstStyle/>
        <a:p>
          <a:r>
            <a:rPr lang="en-US">
              <a:noFill/>
            </a:rPr>
            <a:t> </a:t>
          </a:r>
        </a:p>
      </dgm:t>
    </dgm:pt>
    <dgm:pt modelId="{B5C1ABE2-A8DF-492D-B700-D1EDB6778EAE}" type="parTrans" cxnId="{BBB31EE9-F7E4-4F60-BA7E-7BD992699A1C}">
      <dgm:prSet/>
      <dgm:spPr/>
      <dgm:t>
        <a:bodyPr/>
        <a:lstStyle/>
        <a:p>
          <a:endParaRPr lang="en-US"/>
        </a:p>
      </dgm:t>
    </dgm:pt>
    <dgm:pt modelId="{8BEA4993-04C9-4FB4-A542-5083FCC8997F}" type="sibTrans" cxnId="{BBB31EE9-F7E4-4F60-BA7E-7BD992699A1C}">
      <dgm:prSet/>
      <dgm:spPr/>
      <dgm:t>
        <a:bodyPr/>
        <a:lstStyle/>
        <a:p>
          <a:endParaRPr lang="en-US"/>
        </a:p>
      </dgm:t>
    </dgm:pt>
    <dgm:pt modelId="{F39D6C3A-5E1A-4F5D-B70A-960E7C919BC8}">
      <dgm:prSet phldrT="[Text]" custT="1"/>
      <dgm:spPr>
        <a:blipFill>
          <a:blip xmlns:r="http://schemas.openxmlformats.org/officeDocument/2006/relationships" r:embed="rId2"/>
          <a:stretch>
            <a:fillRect/>
          </a:stretch>
        </a:blipFill>
      </dgm:spPr>
      <dgm:t>
        <a:bodyPr/>
        <a:lstStyle/>
        <a:p>
          <a:r>
            <a:rPr lang="en-US">
              <a:noFill/>
            </a:rPr>
            <a:t> </a:t>
          </a:r>
        </a:p>
      </dgm:t>
    </dgm:pt>
    <dgm:pt modelId="{1D2F4ADB-6252-4AD3-83EF-6B8A41816FDC}" type="parTrans" cxnId="{9F4DD6EE-11ED-46D7-BEE2-9C038CB2B78C}">
      <dgm:prSet/>
      <dgm:spPr/>
      <dgm:t>
        <a:bodyPr/>
        <a:lstStyle/>
        <a:p>
          <a:endParaRPr lang="en-US"/>
        </a:p>
      </dgm:t>
    </dgm:pt>
    <dgm:pt modelId="{9E81FC5C-A9DD-443A-B86F-792B5AA414B4}" type="sibTrans" cxnId="{9F4DD6EE-11ED-46D7-BEE2-9C038CB2B78C}">
      <dgm:prSet/>
      <dgm:spPr/>
      <dgm:t>
        <a:bodyPr/>
        <a:lstStyle/>
        <a:p>
          <a:endParaRPr lang="en-US"/>
        </a:p>
      </dgm:t>
    </dgm:pt>
    <dgm:pt modelId="{AE566260-858D-4571-B125-FD66A1347E03}">
      <dgm:prSet custT="1"/>
      <dgm:spPr>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dgm:spPr>
      <dgm:t>
        <a:bodyPr/>
        <a:lstStyle/>
        <a:p>
          <a:r>
            <a:rPr lang="en-US">
              <a:noFill/>
            </a:rPr>
            <a:t> </a:t>
          </a:r>
        </a:p>
      </dgm:t>
    </dgm:pt>
    <dgm:pt modelId="{7678E602-5DCF-4828-A563-08758C4B6A04}" type="parTrans" cxnId="{5B9A6CB7-F395-4125-8CCE-22C29F5BEA8F}">
      <dgm:prSet/>
      <dgm:spPr/>
      <dgm:t>
        <a:bodyPr/>
        <a:lstStyle/>
        <a:p>
          <a:endParaRPr lang="en-US"/>
        </a:p>
      </dgm:t>
    </dgm:pt>
    <dgm:pt modelId="{43070F77-E48F-4B71-A52A-1C5C4B639EAB}" type="sibTrans" cxnId="{5B9A6CB7-F395-4125-8CCE-22C29F5BEA8F}">
      <dgm:prSet/>
      <dgm:spPr/>
      <dgm:t>
        <a:bodyPr/>
        <a:lstStyle/>
        <a:p>
          <a:endParaRPr lang="en-US"/>
        </a:p>
      </dgm:t>
    </dgm:pt>
    <dgm:pt modelId="{A442C155-F71B-43B9-B421-894C55BD6BBA}">
      <dgm:prSet phldrT="[Text]" custT="1"/>
      <dgm:spPr>
        <a:gradFill flip="none" rotWithShape="0">
          <a:gsLst>
            <a:gs pos="0">
              <a:srgbClr val="99FF66">
                <a:tint val="66000"/>
                <a:satMod val="160000"/>
              </a:srgbClr>
            </a:gs>
            <a:gs pos="50000">
              <a:srgbClr val="99FF66">
                <a:tint val="44500"/>
                <a:satMod val="160000"/>
              </a:srgbClr>
            </a:gs>
            <a:gs pos="100000">
              <a:srgbClr val="99FF66">
                <a:tint val="23500"/>
                <a:satMod val="160000"/>
              </a:srgbClr>
            </a:gs>
          </a:gsLst>
          <a:lin ang="16200000" scaled="1"/>
          <a:tileRect/>
        </a:gradFill>
      </dgm:spPr>
      <dgm:t>
        <a:bodyPr/>
        <a:lstStyle/>
        <a:p>
          <a:r>
            <a:rPr lang="en-US">
              <a:noFill/>
            </a:rPr>
            <a:t> </a:t>
          </a:r>
        </a:p>
      </dgm:t>
    </dgm:pt>
    <dgm:pt modelId="{160AF21A-327E-4303-BEBD-0028D17554E3}" type="sibTrans" cxnId="{1E83DC64-2828-45E2-BF2A-E28C953CFCA9}">
      <dgm:prSet/>
      <dgm:spPr/>
      <dgm:t>
        <a:bodyPr/>
        <a:lstStyle/>
        <a:p>
          <a:endParaRPr lang="en-US"/>
        </a:p>
      </dgm:t>
    </dgm:pt>
    <dgm:pt modelId="{EDF57DDA-D359-4F48-9FFC-3C79D5927199}" type="parTrans" cxnId="{1E83DC64-2828-45E2-BF2A-E28C953CFCA9}">
      <dgm:prSet/>
      <dgm:spPr/>
      <dgm:t>
        <a:bodyPr/>
        <a:lstStyle/>
        <a:p>
          <a:endParaRPr lang="en-US"/>
        </a:p>
      </dgm:t>
    </dgm:pt>
    <dgm:pt modelId="{760CC874-678C-46F9-AD63-65E7FB4FC86B}" type="pres">
      <dgm:prSet presAssocID="{E0488375-296C-46E5-8B78-78EE2D7E1BB6}" presName="linear" presStyleCnt="0">
        <dgm:presLayoutVars>
          <dgm:dir/>
          <dgm:resizeHandles val="exact"/>
        </dgm:presLayoutVars>
      </dgm:prSet>
      <dgm:spPr/>
    </dgm:pt>
    <dgm:pt modelId="{50C80A77-B163-403F-9FDB-E4F9B0D819ED}" type="pres">
      <dgm:prSet presAssocID="{F2A28119-2A96-4773-B87F-F0C719E6718F}" presName="comp" presStyleCnt="0"/>
      <dgm:spPr/>
    </dgm:pt>
    <dgm:pt modelId="{1455977A-2EEF-46ED-9646-046AF610D090}" type="pres">
      <dgm:prSet presAssocID="{F2A28119-2A96-4773-B87F-F0C719E6718F}" presName="box" presStyleLbl="node1" presStyleIdx="0" presStyleCnt="2"/>
      <dgm:spPr/>
    </dgm:pt>
    <dgm:pt modelId="{61003ED2-06ED-4E78-8F28-E84CB24580DF}" type="pres">
      <dgm:prSet presAssocID="{F2A28119-2A96-4773-B87F-F0C719E6718F}" presName="img" presStyleLbl="fgImgPlace1" presStyleIdx="0" presStyleCnt="2"/>
      <dgm:spPr>
        <a:blipFill rotWithShape="1">
          <a:blip xmlns:r="http://schemas.openxmlformats.org/officeDocument/2006/relationships" r:embed="rId3"/>
          <a:srcRect/>
          <a:stretch>
            <a:fillRect l="-5000" r="-5000"/>
          </a:stretch>
        </a:blipFill>
      </dgm:spPr>
    </dgm:pt>
    <dgm:pt modelId="{37C33BEA-5F14-43B2-98A9-EFD39A9AF73A}" type="pres">
      <dgm:prSet presAssocID="{F2A28119-2A96-4773-B87F-F0C719E6718F}" presName="text" presStyleLbl="node1" presStyleIdx="0" presStyleCnt="2">
        <dgm:presLayoutVars>
          <dgm:bulletEnabled val="1"/>
        </dgm:presLayoutVars>
      </dgm:prSet>
      <dgm:spPr/>
    </dgm:pt>
    <dgm:pt modelId="{0A43F136-2BBE-4F7E-B7BE-2696BCEE062F}" type="pres">
      <dgm:prSet presAssocID="{05753860-D42F-49BE-97DC-B7E3A55A3B77}" presName="spacer" presStyleCnt="0"/>
      <dgm:spPr/>
    </dgm:pt>
    <dgm:pt modelId="{44E90CF3-85D1-4102-B0C1-FFF8EC7CC6B0}" type="pres">
      <dgm:prSet presAssocID="{F39D6C3A-5E1A-4F5D-B70A-960E7C919BC8}" presName="comp" presStyleCnt="0"/>
      <dgm:spPr/>
    </dgm:pt>
    <dgm:pt modelId="{294D0901-AC75-4B5E-9A1D-5B7C9049DF9C}" type="pres">
      <dgm:prSet presAssocID="{F39D6C3A-5E1A-4F5D-B70A-960E7C919BC8}" presName="box" presStyleLbl="node1" presStyleIdx="1" presStyleCnt="2"/>
      <dgm:spPr/>
    </dgm:pt>
    <dgm:pt modelId="{E929ED3E-F773-485C-8742-476E4ACFCFD6}" type="pres">
      <dgm:prSet presAssocID="{F39D6C3A-5E1A-4F5D-B70A-960E7C919BC8}" presName="img" presStyleLbl="fgImgPlace1" presStyleIdx="1" presStyleCnt="2"/>
      <dgm:spPr>
        <a:blipFill rotWithShape="1">
          <a:blip xmlns:r="http://schemas.openxmlformats.org/officeDocument/2006/relationships" r:embed="rId4"/>
          <a:srcRect/>
          <a:stretch>
            <a:fillRect l="-21000" r="-21000"/>
          </a:stretch>
        </a:blipFill>
      </dgm:spPr>
    </dgm:pt>
    <dgm:pt modelId="{98C8C942-B26C-4177-97A4-3F99B884B0C8}" type="pres">
      <dgm:prSet presAssocID="{F39D6C3A-5E1A-4F5D-B70A-960E7C919BC8}" presName="text" presStyleLbl="node1" presStyleIdx="1" presStyleCnt="2">
        <dgm:presLayoutVars>
          <dgm:bulletEnabled val="1"/>
        </dgm:presLayoutVars>
      </dgm:prSet>
      <dgm:spPr/>
    </dgm:pt>
  </dgm:ptLst>
  <dgm:cxnLst>
    <dgm:cxn modelId="{6BB21906-13E7-4811-8F5C-6ECB5E358035}" type="presOf" srcId="{AE566260-858D-4571-B125-FD66A1347E03}" destId="{37C33BEA-5F14-43B2-98A9-EFD39A9AF73A}" srcOrd="1" destOrd="2" presId="urn:microsoft.com/office/officeart/2005/8/layout/vList4"/>
    <dgm:cxn modelId="{56AD8709-A257-4C91-970F-07770E2B0E5B}" type="presOf" srcId="{2D9D9959-24AE-419C-BCB7-CFE6FA8BDA6D}" destId="{1455977A-2EEF-46ED-9646-046AF610D090}" srcOrd="0" destOrd="1" presId="urn:microsoft.com/office/officeart/2005/8/layout/vList4"/>
    <dgm:cxn modelId="{60F1FA16-0011-49F3-B3F4-DCDBAE1D54AF}" srcId="{E0488375-296C-46E5-8B78-78EE2D7E1BB6}" destId="{F2A28119-2A96-4773-B87F-F0C719E6718F}" srcOrd="0" destOrd="0" parTransId="{FEB8E0A6-FFBF-4F78-8D89-00A56585DBE8}" sibTransId="{05753860-D42F-49BE-97DC-B7E3A55A3B77}"/>
    <dgm:cxn modelId="{8846C91E-345A-43AA-93E1-626BEFE87173}" type="presOf" srcId="{A442C155-F71B-43B9-B421-894C55BD6BBA}" destId="{98C8C942-B26C-4177-97A4-3F99B884B0C8}" srcOrd="1" destOrd="1" presId="urn:microsoft.com/office/officeart/2005/8/layout/vList4"/>
    <dgm:cxn modelId="{721AA75F-AC76-4363-8088-C69777A6975B}" type="presOf" srcId="{2D9D9959-24AE-419C-BCB7-CFE6FA8BDA6D}" destId="{37C33BEA-5F14-43B2-98A9-EFD39A9AF73A}" srcOrd="1" destOrd="1" presId="urn:microsoft.com/office/officeart/2005/8/layout/vList4"/>
    <dgm:cxn modelId="{1E83DC64-2828-45E2-BF2A-E28C953CFCA9}" srcId="{F39D6C3A-5E1A-4F5D-B70A-960E7C919BC8}" destId="{A442C155-F71B-43B9-B421-894C55BD6BBA}" srcOrd="0" destOrd="0" parTransId="{EDF57DDA-D359-4F48-9FFC-3C79D5927199}" sibTransId="{160AF21A-327E-4303-BEBD-0028D17554E3}"/>
    <dgm:cxn modelId="{0C310F4F-93AF-4A7C-B3BD-E2CF6251C111}" type="presOf" srcId="{F2A28119-2A96-4773-B87F-F0C719E6718F}" destId="{1455977A-2EEF-46ED-9646-046AF610D090}" srcOrd="0" destOrd="0" presId="urn:microsoft.com/office/officeart/2005/8/layout/vList4"/>
    <dgm:cxn modelId="{477BA997-A88E-4349-B523-910519CBE521}" type="presOf" srcId="{E0488375-296C-46E5-8B78-78EE2D7E1BB6}" destId="{760CC874-678C-46F9-AD63-65E7FB4FC86B}" srcOrd="0" destOrd="0" presId="urn:microsoft.com/office/officeart/2005/8/layout/vList4"/>
    <dgm:cxn modelId="{539C199C-DF86-48A1-A2F8-CCA3AA5EFB66}" type="presOf" srcId="{F39D6C3A-5E1A-4F5D-B70A-960E7C919BC8}" destId="{294D0901-AC75-4B5E-9A1D-5B7C9049DF9C}" srcOrd="0" destOrd="0" presId="urn:microsoft.com/office/officeart/2005/8/layout/vList4"/>
    <dgm:cxn modelId="{5B9A6CB7-F395-4125-8CCE-22C29F5BEA8F}" srcId="{F2A28119-2A96-4773-B87F-F0C719E6718F}" destId="{AE566260-858D-4571-B125-FD66A1347E03}" srcOrd="1" destOrd="0" parTransId="{7678E602-5DCF-4828-A563-08758C4B6A04}" sibTransId="{43070F77-E48F-4B71-A52A-1C5C4B639EAB}"/>
    <dgm:cxn modelId="{5B285EDA-57BD-4BAD-B37F-B38D95B3D55B}" type="presOf" srcId="{A442C155-F71B-43B9-B421-894C55BD6BBA}" destId="{294D0901-AC75-4B5E-9A1D-5B7C9049DF9C}" srcOrd="0" destOrd="1" presId="urn:microsoft.com/office/officeart/2005/8/layout/vList4"/>
    <dgm:cxn modelId="{A370C4E6-C5C0-4D42-B030-A7754C2ED80D}" type="presOf" srcId="{F39D6C3A-5E1A-4F5D-B70A-960E7C919BC8}" destId="{98C8C942-B26C-4177-97A4-3F99B884B0C8}" srcOrd="1" destOrd="0" presId="urn:microsoft.com/office/officeart/2005/8/layout/vList4"/>
    <dgm:cxn modelId="{BBB31EE9-F7E4-4F60-BA7E-7BD992699A1C}" srcId="{F2A28119-2A96-4773-B87F-F0C719E6718F}" destId="{2D9D9959-24AE-419C-BCB7-CFE6FA8BDA6D}" srcOrd="0" destOrd="0" parTransId="{B5C1ABE2-A8DF-492D-B700-D1EDB6778EAE}" sibTransId="{8BEA4993-04C9-4FB4-A542-5083FCC8997F}"/>
    <dgm:cxn modelId="{9F4DD6EE-11ED-46D7-BEE2-9C038CB2B78C}" srcId="{E0488375-296C-46E5-8B78-78EE2D7E1BB6}" destId="{F39D6C3A-5E1A-4F5D-B70A-960E7C919BC8}" srcOrd="1" destOrd="0" parTransId="{1D2F4ADB-6252-4AD3-83EF-6B8A41816FDC}" sibTransId="{9E81FC5C-A9DD-443A-B86F-792B5AA414B4}"/>
    <dgm:cxn modelId="{BDC594F7-FB5B-4219-808A-3E46CBC27645}" type="presOf" srcId="{AE566260-858D-4571-B125-FD66A1347E03}" destId="{1455977A-2EEF-46ED-9646-046AF610D090}" srcOrd="0" destOrd="2" presId="urn:microsoft.com/office/officeart/2005/8/layout/vList4"/>
    <dgm:cxn modelId="{B2D37CF9-5918-4D23-84E5-04FDA0DC4881}" type="presOf" srcId="{F2A28119-2A96-4773-B87F-F0C719E6718F}" destId="{37C33BEA-5F14-43B2-98A9-EFD39A9AF73A}" srcOrd="1" destOrd="0" presId="urn:microsoft.com/office/officeart/2005/8/layout/vList4"/>
    <dgm:cxn modelId="{93228F03-495A-46C5-8DFD-6D0CEF8A6E8D}" type="presParOf" srcId="{760CC874-678C-46F9-AD63-65E7FB4FC86B}" destId="{50C80A77-B163-403F-9FDB-E4F9B0D819ED}" srcOrd="0" destOrd="0" presId="urn:microsoft.com/office/officeart/2005/8/layout/vList4"/>
    <dgm:cxn modelId="{B8993187-5368-4DEE-BDEE-7147628C2CA9}" type="presParOf" srcId="{50C80A77-B163-403F-9FDB-E4F9B0D819ED}" destId="{1455977A-2EEF-46ED-9646-046AF610D090}" srcOrd="0" destOrd="0" presId="urn:microsoft.com/office/officeart/2005/8/layout/vList4"/>
    <dgm:cxn modelId="{BF0EF781-B731-4B4C-9DFD-7FABDAF40185}" type="presParOf" srcId="{50C80A77-B163-403F-9FDB-E4F9B0D819ED}" destId="{61003ED2-06ED-4E78-8F28-E84CB24580DF}" srcOrd="1" destOrd="0" presId="urn:microsoft.com/office/officeart/2005/8/layout/vList4"/>
    <dgm:cxn modelId="{F6D0B4F3-B587-4F10-81B6-90136D36ECBD}" type="presParOf" srcId="{50C80A77-B163-403F-9FDB-E4F9B0D819ED}" destId="{37C33BEA-5F14-43B2-98A9-EFD39A9AF73A}" srcOrd="2" destOrd="0" presId="urn:microsoft.com/office/officeart/2005/8/layout/vList4"/>
    <dgm:cxn modelId="{A8F4B898-CC7D-4F65-98BB-039209C3F7E4}" type="presParOf" srcId="{760CC874-678C-46F9-AD63-65E7FB4FC86B}" destId="{0A43F136-2BBE-4F7E-B7BE-2696BCEE062F}" srcOrd="1" destOrd="0" presId="urn:microsoft.com/office/officeart/2005/8/layout/vList4"/>
    <dgm:cxn modelId="{6A362D74-9A16-471E-AC05-AAFDAD1AE9B9}" type="presParOf" srcId="{760CC874-678C-46F9-AD63-65E7FB4FC86B}" destId="{44E90CF3-85D1-4102-B0C1-FFF8EC7CC6B0}" srcOrd="2" destOrd="0" presId="urn:microsoft.com/office/officeart/2005/8/layout/vList4"/>
    <dgm:cxn modelId="{DA6079CD-29B4-40A7-BAFB-B37C01C955F8}" type="presParOf" srcId="{44E90CF3-85D1-4102-B0C1-FFF8EC7CC6B0}" destId="{294D0901-AC75-4B5E-9A1D-5B7C9049DF9C}" srcOrd="0" destOrd="0" presId="urn:microsoft.com/office/officeart/2005/8/layout/vList4"/>
    <dgm:cxn modelId="{D0393F23-BC2C-4960-A76D-EE57F7A54641}" type="presParOf" srcId="{44E90CF3-85D1-4102-B0C1-FFF8EC7CC6B0}" destId="{E929ED3E-F773-485C-8742-476E4ACFCFD6}" srcOrd="1" destOrd="0" presId="urn:microsoft.com/office/officeart/2005/8/layout/vList4"/>
    <dgm:cxn modelId="{EE8F6AB2-F109-4B15-BE2B-917E44564C07}" type="presParOf" srcId="{44E90CF3-85D1-4102-B0C1-FFF8EC7CC6B0}" destId="{98C8C942-B26C-4177-97A4-3F99B884B0C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E2AC3-DE3A-4A2C-9DFC-CAF0794F7B5D}">
      <dsp:nvSpPr>
        <dsp:cNvPr id="0" name=""/>
        <dsp:cNvSpPr/>
      </dsp:nvSpPr>
      <dsp:spPr>
        <a:xfrm>
          <a:off x="15" y="0"/>
          <a:ext cx="3854778" cy="6527006"/>
        </a:xfrm>
        <a:prstGeom prst="roundRect">
          <a:avLst>
            <a:gd name="adj" fmla="val 10000"/>
          </a:avLst>
        </a:prstGeom>
        <a:gradFill flip="none" rotWithShape="0">
          <a:gsLst>
            <a:gs pos="0">
              <a:schemeClr val="bg1">
                <a:lumMod val="40000"/>
                <a:lumOff val="60000"/>
                <a:tint val="66000"/>
                <a:satMod val="160000"/>
              </a:schemeClr>
            </a:gs>
            <a:gs pos="50000">
              <a:schemeClr val="bg1">
                <a:lumMod val="40000"/>
                <a:lumOff val="60000"/>
                <a:tint val="44500"/>
                <a:satMod val="160000"/>
              </a:schemeClr>
            </a:gs>
            <a:gs pos="100000">
              <a:schemeClr val="bg1">
                <a:lumMod val="40000"/>
                <a:lumOff val="60000"/>
                <a:tint val="23500"/>
                <a:satMod val="160000"/>
              </a:schemeClr>
            </a:gs>
          </a:gsLst>
          <a:lin ang="16200000" scaled="1"/>
          <a:tileRect/>
        </a:grad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125000"/>
            </a:lnSpc>
            <a:spcBef>
              <a:spcPts val="600"/>
            </a:spcBef>
            <a:spcAft>
              <a:spcPts val="0"/>
            </a:spcAft>
            <a:buNone/>
          </a:pPr>
          <a:r>
            <a:rPr lang="en-US" sz="3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A decision tree model is a collection of rules. </a:t>
          </a:r>
        </a:p>
      </dsp:txBody>
      <dsp:txXfrm>
        <a:off x="15" y="2610802"/>
        <a:ext cx="3854778" cy="2610802"/>
      </dsp:txXfrm>
    </dsp:sp>
    <dsp:sp modelId="{379731CF-FF75-4E62-83DE-B059DF4E7005}">
      <dsp:nvSpPr>
        <dsp:cNvPr id="0" name=""/>
        <dsp:cNvSpPr/>
      </dsp:nvSpPr>
      <dsp:spPr>
        <a:xfrm>
          <a:off x="844320" y="391620"/>
          <a:ext cx="2173493" cy="2173493"/>
        </a:xfrm>
        <a:prstGeom prst="ellipse">
          <a:avLst/>
        </a:prstGeom>
        <a:blipFill rotWithShape="1">
          <a:blip xmlns:r="http://schemas.openxmlformats.org/officeDocument/2006/relationships" r:embed="rId1"/>
          <a:srcRect/>
          <a:stretch>
            <a:fillRect l="-25000" r="-25000"/>
          </a:stretch>
        </a:blip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353ACA1B-8B51-45C4-A0BE-856CD2B495F2}">
      <dsp:nvSpPr>
        <dsp:cNvPr id="0" name=""/>
        <dsp:cNvSpPr/>
      </dsp:nvSpPr>
      <dsp:spPr>
        <a:xfrm>
          <a:off x="3974099" y="0"/>
          <a:ext cx="3854778" cy="6527006"/>
        </a:xfrm>
        <a:prstGeom prst="roundRect">
          <a:avLst>
            <a:gd name="adj" fmla="val 10000"/>
          </a:avLst>
        </a:prstGeom>
        <a:solidFill>
          <a:schemeClr val="accent2">
            <a:lumMod val="20000"/>
            <a:lumOff val="80000"/>
          </a:schemeClr>
        </a:solid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125000"/>
            </a:lnSpc>
            <a:spcBef>
              <a:spcPct val="0"/>
            </a:spcBef>
            <a:spcAft>
              <a:spcPts val="0"/>
            </a:spcAft>
            <a:buNone/>
          </a:pPr>
          <a:r>
            <a:rPr lang="en-US" sz="3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The rules divide the observations into disjoint segments.</a:t>
          </a:r>
        </a:p>
      </dsp:txBody>
      <dsp:txXfrm>
        <a:off x="3974099" y="2610802"/>
        <a:ext cx="3854778" cy="2610802"/>
      </dsp:txXfrm>
    </dsp:sp>
    <dsp:sp modelId="{122E5167-8F30-488C-94DA-C53B11CE57C6}">
      <dsp:nvSpPr>
        <dsp:cNvPr id="0" name=""/>
        <dsp:cNvSpPr/>
      </dsp:nvSpPr>
      <dsp:spPr>
        <a:xfrm>
          <a:off x="4814742" y="391620"/>
          <a:ext cx="2173493" cy="2173493"/>
        </a:xfrm>
        <a:prstGeom prst="ellipse">
          <a:avLst/>
        </a:prstGeom>
        <a:blipFill rotWithShape="1">
          <a:blip xmlns:r="http://schemas.openxmlformats.org/officeDocument/2006/relationships" r:embed="rId2"/>
          <a:srcRect/>
          <a:stretch>
            <a:fillRect l="-39000" r="-39000"/>
          </a:stretch>
        </a:blip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C856EB5-A0A8-49DD-89D4-271AC22A639D}">
      <dsp:nvSpPr>
        <dsp:cNvPr id="0" name=""/>
        <dsp:cNvSpPr/>
      </dsp:nvSpPr>
      <dsp:spPr>
        <a:xfrm>
          <a:off x="7886700" y="0"/>
          <a:ext cx="3854778" cy="6527006"/>
        </a:xfrm>
        <a:prstGeom prst="roundRect">
          <a:avLst>
            <a:gd name="adj" fmla="val 10000"/>
          </a:avLst>
        </a:prstGeom>
        <a:gradFill flip="none" rotWithShape="0">
          <a:gsLst>
            <a:gs pos="0">
              <a:srgbClr val="99FF66">
                <a:tint val="66000"/>
                <a:satMod val="160000"/>
              </a:srgbClr>
            </a:gs>
            <a:gs pos="50000">
              <a:srgbClr val="99FF66">
                <a:tint val="44500"/>
                <a:satMod val="160000"/>
              </a:srgbClr>
            </a:gs>
            <a:gs pos="100000">
              <a:srgbClr val="99FF66">
                <a:tint val="23500"/>
                <a:satMod val="160000"/>
              </a:srgbClr>
            </a:gs>
          </a:gsLst>
          <a:lin ang="16200000" scaled="1"/>
          <a:tileRect/>
        </a:grad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125000"/>
            </a:lnSpc>
            <a:spcBef>
              <a:spcPts val="600"/>
            </a:spcBef>
            <a:spcAft>
              <a:spcPts val="0"/>
            </a:spcAft>
            <a:buNone/>
          </a:pPr>
          <a:r>
            <a:rPr lang="en-US" sz="3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Distributions of the target values across the segments are noticeably different.</a:t>
          </a:r>
        </a:p>
      </dsp:txBody>
      <dsp:txXfrm>
        <a:off x="7886700" y="2610802"/>
        <a:ext cx="3854778" cy="2610802"/>
      </dsp:txXfrm>
    </dsp:sp>
    <dsp:sp modelId="{965EC8AA-5EF1-4BEE-BB95-824320267602}">
      <dsp:nvSpPr>
        <dsp:cNvPr id="0" name=""/>
        <dsp:cNvSpPr/>
      </dsp:nvSpPr>
      <dsp:spPr>
        <a:xfrm>
          <a:off x="8785164" y="391620"/>
          <a:ext cx="2173493" cy="2173493"/>
        </a:xfrm>
        <a:prstGeom prst="ellipse">
          <a:avLst/>
        </a:prstGeom>
        <a:blipFill rotWithShape="1">
          <a:blip xmlns:r="http://schemas.openxmlformats.org/officeDocument/2006/relationships" r:embed="rId3"/>
          <a:srcRect/>
          <a:stretch>
            <a:fillRect l="-9000" r="-9000"/>
          </a:stretch>
        </a:blip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000F05ED-1988-4478-9C71-B3E022270AF1}">
      <dsp:nvSpPr>
        <dsp:cNvPr id="0" name=""/>
        <dsp:cNvSpPr/>
      </dsp:nvSpPr>
      <dsp:spPr>
        <a:xfrm>
          <a:off x="11914943" y="0"/>
          <a:ext cx="3854778" cy="6527006"/>
        </a:xfrm>
        <a:prstGeom prst="roundRect">
          <a:avLst>
            <a:gd name="adj" fmla="val 10000"/>
          </a:avLst>
        </a:prstGeom>
        <a:gradFill flip="none" rotWithShape="0">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125000"/>
            </a:lnSpc>
            <a:spcBef>
              <a:spcPts val="600"/>
            </a:spcBef>
            <a:spcAft>
              <a:spcPts val="0"/>
            </a:spcAft>
            <a:buNone/>
          </a:pPr>
          <a:r>
            <a:rPr lang="en-US" sz="3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Known as Recursive (Data) Partitioning in medical or public health fields.</a:t>
          </a:r>
        </a:p>
      </dsp:txBody>
      <dsp:txXfrm>
        <a:off x="11914943" y="2610802"/>
        <a:ext cx="3854778" cy="2610802"/>
      </dsp:txXfrm>
    </dsp:sp>
    <dsp:sp modelId="{84A87C21-A462-4161-B874-73C44A59D6BA}">
      <dsp:nvSpPr>
        <dsp:cNvPr id="0" name=""/>
        <dsp:cNvSpPr/>
      </dsp:nvSpPr>
      <dsp:spPr>
        <a:xfrm>
          <a:off x="12755586" y="391620"/>
          <a:ext cx="2173493" cy="2173493"/>
        </a:xfrm>
        <a:prstGeom prst="ellipse">
          <a:avLst/>
        </a:prstGeom>
        <a:blipFill rotWithShape="1">
          <a:blip xmlns:r="http://schemas.openxmlformats.org/officeDocument/2006/relationships" r:embed="rId4"/>
          <a:srcRect/>
          <a:stretch>
            <a:fillRect t="-31000" b="-31000"/>
          </a:stretch>
        </a:blip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8EA5E54F-99EE-48F8-AB05-B6DFF8F85ABE}">
      <dsp:nvSpPr>
        <dsp:cNvPr id="0" name=""/>
        <dsp:cNvSpPr/>
      </dsp:nvSpPr>
      <dsp:spPr>
        <a:xfrm>
          <a:off x="630935" y="5221605"/>
          <a:ext cx="14511528" cy="979051"/>
        </a:xfrm>
        <a:prstGeom prst="leftRightArrow">
          <a:avLst/>
        </a:prstGeom>
        <a:gradFill flip="none" rotWithShape="0">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31750"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C64AC-BC3B-484F-920D-784BFAB6CAF0}">
      <dsp:nvSpPr>
        <dsp:cNvPr id="0" name=""/>
        <dsp:cNvSpPr/>
      </dsp:nvSpPr>
      <dsp:spPr>
        <a:xfrm>
          <a:off x="4248436" y="1454761"/>
          <a:ext cx="946496" cy="91440"/>
        </a:xfrm>
        <a:custGeom>
          <a:avLst/>
          <a:gdLst/>
          <a:ahLst/>
          <a:cxnLst/>
          <a:rect l="0" t="0" r="0" b="0"/>
          <a:pathLst>
            <a:path>
              <a:moveTo>
                <a:pt x="0" y="59713"/>
              </a:moveTo>
              <a:lnTo>
                <a:pt x="490348" y="59713"/>
              </a:lnTo>
              <a:lnTo>
                <a:pt x="490348" y="45720"/>
              </a:lnTo>
              <a:lnTo>
                <a:pt x="946496" y="45720"/>
              </a:lnTo>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7255" y="1495595"/>
        <a:ext cx="48859" cy="9770"/>
      </dsp:txXfrm>
    </dsp:sp>
    <dsp:sp modelId="{A50BC230-B04E-4B13-8B25-31E0755211D8}">
      <dsp:nvSpPr>
        <dsp:cNvPr id="0" name=""/>
        <dsp:cNvSpPr/>
      </dsp:nvSpPr>
      <dsp:spPr>
        <a:xfrm>
          <a:off x="1989" y="240000"/>
          <a:ext cx="4248246" cy="2548948"/>
        </a:xfrm>
        <a:prstGeom prst="rect">
          <a:avLst/>
        </a:prstGeom>
        <a:solidFill>
          <a:srgbClr val="99FF66"/>
        </a:solidFill>
        <a:ln w="12700" cap="flat" cmpd="dbl"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Font typeface="+mj-lt"/>
            <a:buNone/>
          </a:pP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Select a leaf node</a:t>
          </a:r>
        </a:p>
      </dsp:txBody>
      <dsp:txXfrm>
        <a:off x="1989" y="240000"/>
        <a:ext cx="4248246" cy="2548948"/>
      </dsp:txXfrm>
    </dsp:sp>
    <dsp:sp modelId="{04EE4EDF-BFF0-4D5D-8FA7-B164BDDC81FC}">
      <dsp:nvSpPr>
        <dsp:cNvPr id="0" name=""/>
        <dsp:cNvSpPr/>
      </dsp:nvSpPr>
      <dsp:spPr>
        <a:xfrm>
          <a:off x="2126113" y="2773155"/>
          <a:ext cx="5225343" cy="946496"/>
        </a:xfrm>
        <a:custGeom>
          <a:avLst/>
          <a:gdLst/>
          <a:ahLst/>
          <a:cxnLst/>
          <a:rect l="0" t="0" r="0" b="0"/>
          <a:pathLst>
            <a:path>
              <a:moveTo>
                <a:pt x="5225343" y="0"/>
              </a:moveTo>
              <a:lnTo>
                <a:pt x="5225343" y="490348"/>
              </a:lnTo>
              <a:lnTo>
                <a:pt x="0" y="490348"/>
              </a:lnTo>
              <a:lnTo>
                <a:pt x="0" y="946496"/>
              </a:lnTo>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05887" y="3241518"/>
        <a:ext cx="265795" cy="9770"/>
      </dsp:txXfrm>
    </dsp:sp>
    <dsp:sp modelId="{9851F5AE-DD87-4D44-A07F-615CB22563FD}">
      <dsp:nvSpPr>
        <dsp:cNvPr id="0" name=""/>
        <dsp:cNvSpPr/>
      </dsp:nvSpPr>
      <dsp:spPr>
        <a:xfrm>
          <a:off x="5227333" y="226007"/>
          <a:ext cx="4248246" cy="2548948"/>
        </a:xfrm>
        <a:prstGeom prst="rect">
          <a:avLst/>
        </a:prstGeom>
        <a:solidFill>
          <a:schemeClr val="accent2">
            <a:lumMod val="40000"/>
            <a:lumOff val="60000"/>
          </a:schemeClr>
        </a:solidFill>
        <a:ln w="12700" cap="flat" cmpd="dbl"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Font typeface="+mj-lt"/>
            <a:buNone/>
          </a:pP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Trace the decision path from leaf node back to the root node</a:t>
          </a:r>
        </a:p>
      </dsp:txBody>
      <dsp:txXfrm>
        <a:off x="5227333" y="226007"/>
        <a:ext cx="4248246" cy="2548948"/>
      </dsp:txXfrm>
    </dsp:sp>
    <dsp:sp modelId="{60B7E863-CDF7-4859-A82C-B1CD199308BF}">
      <dsp:nvSpPr>
        <dsp:cNvPr id="0" name=""/>
        <dsp:cNvSpPr/>
      </dsp:nvSpPr>
      <dsp:spPr>
        <a:xfrm>
          <a:off x="4248436" y="4980805"/>
          <a:ext cx="946496" cy="91440"/>
        </a:xfrm>
        <a:custGeom>
          <a:avLst/>
          <a:gdLst/>
          <a:ahLst/>
          <a:cxnLst/>
          <a:rect l="0" t="0" r="0" b="0"/>
          <a:pathLst>
            <a:path>
              <a:moveTo>
                <a:pt x="0" y="45720"/>
              </a:moveTo>
              <a:lnTo>
                <a:pt x="946496" y="45720"/>
              </a:lnTo>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7257" y="5021640"/>
        <a:ext cx="48854" cy="9770"/>
      </dsp:txXfrm>
    </dsp:sp>
    <dsp:sp modelId="{B4F5EBCB-1B6E-4738-83C5-30057E598376}">
      <dsp:nvSpPr>
        <dsp:cNvPr id="0" name=""/>
        <dsp:cNvSpPr/>
      </dsp:nvSpPr>
      <dsp:spPr>
        <a:xfrm>
          <a:off x="1989" y="3752051"/>
          <a:ext cx="4248246" cy="2548948"/>
        </a:xfrm>
        <a:prstGeom prst="rect">
          <a:avLst/>
        </a:prstGeom>
        <a:solidFill>
          <a:schemeClr val="accent2">
            <a:lumMod val="20000"/>
            <a:lumOff val="80000"/>
          </a:schemeClr>
        </a:solidFill>
        <a:ln w="12700" cap="flat" cmpd="dbl"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Font typeface="+mj-lt"/>
            <a:buNone/>
          </a:pP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Describe the features and their values used along the decision path </a:t>
          </a:r>
        </a:p>
      </dsp:txBody>
      <dsp:txXfrm>
        <a:off x="1989" y="3752051"/>
        <a:ext cx="4248246" cy="2548948"/>
      </dsp:txXfrm>
    </dsp:sp>
    <dsp:sp modelId="{EDF3EBCB-E983-458D-AD5B-342816C3101F}">
      <dsp:nvSpPr>
        <dsp:cNvPr id="0" name=""/>
        <dsp:cNvSpPr/>
      </dsp:nvSpPr>
      <dsp:spPr>
        <a:xfrm>
          <a:off x="5227333" y="3752051"/>
          <a:ext cx="4248246" cy="2548948"/>
        </a:xfrm>
        <a:prstGeom prst="rect">
          <a:avLst/>
        </a:prstGeom>
        <a:solidFill>
          <a:schemeClr val="bg1">
            <a:lumMod val="20000"/>
            <a:lumOff val="80000"/>
          </a:schemeClr>
        </a:solidFill>
        <a:ln w="12700" cap="flat" cmpd="dbl"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Font typeface="+mj-lt"/>
            <a:buNone/>
          </a:pP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Simplify the decision path by eliminating redundancy</a:t>
          </a:r>
        </a:p>
      </dsp:txBody>
      <dsp:txXfrm>
        <a:off x="5227333" y="3752051"/>
        <a:ext cx="4248246" cy="2548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5977A-2EEF-46ED-9646-046AF610D090}">
      <dsp:nvSpPr>
        <dsp:cNvPr id="0" name=""/>
        <dsp:cNvSpPr/>
      </dsp:nvSpPr>
      <dsp:spPr>
        <a:xfrm>
          <a:off x="0" y="0"/>
          <a:ext cx="15773400" cy="3107339"/>
        </a:xfrm>
        <a:prstGeom prst="roundRect">
          <a:avLst>
            <a:gd name="adj" fmla="val 10000"/>
          </a:avLst>
        </a:prstGeom>
        <a:gradFill flip="none" rotWithShape="0">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8100000" scaled="1"/>
          <a:tileRect/>
        </a:gra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25000"/>
            </a:lnSpc>
            <a:spcBef>
              <a:spcPts val="600"/>
            </a:spcBef>
            <a:spcAft>
              <a:spcPts val="0"/>
            </a:spcAft>
            <a:buNone/>
          </a:pPr>
          <a:r>
            <a:rPr lang="en-US" sz="36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Categorical Target Variable</a:t>
          </a:r>
          <a:endPar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1" indent="-285750" algn="l" defTabSz="1600200">
            <a:lnSpc>
              <a:spcPct val="125000"/>
            </a:lnSpc>
            <a:spcBef>
              <a:spcPts val="600"/>
            </a:spcBef>
            <a:spcAft>
              <a:spcPts val="0"/>
            </a:spcAft>
            <a:buChar char="•"/>
          </a:pP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Entropy: </a:t>
          </a:r>
          <a14:m xmlns:a14="http://schemas.microsoft.com/office/drawing/2010/main">
            <m:oMath xmlns:m="http://schemas.openxmlformats.org/officeDocument/2006/math">
              <m:r>
                <a:rPr lang="en-US" sz="3600" i="1" kern="1200">
                  <a:solidFill>
                    <a:schemeClr val="tx1"/>
                  </a:solidFill>
                  <a:latin typeface="Cambria Math" panose="02040503050406030204" pitchFamily="18" charset="0"/>
                </a:rPr>
                <m:t>−</m:t>
              </m:r>
              <m:nary>
                <m:naryPr>
                  <m:chr m:val="∑"/>
                  <m:ctrlPr>
                    <a:rPr lang="en-US" sz="3600" i="1" kern="1200">
                      <a:solidFill>
                        <a:schemeClr val="tx1"/>
                      </a:solidFill>
                      <a:latin typeface="Cambria Math" panose="02040503050406030204" pitchFamily="18" charset="0"/>
                    </a:rPr>
                  </m:ctrlPr>
                </m:naryPr>
                <m:sub>
                  <m:r>
                    <m:rPr>
                      <m:brk m:alnAt="23"/>
                    </m:rPr>
                    <a:rPr lang="en-US" sz="3600" i="1" kern="1200">
                      <a:solidFill>
                        <a:schemeClr val="tx1"/>
                      </a:solidFill>
                      <a:latin typeface="Cambria Math" panose="02040503050406030204" pitchFamily="18" charset="0"/>
                    </a:rPr>
                    <m:t>𝑗</m:t>
                  </m:r>
                  <m:r>
                    <a:rPr lang="en-US" sz="3600" i="1" kern="1200">
                      <a:solidFill>
                        <a:schemeClr val="tx1"/>
                      </a:solidFill>
                      <a:latin typeface="Cambria Math" panose="02040503050406030204" pitchFamily="18" charset="0"/>
                    </a:rPr>
                    <m:t>=1</m:t>
                  </m:r>
                </m:sub>
                <m:sup>
                  <m:r>
                    <a:rPr lang="en-US" sz="3600" i="1" kern="1200">
                      <a:solidFill>
                        <a:schemeClr val="tx1"/>
                      </a:solidFill>
                      <a:latin typeface="Cambria Math" panose="02040503050406030204" pitchFamily="18" charset="0"/>
                    </a:rPr>
                    <m:t>𝑘</m:t>
                  </m:r>
                </m:sup>
                <m:e>
                  <m:sSub>
                    <m:sSubPr>
                      <m:ctrlPr>
                        <a:rPr lang="en-US" sz="3600" i="1" kern="1200">
                          <a:solidFill>
                            <a:schemeClr val="tx1"/>
                          </a:solidFill>
                          <a:latin typeface="Cambria Math" panose="02040503050406030204" pitchFamily="18" charset="0"/>
                        </a:rPr>
                      </m:ctrlPr>
                    </m:sSubPr>
                    <m:e>
                      <m:r>
                        <a:rPr lang="en-US" sz="3600" b="0" i="1" kern="1200" smtClean="0">
                          <a:solidFill>
                            <a:schemeClr val="tx1"/>
                          </a:solidFill>
                          <a:latin typeface="Cambria Math" panose="02040503050406030204" pitchFamily="18" charset="0"/>
                        </a:rPr>
                        <m:t>𝑝</m:t>
                      </m:r>
                    </m:e>
                    <m:sub>
                      <m:r>
                        <a:rPr lang="en-US" sz="3600" i="1" kern="1200">
                          <a:solidFill>
                            <a:schemeClr val="tx1"/>
                          </a:solidFill>
                          <a:latin typeface="Cambria Math" panose="02040503050406030204" pitchFamily="18" charset="0"/>
                        </a:rPr>
                        <m:t>𝑖𝑗</m:t>
                      </m:r>
                    </m:sub>
                  </m:sSub>
                  <m:func>
                    <m:funcPr>
                      <m:ctrlPr>
                        <a:rPr lang="en-US" sz="3600" i="1" kern="1200">
                          <a:solidFill>
                            <a:schemeClr val="tx1"/>
                          </a:solidFill>
                          <a:latin typeface="Cambria Math" panose="02040503050406030204" pitchFamily="18" charset="0"/>
                        </a:rPr>
                      </m:ctrlPr>
                    </m:funcPr>
                    <m:fName>
                      <m:sSub>
                        <m:sSubPr>
                          <m:ctrlPr>
                            <a:rPr lang="en-US" sz="3600" i="1" kern="1200">
                              <a:solidFill>
                                <a:schemeClr val="tx1"/>
                              </a:solidFill>
                              <a:latin typeface="Cambria Math" panose="02040503050406030204" pitchFamily="18" charset="0"/>
                            </a:rPr>
                          </m:ctrlPr>
                        </m:sSubPr>
                        <m:e>
                          <m:r>
                            <m:rPr>
                              <m:sty m:val="p"/>
                            </m:rPr>
                            <a:rPr lang="en-US" sz="3600" kern="1200">
                              <a:solidFill>
                                <a:schemeClr val="tx1"/>
                              </a:solidFill>
                              <a:latin typeface="Cambria Math" panose="02040503050406030204" pitchFamily="18" charset="0"/>
                            </a:rPr>
                            <m:t>log</m:t>
                          </m:r>
                        </m:e>
                        <m:sub>
                          <m:r>
                            <a:rPr lang="en-US" sz="3600" b="0" i="1" kern="1200" smtClean="0">
                              <a:solidFill>
                                <a:schemeClr val="tx1"/>
                              </a:solidFill>
                              <a:latin typeface="Cambria Math" panose="02040503050406030204" pitchFamily="18" charset="0"/>
                            </a:rPr>
                            <m:t>2</m:t>
                          </m:r>
                        </m:sub>
                      </m:sSub>
                    </m:fName>
                    <m:e>
                      <m:d>
                        <m:dPr>
                          <m:ctrlPr>
                            <a:rPr lang="en-US" sz="3600" i="1" kern="1200">
                              <a:solidFill>
                                <a:schemeClr val="tx1"/>
                              </a:solidFill>
                              <a:latin typeface="Cambria Math" panose="02040503050406030204" pitchFamily="18" charset="0"/>
                            </a:rPr>
                          </m:ctrlPr>
                        </m:dPr>
                        <m:e>
                          <m:sSub>
                            <m:sSubPr>
                              <m:ctrlPr>
                                <a:rPr lang="en-US" sz="3600" i="1" kern="1200">
                                  <a:solidFill>
                                    <a:schemeClr val="tx1"/>
                                  </a:solidFill>
                                  <a:latin typeface="Cambria Math" panose="02040503050406030204" pitchFamily="18" charset="0"/>
                                </a:rPr>
                              </m:ctrlPr>
                            </m:sSubPr>
                            <m:e>
                              <m:r>
                                <a:rPr lang="en-US" sz="3600" i="1" kern="1200">
                                  <a:solidFill>
                                    <a:schemeClr val="tx1"/>
                                  </a:solidFill>
                                  <a:latin typeface="Cambria Math" panose="02040503050406030204" pitchFamily="18" charset="0"/>
                                </a:rPr>
                                <m:t>𝑝</m:t>
                              </m:r>
                            </m:e>
                            <m:sub>
                              <m:r>
                                <a:rPr lang="en-US" sz="3600" i="1" kern="1200">
                                  <a:solidFill>
                                    <a:schemeClr val="tx1"/>
                                  </a:solidFill>
                                  <a:latin typeface="Cambria Math" panose="02040503050406030204" pitchFamily="18" charset="0"/>
                                </a:rPr>
                                <m:t>𝑖𝑗</m:t>
                              </m:r>
                            </m:sub>
                          </m:sSub>
                        </m:e>
                      </m:d>
                    </m:e>
                  </m:func>
                </m:e>
              </m:nary>
            </m:oMath>
          </a14:m>
          <a:endPar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1" indent="-285750" algn="l" defTabSz="1600200">
            <a:lnSpc>
              <a:spcPct val="125000"/>
            </a:lnSpc>
            <a:spcBef>
              <a:spcPts val="600"/>
            </a:spcBef>
            <a:spcAft>
              <a:spcPts val="0"/>
            </a:spcAft>
            <a:buChar char="•"/>
          </a:pP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Gini Index: </a:t>
          </a:r>
          <a14:m xmlns:a14="http://schemas.microsoft.com/office/drawing/2010/main">
            <m:oMath xmlns:m="http://schemas.openxmlformats.org/officeDocument/2006/math">
              <m:r>
                <a:rPr lang="en-US" sz="3600" b="0" i="1" kern="1200" smtClean="0">
                  <a:solidFill>
                    <a:schemeClr val="tx1"/>
                  </a:solidFill>
                  <a:latin typeface="Cambria Math" panose="02040503050406030204" pitchFamily="18" charset="0"/>
                </a:rPr>
                <m:t>1−</m:t>
              </m:r>
              <m:nary>
                <m:naryPr>
                  <m:chr m:val="∑"/>
                  <m:ctrlPr>
                    <a:rPr lang="en-US" sz="3600" b="0" i="1" kern="1200" smtClean="0">
                      <a:solidFill>
                        <a:schemeClr val="tx1"/>
                      </a:solidFill>
                      <a:latin typeface="Cambria Math" panose="02040503050406030204" pitchFamily="18" charset="0"/>
                    </a:rPr>
                  </m:ctrlPr>
                </m:naryPr>
                <m:sub>
                  <m:r>
                    <m:rPr>
                      <m:brk m:alnAt="23"/>
                    </m:rPr>
                    <a:rPr lang="en-US" sz="3600" b="0" i="1" kern="1200" smtClean="0">
                      <a:solidFill>
                        <a:schemeClr val="tx1"/>
                      </a:solidFill>
                      <a:latin typeface="Cambria Math" panose="02040503050406030204" pitchFamily="18" charset="0"/>
                    </a:rPr>
                    <m:t>𝑗</m:t>
                  </m:r>
                  <m:r>
                    <a:rPr lang="en-US" sz="3600" b="0" i="1" kern="1200" smtClean="0">
                      <a:solidFill>
                        <a:schemeClr val="tx1"/>
                      </a:solidFill>
                      <a:latin typeface="Cambria Math" panose="02040503050406030204" pitchFamily="18" charset="0"/>
                    </a:rPr>
                    <m:t>=1</m:t>
                  </m:r>
                </m:sub>
                <m:sup>
                  <m:r>
                    <a:rPr lang="en-US" sz="3600" b="0" i="1" kern="1200" smtClean="0">
                      <a:solidFill>
                        <a:schemeClr val="tx1"/>
                      </a:solidFill>
                      <a:latin typeface="Cambria Math" panose="02040503050406030204" pitchFamily="18" charset="0"/>
                    </a:rPr>
                    <m:t>𝑘</m:t>
                  </m:r>
                </m:sup>
                <m:e>
                  <m:sSubSup>
                    <m:sSubSupPr>
                      <m:ctrlPr>
                        <a:rPr lang="en-US" sz="3600" b="0" i="1" kern="1200" smtClean="0">
                          <a:solidFill>
                            <a:schemeClr val="tx1"/>
                          </a:solidFill>
                          <a:latin typeface="Cambria Math" panose="02040503050406030204" pitchFamily="18" charset="0"/>
                        </a:rPr>
                      </m:ctrlPr>
                    </m:sSubSupPr>
                    <m:e>
                      <m:r>
                        <a:rPr lang="en-US" sz="3600" b="0" i="1" kern="1200" smtClean="0">
                          <a:solidFill>
                            <a:schemeClr val="tx1"/>
                          </a:solidFill>
                          <a:latin typeface="Cambria Math" panose="02040503050406030204" pitchFamily="18" charset="0"/>
                        </a:rPr>
                        <m:t>𝑝</m:t>
                      </m:r>
                    </m:e>
                    <m:sub>
                      <m:r>
                        <a:rPr lang="en-US" sz="3600" b="0" i="1" kern="1200" smtClean="0">
                          <a:solidFill>
                            <a:schemeClr val="tx1"/>
                          </a:solidFill>
                          <a:latin typeface="Cambria Math" panose="02040503050406030204" pitchFamily="18" charset="0"/>
                        </a:rPr>
                        <m:t>𝑖𝑗</m:t>
                      </m:r>
                    </m:sub>
                    <m:sup>
                      <m:r>
                        <a:rPr lang="en-US" sz="3600" b="0" i="1" kern="1200" smtClean="0">
                          <a:solidFill>
                            <a:schemeClr val="tx1"/>
                          </a:solidFill>
                          <a:latin typeface="Cambria Math" panose="02040503050406030204" pitchFamily="18" charset="0"/>
                        </a:rPr>
                        <m:t>2</m:t>
                      </m:r>
                    </m:sup>
                  </m:sSubSup>
                </m:e>
              </m:nary>
            </m:oMath>
          </a14:m>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3465413" y="0"/>
        <a:ext cx="12307986" cy="3107339"/>
      </dsp:txXfrm>
    </dsp:sp>
    <dsp:sp modelId="{61003ED2-06ED-4E78-8F28-E84CB24580DF}">
      <dsp:nvSpPr>
        <dsp:cNvPr id="0" name=""/>
        <dsp:cNvSpPr/>
      </dsp:nvSpPr>
      <dsp:spPr>
        <a:xfrm>
          <a:off x="310733" y="310733"/>
          <a:ext cx="3154680" cy="2485871"/>
        </a:xfrm>
        <a:prstGeom prst="roundRect">
          <a:avLst>
            <a:gd name="adj" fmla="val 10000"/>
          </a:avLst>
        </a:prstGeom>
        <a:blipFill rotWithShape="1">
          <a:blip xmlns:r="http://schemas.openxmlformats.org/officeDocument/2006/relationships" r:embed="rId1"/>
          <a:srcRect/>
          <a:stretch>
            <a:fillRect l="-5000" r="-5000"/>
          </a:stretch>
        </a:blip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4D0901-AC75-4B5E-9A1D-5B7C9049DF9C}">
      <dsp:nvSpPr>
        <dsp:cNvPr id="0" name=""/>
        <dsp:cNvSpPr/>
      </dsp:nvSpPr>
      <dsp:spPr>
        <a:xfrm>
          <a:off x="0" y="3418073"/>
          <a:ext cx="15773400" cy="3107339"/>
        </a:xfrm>
        <a:prstGeom prst="roundRect">
          <a:avLst>
            <a:gd name="adj" fmla="val 10000"/>
          </a:avLst>
        </a:prstGeom>
        <a:gradFill flip="none" rotWithShape="0">
          <a:gsLst>
            <a:gs pos="0">
              <a:srgbClr val="99FF66">
                <a:tint val="66000"/>
                <a:satMod val="160000"/>
              </a:srgbClr>
            </a:gs>
            <a:gs pos="50000">
              <a:srgbClr val="99FF66">
                <a:tint val="44500"/>
                <a:satMod val="160000"/>
              </a:srgbClr>
            </a:gs>
            <a:gs pos="100000">
              <a:srgbClr val="99FF66">
                <a:tint val="23500"/>
                <a:satMod val="160000"/>
              </a:srgbClr>
            </a:gs>
          </a:gsLst>
          <a:lin ang="16200000" scaled="1"/>
          <a:tileRect/>
        </a:gra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25000"/>
            </a:lnSpc>
            <a:spcBef>
              <a:spcPts val="600"/>
            </a:spcBef>
            <a:spcAft>
              <a:spcPts val="0"/>
            </a:spcAft>
            <a:buNone/>
          </a:pPr>
          <a:r>
            <a:rPr lang="en-US" sz="36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Interval Target Variable</a:t>
          </a:r>
          <a:endPar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1" indent="-285750" algn="l" defTabSz="1600200">
            <a:lnSpc>
              <a:spcPct val="125000"/>
            </a:lnSpc>
            <a:spcBef>
              <a:spcPts val="600"/>
            </a:spcBef>
            <a:spcAft>
              <a:spcPts val="0"/>
            </a:spcAft>
            <a:buChar char="•"/>
          </a:pP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Squared Error: </a:t>
          </a:r>
          <a14:m xmlns:a14="http://schemas.microsoft.com/office/drawing/2010/main">
            <m:oMath xmlns:m="http://schemas.openxmlformats.org/officeDocument/2006/math">
              <m:nary>
                <m:naryPr>
                  <m:chr m:val="∑"/>
                  <m:supHide m:val="on"/>
                  <m:ctrlPr>
                    <a:rPr lang="en-US" sz="3600" i="1" kern="1200" smtClean="0">
                      <a:solidFill>
                        <a:schemeClr val="tx1"/>
                      </a:solidFill>
                      <a:latin typeface="Cambria Math" panose="02040503050406030204" pitchFamily="18" charset="0"/>
                    </a:rPr>
                  </m:ctrlPr>
                </m:naryPr>
                <m:sub>
                  <m:r>
                    <a:rPr lang="en-US" sz="3600" b="0" i="1" kern="1200" smtClean="0">
                      <a:solidFill>
                        <a:schemeClr val="tx1"/>
                      </a:solidFill>
                      <a:latin typeface="Cambria Math" panose="02040503050406030204" pitchFamily="18" charset="0"/>
                    </a:rPr>
                    <m:t>𝑗</m:t>
                  </m:r>
                </m:sub>
                <m:sup/>
                <m:e>
                  <m:sSup>
                    <m:sSupPr>
                      <m:ctrlPr>
                        <a:rPr lang="en-US" sz="3600" i="1" kern="1200" smtClean="0">
                          <a:solidFill>
                            <a:schemeClr val="tx1"/>
                          </a:solidFill>
                          <a:latin typeface="Cambria Math" panose="02040503050406030204" pitchFamily="18" charset="0"/>
                        </a:rPr>
                      </m:ctrlPr>
                    </m:sSupPr>
                    <m:e>
                      <m:d>
                        <m:dPr>
                          <m:ctrlPr>
                            <a:rPr lang="en-US" sz="3600" i="1" kern="1200" smtClean="0">
                              <a:solidFill>
                                <a:schemeClr val="tx1"/>
                              </a:solidFill>
                              <a:latin typeface="Cambria Math" panose="02040503050406030204" pitchFamily="18" charset="0"/>
                            </a:rPr>
                          </m:ctrlPr>
                        </m:dPr>
                        <m:e>
                          <m:sSub>
                            <m:sSubPr>
                              <m:ctrlPr>
                                <a:rPr lang="en-US" sz="3600" i="1" kern="1200" smtClean="0">
                                  <a:solidFill>
                                    <a:schemeClr val="tx1"/>
                                  </a:solidFill>
                                  <a:latin typeface="Cambria Math" panose="02040503050406030204" pitchFamily="18" charset="0"/>
                                </a:rPr>
                              </m:ctrlPr>
                            </m:sSubPr>
                            <m:e>
                              <m:r>
                                <a:rPr lang="en-US" sz="3600" b="0" i="1" kern="1200" smtClean="0">
                                  <a:solidFill>
                                    <a:schemeClr val="tx1"/>
                                  </a:solidFill>
                                  <a:latin typeface="Cambria Math" panose="02040503050406030204" pitchFamily="18" charset="0"/>
                                </a:rPr>
                                <m:t>𝑦</m:t>
                              </m:r>
                            </m:e>
                            <m:sub>
                              <m:r>
                                <a:rPr lang="en-US" sz="3600" b="0" i="1" kern="1200" smtClean="0">
                                  <a:solidFill>
                                    <a:schemeClr val="tx1"/>
                                  </a:solidFill>
                                  <a:latin typeface="Cambria Math" panose="02040503050406030204" pitchFamily="18" charset="0"/>
                                </a:rPr>
                                <m:t>𝑗</m:t>
                              </m:r>
                            </m:sub>
                          </m:sSub>
                          <m:r>
                            <a:rPr lang="en-US" sz="3600" b="0" i="1" kern="1200" smtClean="0">
                              <a:solidFill>
                                <a:schemeClr val="tx1"/>
                              </a:solidFill>
                              <a:latin typeface="Cambria Math" panose="02040503050406030204" pitchFamily="18" charset="0"/>
                            </a:rPr>
                            <m:t>−</m:t>
                          </m:r>
                          <m:sSub>
                            <m:sSubPr>
                              <m:ctrlPr>
                                <a:rPr lang="en-US" sz="3600" b="0" i="1" kern="1200" smtClean="0">
                                  <a:solidFill>
                                    <a:schemeClr val="tx1"/>
                                  </a:solidFill>
                                  <a:latin typeface="Cambria Math" panose="02040503050406030204" pitchFamily="18" charset="0"/>
                                </a:rPr>
                              </m:ctrlPr>
                            </m:sSubPr>
                            <m:e>
                              <m:acc>
                                <m:accPr>
                                  <m:chr m:val="̅"/>
                                  <m:ctrlPr>
                                    <a:rPr lang="en-US" sz="3600" b="0" i="1" kern="1200" smtClean="0">
                                      <a:solidFill>
                                        <a:schemeClr val="tx1"/>
                                      </a:solidFill>
                                      <a:latin typeface="Cambria Math" panose="02040503050406030204" pitchFamily="18" charset="0"/>
                                    </a:rPr>
                                  </m:ctrlPr>
                                </m:accPr>
                                <m:e>
                                  <m:r>
                                    <a:rPr lang="en-US" sz="3600" b="0" i="1" kern="1200" smtClean="0">
                                      <a:solidFill>
                                        <a:schemeClr val="tx1"/>
                                      </a:solidFill>
                                      <a:latin typeface="Cambria Math" panose="02040503050406030204" pitchFamily="18" charset="0"/>
                                    </a:rPr>
                                    <m:t>𝑦</m:t>
                                  </m:r>
                                </m:e>
                              </m:acc>
                            </m:e>
                            <m:sub>
                              <m:d>
                                <m:dPr>
                                  <m:begChr m:val="["/>
                                  <m:endChr m:val="]"/>
                                  <m:ctrlPr>
                                    <a:rPr lang="en-US" sz="3600" b="0" i="1" kern="1200" smtClean="0">
                                      <a:solidFill>
                                        <a:schemeClr val="tx1"/>
                                      </a:solidFill>
                                      <a:latin typeface="Cambria Math" panose="02040503050406030204" pitchFamily="18" charset="0"/>
                                    </a:rPr>
                                  </m:ctrlPr>
                                </m:dPr>
                                <m:e>
                                  <m:r>
                                    <a:rPr lang="en-US" sz="3600" b="0" i="1" kern="1200" smtClean="0">
                                      <a:solidFill>
                                        <a:schemeClr val="tx1"/>
                                      </a:solidFill>
                                      <a:latin typeface="Cambria Math" panose="02040503050406030204" pitchFamily="18" charset="0"/>
                                    </a:rPr>
                                    <m:t>𝑗</m:t>
                                  </m:r>
                                </m:e>
                              </m:d>
                            </m:sub>
                          </m:sSub>
                        </m:e>
                      </m:d>
                    </m:e>
                    <m:sup>
                      <m:r>
                        <a:rPr lang="en-US" sz="3600" b="0" i="1" kern="1200" smtClean="0">
                          <a:solidFill>
                            <a:schemeClr val="tx1"/>
                          </a:solidFill>
                          <a:latin typeface="Cambria Math" panose="02040503050406030204" pitchFamily="18" charset="0"/>
                        </a:rPr>
                        <m:t>2</m:t>
                      </m:r>
                    </m:sup>
                  </m:sSup>
                </m:e>
              </m:nary>
            </m:oMath>
          </a14:m>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 where </a:t>
          </a:r>
          <a14:m xmlns:a14="http://schemas.microsoft.com/office/drawing/2010/main">
            <m:oMath xmlns:m="http://schemas.openxmlformats.org/officeDocument/2006/math">
              <m:sSub>
                <m:sSubPr>
                  <m:ctrlPr>
                    <a:rPr lang="en-US" sz="3600" i="1" kern="1200">
                      <a:solidFill>
                        <a:schemeClr val="tx1"/>
                      </a:solidFill>
                      <a:latin typeface="Cambria Math" panose="02040503050406030204" pitchFamily="18" charset="0"/>
                    </a:rPr>
                  </m:ctrlPr>
                </m:sSubPr>
                <m:e>
                  <m:acc>
                    <m:accPr>
                      <m:chr m:val="̅"/>
                      <m:ctrlPr>
                        <a:rPr lang="en-US" sz="3600" i="1" kern="1200">
                          <a:solidFill>
                            <a:schemeClr val="tx1"/>
                          </a:solidFill>
                          <a:latin typeface="Cambria Math" panose="02040503050406030204" pitchFamily="18" charset="0"/>
                        </a:rPr>
                      </m:ctrlPr>
                    </m:accPr>
                    <m:e>
                      <m:r>
                        <a:rPr lang="en-US" sz="3600" i="1" kern="1200">
                          <a:solidFill>
                            <a:schemeClr val="tx1"/>
                          </a:solidFill>
                          <a:latin typeface="Cambria Math" panose="02040503050406030204" pitchFamily="18" charset="0"/>
                        </a:rPr>
                        <m:t>𝑦</m:t>
                      </m:r>
                    </m:e>
                  </m:acc>
                </m:e>
                <m:sub>
                  <m:d>
                    <m:dPr>
                      <m:begChr m:val="["/>
                      <m:endChr m:val="]"/>
                      <m:ctrlPr>
                        <a:rPr lang="en-US" sz="3600" i="1" kern="1200">
                          <a:solidFill>
                            <a:schemeClr val="tx1"/>
                          </a:solidFill>
                          <a:latin typeface="Cambria Math" panose="02040503050406030204" pitchFamily="18" charset="0"/>
                        </a:rPr>
                      </m:ctrlPr>
                    </m:dPr>
                    <m:e>
                      <m:r>
                        <a:rPr lang="en-US" sz="3600" i="1" kern="1200">
                          <a:solidFill>
                            <a:schemeClr val="tx1"/>
                          </a:solidFill>
                          <a:latin typeface="Cambria Math" panose="02040503050406030204" pitchFamily="18" charset="0"/>
                        </a:rPr>
                        <m:t>𝑗</m:t>
                      </m:r>
                    </m:e>
                  </m:d>
                </m:sub>
              </m:sSub>
            </m:oMath>
          </a14:m>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 is the mean of the target variable in the node that case </a:t>
          </a:r>
          <a:r>
            <a:rPr lang="en-US" sz="3600" i="1" kern="1200" dirty="0">
              <a:solidFill>
                <a:schemeClr val="tx1"/>
              </a:solidFill>
              <a:latin typeface="Calibri" panose="020F0502020204030204" pitchFamily="34" charset="0"/>
              <a:ea typeface="Calibri" panose="020F0502020204030204" pitchFamily="34" charset="0"/>
              <a:cs typeface="Calibri" panose="020F0502020204030204" pitchFamily="34" charset="0"/>
            </a:rPr>
            <a:t>j</a:t>
          </a:r>
          <a:r>
            <a:rPr lang="en-US" sz="3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 belongs to</a:t>
          </a:r>
        </a:p>
      </dsp:txBody>
      <dsp:txXfrm>
        <a:off x="3465413" y="3418073"/>
        <a:ext cx="12307986" cy="3107339"/>
      </dsp:txXfrm>
    </dsp:sp>
    <dsp:sp modelId="{E929ED3E-F773-485C-8742-476E4ACFCFD6}">
      <dsp:nvSpPr>
        <dsp:cNvPr id="0" name=""/>
        <dsp:cNvSpPr/>
      </dsp:nvSpPr>
      <dsp:spPr>
        <a:xfrm>
          <a:off x="310733" y="3728807"/>
          <a:ext cx="3154680" cy="2485871"/>
        </a:xfrm>
        <a:prstGeom prst="roundRect">
          <a:avLst>
            <a:gd name="adj" fmla="val 10000"/>
          </a:avLst>
        </a:prstGeom>
        <a:blipFill rotWithShape="1">
          <a:blip xmlns:r="http://schemas.openxmlformats.org/officeDocument/2006/relationships" r:embed="rId2"/>
          <a:srcRect/>
          <a:stretch>
            <a:fillRect l="-21000" r="-21000"/>
          </a:stretch>
        </a:blip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07C94-780E-4ED2-9A6E-74F72C049F25}"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1B9FC-681F-4591-B3BB-14AC94966584}" type="slidenum">
              <a:rPr lang="en-US" smtClean="0"/>
              <a:t>‹#›</a:t>
            </a:fld>
            <a:endParaRPr lang="en-US"/>
          </a:p>
        </p:txBody>
      </p:sp>
    </p:spTree>
    <p:extLst>
      <p:ext uri="{BB962C8B-B14F-4D97-AF65-F5344CB8AC3E}">
        <p14:creationId xmlns:p14="http://schemas.microsoft.com/office/powerpoint/2010/main" val="361045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312242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167850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320386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302703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3378149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23466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27805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871442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9473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541515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425596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1380610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1380850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3849901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2133989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3594410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3460650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110790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3394428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133728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132180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1485712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9833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1031559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1491868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1352976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873882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3476355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1336399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13461998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1005516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32386464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65292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3279145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359920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3503499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3112322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36421317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2279460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7292867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41182927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14014098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40855632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219123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1568700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39527971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25072860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1851499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4092623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1334308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254788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374185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425695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2943730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48480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chor="ctr">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2645845" y="4948519"/>
            <a:ext cx="12996318" cy="1374962"/>
          </a:xfrm>
        </p:spPr>
        <p:txBody>
          <a:bodyPr rtlCol="0" anchor="ctr">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nchor="ctr"/>
          <a:lstStyle>
            <a:lvl1pPr>
              <a:defRPr sz="5600" b="1"/>
            </a:lvl1pPr>
          </a:lstStyle>
          <a:p>
            <a:r>
              <a:rPr lang="en-US" dirty="0"/>
              <a:t>Click to edit Master title style</a:t>
            </a:r>
            <a:endParaRPr dirty="0"/>
          </a:p>
        </p:txBody>
      </p:sp>
      <p:sp>
        <p:nvSpPr>
          <p:cNvPr id="3" name="Content Placeholder 2"/>
          <p:cNvSpPr>
            <a:spLocks noGrp="1"/>
          </p:cNvSpPr>
          <p:nvPr>
            <p:ph idx="1"/>
          </p:nvPr>
        </p:nvSpPr>
        <p:spPr>
          <a:xfrm>
            <a:off x="1098550" y="2050699"/>
            <a:ext cx="16084552" cy="6888006"/>
          </a:xfrm>
        </p:spPr>
        <p:txBody>
          <a:bodyPr/>
          <a:lstStyle>
            <a:lvl1pPr>
              <a:defRPr sz="44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nchor="ctr"/>
          <a:lstStyle>
            <a:lvl1pPr>
              <a:defRPr sz="5600" b="1"/>
            </a:lvl1pPr>
          </a:lstStyle>
          <a:p>
            <a:r>
              <a:rPr lang="en-US" dirty="0"/>
              <a:t>Click to edit Master title style</a:t>
            </a:r>
            <a:endParaRPr dirty="0"/>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hf sldNum="0" hdr="0" ftr="0" dt="0"/>
  <p:txStyles>
    <p:titleStyle>
      <a:lvl1pPr algn="ctr" rtl="0" fontAlgn="base">
        <a:spcBef>
          <a:spcPct val="0"/>
        </a:spcBef>
        <a:spcAft>
          <a:spcPct val="0"/>
        </a:spcAft>
        <a:defRPr sz="5600" b="1" kern="1200">
          <a:solidFill>
            <a:schemeClr val="accent1"/>
          </a:solidFill>
          <a:latin typeface="Calibri" panose="020F0502020204030204" pitchFamily="34" charset="0"/>
          <a:ea typeface="Calibri" panose="020F0502020204030204" pitchFamily="34" charset="0"/>
          <a:cs typeface="Calibri" panose="020F0502020204030204" pitchFamily="34" charset="0"/>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tatweb.stanford.edu/~jh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youtube.com/watch?v=aDy6mzbS8rs" TargetMode="External"/><Relationship Id="rId4" Type="http://schemas.openxmlformats.org/officeDocument/2006/relationships/hyperlink" Target="http://statweb.stanford.edu/~olshen/"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cs.csi.cuny.edu/~imberman/ai/Entropy%20and%20Information%20Gain.ht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scikit-learn.org/stable/modules/classes.html#module-sklearn.tre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archive.ics.uci.edu/ml/datasets/Bike+Sharing+Dataset"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1891862"/>
            <a:ext cx="12998450" cy="4776951"/>
          </a:xfrm>
        </p:spPr>
        <p:txBody>
          <a:bodyPr anchor="ctr"/>
          <a:lstStyle/>
          <a:p>
            <a:pPr fontAlgn="auto">
              <a:spcAft>
                <a:spcPts val="0"/>
              </a:spcAft>
              <a:defRPr/>
            </a:pPr>
            <a:r>
              <a:rPr lang="en-US" dirty="0"/>
              <a:t>Data Preparation</a:t>
            </a:r>
            <a:br>
              <a:rPr lang="en-US" dirty="0"/>
            </a:br>
            <a:r>
              <a:rPr lang="en-US" dirty="0"/>
              <a:t>and Analysis</a:t>
            </a:r>
            <a:br>
              <a:rPr lang="en-US" dirty="0"/>
            </a:br>
            <a:r>
              <a:rPr lang="en-US" dirty="0"/>
              <a:t>Module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Many Data Segments Do You See?</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CC42365E-46B3-D2F2-F6AA-0ED619322C11}"/>
                  </a:ext>
                </a:extLst>
              </p:cNvPr>
              <p:cNvGraphicFramePr>
                <a:graphicFrameLocks noGrp="1"/>
              </p:cNvGraphicFramePr>
              <p:nvPr>
                <p:extLst>
                  <p:ext uri="{D42A27DB-BD31-4B8C-83A1-F6EECF244321}">
                    <p14:modId xmlns:p14="http://schemas.microsoft.com/office/powerpoint/2010/main" val="930192592"/>
                  </p:ext>
                </p:extLst>
              </p:nvPr>
            </p:nvGraphicFramePr>
            <p:xfrm>
              <a:off x="1371600" y="6796127"/>
              <a:ext cx="15773400" cy="1371600"/>
            </p:xfrm>
            <a:graphic>
              <a:graphicData uri="http://schemas.openxmlformats.org/drawingml/2006/table">
                <a:tbl>
                  <a:tblPr firstCol="1">
                    <a:tableStyleId>{21E4AEA4-8DFA-4A89-87EB-49C32662AFE0}</a:tableStyleId>
                  </a:tblPr>
                  <a:tblGrid>
                    <a:gridCol w="1752600">
                      <a:extLst>
                        <a:ext uri="{9D8B030D-6E8A-4147-A177-3AD203B41FA5}">
                          <a16:colId xmlns:a16="http://schemas.microsoft.com/office/drawing/2014/main" val="3878768324"/>
                        </a:ext>
                      </a:extLst>
                    </a:gridCol>
                    <a:gridCol w="1752600">
                      <a:extLst>
                        <a:ext uri="{9D8B030D-6E8A-4147-A177-3AD203B41FA5}">
                          <a16:colId xmlns:a16="http://schemas.microsoft.com/office/drawing/2014/main" val="1123482890"/>
                        </a:ext>
                      </a:extLst>
                    </a:gridCol>
                    <a:gridCol w="1752600">
                      <a:extLst>
                        <a:ext uri="{9D8B030D-6E8A-4147-A177-3AD203B41FA5}">
                          <a16:colId xmlns:a16="http://schemas.microsoft.com/office/drawing/2014/main" val="4044556567"/>
                        </a:ext>
                      </a:extLst>
                    </a:gridCol>
                    <a:gridCol w="1752600">
                      <a:extLst>
                        <a:ext uri="{9D8B030D-6E8A-4147-A177-3AD203B41FA5}">
                          <a16:colId xmlns:a16="http://schemas.microsoft.com/office/drawing/2014/main" val="75555874"/>
                        </a:ext>
                      </a:extLst>
                    </a:gridCol>
                    <a:gridCol w="1752600">
                      <a:extLst>
                        <a:ext uri="{9D8B030D-6E8A-4147-A177-3AD203B41FA5}">
                          <a16:colId xmlns:a16="http://schemas.microsoft.com/office/drawing/2014/main" val="920595074"/>
                        </a:ext>
                      </a:extLst>
                    </a:gridCol>
                    <a:gridCol w="1752600">
                      <a:extLst>
                        <a:ext uri="{9D8B030D-6E8A-4147-A177-3AD203B41FA5}">
                          <a16:colId xmlns:a16="http://schemas.microsoft.com/office/drawing/2014/main" val="84477461"/>
                        </a:ext>
                      </a:extLst>
                    </a:gridCol>
                    <a:gridCol w="1752600">
                      <a:extLst>
                        <a:ext uri="{9D8B030D-6E8A-4147-A177-3AD203B41FA5}">
                          <a16:colId xmlns:a16="http://schemas.microsoft.com/office/drawing/2014/main" val="3256432921"/>
                        </a:ext>
                      </a:extLst>
                    </a:gridCol>
                    <a:gridCol w="1752600">
                      <a:extLst>
                        <a:ext uri="{9D8B030D-6E8A-4147-A177-3AD203B41FA5}">
                          <a16:colId xmlns:a16="http://schemas.microsoft.com/office/drawing/2014/main" val="1968032591"/>
                        </a:ext>
                      </a:extLst>
                    </a:gridCol>
                    <a:gridCol w="1752600">
                      <a:extLst>
                        <a:ext uri="{9D8B030D-6E8A-4147-A177-3AD203B41FA5}">
                          <a16:colId xmlns:a16="http://schemas.microsoft.com/office/drawing/2014/main" val="520213083"/>
                        </a:ext>
                      </a:extLst>
                    </a:gridCol>
                  </a:tblGrid>
                  <a:tr h="685800">
                    <a:tc>
                      <a:txBody>
                        <a:bodyPr/>
                        <a:lstStyle/>
                        <a:p>
                          <a:pPr algn="ctr" fontAlgn="b"/>
                          <a:r>
                            <a:rPr lang="en-US" sz="28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Statistics</a:t>
                          </a:r>
                          <a:endPar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Count</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Mean</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Std.</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Min.</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50%</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75%</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76821943"/>
                      </a:ext>
                    </a:extLst>
                  </a:tr>
                  <a:tr h="685800">
                    <a:tc>
                      <a:txBody>
                        <a:bodyPr/>
                        <a:lstStyle/>
                        <a:p>
                          <a:pPr algn="ctr" fontAlgn="b"/>
                          <a14:m>
                            <m:oMathPara xmlns:m="http://schemas.openxmlformats.org/officeDocument/2006/math">
                              <m:oMathParaPr>
                                <m:jc m:val="centerGroup"/>
                              </m:oMathParaPr>
                              <m:oMath xmlns:m="http://schemas.openxmlformats.org/officeDocument/2006/math">
                                <m:r>
                                  <a:rPr lang="en-US" sz="2800" b="1" u="none" strike="noStrike" dirty="0" smtClean="0">
                                    <a:solidFill>
                                      <a:schemeClr val="tx1"/>
                                    </a:solidFill>
                                    <a:effectLst/>
                                    <a:latin typeface="Cambria Math" panose="02040503050406030204" pitchFamily="18" charset="0"/>
                                  </a:rPr>
                                  <m:t>𝒙</m:t>
                                </m:r>
                              </m:oMath>
                            </m:oMathPara>
                          </a14:m>
                          <a:endPar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100</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50.6059</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26.46976</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1.76</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28.775</a:t>
                          </a:r>
                          <a:endParaRPr lang="en-US" sz="28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53.685</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71.47</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99.79</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641880336"/>
                      </a:ext>
                    </a:extLst>
                  </a:tr>
                </a:tbl>
              </a:graphicData>
            </a:graphic>
          </p:graphicFrame>
        </mc:Choice>
        <mc:Fallback xmlns="">
          <p:graphicFrame>
            <p:nvGraphicFramePr>
              <p:cNvPr id="11" name="Table 10">
                <a:extLst>
                  <a:ext uri="{FF2B5EF4-FFF2-40B4-BE49-F238E27FC236}">
                    <a16:creationId xmlns:a16="http://schemas.microsoft.com/office/drawing/2014/main" id="{CC42365E-46B3-D2F2-F6AA-0ED619322C11}"/>
                  </a:ext>
                </a:extLst>
              </p:cNvPr>
              <p:cNvGraphicFramePr>
                <a:graphicFrameLocks noGrp="1"/>
              </p:cNvGraphicFramePr>
              <p:nvPr>
                <p:extLst>
                  <p:ext uri="{D42A27DB-BD31-4B8C-83A1-F6EECF244321}">
                    <p14:modId xmlns:p14="http://schemas.microsoft.com/office/powerpoint/2010/main" val="930192592"/>
                  </p:ext>
                </p:extLst>
              </p:nvPr>
            </p:nvGraphicFramePr>
            <p:xfrm>
              <a:off x="1371600" y="6796127"/>
              <a:ext cx="15773400" cy="1371600"/>
            </p:xfrm>
            <a:graphic>
              <a:graphicData uri="http://schemas.openxmlformats.org/drawingml/2006/table">
                <a:tbl>
                  <a:tblPr firstCol="1">
                    <a:tableStyleId>{21E4AEA4-8DFA-4A89-87EB-49C32662AFE0}</a:tableStyleId>
                  </a:tblPr>
                  <a:tblGrid>
                    <a:gridCol w="1752600">
                      <a:extLst>
                        <a:ext uri="{9D8B030D-6E8A-4147-A177-3AD203B41FA5}">
                          <a16:colId xmlns:a16="http://schemas.microsoft.com/office/drawing/2014/main" val="3878768324"/>
                        </a:ext>
                      </a:extLst>
                    </a:gridCol>
                    <a:gridCol w="1752600">
                      <a:extLst>
                        <a:ext uri="{9D8B030D-6E8A-4147-A177-3AD203B41FA5}">
                          <a16:colId xmlns:a16="http://schemas.microsoft.com/office/drawing/2014/main" val="1123482890"/>
                        </a:ext>
                      </a:extLst>
                    </a:gridCol>
                    <a:gridCol w="1752600">
                      <a:extLst>
                        <a:ext uri="{9D8B030D-6E8A-4147-A177-3AD203B41FA5}">
                          <a16:colId xmlns:a16="http://schemas.microsoft.com/office/drawing/2014/main" val="4044556567"/>
                        </a:ext>
                      </a:extLst>
                    </a:gridCol>
                    <a:gridCol w="1752600">
                      <a:extLst>
                        <a:ext uri="{9D8B030D-6E8A-4147-A177-3AD203B41FA5}">
                          <a16:colId xmlns:a16="http://schemas.microsoft.com/office/drawing/2014/main" val="75555874"/>
                        </a:ext>
                      </a:extLst>
                    </a:gridCol>
                    <a:gridCol w="1752600">
                      <a:extLst>
                        <a:ext uri="{9D8B030D-6E8A-4147-A177-3AD203B41FA5}">
                          <a16:colId xmlns:a16="http://schemas.microsoft.com/office/drawing/2014/main" val="920595074"/>
                        </a:ext>
                      </a:extLst>
                    </a:gridCol>
                    <a:gridCol w="1752600">
                      <a:extLst>
                        <a:ext uri="{9D8B030D-6E8A-4147-A177-3AD203B41FA5}">
                          <a16:colId xmlns:a16="http://schemas.microsoft.com/office/drawing/2014/main" val="84477461"/>
                        </a:ext>
                      </a:extLst>
                    </a:gridCol>
                    <a:gridCol w="1752600">
                      <a:extLst>
                        <a:ext uri="{9D8B030D-6E8A-4147-A177-3AD203B41FA5}">
                          <a16:colId xmlns:a16="http://schemas.microsoft.com/office/drawing/2014/main" val="3256432921"/>
                        </a:ext>
                      </a:extLst>
                    </a:gridCol>
                    <a:gridCol w="1752600">
                      <a:extLst>
                        <a:ext uri="{9D8B030D-6E8A-4147-A177-3AD203B41FA5}">
                          <a16:colId xmlns:a16="http://schemas.microsoft.com/office/drawing/2014/main" val="1968032591"/>
                        </a:ext>
                      </a:extLst>
                    </a:gridCol>
                    <a:gridCol w="1752600">
                      <a:extLst>
                        <a:ext uri="{9D8B030D-6E8A-4147-A177-3AD203B41FA5}">
                          <a16:colId xmlns:a16="http://schemas.microsoft.com/office/drawing/2014/main" val="520213083"/>
                        </a:ext>
                      </a:extLst>
                    </a:gridCol>
                  </a:tblGrid>
                  <a:tr h="685800">
                    <a:tc>
                      <a:txBody>
                        <a:bodyPr/>
                        <a:lstStyle/>
                        <a:p>
                          <a:pPr algn="ctr" fontAlgn="b"/>
                          <a:r>
                            <a:rPr lang="en-US" sz="28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Statistics</a:t>
                          </a:r>
                          <a:endPar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Count</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Mean</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Std.</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Min.</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50%</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75%</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Max.</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76821943"/>
                      </a:ext>
                    </a:extLst>
                  </a:tr>
                  <a:tr h="685800">
                    <a:tc>
                      <a:txBody>
                        <a:bodyPr/>
                        <a:lstStyle/>
                        <a:p>
                          <a:endParaRPr lang="en-US"/>
                        </a:p>
                      </a:txBody>
                      <a:tcPr marL="11430" marR="11430" marT="11430" marB="0" anchor="ctr">
                        <a:blipFill>
                          <a:blip r:embed="rId3"/>
                          <a:stretch>
                            <a:fillRect l="-694" t="-100885" r="-799306" b="-13274"/>
                          </a:stretch>
                        </a:blipFill>
                      </a:tcP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100</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50.6059</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26.46976</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1.76</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28.775</a:t>
                          </a:r>
                          <a:endParaRPr lang="en-US" sz="28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53.685</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71.47</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99.79</a:t>
                          </a:r>
                          <a:endParaRPr lang="en-US" sz="2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641880336"/>
                      </a:ext>
                    </a:extLst>
                  </a:tr>
                </a:tbl>
              </a:graphicData>
            </a:graphic>
          </p:graphicFrame>
        </mc:Fallback>
      </mc:AlternateContent>
      <p:pic>
        <p:nvPicPr>
          <p:cNvPr id="13" name="Picture 12">
            <a:extLst>
              <a:ext uri="{FF2B5EF4-FFF2-40B4-BE49-F238E27FC236}">
                <a16:creationId xmlns:a16="http://schemas.microsoft.com/office/drawing/2014/main" id="{C6DB580B-C75D-AC2F-384E-273A8424821B}"/>
              </a:ext>
            </a:extLst>
          </p:cNvPr>
          <p:cNvPicPr>
            <a:picLocks noChangeAspect="1"/>
          </p:cNvPicPr>
          <p:nvPr/>
        </p:nvPicPr>
        <p:blipFill>
          <a:blip r:embed="rId4"/>
          <a:stretch>
            <a:fillRect/>
          </a:stretch>
        </p:blipFill>
        <p:spPr>
          <a:xfrm>
            <a:off x="1371600" y="3556200"/>
            <a:ext cx="15773400" cy="2556528"/>
          </a:xfrm>
          <a:prstGeom prst="rect">
            <a:avLst/>
          </a:prstGeom>
          <a:ln w="12700">
            <a:solidFill>
              <a:schemeClr val="tx1"/>
            </a:solidFill>
          </a:ln>
        </p:spPr>
      </p:pic>
    </p:spTree>
    <p:extLst>
      <p:ext uri="{BB962C8B-B14F-4D97-AF65-F5344CB8AC3E}">
        <p14:creationId xmlns:p14="http://schemas.microsoft.com/office/powerpoint/2010/main" val="420937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Many Data Segments Do You See?</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098550" y="2139348"/>
                <a:ext cx="15773400" cy="6542723"/>
              </a:xfrm>
            </p:spPr>
            <p:txBody>
              <a:bodyPr anchor="ctr">
                <a:noAutofit/>
              </a:bodyPr>
              <a:lstStyle/>
              <a:p>
                <a:pPr>
                  <a:lnSpc>
                    <a:spcPct val="125000"/>
                  </a:lnSpc>
                  <a:spcBef>
                    <a:spcPts val="900"/>
                  </a:spcBef>
                </a:pPr>
                <a:r>
                  <a:rPr lang="en-US" sz="3800" dirty="0"/>
                  <a:t>Honestly, I can only see one data segment.</a:t>
                </a:r>
              </a:p>
              <a:p>
                <a:pPr>
                  <a:lnSpc>
                    <a:spcPct val="125000"/>
                  </a:lnSpc>
                  <a:spcBef>
                    <a:spcPts val="900"/>
                  </a:spcBef>
                </a:pPr>
                <a:r>
                  <a:rPr lang="en-US" sz="3800" dirty="0"/>
                  <a:t>Because I did not see any noticeable breaks across the values of </a:t>
                </a:r>
                <a14:m>
                  <m:oMath xmlns:m="http://schemas.openxmlformats.org/officeDocument/2006/math">
                    <m:r>
                      <a:rPr lang="en-US" sz="3800" i="1" dirty="0">
                        <a:latin typeface="Cambria Math" panose="02040503050406030204" pitchFamily="18" charset="0"/>
                      </a:rPr>
                      <m:t>𝑥</m:t>
                    </m:r>
                  </m:oMath>
                </a14:m>
                <a:r>
                  <a:rPr lang="en-US" sz="3800" dirty="0"/>
                  <a:t>.</a:t>
                </a:r>
              </a:p>
              <a:p>
                <a:pPr>
                  <a:lnSpc>
                    <a:spcPct val="125000"/>
                  </a:lnSpc>
                  <a:spcBef>
                    <a:spcPts val="900"/>
                  </a:spcBef>
                </a:pPr>
                <a:r>
                  <a:rPr lang="en-US" sz="3800" dirty="0"/>
                  <a:t>Suppose </a:t>
                </a:r>
                <a14:m>
                  <m:oMath xmlns:m="http://schemas.openxmlformats.org/officeDocument/2006/math">
                    <m:r>
                      <a:rPr lang="en-US" sz="3800" i="1" dirty="0">
                        <a:latin typeface="Cambria Math" panose="02040503050406030204" pitchFamily="18" charset="0"/>
                      </a:rPr>
                      <m:t>𝑦</m:t>
                    </m:r>
                  </m:oMath>
                </a14:m>
                <a:r>
                  <a:rPr lang="en-US" sz="3800" dirty="0"/>
                  <a:t> is the Label variable.  Let us look at the scatterplot of </a:t>
                </a:r>
                <a14:m>
                  <m:oMath xmlns:m="http://schemas.openxmlformats.org/officeDocument/2006/math">
                    <m:r>
                      <a:rPr lang="en-US" sz="3800" i="1" dirty="0">
                        <a:latin typeface="Cambria Math" panose="02040503050406030204" pitchFamily="18" charset="0"/>
                      </a:rPr>
                      <m:t>𝑦</m:t>
                    </m:r>
                  </m:oMath>
                </a14:m>
                <a:r>
                  <a:rPr lang="en-US" sz="3800" dirty="0"/>
                  <a:t> versus </a:t>
                </a:r>
                <a14:m>
                  <m:oMath xmlns:m="http://schemas.openxmlformats.org/officeDocument/2006/math">
                    <m:r>
                      <a:rPr lang="en-US" sz="3800" i="1" dirty="0">
                        <a:latin typeface="Cambria Math" panose="02040503050406030204" pitchFamily="18" charset="0"/>
                      </a:rPr>
                      <m:t>𝑥</m:t>
                    </m:r>
                  </m:oMath>
                </a14:m>
                <a:r>
                  <a:rPr lang="en-US" sz="3800" dirty="0"/>
                  <a:t>.</a:t>
                </a:r>
              </a:p>
            </p:txBody>
          </p:sp>
        </mc:Choice>
        <mc:Fallback xmlns="">
          <p:sp>
            <p:nvSpPr>
              <p:cNvPr id="8" name="Content Placeholder 7">
                <a:extLst>
                  <a:ext uri="{FF2B5EF4-FFF2-40B4-BE49-F238E27FC236}">
                    <a16:creationId xmlns:a16="http://schemas.microsoft.com/office/drawing/2014/main" id="{82CD8162-C070-1EAF-62E9-06E64D110C02}"/>
                  </a:ext>
                </a:extLst>
              </p:cNvPr>
              <p:cNvSpPr>
                <a:spLocks noGrp="1" noRot="1" noChangeAspect="1" noMove="1" noResize="1" noEditPoints="1" noAdjustHandles="1" noChangeArrowheads="1" noChangeShapeType="1" noTextEdit="1"/>
              </p:cNvSpPr>
              <p:nvPr>
                <p:ph idx="1"/>
              </p:nvPr>
            </p:nvSpPr>
            <p:spPr>
              <a:xfrm>
                <a:off x="1098550" y="2139348"/>
                <a:ext cx="15773400" cy="6542723"/>
              </a:xfrm>
              <a:blipFill>
                <a:blip r:embed="rId3"/>
                <a:stretch>
                  <a:fillRect l="-1043" r="-348"/>
                </a:stretch>
              </a:blipFill>
            </p:spPr>
            <p:txBody>
              <a:bodyPr/>
              <a:lstStyle/>
              <a:p>
                <a:r>
                  <a:rPr lang="en-US">
                    <a:noFill/>
                  </a:rPr>
                  <a:t> </a:t>
                </a:r>
              </a:p>
            </p:txBody>
          </p:sp>
        </mc:Fallback>
      </mc:AlternateContent>
    </p:spTree>
    <p:extLst>
      <p:ext uri="{BB962C8B-B14F-4D97-AF65-F5344CB8AC3E}">
        <p14:creationId xmlns:p14="http://schemas.microsoft.com/office/powerpoint/2010/main" val="110928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Many Data Segments Do You See?</a:t>
            </a:r>
          </a:p>
        </p:txBody>
      </p:sp>
      <p:pic>
        <p:nvPicPr>
          <p:cNvPr id="4" name="Picture 3">
            <a:extLst>
              <a:ext uri="{FF2B5EF4-FFF2-40B4-BE49-F238E27FC236}">
                <a16:creationId xmlns:a16="http://schemas.microsoft.com/office/drawing/2014/main" id="{073E9AF0-6839-C723-E7FE-32E32A971324}"/>
              </a:ext>
            </a:extLst>
          </p:cNvPr>
          <p:cNvPicPr>
            <a:picLocks noChangeAspect="1"/>
          </p:cNvPicPr>
          <p:nvPr/>
        </p:nvPicPr>
        <p:blipFill>
          <a:blip r:embed="rId3"/>
          <a:stretch>
            <a:fillRect/>
          </a:stretch>
        </p:blipFill>
        <p:spPr>
          <a:xfrm>
            <a:off x="1257300" y="2885485"/>
            <a:ext cx="12344400" cy="5297714"/>
          </a:xfrm>
          <a:prstGeom prst="rect">
            <a:avLst/>
          </a:prstGeom>
          <a:ln w="12700">
            <a:solidFill>
              <a:schemeClr val="tx1"/>
            </a:solidFill>
          </a:ln>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24A17A09-3774-6449-D784-D98DEC1A8FB8}"/>
                  </a:ext>
                </a:extLst>
              </p:cNvPr>
              <p:cNvGraphicFramePr>
                <a:graphicFrameLocks noGrp="1"/>
              </p:cNvGraphicFramePr>
              <p:nvPr>
                <p:extLst>
                  <p:ext uri="{D42A27DB-BD31-4B8C-83A1-F6EECF244321}">
                    <p14:modId xmlns:p14="http://schemas.microsoft.com/office/powerpoint/2010/main" val="1839004743"/>
                  </p:ext>
                </p:extLst>
              </p:nvPr>
            </p:nvGraphicFramePr>
            <p:xfrm>
              <a:off x="13876020" y="2885484"/>
              <a:ext cx="3154680" cy="5297715"/>
            </p:xfrm>
            <a:graphic>
              <a:graphicData uri="http://schemas.openxmlformats.org/drawingml/2006/table">
                <a:tbl>
                  <a:tblPr firstCol="1">
                    <a:tableStyleId>{21E4AEA4-8DFA-4A89-87EB-49C32662AFE0}</a:tableStyleId>
                  </a:tblPr>
                  <a:tblGrid>
                    <a:gridCol w="1508760">
                      <a:extLst>
                        <a:ext uri="{9D8B030D-6E8A-4147-A177-3AD203B41FA5}">
                          <a16:colId xmlns:a16="http://schemas.microsoft.com/office/drawing/2014/main" val="904701433"/>
                        </a:ext>
                      </a:extLst>
                    </a:gridCol>
                    <a:gridCol w="1645920">
                      <a:extLst>
                        <a:ext uri="{9D8B030D-6E8A-4147-A177-3AD203B41FA5}">
                          <a16:colId xmlns:a16="http://schemas.microsoft.com/office/drawing/2014/main" val="677345238"/>
                        </a:ext>
                      </a:extLst>
                    </a:gridCol>
                  </a:tblGrid>
                  <a:tr h="588635">
                    <a:tc>
                      <a:txBody>
                        <a:bodyPr/>
                        <a:lstStyle/>
                        <a:p>
                          <a:pPr algn="l" fontAlgn="b"/>
                          <a:r>
                            <a:rPr lang="en-US" sz="3000" b="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Statistics</a:t>
                          </a:r>
                          <a:endParaRPr lang="en-US" sz="3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14:m>
                            <m:oMathPara xmlns:m="http://schemas.openxmlformats.org/officeDocument/2006/math">
                              <m:oMathParaPr>
                                <m:jc m:val="centerGroup"/>
                              </m:oMathParaPr>
                              <m:oMath xmlns:m="http://schemas.openxmlformats.org/officeDocument/2006/math">
                                <m:r>
                                  <a:rPr lang="en-US" sz="3000" b="1" u="none" strike="noStrike" dirty="0" smtClean="0">
                                    <a:solidFill>
                                      <a:srgbClr val="000000"/>
                                    </a:solidFill>
                                    <a:effectLst/>
                                    <a:latin typeface="Cambria Math" panose="02040503050406030204" pitchFamily="18" charset="0"/>
                                  </a:rPr>
                                  <m:t>𝒚</m:t>
                                </m:r>
                              </m:oMath>
                            </m:oMathPara>
                          </a14:m>
                          <a:endParaRPr lang="en-US" sz="3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414767019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46671435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728.02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87739553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266.747</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10102730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36700105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107378311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86254940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257756662"/>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376218676"/>
                      </a:ext>
                    </a:extLst>
                  </a:tr>
                </a:tbl>
              </a:graphicData>
            </a:graphic>
          </p:graphicFrame>
        </mc:Choice>
        <mc:Fallback xmlns="">
          <p:graphicFrame>
            <p:nvGraphicFramePr>
              <p:cNvPr id="9" name="Table 8">
                <a:extLst>
                  <a:ext uri="{FF2B5EF4-FFF2-40B4-BE49-F238E27FC236}">
                    <a16:creationId xmlns:a16="http://schemas.microsoft.com/office/drawing/2014/main" id="{24A17A09-3774-6449-D784-D98DEC1A8FB8}"/>
                  </a:ext>
                </a:extLst>
              </p:cNvPr>
              <p:cNvGraphicFramePr>
                <a:graphicFrameLocks noGrp="1"/>
              </p:cNvGraphicFramePr>
              <p:nvPr>
                <p:extLst>
                  <p:ext uri="{D42A27DB-BD31-4B8C-83A1-F6EECF244321}">
                    <p14:modId xmlns:p14="http://schemas.microsoft.com/office/powerpoint/2010/main" val="1839004743"/>
                  </p:ext>
                </p:extLst>
              </p:nvPr>
            </p:nvGraphicFramePr>
            <p:xfrm>
              <a:off x="13876020" y="2885484"/>
              <a:ext cx="3154680" cy="5297715"/>
            </p:xfrm>
            <a:graphic>
              <a:graphicData uri="http://schemas.openxmlformats.org/drawingml/2006/table">
                <a:tbl>
                  <a:tblPr firstCol="1">
                    <a:tableStyleId>{21E4AEA4-8DFA-4A89-87EB-49C32662AFE0}</a:tableStyleId>
                  </a:tblPr>
                  <a:tblGrid>
                    <a:gridCol w="1508760">
                      <a:extLst>
                        <a:ext uri="{9D8B030D-6E8A-4147-A177-3AD203B41FA5}">
                          <a16:colId xmlns:a16="http://schemas.microsoft.com/office/drawing/2014/main" val="904701433"/>
                        </a:ext>
                      </a:extLst>
                    </a:gridCol>
                    <a:gridCol w="1645920">
                      <a:extLst>
                        <a:ext uri="{9D8B030D-6E8A-4147-A177-3AD203B41FA5}">
                          <a16:colId xmlns:a16="http://schemas.microsoft.com/office/drawing/2014/main" val="677345238"/>
                        </a:ext>
                      </a:extLst>
                    </a:gridCol>
                  </a:tblGrid>
                  <a:tr h="588635">
                    <a:tc>
                      <a:txBody>
                        <a:bodyPr/>
                        <a:lstStyle/>
                        <a:p>
                          <a:pPr algn="l" fontAlgn="b"/>
                          <a:r>
                            <a:rPr lang="en-US" sz="3000" b="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Statistics</a:t>
                          </a:r>
                          <a:endParaRPr lang="en-US" sz="3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endParaRPr lang="en-US"/>
                        </a:p>
                      </a:txBody>
                      <a:tcPr marL="11430" marR="11430" marT="11430" marB="0" anchor="ctr">
                        <a:blipFill>
                          <a:blip r:embed="rId4"/>
                          <a:stretch>
                            <a:fillRect l="-92222" t="-7216" r="-741" b="-826804"/>
                          </a:stretch>
                        </a:blipFill>
                      </a:tcPr>
                    </a:tc>
                    <a:extLst>
                      <a:ext uri="{0D108BD9-81ED-4DB2-BD59-A6C34878D82A}">
                        <a16:rowId xmlns:a16="http://schemas.microsoft.com/office/drawing/2014/main" val="414767019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46671435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728.02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87739553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266.747</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10102730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36700105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107378311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86254940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3257756662"/>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2376218676"/>
                      </a:ext>
                    </a:extLst>
                  </a:tr>
                </a:tbl>
              </a:graphicData>
            </a:graphic>
          </p:graphicFrame>
        </mc:Fallback>
      </mc:AlternateContent>
    </p:spTree>
    <p:extLst>
      <p:ext uri="{BB962C8B-B14F-4D97-AF65-F5344CB8AC3E}">
        <p14:creationId xmlns:p14="http://schemas.microsoft.com/office/powerpoint/2010/main" val="425971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12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Do you see two visible data segments?</a:t>
            </a:r>
          </a:p>
          <a:p>
            <a:pPr marL="742950" indent="-742950">
              <a:lnSpc>
                <a:spcPct val="125000"/>
              </a:lnSpc>
              <a:spcBef>
                <a:spcPts val="600"/>
              </a:spcBef>
              <a:buFont typeface="+mj-lt"/>
              <a:buAutoNum type="arabicPeriod"/>
            </a:pPr>
            <a:r>
              <a:rPr lang="en-US" dirty="0"/>
              <a:t>If your answer is Yes, what makes you think so?</a:t>
            </a:r>
          </a:p>
          <a:p>
            <a:pPr marL="742950" indent="-742950">
              <a:lnSpc>
                <a:spcPct val="125000"/>
              </a:lnSpc>
              <a:spcBef>
                <a:spcPts val="600"/>
              </a:spcBef>
              <a:buFont typeface="+mj-lt"/>
              <a:buAutoNum type="arabicPeriod"/>
            </a:pPr>
            <a:r>
              <a:rPr lang="en-US" dirty="0"/>
              <a:t>If your answer is No, what else did you see?</a:t>
            </a:r>
          </a:p>
        </p:txBody>
      </p:sp>
    </p:spTree>
    <p:extLst>
      <p:ext uri="{BB962C8B-B14F-4D97-AF65-F5344CB8AC3E}">
        <p14:creationId xmlns:p14="http://schemas.microsoft.com/office/powerpoint/2010/main" val="188987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Many Data Segments Do You See?</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409702" y="2044754"/>
                <a:ext cx="15773400" cy="6542723"/>
              </a:xfrm>
            </p:spPr>
            <p:txBody>
              <a:bodyPr anchor="ctr">
                <a:noAutofit/>
              </a:bodyPr>
              <a:lstStyle/>
              <a:p>
                <a:pPr>
                  <a:lnSpc>
                    <a:spcPct val="125000"/>
                  </a:lnSpc>
                  <a:spcBef>
                    <a:spcPts val="900"/>
                  </a:spcBef>
                </a:pPr>
                <a:r>
                  <a:rPr lang="en-US" sz="3800" dirty="0"/>
                  <a:t>Can we all agree that there are two visible data segments?</a:t>
                </a:r>
              </a:p>
              <a:p>
                <a:pPr>
                  <a:lnSpc>
                    <a:spcPct val="125000"/>
                  </a:lnSpc>
                  <a:spcBef>
                    <a:spcPts val="900"/>
                  </a:spcBef>
                </a:pPr>
                <a:r>
                  <a:rPr lang="en-US" sz="3800" dirty="0"/>
                  <a:t>We may also agree with some reservations that </a:t>
                </a:r>
                <a14:m>
                  <m:oMath xmlns:m="http://schemas.openxmlformats.org/officeDocument/2006/math">
                    <m:r>
                      <a:rPr lang="en-US" sz="3800" i="1" dirty="0">
                        <a:latin typeface="Cambria Math" panose="02040503050406030204" pitchFamily="18" charset="0"/>
                      </a:rPr>
                      <m:t>𝑥</m:t>
                    </m:r>
                    <m:r>
                      <a:rPr lang="en-US" sz="3800" i="1" dirty="0">
                        <a:latin typeface="Cambria Math" panose="02040503050406030204" pitchFamily="18" charset="0"/>
                      </a:rPr>
                      <m:t>=30</m:t>
                    </m:r>
                  </m:oMath>
                </a14:m>
                <a:r>
                  <a:rPr lang="en-US" sz="3800" dirty="0"/>
                  <a:t> is the line that divides the observations into the two data segments.</a:t>
                </a:r>
              </a:p>
              <a:p>
                <a:pPr>
                  <a:lnSpc>
                    <a:spcPct val="125000"/>
                  </a:lnSpc>
                  <a:spcBef>
                    <a:spcPts val="900"/>
                  </a:spcBef>
                </a:pPr>
                <a:r>
                  <a:rPr lang="en-US" sz="3800" dirty="0"/>
                  <a:t>How can we confirm precisely that </a:t>
                </a:r>
                <a14:m>
                  <m:oMath xmlns:m="http://schemas.openxmlformats.org/officeDocument/2006/math">
                    <m:r>
                      <a:rPr lang="en-US" sz="3800" i="1" dirty="0">
                        <a:latin typeface="Cambria Math" panose="02040503050406030204" pitchFamily="18" charset="0"/>
                      </a:rPr>
                      <m:t>𝑥</m:t>
                    </m:r>
                    <m:r>
                      <a:rPr lang="en-US" sz="3800" i="1" dirty="0">
                        <a:latin typeface="Cambria Math" panose="02040503050406030204" pitchFamily="18" charset="0"/>
                      </a:rPr>
                      <m:t>=30</m:t>
                    </m:r>
                  </m:oMath>
                </a14:m>
                <a:r>
                  <a:rPr lang="en-US" sz="3800" dirty="0"/>
                  <a:t> is the dividing line?</a:t>
                </a:r>
              </a:p>
            </p:txBody>
          </p:sp>
        </mc:Choice>
        <mc:Fallback xmlns="">
          <p:sp>
            <p:nvSpPr>
              <p:cNvPr id="8" name="Content Placeholder 7">
                <a:extLst>
                  <a:ext uri="{FF2B5EF4-FFF2-40B4-BE49-F238E27FC236}">
                    <a16:creationId xmlns:a16="http://schemas.microsoft.com/office/drawing/2014/main" id="{82CD8162-C070-1EAF-62E9-06E64D110C02}"/>
                  </a:ext>
                </a:extLst>
              </p:cNvPr>
              <p:cNvSpPr>
                <a:spLocks noGrp="1" noRot="1" noChangeAspect="1" noMove="1" noResize="1" noEditPoints="1" noAdjustHandles="1" noChangeArrowheads="1" noChangeShapeType="1" noTextEdit="1"/>
              </p:cNvSpPr>
              <p:nvPr>
                <p:ph idx="1"/>
              </p:nvPr>
            </p:nvSpPr>
            <p:spPr>
              <a:xfrm>
                <a:off x="1409702" y="2044754"/>
                <a:ext cx="15773400" cy="6542723"/>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8896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Define The Optimal Dividing Line …</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254126" y="1918629"/>
                <a:ext cx="15773400" cy="7315200"/>
              </a:xfrm>
            </p:spPr>
            <p:txBody>
              <a:bodyPr anchor="ctr">
                <a:noAutofit/>
              </a:bodyPr>
              <a:lstStyle/>
              <a:p>
                <a:pPr>
                  <a:lnSpc>
                    <a:spcPct val="125000"/>
                  </a:lnSpc>
                  <a:spcBef>
                    <a:spcPts val="900"/>
                  </a:spcBef>
                </a:pPr>
                <a:r>
                  <a:rPr lang="en-US" sz="3800" dirty="0">
                    <a:solidFill>
                      <a:schemeClr val="tx1"/>
                    </a:solidFill>
                  </a:rPr>
                  <a:t>Suppose </a:t>
                </a:r>
                <a14:m>
                  <m:oMath xmlns:m="http://schemas.openxmlformats.org/officeDocument/2006/math">
                    <m:r>
                      <a:rPr lang="en-US" sz="3800" b="0" i="1" smtClean="0">
                        <a:solidFill>
                          <a:schemeClr val="tx1"/>
                        </a:solidFill>
                        <a:latin typeface="Cambria Math" panose="02040503050406030204" pitchFamily="18" charset="0"/>
                      </a:rPr>
                      <m:t>𝑥</m:t>
                    </m:r>
                    <m:r>
                      <a:rPr lang="en-US" sz="3800" b="0" i="1" smtClean="0">
                        <a:solidFill>
                          <a:schemeClr val="tx1"/>
                        </a:solidFill>
                        <a:latin typeface="Cambria Math" panose="02040503050406030204" pitchFamily="18" charset="0"/>
                      </a:rPr>
                      <m:t>=</m:t>
                    </m:r>
                    <m:sSub>
                      <m:sSubPr>
                        <m:ctrlPr>
                          <a:rPr lang="en-US" sz="3800" b="0" i="1" smtClean="0">
                            <a:solidFill>
                              <a:schemeClr val="tx1"/>
                            </a:solidFill>
                            <a:latin typeface="Cambria Math" panose="02040503050406030204" pitchFamily="18" charset="0"/>
                          </a:rPr>
                        </m:ctrlPr>
                      </m:sSubPr>
                      <m:e>
                        <m:r>
                          <a:rPr lang="en-US" sz="3800" b="0" i="1" smtClean="0">
                            <a:solidFill>
                              <a:schemeClr val="tx1"/>
                            </a:solidFill>
                            <a:latin typeface="Cambria Math" panose="02040503050406030204" pitchFamily="18" charset="0"/>
                          </a:rPr>
                          <m:t>𝑥</m:t>
                        </m:r>
                      </m:e>
                      <m:sub>
                        <m:r>
                          <a:rPr lang="en-US" sz="3800" b="0" i="1" smtClean="0">
                            <a:solidFill>
                              <a:schemeClr val="tx1"/>
                            </a:solidFill>
                            <a:latin typeface="Cambria Math" panose="02040503050406030204" pitchFamily="18" charset="0"/>
                          </a:rPr>
                          <m:t>0</m:t>
                        </m:r>
                      </m:sub>
                    </m:sSub>
                  </m:oMath>
                </a14:m>
                <a:r>
                  <a:rPr lang="en-US" sz="3800" dirty="0">
                    <a:solidFill>
                      <a:schemeClr val="tx1"/>
                    </a:solidFill>
                  </a:rPr>
                  <a:t> is the optimal dividing line. We will </a:t>
                </a:r>
                <a:r>
                  <a:rPr lang="en-US" sz="3800" dirty="0" err="1">
                    <a:solidFill>
                      <a:schemeClr val="tx1"/>
                    </a:solidFill>
                  </a:rPr>
                  <a:t>creat</a:t>
                </a:r>
                <a:r>
                  <a:rPr lang="en-US" sz="3800" dirty="0">
                    <a:solidFill>
                      <a:schemeClr val="tx1"/>
                    </a:solidFill>
                  </a:rPr>
                  <a:t> two data segments based on the values of </a:t>
                </a:r>
                <a14:m>
                  <m:oMath xmlns:m="http://schemas.openxmlformats.org/officeDocument/2006/math">
                    <m:r>
                      <a:rPr lang="en-US" sz="3800" i="1" dirty="0" smtClean="0">
                        <a:solidFill>
                          <a:schemeClr val="tx1"/>
                        </a:solidFill>
                        <a:latin typeface="Cambria Math" panose="02040503050406030204" pitchFamily="18" charset="0"/>
                      </a:rPr>
                      <m:t>𝑥</m:t>
                    </m:r>
                  </m:oMath>
                </a14:m>
                <a:r>
                  <a:rPr lang="en-US" sz="3800" dirty="0">
                    <a:solidFill>
                      <a:schemeClr val="tx1"/>
                    </a:solidFill>
                  </a:rPr>
                  <a:t>: </a:t>
                </a:r>
                <a14:m>
                  <m:oMath xmlns:m="http://schemas.openxmlformats.org/officeDocument/2006/math">
                    <m:sSub>
                      <m:sSubPr>
                        <m:ctrlPr>
                          <a:rPr lang="en-US" sz="3800" i="1" smtClean="0">
                            <a:solidFill>
                              <a:schemeClr val="tx1"/>
                            </a:solidFill>
                            <a:latin typeface="Cambria Math" panose="02040503050406030204" pitchFamily="18" charset="0"/>
                          </a:rPr>
                        </m:ctrlPr>
                      </m:sSubPr>
                      <m:e>
                        <m:r>
                          <a:rPr lang="en-US" sz="3800" b="0" i="1" smtClean="0">
                            <a:solidFill>
                              <a:schemeClr val="tx1"/>
                            </a:solidFill>
                            <a:latin typeface="Cambria Math" panose="02040503050406030204" pitchFamily="18" charset="0"/>
                          </a:rPr>
                          <m:t>𝑆</m:t>
                        </m:r>
                      </m:e>
                      <m:sub>
                        <m:r>
                          <a:rPr lang="en-US" sz="3800" b="0" i="1" smtClean="0">
                            <a:solidFill>
                              <a:schemeClr val="tx1"/>
                            </a:solidFill>
                            <a:latin typeface="Cambria Math" panose="02040503050406030204" pitchFamily="18" charset="0"/>
                          </a:rPr>
                          <m:t>1</m:t>
                        </m:r>
                      </m:sub>
                    </m:sSub>
                    <m:r>
                      <a:rPr lang="en-US" sz="3800" b="0" i="1" smtClean="0">
                        <a:solidFill>
                          <a:schemeClr val="tx1"/>
                        </a:solidFill>
                        <a:latin typeface="Cambria Math" panose="02040503050406030204" pitchFamily="18" charset="0"/>
                      </a:rPr>
                      <m:t>=</m:t>
                    </m:r>
                    <m:d>
                      <m:dPr>
                        <m:begChr m:val="{"/>
                        <m:endChr m:val="}"/>
                        <m:ctrlPr>
                          <a:rPr lang="en-US" sz="3800" i="1" smtClean="0">
                            <a:solidFill>
                              <a:schemeClr val="tx1"/>
                            </a:solidFill>
                            <a:latin typeface="Cambria Math" panose="02040503050406030204" pitchFamily="18" charset="0"/>
                          </a:rPr>
                        </m:ctrlPr>
                      </m:dPr>
                      <m:e>
                        <m:r>
                          <a:rPr lang="en-US" sz="3800" b="0" i="1" smtClean="0">
                            <a:solidFill>
                              <a:schemeClr val="tx1"/>
                            </a:solidFill>
                            <a:latin typeface="Cambria Math" panose="02040503050406030204" pitchFamily="18" charset="0"/>
                          </a:rPr>
                          <m:t>𝑥</m:t>
                        </m:r>
                        <m:r>
                          <a:rPr lang="en-US" sz="3800" b="0" i="1" smtClean="0">
                            <a:solidFill>
                              <a:schemeClr val="tx1"/>
                            </a:solidFill>
                            <a:latin typeface="Cambria Math" panose="02040503050406030204" pitchFamily="18" charset="0"/>
                            <a:ea typeface="Cambria Math" panose="02040503050406030204" pitchFamily="18" charset="0"/>
                          </a:rPr>
                          <m:t>≤</m:t>
                        </m:r>
                        <m:sSub>
                          <m:sSubPr>
                            <m:ctrlPr>
                              <a:rPr lang="en-US" sz="3800" b="0" i="1" smtClean="0">
                                <a:solidFill>
                                  <a:schemeClr val="tx1"/>
                                </a:solidFill>
                                <a:latin typeface="Cambria Math" panose="02040503050406030204" pitchFamily="18" charset="0"/>
                                <a:ea typeface="Cambria Math" panose="02040503050406030204" pitchFamily="18" charset="0"/>
                              </a:rPr>
                            </m:ctrlPr>
                          </m:sSubPr>
                          <m:e>
                            <m:r>
                              <a:rPr lang="en-US" sz="3800" b="0" i="1" smtClean="0">
                                <a:solidFill>
                                  <a:schemeClr val="tx1"/>
                                </a:solidFill>
                                <a:latin typeface="Cambria Math" panose="02040503050406030204" pitchFamily="18" charset="0"/>
                                <a:ea typeface="Cambria Math" panose="02040503050406030204" pitchFamily="18" charset="0"/>
                              </a:rPr>
                              <m:t>𝑥</m:t>
                            </m:r>
                          </m:e>
                          <m:sub>
                            <m:r>
                              <a:rPr lang="en-US" sz="3800" b="0" i="1" smtClean="0">
                                <a:solidFill>
                                  <a:schemeClr val="tx1"/>
                                </a:solidFill>
                                <a:latin typeface="Cambria Math" panose="02040503050406030204" pitchFamily="18" charset="0"/>
                                <a:ea typeface="Cambria Math" panose="02040503050406030204" pitchFamily="18" charset="0"/>
                              </a:rPr>
                              <m:t>0</m:t>
                            </m:r>
                          </m:sub>
                        </m:sSub>
                      </m:e>
                    </m:d>
                  </m:oMath>
                </a14:m>
                <a:r>
                  <a:rPr lang="en-US" sz="3800" dirty="0">
                    <a:solidFill>
                      <a:schemeClr val="tx1"/>
                    </a:solidFill>
                  </a:rPr>
                  <a:t> and </a:t>
                </a:r>
                <a14:m>
                  <m:oMath xmlns:m="http://schemas.openxmlformats.org/officeDocument/2006/math">
                    <m:sSub>
                      <m:sSubPr>
                        <m:ctrlPr>
                          <a:rPr lang="en-US" sz="3800" i="1" smtClean="0">
                            <a:solidFill>
                              <a:schemeClr val="tx1"/>
                            </a:solidFill>
                            <a:latin typeface="Cambria Math" panose="02040503050406030204" pitchFamily="18" charset="0"/>
                          </a:rPr>
                        </m:ctrlPr>
                      </m:sSubPr>
                      <m:e>
                        <m:r>
                          <a:rPr lang="en-US" sz="3800" b="0" i="1" smtClean="0">
                            <a:solidFill>
                              <a:schemeClr val="tx1"/>
                            </a:solidFill>
                            <a:latin typeface="Cambria Math" panose="02040503050406030204" pitchFamily="18" charset="0"/>
                          </a:rPr>
                          <m:t>𝑆</m:t>
                        </m:r>
                      </m:e>
                      <m:sub>
                        <m:r>
                          <a:rPr lang="en-US" sz="3800" b="0" i="1" smtClean="0">
                            <a:solidFill>
                              <a:schemeClr val="tx1"/>
                            </a:solidFill>
                            <a:latin typeface="Cambria Math" panose="02040503050406030204" pitchFamily="18" charset="0"/>
                          </a:rPr>
                          <m:t>2</m:t>
                        </m:r>
                      </m:sub>
                    </m:sSub>
                    <m:r>
                      <a:rPr lang="en-US" sz="3800" b="0" i="1" smtClean="0">
                        <a:solidFill>
                          <a:schemeClr val="tx1"/>
                        </a:solidFill>
                        <a:latin typeface="Cambria Math" panose="02040503050406030204" pitchFamily="18" charset="0"/>
                      </a:rPr>
                      <m:t>=</m:t>
                    </m:r>
                    <m:d>
                      <m:dPr>
                        <m:begChr m:val="{"/>
                        <m:endChr m:val="}"/>
                        <m:ctrlPr>
                          <a:rPr lang="en-US" sz="3800" i="1">
                            <a:solidFill>
                              <a:schemeClr val="tx1"/>
                            </a:solidFill>
                            <a:latin typeface="Cambria Math" panose="02040503050406030204" pitchFamily="18" charset="0"/>
                          </a:rPr>
                        </m:ctrlPr>
                      </m:dPr>
                      <m:e>
                        <m:r>
                          <a:rPr lang="en-US" sz="3800" i="1">
                            <a:solidFill>
                              <a:schemeClr val="tx1"/>
                            </a:solidFill>
                            <a:latin typeface="Cambria Math" panose="02040503050406030204" pitchFamily="18" charset="0"/>
                          </a:rPr>
                          <m:t>𝑥</m:t>
                        </m:r>
                        <m:r>
                          <a:rPr lang="en-US" sz="3800" b="0" i="1" smtClean="0">
                            <a:solidFill>
                              <a:schemeClr val="tx1"/>
                            </a:solidFill>
                            <a:latin typeface="Cambria Math" panose="02040503050406030204" pitchFamily="18" charset="0"/>
                            <a:ea typeface="Cambria Math" panose="02040503050406030204" pitchFamily="18" charset="0"/>
                          </a:rPr>
                          <m:t>&gt;</m:t>
                        </m:r>
                        <m:sSub>
                          <m:sSubPr>
                            <m:ctrlPr>
                              <a:rPr lang="en-US" sz="3800" i="1">
                                <a:solidFill>
                                  <a:schemeClr val="tx1"/>
                                </a:solidFill>
                                <a:latin typeface="Cambria Math" panose="02040503050406030204" pitchFamily="18" charset="0"/>
                                <a:ea typeface="Cambria Math" panose="02040503050406030204" pitchFamily="18" charset="0"/>
                              </a:rPr>
                            </m:ctrlPr>
                          </m:sSubPr>
                          <m:e>
                            <m:r>
                              <a:rPr lang="en-US" sz="3800" i="1">
                                <a:solidFill>
                                  <a:schemeClr val="tx1"/>
                                </a:solidFill>
                                <a:latin typeface="Cambria Math" panose="02040503050406030204" pitchFamily="18" charset="0"/>
                                <a:ea typeface="Cambria Math" panose="02040503050406030204" pitchFamily="18" charset="0"/>
                              </a:rPr>
                              <m:t>𝑥</m:t>
                            </m:r>
                          </m:e>
                          <m:sub>
                            <m:r>
                              <a:rPr lang="en-US" sz="3800" i="1">
                                <a:solidFill>
                                  <a:schemeClr val="tx1"/>
                                </a:solidFill>
                                <a:latin typeface="Cambria Math" panose="02040503050406030204" pitchFamily="18" charset="0"/>
                                <a:ea typeface="Cambria Math" panose="02040503050406030204" pitchFamily="18" charset="0"/>
                              </a:rPr>
                              <m:t>0</m:t>
                            </m:r>
                          </m:sub>
                        </m:sSub>
                      </m:e>
                    </m:d>
                  </m:oMath>
                </a14:m>
                <a:r>
                  <a:rPr lang="en-US" sz="3800" dirty="0">
                    <a:solidFill>
                      <a:schemeClr val="tx1"/>
                    </a:solidFill>
                  </a:rPr>
                  <a:t>.</a:t>
                </a:r>
              </a:p>
              <a:p>
                <a:pPr>
                  <a:lnSpc>
                    <a:spcPct val="125000"/>
                  </a:lnSpc>
                  <a:spcBef>
                    <a:spcPts val="900"/>
                  </a:spcBef>
                </a:pPr>
                <a:r>
                  <a:rPr lang="en-US" sz="3800" dirty="0"/>
                  <a:t>Next</a:t>
                </a:r>
                <a:r>
                  <a:rPr lang="en-US" sz="3800" dirty="0">
                    <a:solidFill>
                      <a:schemeClr val="tx1"/>
                    </a:solidFill>
                  </a:rPr>
                  <a:t>, we want to make the distribution of </a:t>
                </a:r>
                <a14:m>
                  <m:oMath xmlns:m="http://schemas.openxmlformats.org/officeDocument/2006/math">
                    <m:r>
                      <a:rPr lang="en-US" sz="3800" i="1" dirty="0" smtClean="0">
                        <a:solidFill>
                          <a:schemeClr val="tx1"/>
                        </a:solidFill>
                        <a:latin typeface="Cambria Math" panose="02040503050406030204" pitchFamily="18" charset="0"/>
                      </a:rPr>
                      <m:t>𝑦</m:t>
                    </m:r>
                  </m:oMath>
                </a14:m>
                <a:r>
                  <a:rPr lang="en-US" sz="3800" dirty="0">
                    <a:solidFill>
                      <a:schemeClr val="tx1"/>
                    </a:solidFill>
                  </a:rPr>
                  <a:t> different between </a:t>
                </a:r>
                <a14:m>
                  <m:oMath xmlns:m="http://schemas.openxmlformats.org/officeDocument/2006/math">
                    <m:sSub>
                      <m:sSubPr>
                        <m:ctrlPr>
                          <a:rPr lang="en-US" sz="3800" i="1" smtClean="0">
                            <a:solidFill>
                              <a:schemeClr val="tx1"/>
                            </a:solidFill>
                            <a:latin typeface="Cambria Math" panose="02040503050406030204" pitchFamily="18" charset="0"/>
                          </a:rPr>
                        </m:ctrlPr>
                      </m:sSubPr>
                      <m:e>
                        <m:r>
                          <a:rPr lang="en-US" sz="3800" b="0" i="1" smtClean="0">
                            <a:solidFill>
                              <a:schemeClr val="tx1"/>
                            </a:solidFill>
                            <a:latin typeface="Cambria Math" panose="02040503050406030204" pitchFamily="18" charset="0"/>
                          </a:rPr>
                          <m:t>𝑆</m:t>
                        </m:r>
                      </m:e>
                      <m:sub>
                        <m:r>
                          <a:rPr lang="en-US" sz="3800" b="0" i="1" smtClean="0">
                            <a:solidFill>
                              <a:schemeClr val="tx1"/>
                            </a:solidFill>
                            <a:latin typeface="Cambria Math" panose="02040503050406030204" pitchFamily="18" charset="0"/>
                          </a:rPr>
                          <m:t>1</m:t>
                        </m:r>
                      </m:sub>
                    </m:sSub>
                  </m:oMath>
                </a14:m>
                <a:r>
                  <a:rPr lang="en-US" sz="3800" dirty="0">
                    <a:solidFill>
                      <a:schemeClr val="tx1"/>
                    </a:solidFill>
                  </a:rPr>
                  <a:t> and </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𝑆</m:t>
                        </m:r>
                      </m:e>
                      <m:sub>
                        <m:r>
                          <a:rPr lang="en-US" sz="3800" b="0" i="1" smtClean="0">
                            <a:latin typeface="Cambria Math" panose="02040503050406030204" pitchFamily="18" charset="0"/>
                          </a:rPr>
                          <m:t>2</m:t>
                        </m:r>
                      </m:sub>
                    </m:sSub>
                  </m:oMath>
                </a14:m>
                <a:r>
                  <a:rPr lang="en-US" sz="3800" dirty="0">
                    <a:solidFill>
                      <a:schemeClr val="tx1"/>
                    </a:solidFill>
                  </a:rPr>
                  <a:t>.</a:t>
                </a:r>
              </a:p>
              <a:p>
                <a:pPr>
                  <a:lnSpc>
                    <a:spcPct val="125000"/>
                  </a:lnSpc>
                  <a:spcBef>
                    <a:spcPts val="900"/>
                  </a:spcBef>
                </a:pPr>
                <a:r>
                  <a:rPr lang="en-US" sz="3800" dirty="0">
                    <a:solidFill>
                      <a:schemeClr val="tx1"/>
                    </a:solidFill>
                  </a:rPr>
                  <a:t>We mean the </a:t>
                </a:r>
                <a14:m>
                  <m:oMath xmlns:m="http://schemas.openxmlformats.org/officeDocument/2006/math">
                    <m:r>
                      <a:rPr lang="en-US" sz="3800" i="1" dirty="0" smtClean="0">
                        <a:solidFill>
                          <a:schemeClr val="tx1"/>
                        </a:solidFill>
                        <a:latin typeface="Cambria Math" panose="02040503050406030204" pitchFamily="18" charset="0"/>
                      </a:rPr>
                      <m:t>𝑦</m:t>
                    </m:r>
                  </m:oMath>
                </a14:m>
                <a:r>
                  <a:rPr lang="en-US" sz="3800" dirty="0">
                    <a:solidFill>
                      <a:schemeClr val="tx1"/>
                    </a:solidFill>
                  </a:rPr>
                  <a:t> values are closer to their means in the respective segment than to the overall mean</a:t>
                </a:r>
                <a:r>
                  <a:rPr lang="en-US" sz="3800" dirty="0"/>
                  <a:t>.  Suppose </a:t>
                </a:r>
                <a14:m>
                  <m:oMath xmlns:m="http://schemas.openxmlformats.org/officeDocument/2006/math">
                    <m:sSub>
                      <m:sSubPr>
                        <m:ctrlPr>
                          <a:rPr lang="en-US" sz="3800" b="0" i="1" smtClean="0">
                            <a:solidFill>
                              <a:schemeClr val="tx1"/>
                            </a:solidFill>
                            <a:latin typeface="Cambria Math" panose="02040503050406030204" pitchFamily="18" charset="0"/>
                          </a:rPr>
                        </m:ctrlPr>
                      </m:sSubPr>
                      <m:e>
                        <m:acc>
                          <m:accPr>
                            <m:chr m:val="̅"/>
                            <m:ctrlPr>
                              <a:rPr lang="en-US" sz="3800" b="0" i="1" smtClean="0">
                                <a:solidFill>
                                  <a:schemeClr val="tx1"/>
                                </a:solidFill>
                                <a:latin typeface="Cambria Math" panose="02040503050406030204" pitchFamily="18" charset="0"/>
                              </a:rPr>
                            </m:ctrlPr>
                          </m:accPr>
                          <m:e>
                            <m:r>
                              <a:rPr lang="en-US" sz="3800" b="0" i="1" smtClean="0">
                                <a:solidFill>
                                  <a:schemeClr val="tx1"/>
                                </a:solidFill>
                                <a:latin typeface="Cambria Math" panose="02040503050406030204" pitchFamily="18" charset="0"/>
                              </a:rPr>
                              <m:t>𝑦</m:t>
                            </m:r>
                          </m:e>
                        </m:acc>
                      </m:e>
                      <m:sub>
                        <m:r>
                          <a:rPr lang="en-US" sz="3800" b="0" i="1" smtClean="0">
                            <a:solidFill>
                              <a:schemeClr val="tx1"/>
                            </a:solidFill>
                            <a:latin typeface="Cambria Math" panose="02040503050406030204" pitchFamily="18" charset="0"/>
                          </a:rPr>
                          <m:t>𝑗</m:t>
                        </m:r>
                      </m:sub>
                    </m:sSub>
                  </m:oMath>
                </a14:m>
                <a:r>
                  <a:rPr lang="en-US" sz="3800" dirty="0">
                    <a:solidFill>
                      <a:schemeClr val="tx1"/>
                    </a:solidFill>
                  </a:rPr>
                  <a:t> is the mean of the </a:t>
                </a:r>
                <a14:m>
                  <m:oMath xmlns:m="http://schemas.openxmlformats.org/officeDocument/2006/math">
                    <m:r>
                      <a:rPr lang="en-US" sz="3800" i="1" dirty="0" smtClean="0">
                        <a:solidFill>
                          <a:schemeClr val="tx1"/>
                        </a:solidFill>
                        <a:latin typeface="Cambria Math" panose="02040503050406030204" pitchFamily="18" charset="0"/>
                      </a:rPr>
                      <m:t>𝑦</m:t>
                    </m:r>
                  </m:oMath>
                </a14:m>
                <a:r>
                  <a:rPr lang="en-US" sz="3800" dirty="0">
                    <a:solidFill>
                      <a:schemeClr val="tx1"/>
                    </a:solidFill>
                  </a:rPr>
                  <a:t> values in segment </a:t>
                </a:r>
                <a14:m>
                  <m:oMath xmlns:m="http://schemas.openxmlformats.org/officeDocument/2006/math">
                    <m:sSub>
                      <m:sSubPr>
                        <m:ctrlPr>
                          <a:rPr lang="en-US" sz="3800" i="1">
                            <a:solidFill>
                              <a:schemeClr val="tx1"/>
                            </a:solidFill>
                            <a:latin typeface="Cambria Math" panose="02040503050406030204" pitchFamily="18" charset="0"/>
                          </a:rPr>
                        </m:ctrlPr>
                      </m:sSubPr>
                      <m:e>
                        <m:r>
                          <a:rPr lang="en-US" sz="3800" i="1">
                            <a:solidFill>
                              <a:schemeClr val="tx1"/>
                            </a:solidFill>
                            <a:latin typeface="Cambria Math" panose="02040503050406030204" pitchFamily="18" charset="0"/>
                          </a:rPr>
                          <m:t>𝑆</m:t>
                        </m:r>
                      </m:e>
                      <m:sub>
                        <m:r>
                          <a:rPr lang="en-US" sz="3800" b="0" i="1" smtClean="0">
                            <a:solidFill>
                              <a:schemeClr val="tx1"/>
                            </a:solidFill>
                            <a:latin typeface="Cambria Math" panose="02040503050406030204" pitchFamily="18" charset="0"/>
                          </a:rPr>
                          <m:t>𝑗</m:t>
                        </m:r>
                      </m:sub>
                    </m:sSub>
                    <m:r>
                      <a:rPr lang="en-US" sz="3800" b="0" i="1" smtClean="0">
                        <a:solidFill>
                          <a:schemeClr val="tx1"/>
                        </a:solidFill>
                        <a:latin typeface="Cambria Math" panose="02040503050406030204" pitchFamily="18" charset="0"/>
                      </a:rPr>
                      <m:t>,</m:t>
                    </m:r>
                    <m:r>
                      <a:rPr lang="en-US" sz="3800" b="0" i="1" smtClean="0">
                        <a:solidFill>
                          <a:schemeClr val="tx1"/>
                        </a:solidFill>
                        <a:latin typeface="Cambria Math" panose="02040503050406030204" pitchFamily="18" charset="0"/>
                      </a:rPr>
                      <m:t>𝑗</m:t>
                    </m:r>
                    <m:r>
                      <a:rPr lang="en-US" sz="3800" b="0" i="1" smtClean="0">
                        <a:solidFill>
                          <a:schemeClr val="tx1"/>
                        </a:solidFill>
                        <a:latin typeface="Cambria Math" panose="02040503050406030204" pitchFamily="18" charset="0"/>
                      </a:rPr>
                      <m:t>=1,2.</m:t>
                    </m:r>
                  </m:oMath>
                </a14:m>
                <a:r>
                  <a:rPr lang="en-US" sz="3800" dirty="0">
                    <a:solidFill>
                      <a:schemeClr val="tx1"/>
                    </a:solidFill>
                  </a:rPr>
                  <a:t>  Mathematically speaking, </a:t>
                </a:r>
                <a:r>
                  <a:rPr lang="en-US" sz="3800" dirty="0"/>
                  <a:t>w</a:t>
                </a:r>
                <a:r>
                  <a:rPr lang="en-US" sz="3800" dirty="0">
                    <a:solidFill>
                      <a:schemeClr val="tx1"/>
                    </a:solidFill>
                  </a:rPr>
                  <a:t>e want:</a:t>
                </a:r>
              </a:p>
              <a:p>
                <a:pPr marL="0" indent="0">
                  <a:lnSpc>
                    <a:spcPct val="125000"/>
                  </a:lnSpc>
                  <a:spcBef>
                    <a:spcPts val="900"/>
                  </a:spcBef>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𝐶</m:t>
                      </m:r>
                      <m:r>
                        <a:rPr lang="en-US" sz="3600" b="0" i="1" smtClean="0">
                          <a:solidFill>
                            <a:schemeClr val="tx1"/>
                          </a:solidFill>
                          <a:latin typeface="Cambria Math" panose="02040503050406030204" pitchFamily="18" charset="0"/>
                        </a:rPr>
                        <m:t>=</m:t>
                      </m:r>
                      <m:nary>
                        <m:naryPr>
                          <m:chr m:val="∑"/>
                          <m:supHide m:val="on"/>
                          <m:ctrlPr>
                            <a:rPr lang="en-US" sz="3600" i="1" smtClean="0">
                              <a:solidFill>
                                <a:schemeClr val="tx1"/>
                              </a:solidFill>
                              <a:latin typeface="Cambria Math" panose="02040503050406030204" pitchFamily="18" charset="0"/>
                            </a:rPr>
                          </m:ctrlPr>
                        </m:naryPr>
                        <m:sub>
                          <m:r>
                            <m:rPr>
                              <m:brk m:alnAt="7"/>
                            </m:rP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ea typeface="Cambria Math" panose="02040503050406030204" pitchFamily="18" charset="0"/>
                            </a:rPr>
                            <m:t>∈</m:t>
                          </m:r>
                          <m:sSub>
                            <m:sSubPr>
                              <m:ctrlPr>
                                <a:rPr lang="en-US" sz="3600" b="0" i="1" smtClean="0">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𝑆</m:t>
                              </m:r>
                            </m:e>
                            <m:sub>
                              <m:r>
                                <a:rPr lang="en-US" sz="3600" b="0" i="1" smtClean="0">
                                  <a:solidFill>
                                    <a:schemeClr val="tx1"/>
                                  </a:solidFill>
                                  <a:latin typeface="Cambria Math" panose="02040503050406030204" pitchFamily="18" charset="0"/>
                                  <a:ea typeface="Cambria Math" panose="02040503050406030204" pitchFamily="18" charset="0"/>
                                </a:rPr>
                                <m:t>1</m:t>
                              </m:r>
                            </m:sub>
                          </m:sSub>
                        </m:sub>
                        <m:sup/>
                        <m:e>
                          <m:sSup>
                            <m:sSupPr>
                              <m:ctrlPr>
                                <a:rPr lang="en-US" sz="3600" i="1" smtClean="0">
                                  <a:solidFill>
                                    <a:schemeClr val="tx1"/>
                                  </a:solidFill>
                                  <a:latin typeface="Cambria Math" panose="02040503050406030204" pitchFamily="18" charset="0"/>
                                </a:rPr>
                              </m:ctrlPr>
                            </m:sSupPr>
                            <m:e>
                              <m:d>
                                <m:dPr>
                                  <m:ctrlPr>
                                    <a:rPr lang="en-US" sz="360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acc>
                                        <m:accPr>
                                          <m:chr m:val="̅"/>
                                          <m:ctrlPr>
                                            <a:rPr lang="en-US" sz="3600" b="0" i="1" smtClean="0">
                                              <a:solidFill>
                                                <a:schemeClr val="tx1"/>
                                              </a:solidFill>
                                              <a:latin typeface="Cambria Math" panose="02040503050406030204" pitchFamily="18" charset="0"/>
                                            </a:rPr>
                                          </m:ctrlPr>
                                        </m:accPr>
                                        <m:e>
                                          <m:r>
                                            <a:rPr lang="en-US" sz="3600" b="0" i="1" smtClean="0">
                                              <a:solidFill>
                                                <a:schemeClr val="tx1"/>
                                              </a:solidFill>
                                              <a:latin typeface="Cambria Math" panose="02040503050406030204" pitchFamily="18" charset="0"/>
                                            </a:rPr>
                                            <m:t>𝑦</m:t>
                                          </m:r>
                                        </m:e>
                                      </m:acc>
                                    </m:e>
                                    <m:sub>
                                      <m:r>
                                        <a:rPr lang="en-US" sz="3600" b="0" i="1" smtClean="0">
                                          <a:solidFill>
                                            <a:schemeClr val="tx1"/>
                                          </a:solidFill>
                                          <a:latin typeface="Cambria Math" panose="02040503050406030204" pitchFamily="18" charset="0"/>
                                        </a:rPr>
                                        <m:t>1</m:t>
                                      </m:r>
                                    </m:sub>
                                  </m:sSub>
                                </m:e>
                              </m:d>
                            </m:e>
                            <m:sup>
                              <m:r>
                                <a:rPr lang="en-US" sz="3600" b="0" i="1" smtClean="0">
                                  <a:solidFill>
                                    <a:schemeClr val="tx1"/>
                                  </a:solidFill>
                                  <a:latin typeface="Cambria Math" panose="02040503050406030204" pitchFamily="18" charset="0"/>
                                </a:rPr>
                                <m:t>2</m:t>
                              </m:r>
                            </m:sup>
                          </m:sSup>
                        </m:e>
                      </m:nary>
                      <m:r>
                        <a:rPr lang="en-US" sz="3600" b="0" i="1" smtClean="0">
                          <a:solidFill>
                            <a:schemeClr val="tx1"/>
                          </a:solidFill>
                          <a:latin typeface="Cambria Math" panose="02040503050406030204" pitchFamily="18" charset="0"/>
                        </a:rPr>
                        <m:t>+</m:t>
                      </m:r>
                      <m:nary>
                        <m:naryPr>
                          <m:chr m:val="∑"/>
                          <m:supHide m:val="on"/>
                          <m:ctrlPr>
                            <a:rPr lang="en-US" sz="3600" i="1">
                              <a:solidFill>
                                <a:schemeClr val="tx1"/>
                              </a:solidFill>
                              <a:latin typeface="Cambria Math" panose="02040503050406030204" pitchFamily="18" charset="0"/>
                            </a:rPr>
                          </m:ctrlPr>
                        </m:naryPr>
                        <m:sub>
                          <m:r>
                            <m:rPr>
                              <m:brk m:alnAt="7"/>
                            </m:rPr>
                            <a:rPr lang="en-US" sz="3600" i="1">
                              <a:solidFill>
                                <a:schemeClr val="tx1"/>
                              </a:solidFill>
                              <a:latin typeface="Cambria Math" panose="02040503050406030204" pitchFamily="18" charset="0"/>
                            </a:rPr>
                            <m:t>𝑦</m:t>
                          </m:r>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𝑆</m:t>
                              </m:r>
                            </m:e>
                            <m:sub>
                              <m:r>
                                <a:rPr lang="en-US" sz="3600" b="0" i="1" smtClean="0">
                                  <a:solidFill>
                                    <a:schemeClr val="tx1"/>
                                  </a:solidFill>
                                  <a:latin typeface="Cambria Math" panose="02040503050406030204" pitchFamily="18" charset="0"/>
                                  <a:ea typeface="Cambria Math" panose="02040503050406030204" pitchFamily="18" charset="0"/>
                                </a:rPr>
                                <m:t>2</m:t>
                              </m:r>
                            </m:sub>
                          </m:sSub>
                        </m:sub>
                        <m:sup/>
                        <m:e>
                          <m:sSup>
                            <m:sSupPr>
                              <m:ctrlPr>
                                <a:rPr lang="en-US" sz="3600" i="1">
                                  <a:solidFill>
                                    <a:schemeClr val="tx1"/>
                                  </a:solidFill>
                                  <a:latin typeface="Cambria Math" panose="02040503050406030204" pitchFamily="18" charset="0"/>
                                </a:rPr>
                              </m:ctrlPr>
                            </m:sSupPr>
                            <m:e>
                              <m:d>
                                <m:dPr>
                                  <m:ctrlPr>
                                    <a:rPr lang="en-US" sz="3600" i="1">
                                      <a:solidFill>
                                        <a:schemeClr val="tx1"/>
                                      </a:solidFill>
                                      <a:latin typeface="Cambria Math" panose="02040503050406030204" pitchFamily="18" charset="0"/>
                                    </a:rPr>
                                  </m:ctrlPr>
                                </m:dPr>
                                <m:e>
                                  <m:r>
                                    <a:rPr lang="en-US" sz="3600" i="1">
                                      <a:solidFill>
                                        <a:schemeClr val="tx1"/>
                                      </a:solidFill>
                                      <a:latin typeface="Cambria Math" panose="02040503050406030204" pitchFamily="18" charset="0"/>
                                    </a:rPr>
                                    <m:t>𝑦</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acc>
                                        <m:accPr>
                                          <m:chr m:val="̅"/>
                                          <m:ctrlPr>
                                            <a:rPr lang="en-US" sz="3600" i="1">
                                              <a:solidFill>
                                                <a:schemeClr val="tx1"/>
                                              </a:solidFill>
                                              <a:latin typeface="Cambria Math" panose="02040503050406030204" pitchFamily="18" charset="0"/>
                                            </a:rPr>
                                          </m:ctrlPr>
                                        </m:accPr>
                                        <m:e>
                                          <m:r>
                                            <a:rPr lang="en-US" sz="3600" i="1">
                                              <a:solidFill>
                                                <a:schemeClr val="tx1"/>
                                              </a:solidFill>
                                              <a:latin typeface="Cambria Math" panose="02040503050406030204" pitchFamily="18" charset="0"/>
                                            </a:rPr>
                                            <m:t>𝑦</m:t>
                                          </m:r>
                                        </m:e>
                                      </m:acc>
                                    </m:e>
                                    <m:sub>
                                      <m:r>
                                        <a:rPr lang="en-US" sz="3600" b="0" i="1" smtClean="0">
                                          <a:solidFill>
                                            <a:schemeClr val="tx1"/>
                                          </a:solidFill>
                                          <a:latin typeface="Cambria Math" panose="02040503050406030204" pitchFamily="18" charset="0"/>
                                        </a:rPr>
                                        <m:t>2</m:t>
                                      </m:r>
                                    </m:sub>
                                  </m:sSub>
                                </m:e>
                              </m:d>
                            </m:e>
                            <m:sup>
                              <m:r>
                                <a:rPr lang="en-US" sz="3600" i="1">
                                  <a:solidFill>
                                    <a:schemeClr val="tx1"/>
                                  </a:solidFill>
                                  <a:latin typeface="Cambria Math" panose="02040503050406030204" pitchFamily="18" charset="0"/>
                                </a:rPr>
                                <m:t>2</m:t>
                              </m:r>
                            </m:sup>
                          </m:sSup>
                        </m:e>
                      </m:nary>
                      <m:r>
                        <a:rPr lang="en-US" sz="3600" b="0" i="1" smtClean="0">
                          <a:solidFill>
                            <a:schemeClr val="tx1"/>
                          </a:solidFill>
                          <a:latin typeface="Cambria Math" panose="02040503050406030204" pitchFamily="18" charset="0"/>
                        </a:rPr>
                        <m:t>&lt;</m:t>
                      </m:r>
                      <m:nary>
                        <m:naryPr>
                          <m:chr m:val="∑"/>
                          <m:subHide m:val="on"/>
                          <m:supHide m:val="on"/>
                          <m:ctrlPr>
                            <a:rPr lang="en-US" sz="3600" b="0" i="1" smtClean="0">
                              <a:solidFill>
                                <a:schemeClr val="tx1"/>
                              </a:solidFill>
                              <a:latin typeface="Cambria Math" panose="02040503050406030204" pitchFamily="18" charset="0"/>
                            </a:rPr>
                          </m:ctrlPr>
                        </m:naryPr>
                        <m:sub/>
                        <m:sup/>
                        <m:e>
                          <m:sSup>
                            <m:sSupPr>
                              <m:ctrlPr>
                                <a:rPr lang="en-US" sz="3600" b="0" i="1" smtClean="0">
                                  <a:solidFill>
                                    <a:schemeClr val="tx1"/>
                                  </a:solidFill>
                                  <a:latin typeface="Cambria Math" panose="02040503050406030204" pitchFamily="18" charset="0"/>
                                </a:rPr>
                              </m:ctrlPr>
                            </m:sSupPr>
                            <m:e>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acc>
                                    <m:accPr>
                                      <m:chr m:val="̅"/>
                                      <m:ctrlPr>
                                        <a:rPr lang="en-US" sz="3600" b="0" i="1" smtClean="0">
                                          <a:solidFill>
                                            <a:schemeClr val="tx1"/>
                                          </a:solidFill>
                                          <a:latin typeface="Cambria Math" panose="02040503050406030204" pitchFamily="18" charset="0"/>
                                        </a:rPr>
                                      </m:ctrlPr>
                                    </m:accPr>
                                    <m:e>
                                      <m:r>
                                        <a:rPr lang="en-US" sz="3600" b="0" i="1" smtClean="0">
                                          <a:solidFill>
                                            <a:schemeClr val="tx1"/>
                                          </a:solidFill>
                                          <a:latin typeface="Cambria Math" panose="02040503050406030204" pitchFamily="18" charset="0"/>
                                        </a:rPr>
                                        <m:t>𝑦</m:t>
                                      </m:r>
                                    </m:e>
                                  </m:acc>
                                </m:e>
                              </m:d>
                            </m:e>
                            <m:sup>
                              <m:r>
                                <a:rPr lang="en-US" sz="3600" b="0" i="1" smtClean="0">
                                  <a:solidFill>
                                    <a:schemeClr val="tx1"/>
                                  </a:solidFill>
                                  <a:latin typeface="Cambria Math" panose="02040503050406030204" pitchFamily="18" charset="0"/>
                                </a:rPr>
                                <m:t>2</m:t>
                              </m:r>
                            </m:sup>
                          </m:sSup>
                        </m:e>
                      </m:nary>
                    </m:oMath>
                  </m:oMathPara>
                </a14:m>
                <a:endParaRPr lang="en-US" sz="3600" dirty="0"/>
              </a:p>
            </p:txBody>
          </p:sp>
        </mc:Choice>
        <mc:Fallback xmlns="">
          <p:sp>
            <p:nvSpPr>
              <p:cNvPr id="8" name="Content Placeholder 7">
                <a:extLst>
                  <a:ext uri="{FF2B5EF4-FFF2-40B4-BE49-F238E27FC236}">
                    <a16:creationId xmlns:a16="http://schemas.microsoft.com/office/drawing/2014/main" id="{82CD8162-C070-1EAF-62E9-06E64D110C02}"/>
                  </a:ext>
                </a:extLst>
              </p:cNvPr>
              <p:cNvSpPr>
                <a:spLocks noGrp="1" noRot="1" noChangeAspect="1" noMove="1" noResize="1" noEditPoints="1" noAdjustHandles="1" noChangeArrowheads="1" noChangeShapeType="1" noTextEdit="1"/>
              </p:cNvSpPr>
              <p:nvPr>
                <p:ph idx="1"/>
              </p:nvPr>
            </p:nvSpPr>
            <p:spPr>
              <a:xfrm>
                <a:off x="1254126" y="1918629"/>
                <a:ext cx="15773400" cy="7315200"/>
              </a:xfrm>
              <a:blipFill>
                <a:blip r:embed="rId3"/>
                <a:stretch>
                  <a:fillRect l="-1082"/>
                </a:stretch>
              </a:blipFill>
            </p:spPr>
            <p:txBody>
              <a:bodyPr/>
              <a:lstStyle/>
              <a:p>
                <a:r>
                  <a:rPr lang="en-US">
                    <a:noFill/>
                  </a:rPr>
                  <a:t> </a:t>
                </a:r>
              </a:p>
            </p:txBody>
          </p:sp>
        </mc:Fallback>
      </mc:AlternateContent>
    </p:spTree>
    <p:extLst>
      <p:ext uri="{BB962C8B-B14F-4D97-AF65-F5344CB8AC3E}">
        <p14:creationId xmlns:p14="http://schemas.microsoft.com/office/powerpoint/2010/main" val="15159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Straightforward Algorithm</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257300" y="2107817"/>
                <a:ext cx="15773400" cy="6542723"/>
              </a:xfrm>
            </p:spPr>
            <p:txBody>
              <a:bodyPr anchor="ctr">
                <a:noAutofit/>
              </a:bodyPr>
              <a:lstStyle/>
              <a:p>
                <a:pPr>
                  <a:lnSpc>
                    <a:spcPct val="125000"/>
                  </a:lnSpc>
                  <a:spcBef>
                    <a:spcPts val="900"/>
                  </a:spcBef>
                </a:pPr>
                <a:r>
                  <a:rPr lang="en-US" sz="3800" dirty="0"/>
                  <a:t>The overall mean of </a:t>
                </a:r>
                <a14:m>
                  <m:oMath xmlns:m="http://schemas.openxmlformats.org/officeDocument/2006/math">
                    <m:r>
                      <a:rPr lang="en-US" sz="3800" i="1" dirty="0">
                        <a:latin typeface="Cambria Math" panose="02040503050406030204" pitchFamily="18" charset="0"/>
                      </a:rPr>
                      <m:t>𝑦</m:t>
                    </m:r>
                  </m:oMath>
                </a14:m>
                <a:r>
                  <a:rPr lang="en-US" sz="3800" dirty="0"/>
                  <a:t> is 728.02 and </a:t>
                </a:r>
                <a14:m>
                  <m:oMath xmlns:m="http://schemas.openxmlformats.org/officeDocument/2006/math">
                    <m:nary>
                      <m:naryPr>
                        <m:chr m:val="∑"/>
                        <m:subHide m:val="on"/>
                        <m:supHide m:val="on"/>
                        <m:ctrlPr>
                          <a:rPr lang="en-US" sz="3800" i="1">
                            <a:latin typeface="Cambria Math" panose="02040503050406030204" pitchFamily="18" charset="0"/>
                          </a:rPr>
                        </m:ctrlPr>
                      </m:naryPr>
                      <m:sub/>
                      <m:sup/>
                      <m:e>
                        <m:sSup>
                          <m:sSupPr>
                            <m:ctrlPr>
                              <a:rPr lang="en-US" sz="3800" i="1">
                                <a:latin typeface="Cambria Math" panose="02040503050406030204" pitchFamily="18" charset="0"/>
                              </a:rPr>
                            </m:ctrlPr>
                          </m:sSupPr>
                          <m:e>
                            <m:d>
                              <m:dPr>
                                <m:ctrlPr>
                                  <a:rPr lang="en-US" sz="3800" i="1">
                                    <a:latin typeface="Cambria Math" panose="02040503050406030204" pitchFamily="18" charset="0"/>
                                  </a:rPr>
                                </m:ctrlPr>
                              </m:dPr>
                              <m:e>
                                <m:r>
                                  <a:rPr lang="en-US" sz="3800" i="1">
                                    <a:latin typeface="Cambria Math" panose="02040503050406030204" pitchFamily="18" charset="0"/>
                                  </a:rPr>
                                  <m:t>𝑦</m:t>
                                </m:r>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i="1">
                                        <a:latin typeface="Cambria Math" panose="02040503050406030204" pitchFamily="18" charset="0"/>
                                      </a:rPr>
                                      <m:t>𝑦</m:t>
                                    </m:r>
                                  </m:e>
                                </m:acc>
                              </m:e>
                            </m:d>
                          </m:e>
                          <m:sup>
                            <m:r>
                              <a:rPr lang="en-US" sz="3800" i="1">
                                <a:latin typeface="Cambria Math" panose="02040503050406030204" pitchFamily="18" charset="0"/>
                              </a:rPr>
                              <m:t>2</m:t>
                            </m:r>
                          </m:sup>
                        </m:sSup>
                      </m:e>
                    </m:nary>
                  </m:oMath>
                </a14:m>
                <a:r>
                  <a:rPr lang="en-US" sz="3800" dirty="0"/>
                  <a:t> is 7,044,253.96.</a:t>
                </a:r>
              </a:p>
              <a:p>
                <a:pPr>
                  <a:lnSpc>
                    <a:spcPct val="125000"/>
                  </a:lnSpc>
                  <a:spcBef>
                    <a:spcPts val="900"/>
                  </a:spcBef>
                </a:pPr>
                <a:r>
                  <a:rPr lang="en-US" sz="3800" dirty="0"/>
                  <a:t>There are 98 unique values in the Feature </a:t>
                </a:r>
                <a14:m>
                  <m:oMath xmlns:m="http://schemas.openxmlformats.org/officeDocument/2006/math">
                    <m:r>
                      <a:rPr lang="en-US" sz="3800" i="1" dirty="0">
                        <a:latin typeface="Cambria Math" panose="02040503050406030204" pitchFamily="18" charset="0"/>
                      </a:rPr>
                      <m:t>𝑥</m:t>
                    </m:r>
                  </m:oMath>
                </a14:m>
                <a:r>
                  <a:rPr lang="en-US" sz="3800" dirty="0"/>
                  <a:t>.</a:t>
                </a:r>
              </a:p>
              <a:p>
                <a:pPr>
                  <a:lnSpc>
                    <a:spcPct val="125000"/>
                  </a:lnSpc>
                  <a:spcBef>
                    <a:spcPts val="900"/>
                  </a:spcBef>
                </a:pPr>
                <a:r>
                  <a:rPr lang="en-US" sz="3800" dirty="0"/>
                  <a:t>The smallest value in Feature </a:t>
                </a:r>
                <a14:m>
                  <m:oMath xmlns:m="http://schemas.openxmlformats.org/officeDocument/2006/math">
                    <m:r>
                      <a:rPr lang="en-US" sz="3800" i="1" dirty="0">
                        <a:latin typeface="Cambria Math" panose="02040503050406030204" pitchFamily="18" charset="0"/>
                      </a:rPr>
                      <m:t>𝑥</m:t>
                    </m:r>
                  </m:oMath>
                </a14:m>
                <a:r>
                  <a:rPr lang="en-US" sz="3800" dirty="0"/>
                  <a:t> is 1.76 and the largest value is 99.79.</a:t>
                </a:r>
              </a:p>
              <a:p>
                <a:pPr>
                  <a:lnSpc>
                    <a:spcPct val="125000"/>
                  </a:lnSpc>
                  <a:spcBef>
                    <a:spcPts val="900"/>
                  </a:spcBef>
                </a:pPr>
                <a:r>
                  <a:rPr lang="en-US" sz="3800" dirty="0"/>
                  <a:t>Try each of the 98 unique values and find the one that yields the smallest </a:t>
                </a:r>
                <a14:m>
                  <m:oMath xmlns:m="http://schemas.openxmlformats.org/officeDocument/2006/math">
                    <m:r>
                      <a:rPr lang="en-US" sz="3800" i="1" dirty="0">
                        <a:latin typeface="Cambria Math" panose="02040503050406030204" pitchFamily="18" charset="0"/>
                      </a:rPr>
                      <m:t>𝐶</m:t>
                    </m:r>
                  </m:oMath>
                </a14:m>
                <a:r>
                  <a:rPr lang="en-US" sz="3800" dirty="0"/>
                  <a:t>.</a:t>
                </a:r>
              </a:p>
            </p:txBody>
          </p:sp>
        </mc:Choice>
        <mc:Fallback xmlns="">
          <p:sp>
            <p:nvSpPr>
              <p:cNvPr id="8" name="Content Placeholder 7">
                <a:extLst>
                  <a:ext uri="{FF2B5EF4-FFF2-40B4-BE49-F238E27FC236}">
                    <a16:creationId xmlns:a16="http://schemas.microsoft.com/office/drawing/2014/main" id="{82CD8162-C070-1EAF-62E9-06E64D110C02}"/>
                  </a:ext>
                </a:extLst>
              </p:cNvPr>
              <p:cNvSpPr>
                <a:spLocks noGrp="1" noRot="1" noChangeAspect="1" noMove="1" noResize="1" noEditPoints="1" noAdjustHandles="1" noChangeArrowheads="1" noChangeShapeType="1" noTextEdit="1"/>
              </p:cNvSpPr>
              <p:nvPr>
                <p:ph idx="1"/>
              </p:nvPr>
            </p:nvSpPr>
            <p:spPr>
              <a:xfrm>
                <a:off x="1257300" y="2107817"/>
                <a:ext cx="15773400" cy="6542723"/>
              </a:xfrm>
              <a:blipFill>
                <a:blip r:embed="rId3"/>
                <a:stretch>
                  <a:fillRect l="-1043" r="-1043"/>
                </a:stretch>
              </a:blipFill>
            </p:spPr>
            <p:txBody>
              <a:bodyPr/>
              <a:lstStyle/>
              <a:p>
                <a:r>
                  <a:rPr lang="en-US">
                    <a:noFill/>
                  </a:rPr>
                  <a:t> </a:t>
                </a:r>
              </a:p>
            </p:txBody>
          </p:sp>
        </mc:Fallback>
      </mc:AlternateContent>
    </p:spTree>
    <p:extLst>
      <p:ext uri="{BB962C8B-B14F-4D97-AF65-F5344CB8AC3E}">
        <p14:creationId xmlns:p14="http://schemas.microsoft.com/office/powerpoint/2010/main" val="743574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Sum of Squared Differences From The Mean</a:t>
            </a:r>
          </a:p>
        </p:txBody>
      </p:sp>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5029200" y="5671001"/>
            <a:ext cx="8229600" cy="3429000"/>
          </a:xfrm>
          <a:solidFill>
            <a:schemeClr val="accent2">
              <a:lumMod val="20000"/>
              <a:lumOff val="80000"/>
            </a:schemeClr>
          </a:solidFill>
          <a:ln w="12700">
            <a:solidFill>
              <a:schemeClr val="tx1"/>
            </a:solidFill>
          </a:ln>
        </p:spPr>
        <p:txBody>
          <a:bodyPr anchor="ctr">
            <a:noAutofit/>
          </a:bodyPr>
          <a:lstStyle/>
          <a:p>
            <a:pPr marL="0" indent="0">
              <a:spcBef>
                <a:spcPts val="900"/>
              </a:spcBef>
              <a:buNone/>
            </a:pPr>
            <a:r>
              <a:rPr lang="en-US" sz="3000" dirty="0">
                <a:latin typeface="Consolas" panose="020B0609020204030204" pitchFamily="49" charset="0"/>
              </a:rPr>
              <a:t>def </a:t>
            </a:r>
            <a:r>
              <a:rPr lang="en-US" sz="3000" dirty="0" err="1">
                <a:latin typeface="Consolas" panose="020B0609020204030204" pitchFamily="49" charset="0"/>
              </a:rPr>
              <a:t>ssdev_mean</a:t>
            </a:r>
            <a:r>
              <a:rPr lang="en-US" sz="3000" dirty="0">
                <a:latin typeface="Consolas" panose="020B0609020204030204" pitchFamily="49" charset="0"/>
              </a:rPr>
              <a:t> (u):</a:t>
            </a:r>
          </a:p>
          <a:p>
            <a:pPr marL="0" indent="0">
              <a:spcBef>
                <a:spcPts val="900"/>
              </a:spcBef>
              <a:buNone/>
            </a:pPr>
            <a:r>
              <a:rPr lang="en-US" sz="3000" dirty="0">
                <a:latin typeface="Consolas" panose="020B0609020204030204" pitchFamily="49" charset="0"/>
              </a:rPr>
              <a:t>   </a:t>
            </a:r>
            <a:r>
              <a:rPr lang="en-US" sz="3000" dirty="0" err="1">
                <a:latin typeface="Consolas" panose="020B0609020204030204" pitchFamily="49" charset="0"/>
              </a:rPr>
              <a:t>u_diff</a:t>
            </a:r>
            <a:r>
              <a:rPr lang="en-US" sz="3000" dirty="0">
                <a:latin typeface="Consolas" panose="020B0609020204030204" pitchFamily="49" charset="0"/>
              </a:rPr>
              <a:t> = u - </a:t>
            </a:r>
            <a:r>
              <a:rPr lang="en-US" sz="3000" dirty="0" err="1">
                <a:latin typeface="Consolas" panose="020B0609020204030204" pitchFamily="49" charset="0"/>
              </a:rPr>
              <a:t>numpy.mean</a:t>
            </a:r>
            <a:r>
              <a:rPr lang="en-US" sz="3000" dirty="0">
                <a:latin typeface="Consolas" panose="020B0609020204030204" pitchFamily="49" charset="0"/>
              </a:rPr>
              <a:t>(u)</a:t>
            </a:r>
          </a:p>
          <a:p>
            <a:pPr marL="0" indent="0">
              <a:spcBef>
                <a:spcPts val="900"/>
              </a:spcBef>
              <a:buNone/>
            </a:pPr>
            <a:r>
              <a:rPr lang="en-US" sz="3000" dirty="0">
                <a:latin typeface="Consolas" panose="020B0609020204030204" pitchFamily="49" charset="0"/>
              </a:rPr>
              <a:t>   return (numpy.dot(</a:t>
            </a:r>
            <a:r>
              <a:rPr lang="en-US" sz="3000" dirty="0" err="1">
                <a:latin typeface="Consolas" panose="020B0609020204030204" pitchFamily="49" charset="0"/>
              </a:rPr>
              <a:t>u_diff</a:t>
            </a:r>
            <a:r>
              <a:rPr lang="en-US" sz="3000" dirty="0">
                <a:latin typeface="Consolas" panose="020B0609020204030204" pitchFamily="49" charset="0"/>
              </a:rPr>
              <a:t>, </a:t>
            </a:r>
            <a:r>
              <a:rPr lang="en-US" sz="3000" dirty="0" err="1">
                <a:latin typeface="Consolas" panose="020B0609020204030204" pitchFamily="49" charset="0"/>
              </a:rPr>
              <a:t>u_diff</a:t>
            </a:r>
            <a:r>
              <a:rPr lang="en-US" sz="30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6" name="Content Placeholder 7">
                <a:extLst>
                  <a:ext uri="{FF2B5EF4-FFF2-40B4-BE49-F238E27FC236}">
                    <a16:creationId xmlns:a16="http://schemas.microsoft.com/office/drawing/2014/main" id="{749D0FA3-2FE8-1066-DAF6-54B8A748E820}"/>
                  </a:ext>
                </a:extLst>
              </p:cNvPr>
              <p:cNvSpPr txBox="1">
                <a:spLocks/>
              </p:cNvSpPr>
              <p:nvPr/>
            </p:nvSpPr>
            <p:spPr>
              <a:xfrm>
                <a:off x="1257300" y="2738438"/>
                <a:ext cx="15773400" cy="2743200"/>
              </a:xfrm>
              <a:prstGeom prst="rect">
                <a:avLst/>
              </a:prstGeom>
            </p:spPr>
            <p:txBody>
              <a:bodyPr vert="horz" lIns="137160" tIns="68580" rIns="137160" bIns="6858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5000"/>
                  </a:lnSpc>
                  <a:spcBef>
                    <a:spcPts val="900"/>
                  </a:spcBef>
                  <a:buNone/>
                </a:pPr>
                <a:r>
                  <a:rPr lang="en-US" sz="3900" dirty="0"/>
                  <a:t>A function to calculate the sum of squared differences from the mean</a:t>
                </a:r>
              </a:p>
              <a:p>
                <a:pPr marL="0" indent="0" algn="ctr">
                  <a:lnSpc>
                    <a:spcPct val="125000"/>
                  </a:lnSpc>
                  <a:spcBef>
                    <a:spcPts val="900"/>
                  </a:spcBef>
                  <a:buNone/>
                </a:pPr>
                <a14:m>
                  <m:oMathPara xmlns:m="http://schemas.openxmlformats.org/officeDocument/2006/math">
                    <m:oMathParaPr>
                      <m:jc m:val="centerGroup"/>
                    </m:oMathParaPr>
                    <m:oMath xmlns:m="http://schemas.openxmlformats.org/officeDocument/2006/math">
                      <m:nary>
                        <m:naryPr>
                          <m:chr m:val="∑"/>
                          <m:subHide m:val="on"/>
                          <m:supHide m:val="on"/>
                          <m:ctrlPr>
                            <a:rPr lang="en-US" sz="3900" i="1">
                              <a:latin typeface="Cambria Math" panose="02040503050406030204" pitchFamily="18" charset="0"/>
                            </a:rPr>
                          </m:ctrlPr>
                        </m:naryPr>
                        <m:sub/>
                        <m:sup/>
                        <m:e>
                          <m:sSup>
                            <m:sSupPr>
                              <m:ctrlPr>
                                <a:rPr lang="en-US" sz="3900" i="1">
                                  <a:latin typeface="Cambria Math" panose="02040503050406030204" pitchFamily="18" charset="0"/>
                                </a:rPr>
                              </m:ctrlPr>
                            </m:sSupPr>
                            <m:e>
                              <m:d>
                                <m:dPr>
                                  <m:ctrlPr>
                                    <a:rPr lang="en-US" sz="3900" i="1">
                                      <a:latin typeface="Cambria Math" panose="02040503050406030204" pitchFamily="18" charset="0"/>
                                    </a:rPr>
                                  </m:ctrlPr>
                                </m:dPr>
                                <m:e>
                                  <m:r>
                                    <a:rPr lang="en-US" sz="3900" i="1">
                                      <a:latin typeface="Cambria Math" panose="02040503050406030204" pitchFamily="18" charset="0"/>
                                    </a:rPr>
                                    <m:t>𝑢</m:t>
                                  </m:r>
                                  <m:r>
                                    <a:rPr lang="en-US" sz="3900" i="1">
                                      <a:latin typeface="Cambria Math" panose="02040503050406030204" pitchFamily="18" charset="0"/>
                                    </a:rPr>
                                    <m:t>−</m:t>
                                  </m:r>
                                  <m:acc>
                                    <m:accPr>
                                      <m:chr m:val="̅"/>
                                      <m:ctrlPr>
                                        <a:rPr lang="en-US" sz="3900" i="1">
                                          <a:latin typeface="Cambria Math" panose="02040503050406030204" pitchFamily="18" charset="0"/>
                                        </a:rPr>
                                      </m:ctrlPr>
                                    </m:accPr>
                                    <m:e>
                                      <m:r>
                                        <a:rPr lang="en-US" sz="3900" i="1">
                                          <a:latin typeface="Cambria Math" panose="02040503050406030204" pitchFamily="18" charset="0"/>
                                        </a:rPr>
                                        <m:t>𝑢</m:t>
                                      </m:r>
                                    </m:e>
                                  </m:acc>
                                </m:e>
                              </m:d>
                            </m:e>
                            <m:sup>
                              <m:r>
                                <a:rPr lang="en-US" sz="3900" i="1">
                                  <a:latin typeface="Cambria Math" panose="02040503050406030204" pitchFamily="18" charset="0"/>
                                </a:rPr>
                                <m:t>2</m:t>
                              </m:r>
                            </m:sup>
                          </m:sSup>
                        </m:e>
                      </m:nary>
                    </m:oMath>
                  </m:oMathPara>
                </a14:m>
                <a:endParaRPr lang="en-US" sz="3900" dirty="0"/>
              </a:p>
            </p:txBody>
          </p:sp>
        </mc:Choice>
        <mc:Fallback xmlns="">
          <p:sp>
            <p:nvSpPr>
              <p:cNvPr id="6" name="Content Placeholder 7">
                <a:extLst>
                  <a:ext uri="{FF2B5EF4-FFF2-40B4-BE49-F238E27FC236}">
                    <a16:creationId xmlns:a16="http://schemas.microsoft.com/office/drawing/2014/main" id="{749D0FA3-2FE8-1066-DAF6-54B8A748E820}"/>
                  </a:ext>
                </a:extLst>
              </p:cNvPr>
              <p:cNvSpPr txBox="1">
                <a:spLocks noRot="1" noChangeAspect="1" noMove="1" noResize="1" noEditPoints="1" noAdjustHandles="1" noChangeArrowheads="1" noChangeShapeType="1" noTextEdit="1"/>
              </p:cNvSpPr>
              <p:nvPr/>
            </p:nvSpPr>
            <p:spPr>
              <a:xfrm>
                <a:off x="1257300" y="2738438"/>
                <a:ext cx="15773400" cy="27432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241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 Optimal Split – First Part</a:t>
            </a:r>
          </a:p>
        </p:txBody>
      </p:sp>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2968626" y="1544760"/>
            <a:ext cx="12344400" cy="7589520"/>
          </a:xfrm>
          <a:solidFill>
            <a:schemeClr val="accent2">
              <a:lumMod val="20000"/>
              <a:lumOff val="80000"/>
            </a:schemeClr>
          </a:solidFill>
          <a:ln w="12700">
            <a:solidFill>
              <a:schemeClr val="tx1"/>
            </a:solidFill>
          </a:ln>
        </p:spPr>
        <p:txBody>
          <a:bodyPr anchor="ctr">
            <a:noAutofit/>
          </a:bodyPr>
          <a:lstStyle/>
          <a:p>
            <a:pPr marL="0" indent="0">
              <a:spcBef>
                <a:spcPts val="0"/>
              </a:spcBef>
              <a:buNone/>
            </a:pPr>
            <a:r>
              <a:rPr lang="en-US" sz="2300" dirty="0">
                <a:latin typeface="Consolas" panose="020B0609020204030204" pitchFamily="49" charset="0"/>
              </a:rPr>
              <a:t>def </a:t>
            </a:r>
            <a:r>
              <a:rPr lang="en-US" sz="2300" dirty="0" err="1">
                <a:latin typeface="Consolas" panose="020B0609020204030204" pitchFamily="49" charset="0"/>
              </a:rPr>
              <a:t>find_optimal_split</a:t>
            </a:r>
            <a:r>
              <a:rPr lang="en-US" sz="2300" dirty="0">
                <a:latin typeface="Consolas" panose="020B0609020204030204" pitchFamily="49" charset="0"/>
              </a:rPr>
              <a:t> (</a:t>
            </a:r>
            <a:r>
              <a:rPr lang="en-US" sz="2300" dirty="0" err="1">
                <a:latin typeface="Consolas" panose="020B0609020204030204" pitchFamily="49" charset="0"/>
              </a:rPr>
              <a:t>inputDF</a:t>
            </a:r>
            <a:r>
              <a:rPr lang="en-US" sz="2300" dirty="0">
                <a:latin typeface="Consolas" panose="020B0609020204030204" pitchFamily="49" charset="0"/>
              </a:rPr>
              <a:t>):</a:t>
            </a:r>
          </a:p>
          <a:p>
            <a:pPr marL="0" indent="0">
              <a:spcBef>
                <a:spcPts val="0"/>
              </a:spcBef>
              <a:buNone/>
            </a:pPr>
            <a:endParaRPr lang="en-US" sz="2300" dirty="0">
              <a:latin typeface="Consolas" panose="020B0609020204030204" pitchFamily="49" charset="0"/>
            </a:endParaRPr>
          </a:p>
          <a:p>
            <a:pPr marL="0" indent="0">
              <a:spcBef>
                <a:spcPts val="0"/>
              </a:spcBef>
              <a:buNone/>
            </a:pPr>
            <a:r>
              <a:rPr lang="en-US" sz="2300" dirty="0">
                <a:latin typeface="Consolas" panose="020B0609020204030204" pitchFamily="49" charset="0"/>
              </a:rPr>
              <a:t>   # What are the unique values of x?</a:t>
            </a:r>
          </a:p>
          <a:p>
            <a:pPr marL="0" indent="0">
              <a:spcBef>
                <a:spcPts val="0"/>
              </a:spcBef>
              <a:buNone/>
            </a:pPr>
            <a:r>
              <a:rPr lang="en-US" sz="2300" dirty="0">
                <a:latin typeface="Consolas" panose="020B0609020204030204" pitchFamily="49" charset="0"/>
              </a:rPr>
              <a:t>   </a:t>
            </a:r>
            <a:r>
              <a:rPr lang="en-US" sz="2300" dirty="0" err="1">
                <a:latin typeface="Consolas" panose="020B0609020204030204" pitchFamily="49" charset="0"/>
              </a:rPr>
              <a:t>unique_x</a:t>
            </a:r>
            <a:r>
              <a:rPr lang="en-US" sz="2300" dirty="0">
                <a:latin typeface="Consolas" panose="020B0609020204030204" pitchFamily="49" charset="0"/>
              </a:rPr>
              <a:t> = </a:t>
            </a:r>
            <a:r>
              <a:rPr lang="en-US" sz="2300" dirty="0" err="1">
                <a:latin typeface="Consolas" panose="020B0609020204030204" pitchFamily="49" charset="0"/>
              </a:rPr>
              <a:t>inputDF</a:t>
            </a:r>
            <a:r>
              <a:rPr lang="en-US" sz="2300" dirty="0">
                <a:latin typeface="Consolas" panose="020B0609020204030204" pitchFamily="49" charset="0"/>
              </a:rPr>
              <a:t>['x'].</a:t>
            </a:r>
            <a:r>
              <a:rPr lang="en-US" sz="2300" dirty="0" err="1">
                <a:latin typeface="Consolas" panose="020B0609020204030204" pitchFamily="49" charset="0"/>
              </a:rPr>
              <a:t>value_counts</a:t>
            </a:r>
            <a:r>
              <a:rPr lang="en-US" sz="2300" dirty="0">
                <a:latin typeface="Consolas" panose="020B0609020204030204" pitchFamily="49" charset="0"/>
              </a:rPr>
              <a:t>(sort = False).</a:t>
            </a:r>
            <a:r>
              <a:rPr lang="en-US" sz="2300" dirty="0" err="1">
                <a:latin typeface="Consolas" panose="020B0609020204030204" pitchFamily="49" charset="0"/>
              </a:rPr>
              <a:t>sort_index</a:t>
            </a:r>
            <a:r>
              <a:rPr lang="en-US" sz="2300" dirty="0">
                <a:latin typeface="Consolas" panose="020B0609020204030204" pitchFamily="49" charset="0"/>
              </a:rPr>
              <a:t>()</a:t>
            </a:r>
          </a:p>
          <a:p>
            <a:pPr marL="0" indent="0">
              <a:spcBef>
                <a:spcPts val="0"/>
              </a:spcBef>
              <a:buNone/>
            </a:pPr>
            <a:endParaRPr lang="en-US" sz="2300" dirty="0">
              <a:latin typeface="Consolas" panose="020B0609020204030204" pitchFamily="49" charset="0"/>
            </a:endParaRPr>
          </a:p>
          <a:p>
            <a:pPr marL="0" indent="0">
              <a:spcBef>
                <a:spcPts val="0"/>
              </a:spcBef>
              <a:buNone/>
            </a:pPr>
            <a:r>
              <a:rPr lang="en-US" sz="2300" dirty="0">
                <a:latin typeface="Consolas" panose="020B0609020204030204" pitchFamily="49" charset="0"/>
              </a:rPr>
              <a:t>   # Determine the optimal dividing line</a:t>
            </a:r>
          </a:p>
          <a:p>
            <a:pPr marL="0" indent="0">
              <a:spcBef>
                <a:spcPts val="0"/>
              </a:spcBef>
              <a:buNone/>
            </a:pPr>
            <a:r>
              <a:rPr lang="en-US" sz="2300" dirty="0">
                <a:latin typeface="Consolas" panose="020B0609020204030204" pitchFamily="49" charset="0"/>
              </a:rPr>
              <a:t>   </a:t>
            </a:r>
            <a:r>
              <a:rPr lang="en-US" sz="2300" dirty="0" err="1">
                <a:latin typeface="Consolas" panose="020B0609020204030204" pitchFamily="49" charset="0"/>
              </a:rPr>
              <a:t>result_list</a:t>
            </a:r>
            <a:r>
              <a:rPr lang="en-US" sz="2300" dirty="0">
                <a:latin typeface="Consolas" panose="020B0609020204030204" pitchFamily="49" charset="0"/>
              </a:rPr>
              <a:t> = []</a:t>
            </a:r>
          </a:p>
          <a:p>
            <a:pPr marL="0" indent="0">
              <a:spcBef>
                <a:spcPts val="0"/>
              </a:spcBef>
              <a:buNone/>
            </a:pPr>
            <a:r>
              <a:rPr lang="en-US" sz="2300" dirty="0">
                <a:latin typeface="Consolas" panose="020B0609020204030204" pitchFamily="49" charset="0"/>
              </a:rPr>
              <a:t>   for v in </a:t>
            </a:r>
            <a:r>
              <a:rPr lang="en-US" sz="2300" dirty="0" err="1">
                <a:latin typeface="Consolas" panose="020B0609020204030204" pitchFamily="49" charset="0"/>
              </a:rPr>
              <a:t>unique_x.index</a:t>
            </a:r>
            <a:r>
              <a:rPr lang="en-US" sz="2300" dirty="0">
                <a:latin typeface="Consolas" panose="020B0609020204030204" pitchFamily="49" charset="0"/>
              </a:rPr>
              <a:t>:</a:t>
            </a:r>
          </a:p>
          <a:p>
            <a:pPr marL="0" indent="0">
              <a:spcBef>
                <a:spcPts val="0"/>
              </a:spcBef>
              <a:buNone/>
            </a:pPr>
            <a:r>
              <a:rPr lang="en-US" sz="2300" dirty="0">
                <a:latin typeface="Consolas" panose="020B0609020204030204" pitchFamily="49" charset="0"/>
              </a:rPr>
              <a:t>      </a:t>
            </a:r>
            <a:r>
              <a:rPr lang="en-US" sz="2300" dirty="0" err="1">
                <a:latin typeface="Consolas" panose="020B0609020204030204" pitchFamily="49" charset="0"/>
              </a:rPr>
              <a:t>ssdev</a:t>
            </a:r>
            <a:r>
              <a:rPr lang="en-US" sz="2300" dirty="0">
                <a:latin typeface="Consolas" panose="020B0609020204030204" pitchFamily="49" charset="0"/>
              </a:rPr>
              <a:t> = 0.0</a:t>
            </a:r>
          </a:p>
          <a:p>
            <a:pPr marL="0" indent="0">
              <a:spcBef>
                <a:spcPts val="0"/>
              </a:spcBef>
              <a:buNone/>
            </a:pPr>
            <a:r>
              <a:rPr lang="en-US" sz="2300" dirty="0">
                <a:latin typeface="Consolas" panose="020B0609020204030204" pitchFamily="49" charset="0"/>
              </a:rPr>
              <a:t>      </a:t>
            </a:r>
          </a:p>
          <a:p>
            <a:pPr marL="0" indent="0">
              <a:spcBef>
                <a:spcPts val="0"/>
              </a:spcBef>
              <a:buNone/>
            </a:pPr>
            <a:r>
              <a:rPr lang="en-US" sz="2300" dirty="0">
                <a:latin typeface="Consolas" panose="020B0609020204030204" pitchFamily="49" charset="0"/>
              </a:rPr>
              <a:t>      # Left subset</a:t>
            </a:r>
          </a:p>
          <a:p>
            <a:pPr marL="0" indent="0">
              <a:spcBef>
                <a:spcPts val="0"/>
              </a:spcBef>
              <a:buNone/>
            </a:pPr>
            <a:r>
              <a:rPr lang="en-US" sz="2300" dirty="0">
                <a:latin typeface="Consolas" panose="020B0609020204030204" pitchFamily="49" charset="0"/>
              </a:rPr>
              <a:t>      subset = </a:t>
            </a:r>
            <a:r>
              <a:rPr lang="en-US" sz="2300" dirty="0" err="1">
                <a:latin typeface="Consolas" panose="020B0609020204030204" pitchFamily="49" charset="0"/>
              </a:rPr>
              <a:t>inputDF</a:t>
            </a:r>
            <a:r>
              <a:rPr lang="en-US" sz="2300" dirty="0">
                <a:latin typeface="Consolas" panose="020B0609020204030204" pitchFamily="49" charset="0"/>
              </a:rPr>
              <a:t>[</a:t>
            </a:r>
            <a:r>
              <a:rPr lang="en-US" sz="2300" dirty="0" err="1">
                <a:latin typeface="Consolas" panose="020B0609020204030204" pitchFamily="49" charset="0"/>
              </a:rPr>
              <a:t>inputDF</a:t>
            </a:r>
            <a:r>
              <a:rPr lang="en-US" sz="2300" dirty="0">
                <a:latin typeface="Consolas" panose="020B0609020204030204" pitchFamily="49" charset="0"/>
              </a:rPr>
              <a:t>['x'] &lt;= v]</a:t>
            </a:r>
          </a:p>
          <a:p>
            <a:pPr marL="0" indent="0">
              <a:spcBef>
                <a:spcPts val="0"/>
              </a:spcBef>
              <a:buNone/>
            </a:pPr>
            <a:r>
              <a:rPr lang="en-US" sz="2300" dirty="0">
                <a:latin typeface="Consolas" panose="020B0609020204030204" pitchFamily="49" charset="0"/>
              </a:rPr>
              <a:t>      if (</a:t>
            </a:r>
            <a:r>
              <a:rPr lang="en-US" sz="2300" dirty="0" err="1">
                <a:latin typeface="Consolas" panose="020B0609020204030204" pitchFamily="49" charset="0"/>
              </a:rPr>
              <a:t>subset.shape</a:t>
            </a:r>
            <a:r>
              <a:rPr lang="en-US" sz="2300" dirty="0">
                <a:latin typeface="Consolas" panose="020B0609020204030204" pitchFamily="49" charset="0"/>
              </a:rPr>
              <a:t>[0] &gt; 0):</a:t>
            </a:r>
          </a:p>
          <a:p>
            <a:pPr marL="0" indent="0">
              <a:spcBef>
                <a:spcPts val="0"/>
              </a:spcBef>
              <a:buNone/>
            </a:pPr>
            <a:r>
              <a:rPr lang="en-US" sz="2300" dirty="0">
                <a:latin typeface="Consolas" panose="020B0609020204030204" pitchFamily="49" charset="0"/>
              </a:rPr>
              <a:t>         </a:t>
            </a:r>
            <a:r>
              <a:rPr lang="en-US" sz="2300" dirty="0" err="1">
                <a:latin typeface="Consolas" panose="020B0609020204030204" pitchFamily="49" charset="0"/>
              </a:rPr>
              <a:t>ssdev</a:t>
            </a:r>
            <a:r>
              <a:rPr lang="en-US" sz="2300" dirty="0">
                <a:latin typeface="Consolas" panose="020B0609020204030204" pitchFamily="49" charset="0"/>
              </a:rPr>
              <a:t> += </a:t>
            </a:r>
            <a:r>
              <a:rPr lang="en-US" sz="2300" dirty="0" err="1">
                <a:latin typeface="Consolas" panose="020B0609020204030204" pitchFamily="49" charset="0"/>
              </a:rPr>
              <a:t>ssdev_mean</a:t>
            </a:r>
            <a:r>
              <a:rPr lang="en-US" sz="2300" dirty="0">
                <a:latin typeface="Consolas" panose="020B0609020204030204" pitchFamily="49" charset="0"/>
              </a:rPr>
              <a:t>(subset['y'])</a:t>
            </a:r>
          </a:p>
          <a:p>
            <a:pPr marL="0" indent="0">
              <a:spcBef>
                <a:spcPts val="0"/>
              </a:spcBef>
              <a:buNone/>
            </a:pPr>
            <a:endParaRPr lang="en-US" sz="2300" dirty="0">
              <a:latin typeface="Consolas" panose="020B0609020204030204" pitchFamily="49" charset="0"/>
            </a:endParaRPr>
          </a:p>
          <a:p>
            <a:pPr marL="0" indent="0">
              <a:spcBef>
                <a:spcPts val="0"/>
              </a:spcBef>
              <a:buNone/>
            </a:pPr>
            <a:r>
              <a:rPr lang="en-US" sz="2300" dirty="0">
                <a:latin typeface="Consolas" panose="020B0609020204030204" pitchFamily="49" charset="0"/>
              </a:rPr>
              <a:t>      # Right subset</a:t>
            </a:r>
          </a:p>
          <a:p>
            <a:pPr marL="0" indent="0">
              <a:spcBef>
                <a:spcPts val="0"/>
              </a:spcBef>
              <a:buNone/>
            </a:pPr>
            <a:r>
              <a:rPr lang="en-US" sz="2300" dirty="0">
                <a:latin typeface="Consolas" panose="020B0609020204030204" pitchFamily="49" charset="0"/>
              </a:rPr>
              <a:t>      subset = </a:t>
            </a:r>
            <a:r>
              <a:rPr lang="en-US" sz="2300" dirty="0" err="1">
                <a:latin typeface="Consolas" panose="020B0609020204030204" pitchFamily="49" charset="0"/>
              </a:rPr>
              <a:t>inputDF</a:t>
            </a:r>
            <a:r>
              <a:rPr lang="en-US" sz="2300" dirty="0">
                <a:latin typeface="Consolas" panose="020B0609020204030204" pitchFamily="49" charset="0"/>
              </a:rPr>
              <a:t>[</a:t>
            </a:r>
            <a:r>
              <a:rPr lang="en-US" sz="2300" dirty="0" err="1">
                <a:latin typeface="Consolas" panose="020B0609020204030204" pitchFamily="49" charset="0"/>
              </a:rPr>
              <a:t>inputDF</a:t>
            </a:r>
            <a:r>
              <a:rPr lang="en-US" sz="2300" dirty="0">
                <a:latin typeface="Consolas" panose="020B0609020204030204" pitchFamily="49" charset="0"/>
              </a:rPr>
              <a:t>['x'] &gt; v]</a:t>
            </a:r>
          </a:p>
          <a:p>
            <a:pPr marL="0" indent="0">
              <a:spcBef>
                <a:spcPts val="0"/>
              </a:spcBef>
              <a:buNone/>
            </a:pPr>
            <a:r>
              <a:rPr lang="en-US" sz="2300" dirty="0">
                <a:latin typeface="Consolas" panose="020B0609020204030204" pitchFamily="49" charset="0"/>
              </a:rPr>
              <a:t>      if (</a:t>
            </a:r>
            <a:r>
              <a:rPr lang="en-US" sz="2300" dirty="0" err="1">
                <a:latin typeface="Consolas" panose="020B0609020204030204" pitchFamily="49" charset="0"/>
              </a:rPr>
              <a:t>subset.shape</a:t>
            </a:r>
            <a:r>
              <a:rPr lang="en-US" sz="2300" dirty="0">
                <a:latin typeface="Consolas" panose="020B0609020204030204" pitchFamily="49" charset="0"/>
              </a:rPr>
              <a:t>[0] &gt; 0):</a:t>
            </a:r>
          </a:p>
          <a:p>
            <a:pPr marL="0" indent="0">
              <a:spcBef>
                <a:spcPts val="0"/>
              </a:spcBef>
              <a:buNone/>
            </a:pPr>
            <a:r>
              <a:rPr lang="en-US" sz="2300" dirty="0">
                <a:latin typeface="Consolas" panose="020B0609020204030204" pitchFamily="49" charset="0"/>
              </a:rPr>
              <a:t>         </a:t>
            </a:r>
            <a:r>
              <a:rPr lang="en-US" sz="2300" dirty="0" err="1">
                <a:latin typeface="Consolas" panose="020B0609020204030204" pitchFamily="49" charset="0"/>
              </a:rPr>
              <a:t>ssdev</a:t>
            </a:r>
            <a:r>
              <a:rPr lang="en-US" sz="2300" dirty="0">
                <a:latin typeface="Consolas" panose="020B0609020204030204" pitchFamily="49" charset="0"/>
              </a:rPr>
              <a:t> += </a:t>
            </a:r>
            <a:r>
              <a:rPr lang="en-US" sz="2300" dirty="0" err="1">
                <a:latin typeface="Consolas" panose="020B0609020204030204" pitchFamily="49" charset="0"/>
              </a:rPr>
              <a:t>ssdev_mean</a:t>
            </a:r>
            <a:r>
              <a:rPr lang="en-US" sz="2300" dirty="0">
                <a:latin typeface="Consolas" panose="020B0609020204030204" pitchFamily="49" charset="0"/>
              </a:rPr>
              <a:t>(subset['y'])</a:t>
            </a:r>
          </a:p>
          <a:p>
            <a:pPr marL="0" indent="0">
              <a:spcBef>
                <a:spcPts val="0"/>
              </a:spcBef>
              <a:buNone/>
            </a:pPr>
            <a:endParaRPr lang="en-US" sz="2300" dirty="0">
              <a:latin typeface="Consolas" panose="020B0609020204030204" pitchFamily="49" charset="0"/>
            </a:endParaRPr>
          </a:p>
          <a:p>
            <a:pPr marL="0" indent="0">
              <a:spcBef>
                <a:spcPts val="0"/>
              </a:spcBef>
              <a:buNone/>
            </a:pPr>
            <a:r>
              <a:rPr lang="en-US" sz="2300" dirty="0">
                <a:latin typeface="Consolas" panose="020B0609020204030204" pitchFamily="49" charset="0"/>
              </a:rPr>
              <a:t>      </a:t>
            </a:r>
            <a:r>
              <a:rPr lang="en-US" sz="2300" dirty="0" err="1">
                <a:latin typeface="Consolas" panose="020B0609020204030204" pitchFamily="49" charset="0"/>
              </a:rPr>
              <a:t>result_list.append</a:t>
            </a:r>
            <a:r>
              <a:rPr lang="en-US" sz="2300" dirty="0">
                <a:latin typeface="Consolas" panose="020B0609020204030204" pitchFamily="49" charset="0"/>
              </a:rPr>
              <a:t>([v, </a:t>
            </a:r>
            <a:r>
              <a:rPr lang="en-US" sz="2300" dirty="0" err="1">
                <a:latin typeface="Consolas" panose="020B0609020204030204" pitchFamily="49" charset="0"/>
              </a:rPr>
              <a:t>ssdev</a:t>
            </a:r>
            <a:r>
              <a:rPr lang="en-US" sz="2300" dirty="0">
                <a:latin typeface="Consolas" panose="020B0609020204030204" pitchFamily="49" charset="0"/>
              </a:rPr>
              <a:t>])</a:t>
            </a:r>
          </a:p>
        </p:txBody>
      </p:sp>
    </p:spTree>
    <p:extLst>
      <p:ext uri="{BB962C8B-B14F-4D97-AF65-F5344CB8AC3E}">
        <p14:creationId xmlns:p14="http://schemas.microsoft.com/office/powerpoint/2010/main" val="100913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 Optimal Split – Second Part</a:t>
            </a:r>
          </a:p>
        </p:txBody>
      </p:sp>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254126" y="3086100"/>
            <a:ext cx="15773400" cy="4114800"/>
          </a:xfrm>
          <a:solidFill>
            <a:schemeClr val="accent2">
              <a:lumMod val="20000"/>
              <a:lumOff val="80000"/>
            </a:schemeClr>
          </a:solidFill>
          <a:ln w="12700">
            <a:solidFill>
              <a:schemeClr val="tx1"/>
            </a:solidFill>
          </a:ln>
        </p:spPr>
        <p:txBody>
          <a:bodyPr anchor="ctr">
            <a:noAutofit/>
          </a:bodyPr>
          <a:lstStyle/>
          <a:p>
            <a:pPr marL="0" indent="0">
              <a:spcBef>
                <a:spcPts val="0"/>
              </a:spcBef>
              <a:buNone/>
            </a:pPr>
            <a:r>
              <a:rPr lang="en-US" sz="2700" dirty="0">
                <a:latin typeface="Consolas" panose="020B0609020204030204" pitchFamily="49" charset="0"/>
              </a:rPr>
              <a:t>   </a:t>
            </a:r>
            <a:r>
              <a:rPr lang="en-US" sz="2700" dirty="0" err="1">
                <a:latin typeface="Consolas" panose="020B0609020204030204" pitchFamily="49" charset="0"/>
              </a:rPr>
              <a:t>result_df</a:t>
            </a:r>
            <a:r>
              <a:rPr lang="en-US" sz="2700" dirty="0">
                <a:latin typeface="Consolas" panose="020B0609020204030204" pitchFamily="49" charset="0"/>
              </a:rPr>
              <a:t> = </a:t>
            </a:r>
            <a:r>
              <a:rPr lang="en-US" sz="2700" dirty="0" err="1">
                <a:latin typeface="Consolas" panose="020B0609020204030204" pitchFamily="49" charset="0"/>
              </a:rPr>
              <a:t>pandas.DataFrame</a:t>
            </a:r>
            <a:r>
              <a:rPr lang="en-US" sz="2700" dirty="0">
                <a:latin typeface="Consolas" panose="020B0609020204030204" pitchFamily="49" charset="0"/>
              </a:rPr>
              <a:t>(</a:t>
            </a:r>
            <a:r>
              <a:rPr lang="en-US" sz="2700" dirty="0" err="1">
                <a:latin typeface="Consolas" panose="020B0609020204030204" pitchFamily="49" charset="0"/>
              </a:rPr>
              <a:t>result_list</a:t>
            </a:r>
            <a:r>
              <a:rPr lang="en-US" sz="2700" dirty="0">
                <a:latin typeface="Consolas" panose="020B0609020204030204" pitchFamily="49" charset="0"/>
              </a:rPr>
              <a:t>, columns = ['Cutoff', '</a:t>
            </a:r>
            <a:r>
              <a:rPr lang="en-US" sz="2700" dirty="0" err="1">
                <a:latin typeface="Consolas" panose="020B0609020204030204" pitchFamily="49" charset="0"/>
              </a:rPr>
              <a:t>SSDev</a:t>
            </a:r>
            <a:r>
              <a:rPr lang="en-US" sz="2700" dirty="0">
                <a:latin typeface="Consolas" panose="020B0609020204030204" pitchFamily="49" charset="0"/>
              </a:rPr>
              <a:t>'])</a:t>
            </a:r>
          </a:p>
          <a:p>
            <a:pPr marL="0" indent="0">
              <a:spcBef>
                <a:spcPts val="0"/>
              </a:spcBef>
              <a:buNone/>
            </a:pPr>
            <a:endParaRPr lang="en-US" sz="2700" dirty="0">
              <a:latin typeface="Consolas" panose="020B0609020204030204" pitchFamily="49" charset="0"/>
            </a:endParaRPr>
          </a:p>
          <a:p>
            <a:pPr marL="0" indent="0">
              <a:spcBef>
                <a:spcPts val="0"/>
              </a:spcBef>
              <a:buNone/>
            </a:pPr>
            <a:r>
              <a:rPr lang="en-US" sz="2700" dirty="0">
                <a:latin typeface="Consolas" panose="020B0609020204030204" pitchFamily="49" charset="0"/>
              </a:rPr>
              <a:t>   iloc_x0 = </a:t>
            </a:r>
            <a:r>
              <a:rPr lang="en-US" sz="2700" dirty="0" err="1">
                <a:latin typeface="Consolas" panose="020B0609020204030204" pitchFamily="49" charset="0"/>
              </a:rPr>
              <a:t>result_df</a:t>
            </a:r>
            <a:r>
              <a:rPr lang="en-US" sz="2700" dirty="0">
                <a:latin typeface="Consolas" panose="020B0609020204030204" pitchFamily="49" charset="0"/>
              </a:rPr>
              <a:t>['</a:t>
            </a:r>
            <a:r>
              <a:rPr lang="en-US" sz="2700" dirty="0" err="1">
                <a:latin typeface="Consolas" panose="020B0609020204030204" pitchFamily="49" charset="0"/>
              </a:rPr>
              <a:t>SSDev</a:t>
            </a:r>
            <a:r>
              <a:rPr lang="en-US" sz="2700" dirty="0">
                <a:latin typeface="Consolas" panose="020B0609020204030204" pitchFamily="49" charset="0"/>
              </a:rPr>
              <a:t>'].</a:t>
            </a:r>
            <a:r>
              <a:rPr lang="en-US" sz="2700" dirty="0" err="1">
                <a:latin typeface="Consolas" panose="020B0609020204030204" pitchFamily="49" charset="0"/>
              </a:rPr>
              <a:t>argmin</a:t>
            </a:r>
            <a:r>
              <a:rPr lang="en-US" sz="2700" dirty="0">
                <a:latin typeface="Consolas" panose="020B0609020204030204" pitchFamily="49" charset="0"/>
              </a:rPr>
              <a:t>()</a:t>
            </a:r>
          </a:p>
          <a:p>
            <a:pPr marL="0" indent="0">
              <a:spcBef>
                <a:spcPts val="0"/>
              </a:spcBef>
              <a:buNone/>
            </a:pPr>
            <a:r>
              <a:rPr lang="en-US" sz="2700" dirty="0">
                <a:latin typeface="Consolas" panose="020B0609020204030204" pitchFamily="49" charset="0"/>
              </a:rPr>
              <a:t>   x0 = </a:t>
            </a:r>
            <a:r>
              <a:rPr lang="en-US" sz="2700" dirty="0" err="1">
                <a:latin typeface="Consolas" panose="020B0609020204030204" pitchFamily="49" charset="0"/>
              </a:rPr>
              <a:t>result_df</a:t>
            </a:r>
            <a:r>
              <a:rPr lang="en-US" sz="2700" dirty="0">
                <a:latin typeface="Consolas" panose="020B0609020204030204" pitchFamily="49" charset="0"/>
              </a:rPr>
              <a:t>['Cutoff'].</a:t>
            </a:r>
            <a:r>
              <a:rPr lang="en-US" sz="2700" dirty="0" err="1">
                <a:latin typeface="Consolas" panose="020B0609020204030204" pitchFamily="49" charset="0"/>
              </a:rPr>
              <a:t>iloc</a:t>
            </a:r>
            <a:r>
              <a:rPr lang="en-US" sz="2700" dirty="0">
                <a:latin typeface="Consolas" panose="020B0609020204030204" pitchFamily="49" charset="0"/>
              </a:rPr>
              <a:t>[iloc_x0]</a:t>
            </a:r>
          </a:p>
          <a:p>
            <a:pPr marL="0" indent="0">
              <a:spcBef>
                <a:spcPts val="0"/>
              </a:spcBef>
              <a:buNone/>
            </a:pPr>
            <a:r>
              <a:rPr lang="en-US" sz="2700" dirty="0">
                <a:latin typeface="Consolas" panose="020B0609020204030204" pitchFamily="49" charset="0"/>
              </a:rPr>
              <a:t>   SSDev0 = </a:t>
            </a:r>
            <a:r>
              <a:rPr lang="en-US" sz="2700" dirty="0" err="1">
                <a:latin typeface="Consolas" panose="020B0609020204030204" pitchFamily="49" charset="0"/>
              </a:rPr>
              <a:t>result_df</a:t>
            </a:r>
            <a:r>
              <a:rPr lang="en-US" sz="2700" dirty="0">
                <a:latin typeface="Consolas" panose="020B0609020204030204" pitchFamily="49" charset="0"/>
              </a:rPr>
              <a:t>['</a:t>
            </a:r>
            <a:r>
              <a:rPr lang="en-US" sz="2700" dirty="0" err="1">
                <a:latin typeface="Consolas" panose="020B0609020204030204" pitchFamily="49" charset="0"/>
              </a:rPr>
              <a:t>SSDev</a:t>
            </a:r>
            <a:r>
              <a:rPr lang="en-US" sz="2700" dirty="0">
                <a:latin typeface="Consolas" panose="020B0609020204030204" pitchFamily="49" charset="0"/>
              </a:rPr>
              <a:t>'].</a:t>
            </a:r>
            <a:r>
              <a:rPr lang="en-US" sz="2700" dirty="0" err="1">
                <a:latin typeface="Consolas" panose="020B0609020204030204" pitchFamily="49" charset="0"/>
              </a:rPr>
              <a:t>iloc</a:t>
            </a:r>
            <a:r>
              <a:rPr lang="en-US" sz="2700" dirty="0">
                <a:latin typeface="Consolas" panose="020B0609020204030204" pitchFamily="49" charset="0"/>
              </a:rPr>
              <a:t>[iloc_x0]</a:t>
            </a:r>
          </a:p>
          <a:p>
            <a:pPr marL="0" indent="0">
              <a:spcBef>
                <a:spcPts val="0"/>
              </a:spcBef>
              <a:buNone/>
            </a:pPr>
            <a:endParaRPr lang="en-US" sz="2700" dirty="0">
              <a:latin typeface="Consolas" panose="020B0609020204030204" pitchFamily="49" charset="0"/>
            </a:endParaRPr>
          </a:p>
          <a:p>
            <a:pPr marL="0" indent="0">
              <a:spcBef>
                <a:spcPts val="0"/>
              </a:spcBef>
              <a:buNone/>
            </a:pPr>
            <a:r>
              <a:rPr lang="en-US" sz="2700" dirty="0">
                <a:latin typeface="Consolas" panose="020B0609020204030204" pitchFamily="49" charset="0"/>
              </a:rPr>
              <a:t>   return (x0, SSDev0, </a:t>
            </a:r>
            <a:r>
              <a:rPr lang="en-US" sz="2700" dirty="0" err="1">
                <a:latin typeface="Consolas" panose="020B0609020204030204" pitchFamily="49" charset="0"/>
              </a:rPr>
              <a:t>result_df</a:t>
            </a:r>
            <a:r>
              <a:rPr lang="en-US" sz="2700" dirty="0">
                <a:latin typeface="Consolas" panose="020B0609020204030204" pitchFamily="49" charset="0"/>
              </a:rPr>
              <a:t>)</a:t>
            </a:r>
          </a:p>
        </p:txBody>
      </p:sp>
    </p:spTree>
    <p:extLst>
      <p:ext uri="{BB962C8B-B14F-4D97-AF65-F5344CB8AC3E}">
        <p14:creationId xmlns:p14="http://schemas.microsoft.com/office/powerpoint/2010/main" val="8179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1970688"/>
            <a:ext cx="12998450" cy="3383280"/>
          </a:xfrm>
        </p:spPr>
        <p:txBody>
          <a:bodyPr anchor="ctr"/>
          <a:lstStyle/>
          <a:p>
            <a:pPr fontAlgn="auto">
              <a:spcAft>
                <a:spcPts val="0"/>
              </a:spcAft>
              <a:defRPr/>
            </a:pPr>
            <a:r>
              <a:rPr lang="en-US" dirty="0"/>
              <a:t>Decision Trees</a:t>
            </a:r>
            <a:br>
              <a:rPr lang="en-US" dirty="0"/>
            </a:br>
            <a:r>
              <a:rPr lang="en-US" dirty="0"/>
              <a:t>The CART Algorithm</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5" y="5426734"/>
            <a:ext cx="12998450" cy="1280160"/>
          </a:xfrm>
        </p:spPr>
        <p:txBody>
          <a:bodyPr anchor="ctr"/>
          <a:lstStyle/>
          <a:p>
            <a:pPr fontAlgn="auto">
              <a:spcAft>
                <a:spcPts val="0"/>
              </a:spcAft>
              <a:defRPr/>
            </a:pPr>
            <a:r>
              <a:rPr lang="en-US" dirty="0"/>
              <a:t>Mr. Ming-Long Lam</a:t>
            </a:r>
            <a:br>
              <a:rPr lang="en-US" dirty="0"/>
            </a:br>
            <a:r>
              <a:rPr lang="en-US" sz="3200" i="1" dirty="0"/>
              <a:t>Ph.D. in Statistics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2AEA9-0A49-B312-6FAC-7331F45CCD0D}"/>
              </a:ext>
            </a:extLst>
          </p:cNvPr>
          <p:cNvSpPr>
            <a:spLocks noGrp="1"/>
          </p:cNvSpPr>
          <p:nvPr>
            <p:ph type="title"/>
          </p:nvPr>
        </p:nvSpPr>
        <p:spPr/>
        <p:txBody>
          <a:bodyPr/>
          <a:lstStyle/>
          <a:p>
            <a:pPr algn="ctr"/>
            <a:r>
              <a:rPr lang="en-US" b="1" dirty="0"/>
              <a:t>Partition Data Recursively</a:t>
            </a:r>
          </a:p>
        </p:txBody>
      </p:sp>
      <p:sp>
        <p:nvSpPr>
          <p:cNvPr id="2" name="Arrow: Right 1">
            <a:extLst>
              <a:ext uri="{FF2B5EF4-FFF2-40B4-BE49-F238E27FC236}">
                <a16:creationId xmlns:a16="http://schemas.microsoft.com/office/drawing/2014/main" id="{39A02DDD-A6F4-43A5-D306-A03B13DA8E81}"/>
              </a:ext>
            </a:extLst>
          </p:cNvPr>
          <p:cNvSpPr/>
          <p:nvPr/>
        </p:nvSpPr>
        <p:spPr>
          <a:xfrm>
            <a:off x="2286000" y="2743200"/>
            <a:ext cx="13716000" cy="4800600"/>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2"/>
                </a:solidFill>
              </a:rPr>
              <a:t>Module 7 Partition Data Recursively.py</a:t>
            </a:r>
          </a:p>
        </p:txBody>
      </p:sp>
    </p:spTree>
    <p:extLst>
      <p:ext uri="{BB962C8B-B14F-4D97-AF65-F5344CB8AC3E}">
        <p14:creationId xmlns:p14="http://schemas.microsoft.com/office/powerpoint/2010/main" val="28891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All One Hundred Observations …</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1609070" y="2092082"/>
                <a:ext cx="5128260" cy="6857999"/>
              </a:xfrm>
            </p:spPr>
            <p:txBody>
              <a:bodyPr anchor="ctr">
                <a:noAutofit/>
              </a:bodyPr>
              <a:lstStyle/>
              <a:p>
                <a:pPr>
                  <a:lnSpc>
                    <a:spcPct val="125000"/>
                  </a:lnSpc>
                  <a:spcBef>
                    <a:spcPts val="900"/>
                  </a:spcBef>
                </a:pPr>
                <a:r>
                  <a:rPr lang="en-US" sz="3900" dirty="0"/>
                  <a:t>When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0</m:t>
                        </m:r>
                      </m:sub>
                    </m:sSub>
                  </m:oMath>
                </a14:m>
                <a:r>
                  <a:rPr lang="en-US" sz="3900" dirty="0"/>
                  <a:t> is 29.5, our criterion </a:t>
                </a:r>
                <a14:m>
                  <m:oMath xmlns:m="http://schemas.openxmlformats.org/officeDocument/2006/math">
                    <m:r>
                      <a:rPr lang="en-US" sz="3900" i="1" dirty="0">
                        <a:latin typeface="Cambria Math" panose="02040503050406030204" pitchFamily="18" charset="0"/>
                      </a:rPr>
                      <m:t>𝐶</m:t>
                    </m:r>
                  </m:oMath>
                </a14:m>
                <a:r>
                  <a:rPr lang="en-US" sz="3900" dirty="0"/>
                  <a:t> attains its minimum of 2749.</a:t>
                </a:r>
              </a:p>
              <a:p>
                <a:pPr>
                  <a:lnSpc>
                    <a:spcPct val="125000"/>
                  </a:lnSpc>
                  <a:spcBef>
                    <a:spcPts val="900"/>
                  </a:spcBef>
                </a:pPr>
                <a:r>
                  <a:rPr lang="en-US" sz="3900" dirty="0"/>
                  <a:t>The two segments are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𝑆</m:t>
                        </m:r>
                      </m:e>
                      <m:sub>
                        <m:r>
                          <a:rPr lang="en-US" sz="3900" i="1">
                            <a:latin typeface="Cambria Math" panose="02040503050406030204" pitchFamily="18" charset="0"/>
                          </a:rPr>
                          <m:t>1</m:t>
                        </m:r>
                      </m:sub>
                    </m:sSub>
                    <m:r>
                      <a:rPr lang="en-US" sz="3900" i="1">
                        <a:latin typeface="Cambria Math" panose="02040503050406030204" pitchFamily="18" charset="0"/>
                      </a:rPr>
                      <m:t>=</m:t>
                    </m:r>
                    <m:d>
                      <m:dPr>
                        <m:begChr m:val="{"/>
                        <m:endChr m:val="}"/>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ea typeface="Cambria Math" panose="02040503050406030204" pitchFamily="18" charset="0"/>
                          </a:rPr>
                          <m:t>≤29.5</m:t>
                        </m:r>
                      </m:e>
                    </m:d>
                  </m:oMath>
                </a14:m>
                <a:r>
                  <a:rPr lang="en-US" sz="3900" dirty="0"/>
                  <a:t> and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𝑆</m:t>
                        </m:r>
                      </m:e>
                      <m:sub>
                        <m:r>
                          <a:rPr lang="en-US" sz="3900" i="1">
                            <a:latin typeface="Cambria Math" panose="02040503050406030204" pitchFamily="18" charset="0"/>
                          </a:rPr>
                          <m:t>2</m:t>
                        </m:r>
                      </m:sub>
                    </m:sSub>
                    <m:r>
                      <a:rPr lang="en-US" sz="3900" i="1">
                        <a:latin typeface="Cambria Math" panose="02040503050406030204" pitchFamily="18" charset="0"/>
                      </a:rPr>
                      <m:t>=</m:t>
                    </m:r>
                    <m:d>
                      <m:dPr>
                        <m:begChr m:val="{"/>
                        <m:endChr m:val="}"/>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ea typeface="Cambria Math" panose="02040503050406030204" pitchFamily="18" charset="0"/>
                          </a:rPr>
                          <m:t>&gt;29.5</m:t>
                        </m:r>
                      </m:e>
                    </m:d>
                  </m:oMath>
                </a14:m>
                <a:endParaRPr lang="en-US" sz="3900" dirty="0"/>
              </a:p>
            </p:txBody>
          </p:sp>
        </mc:Choice>
        <mc:Fallback xmlns="">
          <p:sp>
            <p:nvSpPr>
              <p:cNvPr id="8" name="Content Placeholder 7">
                <a:extLst>
                  <a:ext uri="{FF2B5EF4-FFF2-40B4-BE49-F238E27FC236}">
                    <a16:creationId xmlns:a16="http://schemas.microsoft.com/office/drawing/2014/main" id="{82CD8162-C070-1EAF-62E9-06E64D110C02}"/>
                  </a:ext>
                </a:extLst>
              </p:cNvPr>
              <p:cNvSpPr>
                <a:spLocks noGrp="1" noRot="1" noChangeAspect="1" noMove="1" noResize="1" noEditPoints="1" noAdjustHandles="1" noChangeArrowheads="1" noChangeShapeType="1" noTextEdit="1"/>
              </p:cNvSpPr>
              <p:nvPr>
                <p:ph idx="1"/>
              </p:nvPr>
            </p:nvSpPr>
            <p:spPr>
              <a:xfrm>
                <a:off x="11609070" y="2092082"/>
                <a:ext cx="5128260" cy="6857999"/>
              </a:xfrm>
              <a:blipFill>
                <a:blip r:embed="rId3"/>
                <a:stretch>
                  <a:fillRect l="-3325" r="-534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5547D5F-A758-DF97-F937-A4B4491219D4}"/>
              </a:ext>
            </a:extLst>
          </p:cNvPr>
          <p:cNvPicPr>
            <a:picLocks noChangeAspect="1"/>
          </p:cNvPicPr>
          <p:nvPr/>
        </p:nvPicPr>
        <p:blipFill>
          <a:blip r:embed="rId4"/>
          <a:stretch>
            <a:fillRect/>
          </a:stretch>
        </p:blipFill>
        <p:spPr>
          <a:xfrm>
            <a:off x="1257301" y="2145421"/>
            <a:ext cx="9935054" cy="6858000"/>
          </a:xfrm>
          <a:prstGeom prst="rect">
            <a:avLst/>
          </a:prstGeom>
          <a:ln w="12700">
            <a:solidFill>
              <a:schemeClr val="tx1"/>
            </a:solidFill>
          </a:ln>
        </p:spPr>
      </p:pic>
    </p:spTree>
    <p:extLst>
      <p:ext uri="{BB962C8B-B14F-4D97-AF65-F5344CB8AC3E}">
        <p14:creationId xmlns:p14="http://schemas.microsoft.com/office/powerpoint/2010/main" val="60459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Are There Any More Data Segments?</a:t>
            </a: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24A17A09-3774-6449-D784-D98DEC1A8FB8}"/>
                  </a:ext>
                </a:extLst>
              </p:cNvPr>
              <p:cNvGraphicFramePr>
                <a:graphicFrameLocks noGrp="1"/>
              </p:cNvGraphicFramePr>
              <p:nvPr>
                <p:extLst>
                  <p:ext uri="{D42A27DB-BD31-4B8C-83A1-F6EECF244321}">
                    <p14:modId xmlns:p14="http://schemas.microsoft.com/office/powerpoint/2010/main" val="3422443651"/>
                  </p:ext>
                </p:extLst>
              </p:nvPr>
            </p:nvGraphicFramePr>
            <p:xfrm>
              <a:off x="12230100" y="2494645"/>
              <a:ext cx="4937760" cy="5297715"/>
            </p:xfrm>
            <a:graphic>
              <a:graphicData uri="http://schemas.openxmlformats.org/drawingml/2006/table">
                <a:tbl>
                  <a:tblPr firstCol="1">
                    <a:tableStyleId>{21E4AEA4-8DFA-4A89-87EB-49C32662AFE0}</a:tableStyleId>
                  </a:tblPr>
                  <a:tblGrid>
                    <a:gridCol w="2194560">
                      <a:extLst>
                        <a:ext uri="{9D8B030D-6E8A-4147-A177-3AD203B41FA5}">
                          <a16:colId xmlns:a16="http://schemas.microsoft.com/office/drawing/2014/main" val="904701433"/>
                        </a:ext>
                      </a:extLst>
                    </a:gridCol>
                    <a:gridCol w="1371600">
                      <a:extLst>
                        <a:ext uri="{9D8B030D-6E8A-4147-A177-3AD203B41FA5}">
                          <a16:colId xmlns:a16="http://schemas.microsoft.com/office/drawing/2014/main" val="677345238"/>
                        </a:ext>
                      </a:extLst>
                    </a:gridCol>
                    <a:gridCol w="1371600">
                      <a:extLst>
                        <a:ext uri="{9D8B030D-6E8A-4147-A177-3AD203B41FA5}">
                          <a16:colId xmlns:a16="http://schemas.microsoft.com/office/drawing/2014/main" val="1968540375"/>
                        </a:ext>
                      </a:extLst>
                    </a:gridCol>
                  </a:tblGrid>
                  <a:tr h="588635">
                    <a:tc>
                      <a:txBody>
                        <a:bodyPr/>
                        <a:lstStyle/>
                        <a:p>
                          <a:pPr algn="l" fontAlgn="b"/>
                          <a:r>
                            <a:rPr lang="en-US" sz="3000" b="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Statistics of </a:t>
                          </a:r>
                          <a14:m>
                            <m:oMath xmlns:m="http://schemas.openxmlformats.org/officeDocument/2006/math">
                              <m:r>
                                <a:rPr lang="en-US" sz="3000" b="1" u="none" strike="noStrike" dirty="0" smtClean="0">
                                  <a:solidFill>
                                    <a:srgbClr val="000000"/>
                                  </a:solidFill>
                                  <a:effectLst/>
                                  <a:latin typeface="Cambria Math" panose="02040503050406030204" pitchFamily="18" charset="0"/>
                                </a:rPr>
                                <m:t>𝒚</m:t>
                              </m:r>
                            </m:oMath>
                          </a14:m>
                          <a:endParaRPr lang="en-US" sz="3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14:m>
                            <m:oMathPara xmlns:m="http://schemas.openxmlformats.org/officeDocument/2006/math">
                              <m:oMathParaPr>
                                <m:jc m:val="centerGroup"/>
                              </m:oMathParaPr>
                              <m:oMath xmlns:m="http://schemas.openxmlformats.org/officeDocument/2006/math">
                                <m:sSub>
                                  <m:sSubPr>
                                    <m:ctrlPr>
                                      <a:rPr lang="en-US" sz="3000" b="1" i="1" u="none" strike="noStrike" smtClean="0">
                                        <a:solidFill>
                                          <a:srgbClr val="000000"/>
                                        </a:solidFill>
                                        <a:effectLst/>
                                        <a:latin typeface="Cambria Math" panose="02040503050406030204" pitchFamily="18" charset="0"/>
                                      </a:rPr>
                                    </m:ctrlPr>
                                  </m:sSubPr>
                                  <m:e>
                                    <m:r>
                                      <a:rPr lang="en-US" sz="3000" b="1" u="none" strike="noStrike" smtClean="0">
                                        <a:solidFill>
                                          <a:srgbClr val="000000"/>
                                        </a:solidFill>
                                        <a:effectLst/>
                                        <a:latin typeface="Cambria Math" panose="02040503050406030204" pitchFamily="18" charset="0"/>
                                      </a:rPr>
                                      <m:t>𝑺</m:t>
                                    </m:r>
                                  </m:e>
                                  <m:sub>
                                    <m:r>
                                      <a:rPr lang="en-US" sz="3000" b="1" u="none" strike="noStrike" smtClean="0">
                                        <a:solidFill>
                                          <a:srgbClr val="000000"/>
                                        </a:solidFill>
                                        <a:effectLst/>
                                        <a:latin typeface="Cambria Math" panose="02040503050406030204" pitchFamily="18" charset="0"/>
                                      </a:rPr>
                                      <m:t>𝟏</m:t>
                                    </m:r>
                                  </m:sub>
                                </m:sSub>
                              </m:oMath>
                            </m:oMathPara>
                          </a14:m>
                          <a:endParaRPr lang="en-US" sz="3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14:m>
                            <m:oMathPara xmlns:m="http://schemas.openxmlformats.org/officeDocument/2006/math">
                              <m:oMathParaPr>
                                <m:jc m:val="centerGroup"/>
                              </m:oMathParaPr>
                              <m:oMath xmlns:m="http://schemas.openxmlformats.org/officeDocument/2006/math">
                                <m:sSub>
                                  <m:sSubPr>
                                    <m:ctrlPr>
                                      <a:rPr lang="en-US" sz="3000" b="1" i="1" u="none" strike="noStrike" smtClean="0">
                                        <a:solidFill>
                                          <a:srgbClr val="000000"/>
                                        </a:solidFill>
                                        <a:effectLst/>
                                        <a:latin typeface="Cambria Math" panose="02040503050406030204" pitchFamily="18" charset="0"/>
                                      </a:rPr>
                                    </m:ctrlPr>
                                  </m:sSubPr>
                                  <m:e>
                                    <m:r>
                                      <a:rPr lang="en-US" sz="3000" b="1" u="none" strike="noStrike" smtClean="0">
                                        <a:solidFill>
                                          <a:srgbClr val="000000"/>
                                        </a:solidFill>
                                        <a:effectLst/>
                                        <a:latin typeface="Cambria Math" panose="02040503050406030204" pitchFamily="18" charset="0"/>
                                      </a:rPr>
                                      <m:t>𝑺</m:t>
                                    </m:r>
                                  </m:e>
                                  <m:sub>
                                    <m:r>
                                      <a:rPr lang="en-US" sz="3000" b="1" u="none" strike="noStrike" smtClean="0">
                                        <a:solidFill>
                                          <a:srgbClr val="000000"/>
                                        </a:solidFill>
                                        <a:effectLst/>
                                        <a:latin typeface="Cambria Math" panose="02040503050406030204" pitchFamily="18" charset="0"/>
                                      </a:rPr>
                                      <m:t>𝟐</m:t>
                                    </m:r>
                                  </m:sub>
                                </m:sSub>
                              </m:oMath>
                            </m:oMathPara>
                          </a14:m>
                          <a:endParaRPr lang="en-US" sz="3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414767019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72</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346671435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302.5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893.5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87739553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2.546</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6.021</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310102730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36700105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107378311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302.5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86254940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3257756662"/>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376218676"/>
                      </a:ext>
                    </a:extLst>
                  </a:tr>
                </a:tbl>
              </a:graphicData>
            </a:graphic>
          </p:graphicFrame>
        </mc:Choice>
        <mc:Fallback xmlns="">
          <p:graphicFrame>
            <p:nvGraphicFramePr>
              <p:cNvPr id="9" name="Table 8">
                <a:extLst>
                  <a:ext uri="{FF2B5EF4-FFF2-40B4-BE49-F238E27FC236}">
                    <a16:creationId xmlns:a16="http://schemas.microsoft.com/office/drawing/2014/main" id="{24A17A09-3774-6449-D784-D98DEC1A8FB8}"/>
                  </a:ext>
                </a:extLst>
              </p:cNvPr>
              <p:cNvGraphicFramePr>
                <a:graphicFrameLocks noGrp="1"/>
              </p:cNvGraphicFramePr>
              <p:nvPr>
                <p:extLst>
                  <p:ext uri="{D42A27DB-BD31-4B8C-83A1-F6EECF244321}">
                    <p14:modId xmlns:p14="http://schemas.microsoft.com/office/powerpoint/2010/main" val="3422443651"/>
                  </p:ext>
                </p:extLst>
              </p:nvPr>
            </p:nvGraphicFramePr>
            <p:xfrm>
              <a:off x="12230100" y="2494645"/>
              <a:ext cx="4937760" cy="5297715"/>
            </p:xfrm>
            <a:graphic>
              <a:graphicData uri="http://schemas.openxmlformats.org/drawingml/2006/table">
                <a:tbl>
                  <a:tblPr firstCol="1">
                    <a:tableStyleId>{21E4AEA4-8DFA-4A89-87EB-49C32662AFE0}</a:tableStyleId>
                  </a:tblPr>
                  <a:tblGrid>
                    <a:gridCol w="2194560">
                      <a:extLst>
                        <a:ext uri="{9D8B030D-6E8A-4147-A177-3AD203B41FA5}">
                          <a16:colId xmlns:a16="http://schemas.microsoft.com/office/drawing/2014/main" val="904701433"/>
                        </a:ext>
                      </a:extLst>
                    </a:gridCol>
                    <a:gridCol w="1371600">
                      <a:extLst>
                        <a:ext uri="{9D8B030D-6E8A-4147-A177-3AD203B41FA5}">
                          <a16:colId xmlns:a16="http://schemas.microsoft.com/office/drawing/2014/main" val="677345238"/>
                        </a:ext>
                      </a:extLst>
                    </a:gridCol>
                    <a:gridCol w="1371600">
                      <a:extLst>
                        <a:ext uri="{9D8B030D-6E8A-4147-A177-3AD203B41FA5}">
                          <a16:colId xmlns:a16="http://schemas.microsoft.com/office/drawing/2014/main" val="1968540375"/>
                        </a:ext>
                      </a:extLst>
                    </a:gridCol>
                  </a:tblGrid>
                  <a:tr h="588635">
                    <a:tc>
                      <a:txBody>
                        <a:bodyPr/>
                        <a:lstStyle/>
                        <a:p>
                          <a:endParaRPr lang="en-US"/>
                        </a:p>
                      </a:txBody>
                      <a:tcPr marL="11430" marR="11430" marT="11430" marB="0" anchor="ctr">
                        <a:blipFill>
                          <a:blip r:embed="rId3"/>
                          <a:stretch>
                            <a:fillRect l="-278" t="-8247" r="-125833" b="-837113"/>
                          </a:stretch>
                        </a:blipFill>
                      </a:tcPr>
                    </a:tc>
                    <a:tc>
                      <a:txBody>
                        <a:bodyPr/>
                        <a:lstStyle/>
                        <a:p>
                          <a:endParaRPr lang="en-US"/>
                        </a:p>
                      </a:txBody>
                      <a:tcPr marL="11430" marR="11430" marT="11430" marB="0" anchor="ctr">
                        <a:blipFill>
                          <a:blip r:embed="rId3"/>
                          <a:stretch>
                            <a:fillRect l="-159735" t="-8247" r="-100442" b="-837113"/>
                          </a:stretch>
                        </a:blipFill>
                      </a:tcPr>
                    </a:tc>
                    <a:tc>
                      <a:txBody>
                        <a:bodyPr/>
                        <a:lstStyle/>
                        <a:p>
                          <a:endParaRPr lang="en-US"/>
                        </a:p>
                      </a:txBody>
                      <a:tcPr marL="11430" marR="11430" marT="11430" marB="0" anchor="ctr">
                        <a:blipFill>
                          <a:blip r:embed="rId3"/>
                          <a:stretch>
                            <a:fillRect l="-260889" t="-8247" r="-889" b="-837113"/>
                          </a:stretch>
                        </a:blipFill>
                      </a:tcPr>
                    </a:tc>
                    <a:extLst>
                      <a:ext uri="{0D108BD9-81ED-4DB2-BD59-A6C34878D82A}">
                        <a16:rowId xmlns:a16="http://schemas.microsoft.com/office/drawing/2014/main" val="414767019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72</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346671435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302.5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893.5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87739553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2.546</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6.021</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3101027305"/>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36700105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1073783111"/>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302.5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888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862549409"/>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3257756662"/>
                      </a:ext>
                    </a:extLst>
                  </a:tr>
                  <a:tr h="588635">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60000"/>
                            <a:lumOff val="40000"/>
                          </a:schemeClr>
                        </a:solidFill>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82880" marT="11430" marB="0" anchor="b"/>
                    </a:tc>
                    <a:extLst>
                      <a:ext uri="{0D108BD9-81ED-4DB2-BD59-A6C34878D82A}">
                        <a16:rowId xmlns:a16="http://schemas.microsoft.com/office/drawing/2014/main" val="2376218676"/>
                      </a:ext>
                    </a:extLst>
                  </a:tr>
                </a:tbl>
              </a:graphicData>
            </a:graphic>
          </p:graphicFrame>
        </mc:Fallback>
      </mc:AlternateContent>
      <p:pic>
        <p:nvPicPr>
          <p:cNvPr id="6" name="Picture 5">
            <a:extLst>
              <a:ext uri="{FF2B5EF4-FFF2-40B4-BE49-F238E27FC236}">
                <a16:creationId xmlns:a16="http://schemas.microsoft.com/office/drawing/2014/main" id="{CA9B5A20-44E1-3DD7-FE22-809354FB01E9}"/>
              </a:ext>
            </a:extLst>
          </p:cNvPr>
          <p:cNvPicPr>
            <a:picLocks noChangeAspect="1"/>
          </p:cNvPicPr>
          <p:nvPr/>
        </p:nvPicPr>
        <p:blipFill>
          <a:blip r:embed="rId4"/>
          <a:stretch>
            <a:fillRect/>
          </a:stretch>
        </p:blipFill>
        <p:spPr>
          <a:xfrm>
            <a:off x="967740" y="2494644"/>
            <a:ext cx="10972800" cy="5297715"/>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A065FF-7C8A-1FB3-7447-1FA7B5C5C08D}"/>
                  </a:ext>
                </a:extLst>
              </p:cNvPr>
              <p:cNvSpPr txBox="1"/>
              <p:nvPr/>
            </p:nvSpPr>
            <p:spPr>
              <a:xfrm>
                <a:off x="2834640" y="5416102"/>
                <a:ext cx="109728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700" b="1" i="1">
                              <a:solidFill>
                                <a:srgbClr val="000000"/>
                              </a:solidFill>
                              <a:latin typeface="Cambria Math" panose="02040503050406030204" pitchFamily="18" charset="0"/>
                            </a:rPr>
                          </m:ctrlPr>
                        </m:sSubPr>
                        <m:e>
                          <m:r>
                            <a:rPr lang="en-US" sz="2700" b="1" i="1">
                              <a:solidFill>
                                <a:srgbClr val="000000"/>
                              </a:solidFill>
                              <a:latin typeface="Cambria Math" panose="02040503050406030204" pitchFamily="18" charset="0"/>
                            </a:rPr>
                            <m:t>𝑺</m:t>
                          </m:r>
                        </m:e>
                        <m:sub>
                          <m:r>
                            <a:rPr lang="en-US" sz="2700" b="1" i="1">
                              <a:solidFill>
                                <a:srgbClr val="000000"/>
                              </a:solidFill>
                              <a:latin typeface="Cambria Math" panose="02040503050406030204" pitchFamily="18" charset="0"/>
                            </a:rPr>
                            <m:t>𝟏</m:t>
                          </m:r>
                        </m:sub>
                      </m:sSub>
                    </m:oMath>
                  </m:oMathPara>
                </a14:m>
                <a:endParaRPr lang="en-US" dirty="0"/>
              </a:p>
            </p:txBody>
          </p:sp>
        </mc:Choice>
        <mc:Fallback xmlns="">
          <p:sp>
            <p:nvSpPr>
              <p:cNvPr id="10" name="TextBox 9">
                <a:extLst>
                  <a:ext uri="{FF2B5EF4-FFF2-40B4-BE49-F238E27FC236}">
                    <a16:creationId xmlns:a16="http://schemas.microsoft.com/office/drawing/2014/main" id="{90A065FF-7C8A-1FB3-7447-1FA7B5C5C08D}"/>
                  </a:ext>
                </a:extLst>
              </p:cNvPr>
              <p:cNvSpPr txBox="1">
                <a:spLocks noRot="1" noChangeAspect="1" noMove="1" noResize="1" noEditPoints="1" noAdjustHandles="1" noChangeArrowheads="1" noChangeShapeType="1" noTextEdit="1"/>
              </p:cNvSpPr>
              <p:nvPr/>
            </p:nvSpPr>
            <p:spPr>
              <a:xfrm>
                <a:off x="2834640" y="5416102"/>
                <a:ext cx="1097280" cy="5078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18BD4C-2480-4459-048A-85EF61962662}"/>
                  </a:ext>
                </a:extLst>
              </p:cNvPr>
              <p:cNvSpPr txBox="1"/>
              <p:nvPr/>
            </p:nvSpPr>
            <p:spPr>
              <a:xfrm>
                <a:off x="7467600" y="3622723"/>
                <a:ext cx="109728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700" b="1" i="1">
                              <a:solidFill>
                                <a:srgbClr val="000000"/>
                              </a:solidFill>
                              <a:latin typeface="Cambria Math" panose="02040503050406030204" pitchFamily="18" charset="0"/>
                            </a:rPr>
                          </m:ctrlPr>
                        </m:sSubPr>
                        <m:e>
                          <m:r>
                            <a:rPr lang="en-US" sz="2700" b="1" i="1">
                              <a:solidFill>
                                <a:srgbClr val="000000"/>
                              </a:solidFill>
                              <a:latin typeface="Cambria Math" panose="02040503050406030204" pitchFamily="18" charset="0"/>
                            </a:rPr>
                            <m:t>𝑺</m:t>
                          </m:r>
                        </m:e>
                        <m:sub>
                          <m:r>
                            <a:rPr lang="en-US" sz="2700" b="1" i="1">
                              <a:solidFill>
                                <a:srgbClr val="000000"/>
                              </a:solidFill>
                              <a:latin typeface="Cambria Math" panose="02040503050406030204" pitchFamily="18" charset="0"/>
                            </a:rPr>
                            <m:t>𝟐</m:t>
                          </m:r>
                        </m:sub>
                      </m:sSub>
                    </m:oMath>
                  </m:oMathPara>
                </a14:m>
                <a:endParaRPr lang="en-US" dirty="0"/>
              </a:p>
            </p:txBody>
          </p:sp>
        </mc:Choice>
        <mc:Fallback xmlns="">
          <p:sp>
            <p:nvSpPr>
              <p:cNvPr id="11" name="TextBox 10">
                <a:extLst>
                  <a:ext uri="{FF2B5EF4-FFF2-40B4-BE49-F238E27FC236}">
                    <a16:creationId xmlns:a16="http://schemas.microsoft.com/office/drawing/2014/main" id="{D618BD4C-2480-4459-048A-85EF61962662}"/>
                  </a:ext>
                </a:extLst>
              </p:cNvPr>
              <p:cNvSpPr txBox="1">
                <a:spLocks noRot="1" noChangeAspect="1" noMove="1" noResize="1" noEditPoints="1" noAdjustHandles="1" noChangeArrowheads="1" noChangeShapeType="1" noTextEdit="1"/>
              </p:cNvSpPr>
              <p:nvPr/>
            </p:nvSpPr>
            <p:spPr>
              <a:xfrm>
                <a:off x="7467600" y="3622723"/>
                <a:ext cx="1097280" cy="507831"/>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CEFB73F-98CA-557E-226A-BF6A9C516CA1}"/>
              </a:ext>
            </a:extLst>
          </p:cNvPr>
          <p:cNvSpPr txBox="1"/>
          <p:nvPr/>
        </p:nvSpPr>
        <p:spPr>
          <a:xfrm>
            <a:off x="2785746" y="8071556"/>
            <a:ext cx="12710160" cy="981487"/>
          </a:xfrm>
          <a:prstGeom prst="rect">
            <a:avLst/>
          </a:prstGeom>
          <a:solidFill>
            <a:srgbClr val="99FF66"/>
          </a:solidFill>
          <a:ln w="19050">
            <a:solidFill>
              <a:schemeClr val="tx1"/>
            </a:solidFill>
          </a:ln>
        </p:spPr>
        <p:txBody>
          <a:bodyPr wrap="square" rtlCol="0">
            <a:spAutoFit/>
          </a:bodyPr>
          <a:lstStyle/>
          <a:p>
            <a:pPr algn="ctr">
              <a:lnSpc>
                <a:spcPct val="125000"/>
              </a:lnSpc>
              <a:spcBef>
                <a:spcPts val="900"/>
              </a:spcBef>
            </a:pPr>
            <a:r>
              <a:rPr lang="en-US" sz="2400" b="1" dirty="0">
                <a:latin typeface="Calibri" panose="020F0502020204030204" pitchFamily="34" charset="0"/>
                <a:ea typeface="Calibri" panose="020F0502020204030204" pitchFamily="34" charset="0"/>
                <a:cs typeface="Calibri" panose="020F0502020204030204" pitchFamily="34" charset="0"/>
              </a:rPr>
              <a:t>Since both segments still have positive standard deviations, we will continue to break each segment into pieces and hopefully further reduce the sum of squared differences from the mean.</a:t>
            </a:r>
          </a:p>
        </p:txBody>
      </p:sp>
    </p:spTree>
    <p:extLst>
      <p:ext uri="{BB962C8B-B14F-4D97-AF65-F5344CB8AC3E}">
        <p14:creationId xmlns:p14="http://schemas.microsoft.com/office/powerpoint/2010/main" val="377312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t>For Observations Where </a:t>
                </a:r>
                <a14:m>
                  <m:oMath xmlns:m="http://schemas.openxmlformats.org/officeDocument/2006/math">
                    <m:d>
                      <m:dPr>
                        <m:begChr m:val="{"/>
                        <m:endChr m:val="}"/>
                        <m:ctrlPr>
                          <a:rPr lang="en-US" sz="6600" i="1">
                            <a:latin typeface="Cambria Math" panose="02040503050406030204" pitchFamily="18" charset="0"/>
                          </a:rPr>
                        </m:ctrlPr>
                      </m:dPr>
                      <m:e>
                        <m:r>
                          <a:rPr lang="en-US" sz="6600" i="1">
                            <a:latin typeface="Cambria Math" panose="02040503050406030204" pitchFamily="18" charset="0"/>
                          </a:rPr>
                          <m:t>𝒙</m:t>
                        </m:r>
                        <m:r>
                          <a:rPr lang="en-US" sz="6600" i="1">
                            <a:latin typeface="Cambria Math" panose="02040503050406030204" pitchFamily="18" charset="0"/>
                            <a:ea typeface="Cambria Math" panose="02040503050406030204" pitchFamily="18" charset="0"/>
                          </a:rPr>
                          <m:t>≤</m:t>
                        </m:r>
                        <m:r>
                          <a:rPr lang="en-US" sz="6600" i="1">
                            <a:latin typeface="Cambria Math" panose="02040503050406030204" pitchFamily="18" charset="0"/>
                            <a:ea typeface="Cambria Math" panose="02040503050406030204" pitchFamily="18" charset="0"/>
                          </a:rPr>
                          <m:t>𝟐𝟗</m:t>
                        </m:r>
                        <m:r>
                          <a:rPr lang="en-US" sz="6600" i="1">
                            <a:latin typeface="Cambria Math" panose="02040503050406030204" pitchFamily="18" charset="0"/>
                            <a:ea typeface="Cambria Math" panose="02040503050406030204" pitchFamily="18" charset="0"/>
                          </a:rPr>
                          <m:t>.</m:t>
                        </m:r>
                        <m:r>
                          <a:rPr lang="en-US" sz="6600" i="1">
                            <a:latin typeface="Cambria Math" panose="02040503050406030204" pitchFamily="18" charset="0"/>
                            <a:ea typeface="Cambria Math" panose="02040503050406030204" pitchFamily="18" charset="0"/>
                          </a:rPr>
                          <m:t>𝟓</m:t>
                        </m:r>
                      </m:e>
                    </m:d>
                  </m:oMath>
                </a14:m>
                <a:r>
                  <a:rPr lang="en-US" b="1"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1841480" y="2155705"/>
                <a:ext cx="5379720" cy="6857999"/>
              </a:xfrm>
            </p:spPr>
            <p:txBody>
              <a:bodyPr anchor="ctr">
                <a:noAutofit/>
              </a:bodyPr>
              <a:lstStyle/>
              <a:p>
                <a:pPr>
                  <a:lnSpc>
                    <a:spcPct val="125000"/>
                  </a:lnSpc>
                  <a:spcBef>
                    <a:spcPts val="900"/>
                  </a:spcBef>
                </a:pPr>
                <a:r>
                  <a:rPr lang="en-US" sz="3600" dirty="0"/>
                  <a:t>When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0</m:t>
                        </m:r>
                      </m:sub>
                    </m:sSub>
                  </m:oMath>
                </a14:m>
                <a:r>
                  <a:rPr lang="en-US" sz="3600" dirty="0"/>
                  <a:t> is 17.83, our criterion </a:t>
                </a:r>
                <a14:m>
                  <m:oMath xmlns:m="http://schemas.openxmlformats.org/officeDocument/2006/math">
                    <m:r>
                      <a:rPr lang="en-US" sz="3600" i="1" dirty="0">
                        <a:latin typeface="Cambria Math" panose="02040503050406030204" pitchFamily="18" charset="0"/>
                      </a:rPr>
                      <m:t>𝐶</m:t>
                    </m:r>
                  </m:oMath>
                </a14:m>
                <a:r>
                  <a:rPr lang="en-US" sz="3600" dirty="0"/>
                  <a:t> attains its minimum of </a:t>
                </a:r>
                <a:r>
                  <a:rPr lang="en-US" sz="3600" b="1" dirty="0"/>
                  <a:t>0</a:t>
                </a:r>
                <a:r>
                  <a:rPr lang="en-US" sz="3600" dirty="0"/>
                  <a:t>.</a:t>
                </a:r>
              </a:p>
              <a:p>
                <a:pPr>
                  <a:lnSpc>
                    <a:spcPct val="125000"/>
                  </a:lnSpc>
                  <a:spcBef>
                    <a:spcPts val="900"/>
                  </a:spcBef>
                </a:pPr>
                <a:r>
                  <a:rPr lang="en-US" sz="3600" dirty="0"/>
                  <a:t>The two segments are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11</m:t>
                        </m:r>
                      </m:sub>
                    </m:sSub>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𝑥</m:t>
                        </m:r>
                        <m:r>
                          <a:rPr lang="en-US" sz="3600" i="1">
                            <a:latin typeface="Cambria Math" panose="02040503050406030204" pitchFamily="18" charset="0"/>
                            <a:ea typeface="Cambria Math" panose="02040503050406030204" pitchFamily="18" charset="0"/>
                          </a:rPr>
                          <m:t>≤17.83</m:t>
                        </m:r>
                      </m:e>
                    </m:d>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12</m:t>
                        </m:r>
                      </m:sub>
                    </m:sSub>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𝑥</m:t>
                        </m:r>
                        <m:r>
                          <a:rPr lang="en-US" sz="3600" i="1">
                            <a:latin typeface="Cambria Math" panose="02040503050406030204" pitchFamily="18" charset="0"/>
                            <a:ea typeface="Cambria Math" panose="02040503050406030204" pitchFamily="18" charset="0"/>
                          </a:rPr>
                          <m:t>&gt;17.83</m:t>
                        </m:r>
                      </m:e>
                    </m:d>
                  </m:oMath>
                </a14:m>
                <a:endParaRPr lang="en-US" sz="3600" dirty="0"/>
              </a:p>
            </p:txBody>
          </p:sp>
        </mc:Choice>
        <mc:Fallback xmlns="">
          <p:sp>
            <p:nvSpPr>
              <p:cNvPr id="8" name="Content Placeholder 7">
                <a:extLst>
                  <a:ext uri="{FF2B5EF4-FFF2-40B4-BE49-F238E27FC236}">
                    <a16:creationId xmlns:a16="http://schemas.microsoft.com/office/drawing/2014/main" id="{82CD8162-C070-1EAF-62E9-06E64D110C02}"/>
                  </a:ext>
                </a:extLst>
              </p:cNvPr>
              <p:cNvSpPr>
                <a:spLocks noGrp="1" noRot="1" noChangeAspect="1" noMove="1" noResize="1" noEditPoints="1" noAdjustHandles="1" noChangeArrowheads="1" noChangeShapeType="1" noTextEdit="1"/>
              </p:cNvSpPr>
              <p:nvPr>
                <p:ph idx="1"/>
              </p:nvPr>
            </p:nvSpPr>
            <p:spPr>
              <a:xfrm>
                <a:off x="11841480" y="2155705"/>
                <a:ext cx="5379720" cy="6857999"/>
              </a:xfrm>
              <a:blipFill>
                <a:blip r:embed="rId4"/>
                <a:stretch>
                  <a:fillRect l="-2834" r="-215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17C011D-9C23-FC1E-60DB-0753AE031F0A}"/>
              </a:ext>
            </a:extLst>
          </p:cNvPr>
          <p:cNvPicPr>
            <a:picLocks noChangeAspect="1"/>
          </p:cNvPicPr>
          <p:nvPr/>
        </p:nvPicPr>
        <p:blipFill>
          <a:blip r:embed="rId5"/>
          <a:stretch>
            <a:fillRect/>
          </a:stretch>
        </p:blipFill>
        <p:spPr>
          <a:xfrm>
            <a:off x="1257300" y="2029019"/>
            <a:ext cx="10472073" cy="6858000"/>
          </a:xfrm>
          <a:prstGeom prst="rect">
            <a:avLst/>
          </a:prstGeom>
          <a:ln w="12700">
            <a:solidFill>
              <a:schemeClr val="tx1"/>
            </a:solidFill>
          </a:ln>
        </p:spPr>
      </p:pic>
    </p:spTree>
    <p:extLst>
      <p:ext uri="{BB962C8B-B14F-4D97-AF65-F5344CB8AC3E}">
        <p14:creationId xmlns:p14="http://schemas.microsoft.com/office/powerpoint/2010/main" val="297292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t>For Observations Where </a:t>
                </a:r>
                <a14:m>
                  <m:oMath xmlns:m="http://schemas.openxmlformats.org/officeDocument/2006/math">
                    <m:d>
                      <m:dPr>
                        <m:begChr m:val="{"/>
                        <m:endChr m:val="}"/>
                        <m:ctrlPr>
                          <a:rPr lang="en-US" sz="6600" i="1">
                            <a:latin typeface="Cambria Math" panose="02040503050406030204" pitchFamily="18" charset="0"/>
                          </a:rPr>
                        </m:ctrlPr>
                      </m:dPr>
                      <m:e>
                        <m:r>
                          <a:rPr lang="en-US" sz="6600" i="1">
                            <a:latin typeface="Cambria Math" panose="02040503050406030204" pitchFamily="18" charset="0"/>
                          </a:rPr>
                          <m:t>𝒙</m:t>
                        </m:r>
                        <m:r>
                          <a:rPr lang="en-US" sz="6600" i="1">
                            <a:latin typeface="Cambria Math" panose="02040503050406030204" pitchFamily="18" charset="0"/>
                            <a:ea typeface="Cambria Math" panose="02040503050406030204" pitchFamily="18" charset="0"/>
                          </a:rPr>
                          <m:t>&gt;</m:t>
                        </m:r>
                        <m:r>
                          <a:rPr lang="en-US" sz="6600" i="1">
                            <a:latin typeface="Cambria Math" panose="02040503050406030204" pitchFamily="18" charset="0"/>
                            <a:ea typeface="Cambria Math" panose="02040503050406030204" pitchFamily="18" charset="0"/>
                          </a:rPr>
                          <m:t>𝟐𝟗</m:t>
                        </m:r>
                        <m:r>
                          <a:rPr lang="en-US" sz="6600" i="1">
                            <a:latin typeface="Cambria Math" panose="02040503050406030204" pitchFamily="18" charset="0"/>
                            <a:ea typeface="Cambria Math" panose="02040503050406030204" pitchFamily="18" charset="0"/>
                          </a:rPr>
                          <m:t>.</m:t>
                        </m:r>
                        <m:r>
                          <a:rPr lang="en-US" sz="6600" i="1">
                            <a:latin typeface="Cambria Math" panose="02040503050406030204" pitchFamily="18" charset="0"/>
                            <a:ea typeface="Cambria Math" panose="02040503050406030204" pitchFamily="18" charset="0"/>
                          </a:rPr>
                          <m:t>𝟓</m:t>
                        </m:r>
                      </m:e>
                    </m:d>
                  </m:oMath>
                </a14:m>
                <a:r>
                  <a:rPr lang="en-US" b="1"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11841480" y="2139939"/>
                <a:ext cx="5379720" cy="6857999"/>
              </a:xfrm>
            </p:spPr>
            <p:txBody>
              <a:bodyPr anchor="ctr">
                <a:noAutofit/>
              </a:bodyPr>
              <a:lstStyle/>
              <a:p>
                <a:pPr>
                  <a:lnSpc>
                    <a:spcPct val="125000"/>
                  </a:lnSpc>
                  <a:spcBef>
                    <a:spcPts val="900"/>
                  </a:spcBef>
                </a:pPr>
                <a:r>
                  <a:rPr lang="en-US" sz="3600" dirty="0"/>
                  <a:t>When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0</m:t>
                        </m:r>
                      </m:sub>
                    </m:sSub>
                  </m:oMath>
                </a14:m>
                <a:r>
                  <a:rPr lang="en-US" sz="3600" dirty="0"/>
                  <a:t> is 64.92, our criterion </a:t>
                </a:r>
                <a14:m>
                  <m:oMath xmlns:m="http://schemas.openxmlformats.org/officeDocument/2006/math">
                    <m:r>
                      <a:rPr lang="en-US" sz="3600" i="1" dirty="0">
                        <a:latin typeface="Cambria Math" panose="02040503050406030204" pitchFamily="18" charset="0"/>
                      </a:rPr>
                      <m:t>𝐶</m:t>
                    </m:r>
                  </m:oMath>
                </a14:m>
                <a:r>
                  <a:rPr lang="en-US" sz="3600" dirty="0"/>
                  <a:t> attains its minimum of </a:t>
                </a:r>
                <a:r>
                  <a:rPr lang="en-US" sz="3600" b="1" dirty="0"/>
                  <a:t>0</a:t>
                </a:r>
                <a:r>
                  <a:rPr lang="en-US" sz="3600" dirty="0"/>
                  <a:t>.</a:t>
                </a:r>
              </a:p>
              <a:p>
                <a:pPr>
                  <a:lnSpc>
                    <a:spcPct val="125000"/>
                  </a:lnSpc>
                  <a:spcBef>
                    <a:spcPts val="900"/>
                  </a:spcBef>
                </a:pPr>
                <a:r>
                  <a:rPr lang="en-US" sz="3600" dirty="0"/>
                  <a:t>The two segments are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11</m:t>
                        </m:r>
                      </m:sub>
                    </m:sSub>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𝑥</m:t>
                        </m:r>
                        <m:r>
                          <a:rPr lang="en-US" sz="3600" i="1">
                            <a:latin typeface="Cambria Math" panose="02040503050406030204" pitchFamily="18" charset="0"/>
                            <a:ea typeface="Cambria Math" panose="02040503050406030204" pitchFamily="18" charset="0"/>
                          </a:rPr>
                          <m:t>≤64.92</m:t>
                        </m:r>
                      </m:e>
                    </m:d>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12</m:t>
                        </m:r>
                      </m:sub>
                    </m:sSub>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𝑥</m:t>
                        </m:r>
                        <m:r>
                          <a:rPr lang="en-US" sz="3600" i="1">
                            <a:latin typeface="Cambria Math" panose="02040503050406030204" pitchFamily="18" charset="0"/>
                            <a:ea typeface="Cambria Math" panose="02040503050406030204" pitchFamily="18" charset="0"/>
                          </a:rPr>
                          <m:t>&gt;64.92</m:t>
                        </m:r>
                      </m:e>
                    </m:d>
                  </m:oMath>
                </a14:m>
                <a:endParaRPr lang="en-US" sz="3600" dirty="0"/>
              </a:p>
            </p:txBody>
          </p:sp>
        </mc:Choice>
        <mc:Fallback xmlns="">
          <p:sp>
            <p:nvSpPr>
              <p:cNvPr id="8" name="Content Placeholder 7">
                <a:extLst>
                  <a:ext uri="{FF2B5EF4-FFF2-40B4-BE49-F238E27FC236}">
                    <a16:creationId xmlns:a16="http://schemas.microsoft.com/office/drawing/2014/main" id="{82CD8162-C070-1EAF-62E9-06E64D110C02}"/>
                  </a:ext>
                </a:extLst>
              </p:cNvPr>
              <p:cNvSpPr>
                <a:spLocks noGrp="1" noRot="1" noChangeAspect="1" noMove="1" noResize="1" noEditPoints="1" noAdjustHandles="1" noChangeArrowheads="1" noChangeShapeType="1" noTextEdit="1"/>
              </p:cNvSpPr>
              <p:nvPr>
                <p:ph idx="1"/>
              </p:nvPr>
            </p:nvSpPr>
            <p:spPr>
              <a:xfrm>
                <a:off x="11841480" y="2139939"/>
                <a:ext cx="5379720" cy="6857999"/>
              </a:xfrm>
              <a:blipFill>
                <a:blip r:embed="rId4"/>
                <a:stretch>
                  <a:fillRect l="-2834" r="-21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B68010E-F72D-6ED8-D1C0-F2B9E95C89B8}"/>
              </a:ext>
            </a:extLst>
          </p:cNvPr>
          <p:cNvPicPr>
            <a:picLocks noChangeAspect="1"/>
          </p:cNvPicPr>
          <p:nvPr/>
        </p:nvPicPr>
        <p:blipFill>
          <a:blip r:embed="rId5"/>
          <a:stretch>
            <a:fillRect/>
          </a:stretch>
        </p:blipFill>
        <p:spPr>
          <a:xfrm>
            <a:off x="1257300" y="2139939"/>
            <a:ext cx="10430946" cy="6858000"/>
          </a:xfrm>
          <a:prstGeom prst="rect">
            <a:avLst/>
          </a:prstGeom>
          <a:ln w="12700">
            <a:solidFill>
              <a:schemeClr val="tx1"/>
            </a:solidFill>
          </a:ln>
        </p:spPr>
      </p:pic>
    </p:spTree>
    <p:extLst>
      <p:ext uri="{BB962C8B-B14F-4D97-AF65-F5344CB8AC3E}">
        <p14:creationId xmlns:p14="http://schemas.microsoft.com/office/powerpoint/2010/main" val="2956016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 Found Four Data Segments … </a:t>
            </a:r>
          </a:p>
        </p:txBody>
      </p:sp>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a:xfrm>
            <a:off x="2286000" y="1742325"/>
            <a:ext cx="14401800" cy="2743200"/>
          </a:xfrm>
        </p:spPr>
        <p:txBody>
          <a:bodyPr anchor="ctr">
            <a:noAutofit/>
          </a:bodyPr>
          <a:lstStyle/>
          <a:p>
            <a:pPr>
              <a:lnSpc>
                <a:spcPct val="125000"/>
              </a:lnSpc>
              <a:spcBef>
                <a:spcPts val="900"/>
              </a:spcBef>
            </a:pPr>
            <a:r>
              <a:rPr lang="en-US" sz="3750" dirty="0"/>
              <a:t>Since the sums of squared differences from the means are already zero, we cannot continue to break the segments down.</a:t>
            </a:r>
          </a:p>
          <a:p>
            <a:pPr>
              <a:lnSpc>
                <a:spcPct val="125000"/>
              </a:lnSpc>
              <a:spcBef>
                <a:spcPts val="900"/>
              </a:spcBef>
            </a:pPr>
            <a:r>
              <a:rPr lang="en-US" sz="3750" dirty="0"/>
              <a:t>Thus, we will stop!  Below are the four data segments.</a:t>
            </a: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9D6C3E03-DD75-B98C-A7C4-CD18A78B2657}"/>
                  </a:ext>
                </a:extLst>
              </p:cNvPr>
              <p:cNvGraphicFramePr>
                <a:graphicFrameLocks noGrp="1"/>
              </p:cNvGraphicFramePr>
              <p:nvPr>
                <p:extLst>
                  <p:ext uri="{D42A27DB-BD31-4B8C-83A1-F6EECF244321}">
                    <p14:modId xmlns:p14="http://schemas.microsoft.com/office/powerpoint/2010/main" val="2108528006"/>
                  </p:ext>
                </p:extLst>
              </p:nvPr>
            </p:nvGraphicFramePr>
            <p:xfrm>
              <a:off x="2286000" y="4872332"/>
              <a:ext cx="14401800" cy="4114800"/>
            </p:xfrm>
            <a:graphic>
              <a:graphicData uri="http://schemas.openxmlformats.org/drawingml/2006/table">
                <a:tbl>
                  <a:tblPr firstRow="1">
                    <a:tableStyleId>{3B4B98B0-60AC-42C2-AFA5-B58CD77FA1E5}</a:tableStyleId>
                  </a:tblPr>
                  <a:tblGrid>
                    <a:gridCol w="4114800">
                      <a:extLst>
                        <a:ext uri="{9D8B030D-6E8A-4147-A177-3AD203B41FA5}">
                          <a16:colId xmlns:a16="http://schemas.microsoft.com/office/drawing/2014/main" val="1438942784"/>
                        </a:ext>
                      </a:extLst>
                    </a:gridCol>
                    <a:gridCol w="3429000">
                      <a:extLst>
                        <a:ext uri="{9D8B030D-6E8A-4147-A177-3AD203B41FA5}">
                          <a16:colId xmlns:a16="http://schemas.microsoft.com/office/drawing/2014/main" val="1814993953"/>
                        </a:ext>
                      </a:extLst>
                    </a:gridCol>
                    <a:gridCol w="3429000">
                      <a:extLst>
                        <a:ext uri="{9D8B030D-6E8A-4147-A177-3AD203B41FA5}">
                          <a16:colId xmlns:a16="http://schemas.microsoft.com/office/drawing/2014/main" val="2707124206"/>
                        </a:ext>
                      </a:extLst>
                    </a:gridCol>
                    <a:gridCol w="3429000">
                      <a:extLst>
                        <a:ext uri="{9D8B030D-6E8A-4147-A177-3AD203B41FA5}">
                          <a16:colId xmlns:a16="http://schemas.microsoft.com/office/drawing/2014/main" val="322403414"/>
                        </a:ext>
                      </a:extLst>
                    </a:gridCol>
                  </a:tblGrid>
                  <a:tr h="822960">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Segment</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Count</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Minimum of </a:t>
                          </a:r>
                          <a14:m>
                            <m:oMath xmlns:m="http://schemas.openxmlformats.org/officeDocument/2006/math">
                              <m:r>
                                <a:rPr lang="en-US" sz="3600" dirty="0" smtClean="0">
                                  <a:latin typeface="Cambria Math" panose="02040503050406030204" pitchFamily="18" charset="0"/>
                                </a:rPr>
                                <m:t>𝑦</m:t>
                              </m:r>
                            </m:oMath>
                          </a14:m>
                          <a:endParaRPr lang="en-US" sz="36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Maximum of </a:t>
                          </a:r>
                          <a14:m>
                            <m:oMath xmlns:m="http://schemas.openxmlformats.org/officeDocument/2006/math">
                              <m:r>
                                <a:rPr lang="en-US" sz="3600" dirty="0" smtClean="0">
                                  <a:latin typeface="Cambria Math" panose="02040503050406030204" pitchFamily="18" charset="0"/>
                                </a:rPr>
                                <m:t>𝑦</m:t>
                              </m:r>
                            </m:oMath>
                          </a14:m>
                          <a:endParaRPr lang="en-US" sz="36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extLst>
                      <a:ext uri="{0D108BD9-81ED-4DB2-BD59-A6C34878D82A}">
                        <a16:rowId xmlns:a16="http://schemas.microsoft.com/office/drawing/2014/main" val="894770968"/>
                      </a:ext>
                    </a:extLst>
                  </a:tr>
                  <a:tr h="822960">
                    <a:tc>
                      <a:txBody>
                        <a:bodyPr/>
                        <a:lstStyle/>
                        <a:p>
                          <a:pPr algn="ctr"/>
                          <a14:m>
                            <m:oMathPara xmlns:m="http://schemas.openxmlformats.org/officeDocument/2006/math">
                              <m:oMathParaPr>
                                <m:jc m:val="centerGroup"/>
                              </m:oMathParaPr>
                              <m:oMath xmlns:m="http://schemas.openxmlformats.org/officeDocument/2006/math">
                                <m:r>
                                  <a:rPr lang="en-US" sz="3600" b="0" smtClean="0">
                                    <a:latin typeface="Cambria Math" panose="02040503050406030204" pitchFamily="18" charset="0"/>
                                  </a:rPr>
                                  <m:t>𝑥</m:t>
                                </m:r>
                                <m:r>
                                  <a:rPr lang="en-US" sz="3600" b="0" smtClean="0">
                                    <a:latin typeface="Cambria Math" panose="02040503050406030204" pitchFamily="18" charset="0"/>
                                  </a:rPr>
                                  <m:t>≤17.83</m:t>
                                </m:r>
                              </m:oMath>
                            </m:oMathPara>
                          </a14:m>
                          <a:endParaRPr lang="en-US" sz="36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14</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300</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300</a:t>
                          </a:r>
                        </a:p>
                      </a:txBody>
                      <a:tcPr marL="137160" marR="137160" marT="68580" marB="68580" anchor="ctr"/>
                    </a:tc>
                    <a:extLst>
                      <a:ext uri="{0D108BD9-81ED-4DB2-BD59-A6C34878D82A}">
                        <a16:rowId xmlns:a16="http://schemas.microsoft.com/office/drawing/2014/main" val="4231852871"/>
                      </a:ext>
                    </a:extLst>
                  </a:tr>
                  <a:tr h="822960">
                    <a:tc>
                      <a:txBody>
                        <a:bodyPr/>
                        <a:lstStyle/>
                        <a:p>
                          <a:pPr algn="ctr"/>
                          <a14:m>
                            <m:oMathPara xmlns:m="http://schemas.openxmlformats.org/officeDocument/2006/math">
                              <m:oMathParaPr>
                                <m:jc m:val="centerGroup"/>
                              </m:oMathParaPr>
                              <m:oMath xmlns:m="http://schemas.openxmlformats.org/officeDocument/2006/math">
                                <m:r>
                                  <a:rPr lang="en-US" sz="3600" b="0" smtClean="0">
                                    <a:latin typeface="Cambria Math" panose="02040503050406030204" pitchFamily="18" charset="0"/>
                                  </a:rPr>
                                  <m:t>17.83&lt;</m:t>
                                </m:r>
                                <m:r>
                                  <a:rPr lang="en-US" sz="3600" b="0" smtClean="0">
                                    <a:latin typeface="Cambria Math" panose="02040503050406030204" pitchFamily="18" charset="0"/>
                                  </a:rPr>
                                  <m:t>𝑥</m:t>
                                </m:r>
                                <m:r>
                                  <a:rPr lang="en-US" sz="3600" b="0" smtClean="0">
                                    <a:latin typeface="Cambria Math" panose="02040503050406030204" pitchFamily="18" charset="0"/>
                                  </a:rPr>
                                  <m:t>≤29.5</m:t>
                                </m:r>
                              </m:oMath>
                            </m:oMathPara>
                          </a14:m>
                          <a:endParaRPr lang="en-US" sz="36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14</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305</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305</a:t>
                          </a:r>
                        </a:p>
                      </a:txBody>
                      <a:tcPr marL="137160" marR="137160" marT="68580" marB="68580" anchor="ctr"/>
                    </a:tc>
                    <a:extLst>
                      <a:ext uri="{0D108BD9-81ED-4DB2-BD59-A6C34878D82A}">
                        <a16:rowId xmlns:a16="http://schemas.microsoft.com/office/drawing/2014/main" val="2070195231"/>
                      </a:ext>
                    </a:extLst>
                  </a:tr>
                  <a:tr h="822960">
                    <a:tc>
                      <a:txBody>
                        <a:bodyPr/>
                        <a:lstStyle/>
                        <a:p>
                          <a:pPr algn="ctr"/>
                          <a14:m>
                            <m:oMathPara xmlns:m="http://schemas.openxmlformats.org/officeDocument/2006/math">
                              <m:oMathParaPr>
                                <m:jc m:val="centerGroup"/>
                              </m:oMathParaPr>
                              <m:oMath xmlns:m="http://schemas.openxmlformats.org/officeDocument/2006/math">
                                <m:r>
                                  <a:rPr lang="en-US" sz="3600" b="0" smtClean="0">
                                    <a:latin typeface="Cambria Math" panose="02040503050406030204" pitchFamily="18" charset="0"/>
                                  </a:rPr>
                                  <m:t>29.5&lt;</m:t>
                                </m:r>
                                <m:r>
                                  <a:rPr lang="en-US" sz="3600" b="0" smtClean="0">
                                    <a:latin typeface="Cambria Math" panose="02040503050406030204" pitchFamily="18" charset="0"/>
                                  </a:rPr>
                                  <m:t>𝑥</m:t>
                                </m:r>
                                <m:r>
                                  <a:rPr lang="en-US" sz="3600" b="0" smtClean="0">
                                    <a:latin typeface="Cambria Math" panose="02040503050406030204" pitchFamily="18" charset="0"/>
                                  </a:rPr>
                                  <m:t>≤64.92</m:t>
                                </m:r>
                              </m:oMath>
                            </m:oMathPara>
                          </a14:m>
                          <a:endParaRPr lang="en-US" sz="36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39</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888</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888</a:t>
                          </a:r>
                        </a:p>
                      </a:txBody>
                      <a:tcPr marL="137160" marR="137160" marT="68580" marB="68580" anchor="ctr"/>
                    </a:tc>
                    <a:extLst>
                      <a:ext uri="{0D108BD9-81ED-4DB2-BD59-A6C34878D82A}">
                        <a16:rowId xmlns:a16="http://schemas.microsoft.com/office/drawing/2014/main" val="2042847543"/>
                      </a:ext>
                    </a:extLst>
                  </a:tr>
                  <a:tr h="822960">
                    <a:tc>
                      <a:txBody>
                        <a:bodyPr/>
                        <a:lstStyle/>
                        <a:p>
                          <a:pPr algn="ctr"/>
                          <a14:m>
                            <m:oMathPara xmlns:m="http://schemas.openxmlformats.org/officeDocument/2006/math">
                              <m:oMathParaPr>
                                <m:jc m:val="centerGroup"/>
                              </m:oMathParaPr>
                              <m:oMath xmlns:m="http://schemas.openxmlformats.org/officeDocument/2006/math">
                                <m:r>
                                  <a:rPr lang="en-US" sz="3600" b="0" smtClean="0">
                                    <a:latin typeface="Cambria Math" panose="02040503050406030204" pitchFamily="18" charset="0"/>
                                  </a:rPr>
                                  <m:t>64.92&lt;</m:t>
                                </m:r>
                                <m:r>
                                  <a:rPr lang="en-US" sz="3600" b="0" smtClean="0">
                                    <a:latin typeface="Cambria Math" panose="02040503050406030204" pitchFamily="18" charset="0"/>
                                  </a:rPr>
                                  <m:t>𝑥</m:t>
                                </m:r>
                              </m:oMath>
                            </m:oMathPara>
                          </a14:m>
                          <a:endParaRPr lang="en-US" sz="36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33</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900</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900</a:t>
                          </a:r>
                        </a:p>
                      </a:txBody>
                      <a:tcPr marL="137160" marR="137160" marT="68580" marB="68580" anchor="ctr"/>
                    </a:tc>
                    <a:extLst>
                      <a:ext uri="{0D108BD9-81ED-4DB2-BD59-A6C34878D82A}">
                        <a16:rowId xmlns:a16="http://schemas.microsoft.com/office/drawing/2014/main" val="1569538127"/>
                      </a:ext>
                    </a:extLst>
                  </a:tr>
                </a:tbl>
              </a:graphicData>
            </a:graphic>
          </p:graphicFrame>
        </mc:Choice>
        <mc:Fallback xmlns="">
          <p:graphicFrame>
            <p:nvGraphicFramePr>
              <p:cNvPr id="3" name="Table 3">
                <a:extLst>
                  <a:ext uri="{FF2B5EF4-FFF2-40B4-BE49-F238E27FC236}">
                    <a16:creationId xmlns:a16="http://schemas.microsoft.com/office/drawing/2014/main" id="{9D6C3E03-DD75-B98C-A7C4-CD18A78B2657}"/>
                  </a:ext>
                </a:extLst>
              </p:cNvPr>
              <p:cNvGraphicFramePr>
                <a:graphicFrameLocks noGrp="1"/>
              </p:cNvGraphicFramePr>
              <p:nvPr>
                <p:extLst>
                  <p:ext uri="{D42A27DB-BD31-4B8C-83A1-F6EECF244321}">
                    <p14:modId xmlns:p14="http://schemas.microsoft.com/office/powerpoint/2010/main" val="2108528006"/>
                  </p:ext>
                </p:extLst>
              </p:nvPr>
            </p:nvGraphicFramePr>
            <p:xfrm>
              <a:off x="2286000" y="4872332"/>
              <a:ext cx="14401800" cy="4114800"/>
            </p:xfrm>
            <a:graphic>
              <a:graphicData uri="http://schemas.openxmlformats.org/drawingml/2006/table">
                <a:tbl>
                  <a:tblPr firstRow="1">
                    <a:tableStyleId>{3B4B98B0-60AC-42C2-AFA5-B58CD77FA1E5}</a:tableStyleId>
                  </a:tblPr>
                  <a:tblGrid>
                    <a:gridCol w="4114800">
                      <a:extLst>
                        <a:ext uri="{9D8B030D-6E8A-4147-A177-3AD203B41FA5}">
                          <a16:colId xmlns:a16="http://schemas.microsoft.com/office/drawing/2014/main" val="1438942784"/>
                        </a:ext>
                      </a:extLst>
                    </a:gridCol>
                    <a:gridCol w="3429000">
                      <a:extLst>
                        <a:ext uri="{9D8B030D-6E8A-4147-A177-3AD203B41FA5}">
                          <a16:colId xmlns:a16="http://schemas.microsoft.com/office/drawing/2014/main" val="1814993953"/>
                        </a:ext>
                      </a:extLst>
                    </a:gridCol>
                    <a:gridCol w="3429000">
                      <a:extLst>
                        <a:ext uri="{9D8B030D-6E8A-4147-A177-3AD203B41FA5}">
                          <a16:colId xmlns:a16="http://schemas.microsoft.com/office/drawing/2014/main" val="2707124206"/>
                        </a:ext>
                      </a:extLst>
                    </a:gridCol>
                    <a:gridCol w="3429000">
                      <a:extLst>
                        <a:ext uri="{9D8B030D-6E8A-4147-A177-3AD203B41FA5}">
                          <a16:colId xmlns:a16="http://schemas.microsoft.com/office/drawing/2014/main" val="322403414"/>
                        </a:ext>
                      </a:extLst>
                    </a:gridCol>
                  </a:tblGrid>
                  <a:tr h="822960">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Segment</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Count</a:t>
                          </a:r>
                        </a:p>
                      </a:txBody>
                      <a:tcPr marL="137160" marR="137160" marT="68580" marB="68580" anchor="ctr"/>
                    </a:tc>
                    <a:tc>
                      <a:txBody>
                        <a:bodyPr/>
                        <a:lstStyle/>
                        <a:p>
                          <a:endParaRPr lang="en-US"/>
                        </a:p>
                      </a:txBody>
                      <a:tcPr marL="137160" marR="137160" marT="68580" marB="68580" anchor="ctr">
                        <a:blipFill>
                          <a:blip r:embed="rId3"/>
                          <a:stretch>
                            <a:fillRect l="-220285" t="-741" r="-100356" b="-417037"/>
                          </a:stretch>
                        </a:blipFill>
                      </a:tcPr>
                    </a:tc>
                    <a:tc>
                      <a:txBody>
                        <a:bodyPr/>
                        <a:lstStyle/>
                        <a:p>
                          <a:endParaRPr lang="en-US"/>
                        </a:p>
                      </a:txBody>
                      <a:tcPr marL="137160" marR="137160" marT="68580" marB="68580" anchor="ctr">
                        <a:blipFill>
                          <a:blip r:embed="rId3"/>
                          <a:stretch>
                            <a:fillRect l="-319716" t="-741" r="-178" b="-417037"/>
                          </a:stretch>
                        </a:blipFill>
                      </a:tcPr>
                    </a:tc>
                    <a:extLst>
                      <a:ext uri="{0D108BD9-81ED-4DB2-BD59-A6C34878D82A}">
                        <a16:rowId xmlns:a16="http://schemas.microsoft.com/office/drawing/2014/main" val="894770968"/>
                      </a:ext>
                    </a:extLst>
                  </a:tr>
                  <a:tr h="822960">
                    <a:tc>
                      <a:txBody>
                        <a:bodyPr/>
                        <a:lstStyle/>
                        <a:p>
                          <a:endParaRPr lang="en-US"/>
                        </a:p>
                      </a:txBody>
                      <a:tcPr marL="137160" marR="137160" marT="68580" marB="68580" anchor="ctr">
                        <a:blipFill>
                          <a:blip r:embed="rId3"/>
                          <a:stretch>
                            <a:fillRect t="-100741" r="-250222" b="-317037"/>
                          </a:stretch>
                        </a:blipFill>
                      </a:tcP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14</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300</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300</a:t>
                          </a:r>
                        </a:p>
                      </a:txBody>
                      <a:tcPr marL="137160" marR="137160" marT="68580" marB="68580" anchor="ctr"/>
                    </a:tc>
                    <a:extLst>
                      <a:ext uri="{0D108BD9-81ED-4DB2-BD59-A6C34878D82A}">
                        <a16:rowId xmlns:a16="http://schemas.microsoft.com/office/drawing/2014/main" val="4231852871"/>
                      </a:ext>
                    </a:extLst>
                  </a:tr>
                  <a:tr h="822960">
                    <a:tc>
                      <a:txBody>
                        <a:bodyPr/>
                        <a:lstStyle/>
                        <a:p>
                          <a:endParaRPr lang="en-US"/>
                        </a:p>
                      </a:txBody>
                      <a:tcPr marL="137160" marR="137160" marT="68580" marB="68580" anchor="ctr">
                        <a:blipFill>
                          <a:blip r:embed="rId3"/>
                          <a:stretch>
                            <a:fillRect t="-199265" r="-250222" b="-214706"/>
                          </a:stretch>
                        </a:blipFill>
                      </a:tcP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14</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305</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305</a:t>
                          </a:r>
                        </a:p>
                      </a:txBody>
                      <a:tcPr marL="137160" marR="137160" marT="68580" marB="68580" anchor="ctr"/>
                    </a:tc>
                    <a:extLst>
                      <a:ext uri="{0D108BD9-81ED-4DB2-BD59-A6C34878D82A}">
                        <a16:rowId xmlns:a16="http://schemas.microsoft.com/office/drawing/2014/main" val="2070195231"/>
                      </a:ext>
                    </a:extLst>
                  </a:tr>
                  <a:tr h="822960">
                    <a:tc>
                      <a:txBody>
                        <a:bodyPr/>
                        <a:lstStyle/>
                        <a:p>
                          <a:endParaRPr lang="en-US"/>
                        </a:p>
                      </a:txBody>
                      <a:tcPr marL="137160" marR="137160" marT="68580" marB="68580" anchor="ctr">
                        <a:blipFill>
                          <a:blip r:embed="rId3"/>
                          <a:stretch>
                            <a:fillRect t="-301481" r="-250222" b="-116296"/>
                          </a:stretch>
                        </a:blipFill>
                      </a:tcP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39</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888</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888</a:t>
                          </a:r>
                        </a:p>
                      </a:txBody>
                      <a:tcPr marL="137160" marR="137160" marT="68580" marB="68580" anchor="ctr"/>
                    </a:tc>
                    <a:extLst>
                      <a:ext uri="{0D108BD9-81ED-4DB2-BD59-A6C34878D82A}">
                        <a16:rowId xmlns:a16="http://schemas.microsoft.com/office/drawing/2014/main" val="2042847543"/>
                      </a:ext>
                    </a:extLst>
                  </a:tr>
                  <a:tr h="822960">
                    <a:tc>
                      <a:txBody>
                        <a:bodyPr/>
                        <a:lstStyle/>
                        <a:p>
                          <a:endParaRPr lang="en-US"/>
                        </a:p>
                      </a:txBody>
                      <a:tcPr marL="137160" marR="137160" marT="68580" marB="68580" anchor="ctr">
                        <a:blipFill>
                          <a:blip r:embed="rId3"/>
                          <a:stretch>
                            <a:fillRect t="-401481" r="-250222" b="-16296"/>
                          </a:stretch>
                        </a:blipFill>
                      </a:tcP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33</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900</a:t>
                          </a:r>
                        </a:p>
                      </a:txBody>
                      <a:tcPr marL="137160" marR="137160" marT="68580" marB="68580" anchor="ctr"/>
                    </a:tc>
                    <a:tc>
                      <a:txBody>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900</a:t>
                          </a:r>
                        </a:p>
                      </a:txBody>
                      <a:tcPr marL="137160" marR="137160" marT="68580" marB="68580" anchor="ctr"/>
                    </a:tc>
                    <a:extLst>
                      <a:ext uri="{0D108BD9-81ED-4DB2-BD59-A6C34878D82A}">
                        <a16:rowId xmlns:a16="http://schemas.microsoft.com/office/drawing/2014/main" val="1569538127"/>
                      </a:ext>
                    </a:extLst>
                  </a:tr>
                </a:tbl>
              </a:graphicData>
            </a:graphic>
          </p:graphicFrame>
        </mc:Fallback>
      </mc:AlternateContent>
    </p:spTree>
    <p:extLst>
      <p:ext uri="{BB962C8B-B14F-4D97-AF65-F5344CB8AC3E}">
        <p14:creationId xmlns:p14="http://schemas.microsoft.com/office/powerpoint/2010/main" val="133255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Define Segment: Business Rules vs. Equation</a:t>
            </a:r>
          </a:p>
        </p:txBody>
      </p:sp>
      <p:sp>
        <p:nvSpPr>
          <p:cNvPr id="6" name="Content Placeholder 5">
            <a:extLst>
              <a:ext uri="{FF2B5EF4-FFF2-40B4-BE49-F238E27FC236}">
                <a16:creationId xmlns:a16="http://schemas.microsoft.com/office/drawing/2014/main" id="{65A087AA-D5A4-3FFC-1D7F-9F4B0A5660DA}"/>
              </a:ext>
            </a:extLst>
          </p:cNvPr>
          <p:cNvSpPr>
            <a:spLocks noGrp="1"/>
          </p:cNvSpPr>
          <p:nvPr>
            <p:ph idx="1"/>
          </p:nvPr>
        </p:nvSpPr>
        <p:spPr>
          <a:xfrm>
            <a:off x="2705100" y="2167547"/>
            <a:ext cx="4800600" cy="6583680"/>
          </a:xfrm>
          <a:solidFill>
            <a:schemeClr val="accent2">
              <a:lumMod val="20000"/>
              <a:lumOff val="80000"/>
            </a:schemeClr>
          </a:solidFill>
          <a:ln w="12700">
            <a:solidFill>
              <a:schemeClr val="tx1"/>
            </a:solidFill>
          </a:ln>
        </p:spPr>
        <p:txBody>
          <a:bodyPr anchor="ctr">
            <a:normAutofit fontScale="70000" lnSpcReduction="20000"/>
          </a:bodyPr>
          <a:lstStyle/>
          <a:p>
            <a:pPr marL="274320" indent="0">
              <a:lnSpc>
                <a:spcPct val="145000"/>
              </a:lnSpc>
              <a:spcBef>
                <a:spcPts val="900"/>
              </a:spcBef>
              <a:buNone/>
            </a:pPr>
            <a:r>
              <a:rPr lang="en-US" sz="3900" dirty="0">
                <a:latin typeface="Consolas" panose="020B0609020204030204" pitchFamily="49" charset="0"/>
              </a:rPr>
              <a:t>if (x &lt;= 29.5):</a:t>
            </a:r>
          </a:p>
          <a:p>
            <a:pPr marL="274320" indent="0">
              <a:lnSpc>
                <a:spcPct val="145000"/>
              </a:lnSpc>
              <a:spcBef>
                <a:spcPts val="900"/>
              </a:spcBef>
              <a:buNone/>
            </a:pPr>
            <a:r>
              <a:rPr lang="en-US" sz="3900" dirty="0">
                <a:latin typeface="Consolas" panose="020B0609020204030204" pitchFamily="49" charset="0"/>
              </a:rPr>
              <a:t>   if (x &lt;= 17.83):</a:t>
            </a:r>
          </a:p>
          <a:p>
            <a:pPr marL="274320" indent="0">
              <a:lnSpc>
                <a:spcPct val="145000"/>
              </a:lnSpc>
              <a:spcBef>
                <a:spcPts val="900"/>
              </a:spcBef>
              <a:buNone/>
            </a:pPr>
            <a:r>
              <a:rPr lang="en-US" sz="3900" dirty="0">
                <a:latin typeface="Consolas" panose="020B0609020204030204" pitchFamily="49" charset="0"/>
              </a:rPr>
              <a:t>      y = 300</a:t>
            </a:r>
          </a:p>
          <a:p>
            <a:pPr marL="274320" indent="0">
              <a:lnSpc>
                <a:spcPct val="145000"/>
              </a:lnSpc>
              <a:spcBef>
                <a:spcPts val="900"/>
              </a:spcBef>
              <a:buNone/>
            </a:pPr>
            <a:r>
              <a:rPr lang="en-US" sz="3900" dirty="0">
                <a:latin typeface="Consolas" panose="020B0609020204030204" pitchFamily="49" charset="0"/>
              </a:rPr>
              <a:t>   else:</a:t>
            </a:r>
          </a:p>
          <a:p>
            <a:pPr marL="274320" indent="0">
              <a:lnSpc>
                <a:spcPct val="145000"/>
              </a:lnSpc>
              <a:spcBef>
                <a:spcPts val="900"/>
              </a:spcBef>
              <a:buNone/>
            </a:pPr>
            <a:r>
              <a:rPr lang="en-US" sz="3900" dirty="0">
                <a:latin typeface="Consolas" panose="020B0609020204030204" pitchFamily="49" charset="0"/>
              </a:rPr>
              <a:t>      y = 305</a:t>
            </a:r>
          </a:p>
          <a:p>
            <a:pPr marL="274320" indent="0">
              <a:lnSpc>
                <a:spcPct val="145000"/>
              </a:lnSpc>
              <a:spcBef>
                <a:spcPts val="900"/>
              </a:spcBef>
              <a:buNone/>
            </a:pPr>
            <a:r>
              <a:rPr lang="en-US" sz="3900" dirty="0">
                <a:latin typeface="Consolas" panose="020B0609020204030204" pitchFamily="49" charset="0"/>
              </a:rPr>
              <a:t>else:</a:t>
            </a:r>
          </a:p>
          <a:p>
            <a:pPr marL="274320" indent="0">
              <a:lnSpc>
                <a:spcPct val="145000"/>
              </a:lnSpc>
              <a:spcBef>
                <a:spcPts val="900"/>
              </a:spcBef>
              <a:buNone/>
            </a:pPr>
            <a:r>
              <a:rPr lang="en-US" sz="3900" dirty="0">
                <a:latin typeface="Consolas" panose="020B0609020204030204" pitchFamily="49" charset="0"/>
              </a:rPr>
              <a:t>   if (x &lt;= 64.92):</a:t>
            </a:r>
          </a:p>
          <a:p>
            <a:pPr marL="274320" indent="0">
              <a:lnSpc>
                <a:spcPct val="145000"/>
              </a:lnSpc>
              <a:spcBef>
                <a:spcPts val="900"/>
              </a:spcBef>
              <a:buNone/>
            </a:pPr>
            <a:r>
              <a:rPr lang="en-US" sz="3900" dirty="0">
                <a:latin typeface="Consolas" panose="020B0609020204030204" pitchFamily="49" charset="0"/>
              </a:rPr>
              <a:t>      y = 888</a:t>
            </a:r>
          </a:p>
          <a:p>
            <a:pPr marL="274320" indent="0">
              <a:lnSpc>
                <a:spcPct val="145000"/>
              </a:lnSpc>
              <a:spcBef>
                <a:spcPts val="900"/>
              </a:spcBef>
              <a:buNone/>
            </a:pPr>
            <a:r>
              <a:rPr lang="en-US" sz="3900" dirty="0">
                <a:latin typeface="Consolas" panose="020B0609020204030204" pitchFamily="49" charset="0"/>
              </a:rPr>
              <a:t>   else:</a:t>
            </a:r>
          </a:p>
          <a:p>
            <a:pPr marL="274320" indent="0">
              <a:lnSpc>
                <a:spcPct val="145000"/>
              </a:lnSpc>
              <a:spcBef>
                <a:spcPts val="900"/>
              </a:spcBef>
              <a:buNone/>
            </a:pPr>
            <a:r>
              <a:rPr lang="en-US" sz="3900" dirty="0">
                <a:latin typeface="Consolas" panose="020B0609020204030204" pitchFamily="49" charset="0"/>
              </a:rPr>
              <a:t>      y = 900</a:t>
            </a:r>
          </a:p>
        </p:txBody>
      </p:sp>
      <mc:AlternateContent xmlns:mc="http://schemas.openxmlformats.org/markup-compatibility/2006" xmlns:a14="http://schemas.microsoft.com/office/drawing/2010/main">
        <mc:Choice Requires="a14">
          <p:sp>
            <p:nvSpPr>
              <p:cNvPr id="9" name="Content Placeholder 5">
                <a:extLst>
                  <a:ext uri="{FF2B5EF4-FFF2-40B4-BE49-F238E27FC236}">
                    <a16:creationId xmlns:a16="http://schemas.microsoft.com/office/drawing/2014/main" id="{1C631FB2-5887-5EDF-CA93-59F071D6EB1A}"/>
                  </a:ext>
                </a:extLst>
              </p:cNvPr>
              <p:cNvSpPr txBox="1">
                <a:spLocks/>
              </p:cNvSpPr>
              <p:nvPr/>
            </p:nvSpPr>
            <p:spPr>
              <a:xfrm>
                <a:off x="8294370" y="2167547"/>
                <a:ext cx="7871460" cy="3889533"/>
              </a:xfrm>
              <a:prstGeom prst="rect">
                <a:avLst/>
              </a:prstGeom>
              <a:solidFill>
                <a:schemeClr val="accent6">
                  <a:lumMod val="20000"/>
                  <a:lumOff val="80000"/>
                </a:schemeClr>
              </a:solidFill>
              <a:ln w="12700">
                <a:solidFill>
                  <a:schemeClr val="tx1"/>
                </a:solidFill>
              </a:ln>
            </p:spPr>
            <p:txBody>
              <a:bodyPr vert="horz" lIns="137160" tIns="68580" rIns="137160" bIns="6858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5000"/>
                  </a:lnSpc>
                  <a:spcBef>
                    <a:spcPts val="900"/>
                  </a:spcBef>
                  <a:buNone/>
                </a:pPr>
                <a14:m>
                  <m:oMathPara xmlns:m="http://schemas.openxmlformats.org/officeDocument/2006/math">
                    <m:oMathParaPr>
                      <m:jc m:val="centerGroup"/>
                    </m:oMathParaPr>
                    <m:oMath xmlns:m="http://schemas.openxmlformats.org/officeDocument/2006/math">
                      <m:r>
                        <a:rPr lang="en-US" sz="3900" i="1">
                          <a:latin typeface="Cambria Math" panose="02040503050406030204" pitchFamily="18" charset="0"/>
                        </a:rPr>
                        <m:t>𝑦</m:t>
                      </m:r>
                      <m:r>
                        <a:rPr lang="en-US" sz="3900" i="1">
                          <a:latin typeface="Cambria Math" panose="02040503050406030204" pitchFamily="18" charset="0"/>
                        </a:rPr>
                        <m:t>=300×</m:t>
                      </m:r>
                      <m:r>
                        <a:rPr lang="en-US" sz="3900" i="1">
                          <a:latin typeface="Cambria Math" panose="02040503050406030204" pitchFamily="18" charset="0"/>
                          <a:ea typeface="Cambria Math" panose="02040503050406030204" pitchFamily="18" charset="0"/>
                        </a:rPr>
                        <m:t>𝐼</m:t>
                      </m:r>
                      <m:d>
                        <m:dPr>
                          <m:ctrlPr>
                            <a:rPr lang="en-US" sz="3900" i="1">
                              <a:latin typeface="Cambria Math" panose="02040503050406030204" pitchFamily="18" charset="0"/>
                              <a:ea typeface="Cambria Math" panose="02040503050406030204" pitchFamily="18" charset="0"/>
                            </a:rPr>
                          </m:ctrlPr>
                        </m:dPr>
                        <m:e>
                          <m:r>
                            <a:rPr lang="en-US" sz="3900" i="1">
                              <a:latin typeface="Cambria Math" panose="02040503050406030204" pitchFamily="18" charset="0"/>
                              <a:ea typeface="Cambria Math" panose="02040503050406030204" pitchFamily="18" charset="0"/>
                            </a:rPr>
                            <m:t>𝑥</m:t>
                          </m:r>
                          <m:r>
                            <a:rPr lang="en-US" sz="3900" i="1">
                              <a:latin typeface="Cambria Math" panose="02040503050406030204" pitchFamily="18" charset="0"/>
                              <a:ea typeface="Cambria Math" panose="02040503050406030204" pitchFamily="18" charset="0"/>
                            </a:rPr>
                            <m:t>≤17.83</m:t>
                          </m:r>
                        </m:e>
                      </m:d>
                    </m:oMath>
                    <m:oMath xmlns:m="http://schemas.openxmlformats.org/officeDocument/2006/math">
                      <m:r>
                        <a:rPr lang="en-US" sz="3900" i="1">
                          <a:latin typeface="Cambria Math" panose="02040503050406030204" pitchFamily="18" charset="0"/>
                          <a:ea typeface="Cambria Math" panose="02040503050406030204" pitchFamily="18" charset="0"/>
                        </a:rPr>
                        <m:t>    + </m:t>
                      </m:r>
                      <m:r>
                        <a:rPr lang="en-US" sz="3900" i="1">
                          <a:latin typeface="Cambria Math" panose="02040503050406030204" pitchFamily="18" charset="0"/>
                        </a:rPr>
                        <m:t>305</m:t>
                      </m:r>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ea typeface="Cambria Math" panose="02040503050406030204" pitchFamily="18" charset="0"/>
                        </a:rPr>
                        <m:t>𝐼</m:t>
                      </m:r>
                      <m:d>
                        <m:dPr>
                          <m:ctrlPr>
                            <a:rPr lang="en-US" sz="3900" i="1">
                              <a:latin typeface="Cambria Math" panose="02040503050406030204" pitchFamily="18" charset="0"/>
                              <a:ea typeface="Cambria Math" panose="02040503050406030204" pitchFamily="18" charset="0"/>
                            </a:rPr>
                          </m:ctrlPr>
                        </m:dPr>
                        <m:e>
                          <m:r>
                            <a:rPr lang="en-US" sz="3900" i="1">
                              <a:latin typeface="Cambria Math" panose="02040503050406030204" pitchFamily="18" charset="0"/>
                              <a:ea typeface="Cambria Math" panose="02040503050406030204" pitchFamily="18" charset="0"/>
                            </a:rPr>
                            <m:t>17.83&lt;</m:t>
                          </m:r>
                          <m:r>
                            <a:rPr lang="en-US" sz="3900" i="1">
                              <a:latin typeface="Cambria Math" panose="02040503050406030204" pitchFamily="18" charset="0"/>
                              <a:ea typeface="Cambria Math" panose="02040503050406030204" pitchFamily="18" charset="0"/>
                            </a:rPr>
                            <m:t>𝑥</m:t>
                          </m:r>
                          <m:r>
                            <a:rPr lang="en-US" sz="3900" i="1">
                              <a:latin typeface="Cambria Math" panose="02040503050406030204" pitchFamily="18" charset="0"/>
                              <a:ea typeface="Cambria Math" panose="02040503050406030204" pitchFamily="18" charset="0"/>
                            </a:rPr>
                            <m:t>≤29.5</m:t>
                          </m:r>
                        </m:e>
                      </m:d>
                    </m:oMath>
                    <m:oMath xmlns:m="http://schemas.openxmlformats.org/officeDocument/2006/math">
                      <m:r>
                        <a:rPr lang="en-US" sz="3900" i="1">
                          <a:latin typeface="Cambria Math" panose="02040503050406030204" pitchFamily="18" charset="0"/>
                          <a:ea typeface="Cambria Math" panose="02040503050406030204" pitchFamily="18" charset="0"/>
                        </a:rPr>
                        <m:t>    + 888×</m:t>
                      </m:r>
                      <m:r>
                        <a:rPr lang="en-US" sz="3900" i="1">
                          <a:latin typeface="Cambria Math" panose="02040503050406030204" pitchFamily="18" charset="0"/>
                          <a:ea typeface="Cambria Math" panose="02040503050406030204" pitchFamily="18" charset="0"/>
                        </a:rPr>
                        <m:t>𝐼</m:t>
                      </m:r>
                      <m:d>
                        <m:dPr>
                          <m:ctrlPr>
                            <a:rPr lang="en-US" sz="3900" i="1">
                              <a:latin typeface="Cambria Math" panose="02040503050406030204" pitchFamily="18" charset="0"/>
                              <a:ea typeface="Cambria Math" panose="02040503050406030204" pitchFamily="18" charset="0"/>
                            </a:rPr>
                          </m:ctrlPr>
                        </m:dPr>
                        <m:e>
                          <m:r>
                            <a:rPr lang="en-US" sz="3900" i="1">
                              <a:latin typeface="Cambria Math" panose="02040503050406030204" pitchFamily="18" charset="0"/>
                              <a:ea typeface="Cambria Math" panose="02040503050406030204" pitchFamily="18" charset="0"/>
                            </a:rPr>
                            <m:t>29.5&lt;</m:t>
                          </m:r>
                          <m:r>
                            <a:rPr lang="en-US" sz="3900" i="1">
                              <a:latin typeface="Cambria Math" panose="02040503050406030204" pitchFamily="18" charset="0"/>
                              <a:ea typeface="Cambria Math" panose="02040503050406030204" pitchFamily="18" charset="0"/>
                            </a:rPr>
                            <m:t>𝑥</m:t>
                          </m:r>
                          <m:r>
                            <a:rPr lang="en-US" sz="3900" i="1">
                              <a:latin typeface="Cambria Math" panose="02040503050406030204" pitchFamily="18" charset="0"/>
                              <a:ea typeface="Cambria Math" panose="02040503050406030204" pitchFamily="18" charset="0"/>
                            </a:rPr>
                            <m:t>≤64.92</m:t>
                          </m:r>
                        </m:e>
                      </m:d>
                    </m:oMath>
                    <m:oMath xmlns:m="http://schemas.openxmlformats.org/officeDocument/2006/math">
                      <m:r>
                        <a:rPr lang="en-US" sz="3900" i="1">
                          <a:latin typeface="Cambria Math" panose="02040503050406030204" pitchFamily="18" charset="0"/>
                          <a:ea typeface="Cambria Math" panose="02040503050406030204" pitchFamily="18" charset="0"/>
                        </a:rPr>
                        <m:t>    + 900×</m:t>
                      </m:r>
                      <m:r>
                        <a:rPr lang="en-US" sz="3900" i="1">
                          <a:latin typeface="Cambria Math" panose="02040503050406030204" pitchFamily="18" charset="0"/>
                          <a:ea typeface="Cambria Math" panose="02040503050406030204" pitchFamily="18" charset="0"/>
                        </a:rPr>
                        <m:t>𝐼</m:t>
                      </m:r>
                      <m:d>
                        <m:dPr>
                          <m:ctrlPr>
                            <a:rPr lang="en-US" sz="3900" i="1">
                              <a:latin typeface="Cambria Math" panose="02040503050406030204" pitchFamily="18" charset="0"/>
                              <a:ea typeface="Cambria Math" panose="02040503050406030204" pitchFamily="18" charset="0"/>
                            </a:rPr>
                          </m:ctrlPr>
                        </m:dPr>
                        <m:e>
                          <m:r>
                            <a:rPr lang="en-US" sz="3900" i="1">
                              <a:latin typeface="Cambria Math" panose="02040503050406030204" pitchFamily="18" charset="0"/>
                              <a:ea typeface="Cambria Math" panose="02040503050406030204" pitchFamily="18" charset="0"/>
                            </a:rPr>
                            <m:t>64.92&lt;</m:t>
                          </m:r>
                          <m:r>
                            <a:rPr lang="en-US" sz="3900" i="1">
                              <a:latin typeface="Cambria Math" panose="02040503050406030204" pitchFamily="18" charset="0"/>
                              <a:ea typeface="Cambria Math" panose="02040503050406030204" pitchFamily="18" charset="0"/>
                            </a:rPr>
                            <m:t>𝑥</m:t>
                          </m:r>
                        </m:e>
                      </m:d>
                    </m:oMath>
                  </m:oMathPara>
                </a14:m>
                <a:endParaRPr lang="en-US" sz="3900" dirty="0">
                  <a:latin typeface="Consolas" panose="020B0609020204030204" pitchFamily="49" charset="0"/>
                </a:endParaRPr>
              </a:p>
            </p:txBody>
          </p:sp>
        </mc:Choice>
        <mc:Fallback xmlns="">
          <p:sp>
            <p:nvSpPr>
              <p:cNvPr id="9" name="Content Placeholder 5">
                <a:extLst>
                  <a:ext uri="{FF2B5EF4-FFF2-40B4-BE49-F238E27FC236}">
                    <a16:creationId xmlns:a16="http://schemas.microsoft.com/office/drawing/2014/main" id="{1C631FB2-5887-5EDF-CA93-59F071D6EB1A}"/>
                  </a:ext>
                </a:extLst>
              </p:cNvPr>
              <p:cNvSpPr txBox="1">
                <a:spLocks noRot="1" noChangeAspect="1" noMove="1" noResize="1" noEditPoints="1" noAdjustHandles="1" noChangeArrowheads="1" noChangeShapeType="1" noTextEdit="1"/>
              </p:cNvSpPr>
              <p:nvPr/>
            </p:nvSpPr>
            <p:spPr>
              <a:xfrm>
                <a:off x="8294370" y="2167547"/>
                <a:ext cx="7871460" cy="3889533"/>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5">
                <a:extLst>
                  <a:ext uri="{FF2B5EF4-FFF2-40B4-BE49-F238E27FC236}">
                    <a16:creationId xmlns:a16="http://schemas.microsoft.com/office/drawing/2014/main" id="{DA375017-0EFB-47AD-E2FD-49F389D64C37}"/>
                  </a:ext>
                </a:extLst>
              </p:cNvPr>
              <p:cNvSpPr txBox="1">
                <a:spLocks/>
              </p:cNvSpPr>
              <p:nvPr/>
            </p:nvSpPr>
            <p:spPr>
              <a:xfrm>
                <a:off x="8294370" y="6556667"/>
                <a:ext cx="7871460" cy="2194560"/>
              </a:xfrm>
              <a:prstGeom prst="rect">
                <a:avLst/>
              </a:prstGeom>
              <a:solidFill>
                <a:schemeClr val="accent4">
                  <a:lumMod val="20000"/>
                  <a:lumOff val="80000"/>
                </a:schemeClr>
              </a:solidFill>
              <a:ln w="12700">
                <a:solidFill>
                  <a:schemeClr val="tx1"/>
                </a:solidFill>
              </a:ln>
            </p:spPr>
            <p:txBody>
              <a:bodyPr vert="horz" lIns="137160" tIns="68580" rIns="137160" bIns="6858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45000"/>
                  </a:lnSpc>
                  <a:spcBef>
                    <a:spcPts val="900"/>
                  </a:spcBef>
                  <a:buNone/>
                </a:pPr>
                <a14:m>
                  <m:oMath xmlns:m="http://schemas.openxmlformats.org/officeDocument/2006/math">
                    <m:r>
                      <a:rPr lang="en-US" sz="3900" i="1">
                        <a:latin typeface="Cambria Math" panose="02040503050406030204" pitchFamily="18" charset="0"/>
                      </a:rPr>
                      <m:t>𝐼</m:t>
                    </m:r>
                    <m:d>
                      <m:dPr>
                        <m:ctrlPr>
                          <a:rPr lang="en-US" sz="3900" i="1">
                            <a:latin typeface="Cambria Math" panose="02040503050406030204" pitchFamily="18" charset="0"/>
                          </a:rPr>
                        </m:ctrlPr>
                      </m:dPr>
                      <m:e>
                        <m:r>
                          <a:rPr lang="en-US" sz="3900" i="1">
                            <a:latin typeface="Cambria Math" panose="02040503050406030204" pitchFamily="18" charset="0"/>
                          </a:rPr>
                          <m:t>𝑏</m:t>
                        </m:r>
                      </m:e>
                    </m:d>
                    <m:r>
                      <a:rPr lang="en-US" sz="3900" i="1">
                        <a:latin typeface="Cambria Math" panose="02040503050406030204" pitchFamily="18" charset="0"/>
                      </a:rPr>
                      <m:t>=1</m:t>
                    </m:r>
                  </m:oMath>
                </a14:m>
                <a:r>
                  <a:rPr lang="en-US" sz="3900" dirty="0"/>
                  <a:t> if </a:t>
                </a:r>
                <a14:m>
                  <m:oMath xmlns:m="http://schemas.openxmlformats.org/officeDocument/2006/math">
                    <m:r>
                      <a:rPr lang="en-US" sz="3900" i="1" dirty="0">
                        <a:latin typeface="Cambria Math" panose="02040503050406030204" pitchFamily="18" charset="0"/>
                      </a:rPr>
                      <m:t>𝑏</m:t>
                    </m:r>
                  </m:oMath>
                </a14:m>
                <a:r>
                  <a:rPr lang="en-US" sz="3900" dirty="0"/>
                  <a:t> is True</a:t>
                </a:r>
              </a:p>
              <a:p>
                <a:pPr marL="0" indent="0" algn="ctr">
                  <a:lnSpc>
                    <a:spcPct val="145000"/>
                  </a:lnSpc>
                  <a:spcBef>
                    <a:spcPts val="900"/>
                  </a:spcBef>
                  <a:buNone/>
                </a:pPr>
                <a14:m>
                  <m:oMath xmlns:m="http://schemas.openxmlformats.org/officeDocument/2006/math">
                    <m:r>
                      <a:rPr lang="en-US" sz="3900" i="1">
                        <a:latin typeface="Cambria Math" panose="02040503050406030204" pitchFamily="18" charset="0"/>
                      </a:rPr>
                      <m:t>𝐼</m:t>
                    </m:r>
                    <m:d>
                      <m:dPr>
                        <m:ctrlPr>
                          <a:rPr lang="en-US" sz="3900" i="1">
                            <a:latin typeface="Cambria Math" panose="02040503050406030204" pitchFamily="18" charset="0"/>
                          </a:rPr>
                        </m:ctrlPr>
                      </m:dPr>
                      <m:e>
                        <m:r>
                          <a:rPr lang="en-US" sz="3900" i="1">
                            <a:latin typeface="Cambria Math" panose="02040503050406030204" pitchFamily="18" charset="0"/>
                          </a:rPr>
                          <m:t>𝑏</m:t>
                        </m:r>
                      </m:e>
                    </m:d>
                    <m:r>
                      <a:rPr lang="en-US" sz="3900" i="1">
                        <a:latin typeface="Cambria Math" panose="02040503050406030204" pitchFamily="18" charset="0"/>
                      </a:rPr>
                      <m:t>=0</m:t>
                    </m:r>
                  </m:oMath>
                </a14:m>
                <a:r>
                  <a:rPr lang="en-US" sz="3900" dirty="0"/>
                  <a:t> if </a:t>
                </a:r>
                <a14:m>
                  <m:oMath xmlns:m="http://schemas.openxmlformats.org/officeDocument/2006/math">
                    <m:r>
                      <a:rPr lang="en-US" sz="3900" i="1" dirty="0">
                        <a:latin typeface="Cambria Math" panose="02040503050406030204" pitchFamily="18" charset="0"/>
                      </a:rPr>
                      <m:t>𝑏</m:t>
                    </m:r>
                  </m:oMath>
                </a14:m>
                <a:r>
                  <a:rPr lang="en-US" sz="3900" dirty="0"/>
                  <a:t> is False</a:t>
                </a:r>
              </a:p>
            </p:txBody>
          </p:sp>
        </mc:Choice>
        <mc:Fallback xmlns="">
          <p:sp>
            <p:nvSpPr>
              <p:cNvPr id="10" name="Content Placeholder 5">
                <a:extLst>
                  <a:ext uri="{FF2B5EF4-FFF2-40B4-BE49-F238E27FC236}">
                    <a16:creationId xmlns:a16="http://schemas.microsoft.com/office/drawing/2014/main" id="{DA375017-0EFB-47AD-E2FD-49F389D64C37}"/>
                  </a:ext>
                </a:extLst>
              </p:cNvPr>
              <p:cNvSpPr txBox="1">
                <a:spLocks noRot="1" noChangeAspect="1" noMove="1" noResize="1" noEditPoints="1" noAdjustHandles="1" noChangeArrowheads="1" noChangeShapeType="1" noTextEdit="1"/>
              </p:cNvSpPr>
              <p:nvPr/>
            </p:nvSpPr>
            <p:spPr>
              <a:xfrm>
                <a:off x="8294370" y="6556667"/>
                <a:ext cx="7871460" cy="2194560"/>
              </a:xfrm>
              <a:prstGeom prst="rect">
                <a:avLst/>
              </a:prstGeom>
              <a:blipFill>
                <a:blip r:embed="rId4"/>
                <a:stretch>
                  <a:fillRect b="-2486"/>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8010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Prelude to Decision Tree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5A087AA-D5A4-3FFC-1D7F-9F4B0A5660DA}"/>
                  </a:ext>
                </a:extLst>
              </p:cNvPr>
              <p:cNvSpPr>
                <a:spLocks noGrp="1"/>
              </p:cNvSpPr>
              <p:nvPr>
                <p:ph idx="1"/>
              </p:nvPr>
            </p:nvSpPr>
            <p:spPr/>
            <p:txBody>
              <a:bodyPr anchor="ctr">
                <a:normAutofit/>
              </a:bodyPr>
              <a:lstStyle/>
              <a:p>
                <a:pPr>
                  <a:lnSpc>
                    <a:spcPct val="125000"/>
                  </a:lnSpc>
                  <a:spcBef>
                    <a:spcPts val="900"/>
                  </a:spcBef>
                </a:pPr>
                <a:r>
                  <a:rPr lang="en-US" sz="4000" dirty="0"/>
                  <a:t>We assigned observations into disjoint segments.</a:t>
                </a:r>
              </a:p>
              <a:p>
                <a:pPr>
                  <a:lnSpc>
                    <a:spcPct val="125000"/>
                  </a:lnSpc>
                  <a:spcBef>
                    <a:spcPts val="900"/>
                  </a:spcBef>
                </a:pPr>
                <a:r>
                  <a:rPr lang="en-US" sz="4000" dirty="0"/>
                  <a:t>Values of the feature </a:t>
                </a:r>
                <a14:m>
                  <m:oMath xmlns:m="http://schemas.openxmlformats.org/officeDocument/2006/math">
                    <m:r>
                      <a:rPr lang="en-US" sz="4000" i="1" dirty="0">
                        <a:latin typeface="Cambria Math" panose="02040503050406030204" pitchFamily="18" charset="0"/>
                      </a:rPr>
                      <m:t>𝑥</m:t>
                    </m:r>
                  </m:oMath>
                </a14:m>
                <a:r>
                  <a:rPr lang="en-US" sz="4000" dirty="0"/>
                  <a:t> defined the segments.</a:t>
                </a:r>
              </a:p>
              <a:p>
                <a:pPr>
                  <a:lnSpc>
                    <a:spcPct val="125000"/>
                  </a:lnSpc>
                  <a:spcBef>
                    <a:spcPts val="900"/>
                  </a:spcBef>
                </a:pPr>
                <a:r>
                  <a:rPr lang="en-US" sz="4000" dirty="0"/>
                  <a:t>We can continue to break a segment into smaller parts using the same feature </a:t>
                </a:r>
                <a14:m>
                  <m:oMath xmlns:m="http://schemas.openxmlformats.org/officeDocument/2006/math">
                    <m:r>
                      <a:rPr lang="en-US" sz="4000" i="1" dirty="0">
                        <a:latin typeface="Cambria Math" panose="02040503050406030204" pitchFamily="18" charset="0"/>
                      </a:rPr>
                      <m:t>𝑥</m:t>
                    </m:r>
                  </m:oMath>
                </a14:m>
                <a:r>
                  <a:rPr lang="en-US" sz="4000" dirty="0"/>
                  <a:t>.</a:t>
                </a:r>
              </a:p>
              <a:p>
                <a:pPr>
                  <a:lnSpc>
                    <a:spcPct val="125000"/>
                  </a:lnSpc>
                  <a:spcBef>
                    <a:spcPts val="900"/>
                  </a:spcBef>
                </a:pPr>
                <a:r>
                  <a:rPr lang="en-US" sz="4000" dirty="0"/>
                  <a:t>We can recursively perform this operation until all values of the label </a:t>
                </a:r>
                <a14:m>
                  <m:oMath xmlns:m="http://schemas.openxmlformats.org/officeDocument/2006/math">
                    <m:r>
                      <a:rPr lang="en-US" sz="4000" i="1" dirty="0">
                        <a:latin typeface="Cambria Math" panose="02040503050406030204" pitchFamily="18" charset="0"/>
                      </a:rPr>
                      <m:t>𝑦</m:t>
                    </m:r>
                  </m:oMath>
                </a14:m>
                <a:r>
                  <a:rPr lang="en-US" sz="4000" dirty="0"/>
                  <a:t> in a segment are constant (i.e., no variation).  </a:t>
                </a:r>
              </a:p>
            </p:txBody>
          </p:sp>
        </mc:Choice>
        <mc:Fallback xmlns="">
          <p:sp>
            <p:nvSpPr>
              <p:cNvPr id="6" name="Content Placeholder 5">
                <a:extLst>
                  <a:ext uri="{FF2B5EF4-FFF2-40B4-BE49-F238E27FC236}">
                    <a16:creationId xmlns:a16="http://schemas.microsoft.com/office/drawing/2014/main" id="{65A087AA-D5A4-3FFC-1D7F-9F4B0A5660DA}"/>
                  </a:ext>
                </a:extLst>
              </p:cNvPr>
              <p:cNvSpPr>
                <a:spLocks noGrp="1" noRot="1" noChangeAspect="1" noMove="1" noResize="1" noEditPoints="1" noAdjustHandles="1" noChangeArrowheads="1" noChangeShapeType="1" noTextEdit="1"/>
              </p:cNvSpPr>
              <p:nvPr>
                <p:ph idx="1"/>
              </p:nvPr>
            </p:nvSpPr>
            <p:spPr>
              <a:blipFill>
                <a:blip r:embed="rId3"/>
                <a:stretch>
                  <a:fillRect l="-1099" r="-1099"/>
                </a:stretch>
              </a:blipFill>
            </p:spPr>
            <p:txBody>
              <a:bodyPr/>
              <a:lstStyle/>
              <a:p>
                <a:r>
                  <a:rPr lang="en-US">
                    <a:noFill/>
                  </a:rPr>
                  <a:t> </a:t>
                </a:r>
              </a:p>
            </p:txBody>
          </p:sp>
        </mc:Fallback>
      </mc:AlternateContent>
    </p:spTree>
    <p:extLst>
      <p:ext uri="{BB962C8B-B14F-4D97-AF65-F5344CB8AC3E}">
        <p14:creationId xmlns:p14="http://schemas.microsoft.com/office/powerpoint/2010/main" val="990308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17763"/>
            <a:ext cx="15773400" cy="1807586"/>
          </a:xfrm>
        </p:spPr>
        <p:txBody>
          <a:bodyPr/>
          <a:lstStyle/>
          <a:p>
            <a:pPr algn="ctr"/>
            <a:r>
              <a:rPr lang="en-US" b="1" dirty="0"/>
              <a:t>A Ten-Second Overview of Decision Tree</a:t>
            </a:r>
          </a:p>
        </p:txBody>
      </p:sp>
      <p:graphicFrame>
        <p:nvGraphicFramePr>
          <p:cNvPr id="5" name="Content Placeholder 4">
            <a:extLst>
              <a:ext uri="{FF2B5EF4-FFF2-40B4-BE49-F238E27FC236}">
                <a16:creationId xmlns:a16="http://schemas.microsoft.com/office/drawing/2014/main" id="{6A6371A5-2EE8-42B8-8346-5F9357F1BF12}"/>
              </a:ext>
            </a:extLst>
          </p:cNvPr>
          <p:cNvGraphicFramePr>
            <a:graphicFrameLocks noGrp="1"/>
          </p:cNvGraphicFramePr>
          <p:nvPr>
            <p:ph idx="1"/>
            <p:extLst>
              <p:ext uri="{D42A27DB-BD31-4B8C-83A1-F6EECF244321}">
                <p14:modId xmlns:p14="http://schemas.microsoft.com/office/powerpoint/2010/main" val="358577958"/>
              </p:ext>
            </p:extLst>
          </p:nvPr>
        </p:nvGraphicFramePr>
        <p:xfrm>
          <a:off x="1257300" y="2123583"/>
          <a:ext cx="15773400" cy="6527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3288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1</a:t>
            </a:r>
          </a:p>
        </p:txBody>
      </p:sp>
    </p:spTree>
    <p:extLst>
      <p:ext uri="{BB962C8B-B14F-4D97-AF65-F5344CB8AC3E}">
        <p14:creationId xmlns:p14="http://schemas.microsoft.com/office/powerpoint/2010/main" val="397052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Module 7 Lesson Plan</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1098551" y="1711326"/>
            <a:ext cx="15767379" cy="7315200"/>
          </a:xfrm>
        </p:spPr>
        <p:txBody>
          <a:bodyPr anchor="ctr"/>
          <a:lstStyle/>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1: Motivation of Decision Trees</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Discover Data Segments where the Label behaves differently.</a:t>
            </a:r>
          </a:p>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2: The CART Algorithm</a:t>
            </a:r>
          </a:p>
          <a:p>
            <a:pPr lvl="1">
              <a:spcBef>
                <a:spcPts val="600"/>
              </a:spcBef>
            </a:pPr>
            <a:r>
              <a:rPr lang="en-US" altLang="en-US" dirty="0"/>
              <a:t>Know what the algorithm tries to accomplish</a:t>
            </a:r>
            <a:r>
              <a:rPr lang="en-US" altLang="en-US" dirty="0">
                <a:latin typeface="Calibri" panose="020F0502020204030204" pitchFamily="34" charset="0"/>
                <a:ea typeface="Calibri" panose="020F0502020204030204" pitchFamily="34" charset="0"/>
                <a:cs typeface="Calibri" panose="020F0502020204030204" pitchFamily="34" charset="0"/>
              </a:rPr>
              <a:t>.</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Construct Business Rules from Tree Results</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Be Aware of the Peril of Overfitting Observations.</a:t>
            </a:r>
          </a:p>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3: Cluster Profiling</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Use a </a:t>
            </a:r>
            <a:r>
              <a:rPr lang="en-US" altLang="en-US" dirty="0"/>
              <a:t>classification tree to characterize clusters better.</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Describe Clusters In Terms of Categories or Ranges of Values of Features.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2: The CART Algorithm</a:t>
            </a:r>
            <a:endParaRPr lang="en-US" sz="7200" b="1" dirty="0">
              <a:solidFill>
                <a:schemeClr val="tx1"/>
              </a:solidFill>
            </a:endParaRPr>
          </a:p>
        </p:txBody>
      </p:sp>
    </p:spTree>
    <p:extLst>
      <p:ext uri="{BB962C8B-B14F-4D97-AF65-F5344CB8AC3E}">
        <p14:creationId xmlns:p14="http://schemas.microsoft.com/office/powerpoint/2010/main" val="2599216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Decision Tree Terminology</a:t>
            </a:r>
            <a:endParaRPr lang="en-US" sz="7200" b="1" dirty="0">
              <a:solidFill>
                <a:schemeClr val="tx1"/>
              </a:solidFill>
            </a:endParaRPr>
          </a:p>
        </p:txBody>
      </p:sp>
    </p:spTree>
    <p:extLst>
      <p:ext uri="{BB962C8B-B14F-4D97-AF65-F5344CB8AC3E}">
        <p14:creationId xmlns:p14="http://schemas.microsoft.com/office/powerpoint/2010/main" val="1422155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b="1" dirty="0"/>
              <a:t> Typical Tree Diagram</a:t>
            </a:r>
          </a:p>
        </p:txBody>
      </p:sp>
      <p:sp>
        <p:nvSpPr>
          <p:cNvPr id="9" name="Explosion 1 8"/>
          <p:cNvSpPr/>
          <p:nvPr/>
        </p:nvSpPr>
        <p:spPr>
          <a:xfrm>
            <a:off x="1137425" y="3010832"/>
            <a:ext cx="5084957" cy="4332246"/>
          </a:xfrm>
          <a:prstGeom prst="irregularSeal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Read from the Top and Go Down!</a:t>
            </a:r>
          </a:p>
        </p:txBody>
      </p:sp>
      <p:pic>
        <p:nvPicPr>
          <p:cNvPr id="8" name="Picture 7">
            <a:extLst>
              <a:ext uri="{FF2B5EF4-FFF2-40B4-BE49-F238E27FC236}">
                <a16:creationId xmlns:a16="http://schemas.microsoft.com/office/drawing/2014/main" id="{EA69622C-E000-42BD-9155-AE66FB31BC2A}"/>
              </a:ext>
            </a:extLst>
          </p:cNvPr>
          <p:cNvPicPr>
            <a:picLocks/>
          </p:cNvPicPr>
          <p:nvPr/>
        </p:nvPicPr>
        <p:blipFill>
          <a:blip r:embed="rId3"/>
          <a:stretch>
            <a:fillRect/>
          </a:stretch>
        </p:blipFill>
        <p:spPr>
          <a:xfrm>
            <a:off x="6556588" y="2201830"/>
            <a:ext cx="10972800" cy="6720840"/>
          </a:xfrm>
          <a:prstGeom prst="rect">
            <a:avLst/>
          </a:prstGeom>
          <a:ln w="12700">
            <a:solidFill>
              <a:schemeClr val="tx1"/>
            </a:solidFill>
          </a:ln>
        </p:spPr>
      </p:pic>
    </p:spTree>
    <p:extLst>
      <p:ext uri="{BB962C8B-B14F-4D97-AF65-F5344CB8AC3E}">
        <p14:creationId xmlns:p14="http://schemas.microsoft.com/office/powerpoint/2010/main" val="3353348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Node and a Branch</a:t>
            </a:r>
          </a:p>
        </p:txBody>
      </p:sp>
      <p:sp>
        <p:nvSpPr>
          <p:cNvPr id="3" name="Content Placeholder 2"/>
          <p:cNvSpPr>
            <a:spLocks noGrp="1"/>
          </p:cNvSpPr>
          <p:nvPr>
            <p:ph idx="1"/>
          </p:nvPr>
        </p:nvSpPr>
        <p:spPr/>
        <p:txBody>
          <a:bodyPr anchor="ctr">
            <a:noAutofit/>
          </a:bodyPr>
          <a:lstStyle/>
          <a:p>
            <a:pPr>
              <a:lnSpc>
                <a:spcPct val="125000"/>
              </a:lnSpc>
              <a:spcBef>
                <a:spcPts val="600"/>
              </a:spcBef>
            </a:pPr>
            <a:r>
              <a:rPr lang="en-US" sz="3800" dirty="0">
                <a:solidFill>
                  <a:schemeClr val="tx1"/>
                </a:solidFill>
              </a:rPr>
              <a:t>Each box in the tree diagram is called a </a:t>
            </a:r>
            <a:r>
              <a:rPr lang="en-US" sz="3800" b="1" dirty="0">
                <a:solidFill>
                  <a:schemeClr val="tx1"/>
                </a:solidFill>
              </a:rPr>
              <a:t>Node</a:t>
            </a:r>
            <a:r>
              <a:rPr lang="en-US" sz="3800" dirty="0">
                <a:solidFill>
                  <a:schemeClr val="tx1"/>
                </a:solidFill>
              </a:rPr>
              <a:t>.</a:t>
            </a:r>
          </a:p>
          <a:p>
            <a:pPr>
              <a:lnSpc>
                <a:spcPct val="125000"/>
              </a:lnSpc>
              <a:spcBef>
                <a:spcPts val="600"/>
              </a:spcBef>
            </a:pPr>
            <a:r>
              <a:rPr lang="en-US" sz="3800" dirty="0">
                <a:solidFill>
                  <a:schemeClr val="tx1"/>
                </a:solidFill>
              </a:rPr>
              <a:t>Each line in the tree diagram is called a </a:t>
            </a:r>
            <a:r>
              <a:rPr lang="en-US" sz="3800" b="1" dirty="0">
                <a:solidFill>
                  <a:schemeClr val="tx1"/>
                </a:solidFill>
              </a:rPr>
              <a:t>Branch</a:t>
            </a:r>
            <a:r>
              <a:rPr lang="en-US" sz="3800" dirty="0">
                <a:solidFill>
                  <a:schemeClr val="tx1"/>
                </a:solidFill>
              </a:rPr>
              <a:t> or a </a:t>
            </a:r>
            <a:r>
              <a:rPr lang="en-US" sz="3800" b="1" dirty="0">
                <a:solidFill>
                  <a:schemeClr val="tx1"/>
                </a:solidFill>
              </a:rPr>
              <a:t>Split</a:t>
            </a:r>
            <a:r>
              <a:rPr lang="en-US" sz="3800" dirty="0">
                <a:solidFill>
                  <a:schemeClr val="tx1"/>
                </a:solidFill>
              </a:rPr>
              <a:t>.</a:t>
            </a:r>
          </a:p>
          <a:p>
            <a:pPr>
              <a:lnSpc>
                <a:spcPct val="125000"/>
              </a:lnSpc>
              <a:spcBef>
                <a:spcPts val="600"/>
              </a:spcBef>
            </a:pPr>
            <a:r>
              <a:rPr lang="en-US" sz="3800" dirty="0">
                <a:solidFill>
                  <a:schemeClr val="tx1"/>
                </a:solidFill>
              </a:rPr>
              <a:t>A tree diagram is displayed in layers, the number of layers minus one is the </a:t>
            </a:r>
            <a:r>
              <a:rPr lang="en-US" sz="3800" b="1" dirty="0">
                <a:solidFill>
                  <a:schemeClr val="tx1"/>
                </a:solidFill>
              </a:rPr>
              <a:t>Depth</a:t>
            </a:r>
            <a:r>
              <a:rPr lang="en-US" sz="3800" dirty="0">
                <a:solidFill>
                  <a:schemeClr val="tx1"/>
                </a:solidFill>
              </a:rPr>
              <a:t> (</a:t>
            </a:r>
            <a:r>
              <a:rPr lang="en-US" sz="3800" i="1" dirty="0">
                <a:solidFill>
                  <a:schemeClr val="tx1"/>
                </a:solidFill>
              </a:rPr>
              <a:t>e.g., this tree has 3 layers but only 2 levels deep</a:t>
            </a:r>
            <a:r>
              <a:rPr lang="en-US" sz="3800" dirty="0">
                <a:solidFill>
                  <a:schemeClr val="tx1"/>
                </a:solidFill>
              </a:rPr>
              <a:t>)</a:t>
            </a:r>
          </a:p>
          <a:p>
            <a:pPr>
              <a:lnSpc>
                <a:spcPct val="125000"/>
              </a:lnSpc>
              <a:spcBef>
                <a:spcPts val="600"/>
              </a:spcBef>
            </a:pPr>
            <a:r>
              <a:rPr lang="en-US" sz="3800" dirty="0">
                <a:solidFill>
                  <a:schemeClr val="tx1"/>
                </a:solidFill>
              </a:rPr>
              <a:t>The feature used to create a branch is called the </a:t>
            </a:r>
            <a:r>
              <a:rPr lang="en-US" sz="3800" b="1" dirty="0">
                <a:solidFill>
                  <a:schemeClr val="tx1"/>
                </a:solidFill>
              </a:rPr>
              <a:t>Branching Variable</a:t>
            </a:r>
            <a:r>
              <a:rPr lang="en-US" sz="3800" dirty="0">
                <a:solidFill>
                  <a:schemeClr val="tx1"/>
                </a:solidFill>
              </a:rPr>
              <a:t> or the </a:t>
            </a:r>
            <a:r>
              <a:rPr lang="en-US" sz="3800" b="1" dirty="0">
                <a:solidFill>
                  <a:schemeClr val="tx1"/>
                </a:solidFill>
              </a:rPr>
              <a:t>Splitting Variable</a:t>
            </a:r>
            <a:r>
              <a:rPr lang="en-US" sz="3800" dirty="0">
                <a:solidFill>
                  <a:schemeClr val="tx1"/>
                </a:solidFill>
              </a:rPr>
              <a:t> </a:t>
            </a:r>
          </a:p>
        </p:txBody>
      </p:sp>
      <p:pic>
        <p:nvPicPr>
          <p:cNvPr id="4" name="Picture 3">
            <a:extLst>
              <a:ext uri="{FF2B5EF4-FFF2-40B4-BE49-F238E27FC236}">
                <a16:creationId xmlns:a16="http://schemas.microsoft.com/office/drawing/2014/main" id="{2F7C4636-EA63-191D-6A9F-52256BBC704E}"/>
              </a:ext>
            </a:extLst>
          </p:cNvPr>
          <p:cNvPicPr>
            <a:picLocks/>
          </p:cNvPicPr>
          <p:nvPr/>
        </p:nvPicPr>
        <p:blipFill>
          <a:blip r:embed="rId3"/>
          <a:stretch>
            <a:fillRect/>
          </a:stretch>
        </p:blipFill>
        <p:spPr>
          <a:xfrm>
            <a:off x="13525502" y="1712799"/>
            <a:ext cx="3657600" cy="1828800"/>
          </a:xfrm>
          <a:prstGeom prst="rect">
            <a:avLst/>
          </a:prstGeom>
          <a:ln w="12700">
            <a:solidFill>
              <a:schemeClr val="tx1"/>
            </a:solidFill>
          </a:ln>
        </p:spPr>
      </p:pic>
    </p:spTree>
    <p:extLst>
      <p:ext uri="{BB962C8B-B14F-4D97-AF65-F5344CB8AC3E}">
        <p14:creationId xmlns:p14="http://schemas.microsoft.com/office/powerpoint/2010/main" val="199642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F690837-9A70-48C0-827B-8F7E10E68F2D}"/>
              </a:ext>
            </a:extLst>
          </p:cNvPr>
          <p:cNvPicPr>
            <a:picLocks/>
          </p:cNvPicPr>
          <p:nvPr/>
        </p:nvPicPr>
        <p:blipFill>
          <a:blip r:embed="rId3"/>
          <a:stretch>
            <a:fillRect/>
          </a:stretch>
        </p:blipFill>
        <p:spPr>
          <a:xfrm>
            <a:off x="12687300" y="3529013"/>
            <a:ext cx="5486400" cy="2743200"/>
          </a:xfrm>
          <a:prstGeom prst="rect">
            <a:avLst/>
          </a:prstGeom>
        </p:spPr>
      </p:pic>
      <p:sp>
        <p:nvSpPr>
          <p:cNvPr id="2" name="Title 1"/>
          <p:cNvSpPr>
            <a:spLocks noGrp="1"/>
          </p:cNvSpPr>
          <p:nvPr>
            <p:ph type="title"/>
          </p:nvPr>
        </p:nvSpPr>
        <p:spPr/>
        <p:txBody>
          <a:bodyPr/>
          <a:lstStyle/>
          <a:p>
            <a:r>
              <a:rPr lang="en-US" b="1" dirty="0"/>
              <a:t>Types of Nodes</a:t>
            </a:r>
          </a:p>
        </p:txBody>
      </p:sp>
      <p:sp>
        <p:nvSpPr>
          <p:cNvPr id="3" name="Content Placeholder 2"/>
          <p:cNvSpPr>
            <a:spLocks noGrp="1"/>
          </p:cNvSpPr>
          <p:nvPr>
            <p:ph idx="1"/>
          </p:nvPr>
        </p:nvSpPr>
        <p:spPr>
          <a:xfrm>
            <a:off x="1257300" y="2170636"/>
            <a:ext cx="11795760" cy="7315200"/>
          </a:xfrm>
        </p:spPr>
        <p:txBody>
          <a:bodyPr anchor="ctr">
            <a:noAutofit/>
          </a:bodyPr>
          <a:lstStyle/>
          <a:p>
            <a:pPr>
              <a:lnSpc>
                <a:spcPct val="125000"/>
              </a:lnSpc>
              <a:spcBef>
                <a:spcPts val="600"/>
              </a:spcBef>
            </a:pPr>
            <a:r>
              <a:rPr lang="en-US" sz="3800" dirty="0">
                <a:solidFill>
                  <a:schemeClr val="tx1"/>
                </a:solidFill>
              </a:rPr>
              <a:t>A </a:t>
            </a:r>
            <a:r>
              <a:rPr lang="en-US" sz="3800" b="1" dirty="0">
                <a:solidFill>
                  <a:schemeClr val="tx1"/>
                </a:solidFill>
              </a:rPr>
              <a:t>Parent Node</a:t>
            </a:r>
            <a:r>
              <a:rPr lang="en-US" sz="3800" dirty="0">
                <a:solidFill>
                  <a:schemeClr val="tx1"/>
                </a:solidFill>
              </a:rPr>
              <a:t> is a node where the branch comes from.</a:t>
            </a:r>
          </a:p>
          <a:p>
            <a:pPr>
              <a:lnSpc>
                <a:spcPct val="125000"/>
              </a:lnSpc>
              <a:spcBef>
                <a:spcPts val="600"/>
              </a:spcBef>
            </a:pPr>
            <a:r>
              <a:rPr lang="en-US" sz="3800" dirty="0">
                <a:solidFill>
                  <a:schemeClr val="tx1"/>
                </a:solidFill>
              </a:rPr>
              <a:t>A </a:t>
            </a:r>
            <a:r>
              <a:rPr lang="en-US" sz="3800" b="1" dirty="0">
                <a:solidFill>
                  <a:schemeClr val="tx1"/>
                </a:solidFill>
              </a:rPr>
              <a:t>Child Node</a:t>
            </a:r>
            <a:r>
              <a:rPr lang="en-US" sz="3800" dirty="0">
                <a:solidFill>
                  <a:schemeClr val="tx1"/>
                </a:solidFill>
              </a:rPr>
              <a:t> is a node where the branch goes into.</a:t>
            </a:r>
          </a:p>
          <a:p>
            <a:pPr>
              <a:lnSpc>
                <a:spcPct val="125000"/>
              </a:lnSpc>
              <a:spcBef>
                <a:spcPts val="600"/>
              </a:spcBef>
            </a:pPr>
            <a:r>
              <a:rPr lang="en-US" sz="3800" dirty="0">
                <a:solidFill>
                  <a:schemeClr val="tx1"/>
                </a:solidFill>
              </a:rPr>
              <a:t>The </a:t>
            </a:r>
            <a:r>
              <a:rPr lang="en-US" sz="3800" b="1" dirty="0">
                <a:solidFill>
                  <a:schemeClr val="tx1"/>
                </a:solidFill>
              </a:rPr>
              <a:t>Root Node</a:t>
            </a:r>
            <a:r>
              <a:rPr lang="en-US" sz="3800" dirty="0">
                <a:solidFill>
                  <a:schemeClr val="tx1"/>
                </a:solidFill>
              </a:rPr>
              <a:t> is the node where there are no branches that go into it.</a:t>
            </a:r>
          </a:p>
          <a:p>
            <a:pPr lvl="1">
              <a:lnSpc>
                <a:spcPct val="125000"/>
              </a:lnSpc>
              <a:spcBef>
                <a:spcPts val="600"/>
              </a:spcBef>
            </a:pPr>
            <a:r>
              <a:rPr lang="en-US" sz="2800" dirty="0"/>
              <a:t>There is only one Root Node in a Tree Diagram.</a:t>
            </a:r>
          </a:p>
          <a:p>
            <a:pPr lvl="1">
              <a:lnSpc>
                <a:spcPct val="125000"/>
              </a:lnSpc>
              <a:spcBef>
                <a:spcPts val="600"/>
              </a:spcBef>
            </a:pPr>
            <a:r>
              <a:rPr lang="en-US" sz="2800" dirty="0"/>
              <a:t>The Root Node is at Level 0</a:t>
            </a:r>
          </a:p>
          <a:p>
            <a:pPr>
              <a:lnSpc>
                <a:spcPct val="125000"/>
              </a:lnSpc>
              <a:spcBef>
                <a:spcPts val="600"/>
              </a:spcBef>
            </a:pPr>
            <a:r>
              <a:rPr lang="en-US" sz="3800" dirty="0">
                <a:solidFill>
                  <a:schemeClr val="tx1"/>
                </a:solidFill>
              </a:rPr>
              <a:t>A </a:t>
            </a:r>
            <a:r>
              <a:rPr lang="en-US" sz="3800" b="1" dirty="0"/>
              <a:t>L</a:t>
            </a:r>
            <a:r>
              <a:rPr lang="en-US" sz="3800" b="1" dirty="0">
                <a:solidFill>
                  <a:schemeClr val="tx1"/>
                </a:solidFill>
              </a:rPr>
              <a:t>eaf (or Terminal) Node</a:t>
            </a:r>
            <a:r>
              <a:rPr lang="en-US" sz="3800" dirty="0">
                <a:solidFill>
                  <a:schemeClr val="tx1"/>
                </a:solidFill>
              </a:rPr>
              <a:t> is a node where there are no branches that come from it.</a:t>
            </a:r>
            <a:endParaRPr lang="en-US" sz="3800" u="sng" dirty="0">
              <a:solidFill>
                <a:schemeClr val="tx1"/>
              </a:solidFill>
            </a:endParaRPr>
          </a:p>
        </p:txBody>
      </p:sp>
      <p:sp>
        <p:nvSpPr>
          <p:cNvPr id="5" name="Oval 4"/>
          <p:cNvSpPr/>
          <p:nvPr/>
        </p:nvSpPr>
        <p:spPr>
          <a:xfrm>
            <a:off x="12230101" y="5207793"/>
            <a:ext cx="6100763" cy="14001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cxnSpLocks/>
          </p:cNvCxnSpPr>
          <p:nvPr/>
        </p:nvCxnSpPr>
        <p:spPr>
          <a:xfrm flipV="1">
            <a:off x="7898524" y="8343901"/>
            <a:ext cx="7574840" cy="275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flipV="1">
            <a:off x="15430501" y="6607969"/>
            <a:ext cx="42863" cy="1735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6810703" y="4214813"/>
            <a:ext cx="7776836" cy="2737780"/>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587538" y="3575449"/>
            <a:ext cx="1685925" cy="8524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1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6"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in)">
                                      <p:cBhvr>
                                        <p:cTn id="2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Describe Leaf Nodes</a:t>
            </a:r>
          </a:p>
        </p:txBody>
      </p:sp>
      <p:graphicFrame>
        <p:nvGraphicFramePr>
          <p:cNvPr id="4" name="Content Placeholder 3">
            <a:extLst>
              <a:ext uri="{FF2B5EF4-FFF2-40B4-BE49-F238E27FC236}">
                <a16:creationId xmlns:a16="http://schemas.microsoft.com/office/drawing/2014/main" id="{34659A59-8140-4DA1-8554-71BD164DF912}"/>
              </a:ext>
            </a:extLst>
          </p:cNvPr>
          <p:cNvGraphicFramePr>
            <a:graphicFrameLocks noGrp="1"/>
          </p:cNvGraphicFramePr>
          <p:nvPr>
            <p:ph idx="1"/>
            <p:extLst>
              <p:ext uri="{D42A27DB-BD31-4B8C-83A1-F6EECF244321}">
                <p14:modId xmlns:p14="http://schemas.microsoft.com/office/powerpoint/2010/main" val="3371201559"/>
              </p:ext>
            </p:extLst>
          </p:nvPr>
        </p:nvGraphicFramePr>
        <p:xfrm>
          <a:off x="1257300" y="2738438"/>
          <a:ext cx="9477570" cy="6527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56014E70-C31F-4F13-AC5F-42BDB0DFEF90}"/>
              </a:ext>
            </a:extLst>
          </p:cNvPr>
          <p:cNvPicPr>
            <a:picLocks/>
          </p:cNvPicPr>
          <p:nvPr/>
        </p:nvPicPr>
        <p:blipFill>
          <a:blip r:embed="rId8"/>
          <a:stretch>
            <a:fillRect/>
          </a:stretch>
        </p:blipFill>
        <p:spPr>
          <a:xfrm>
            <a:off x="11726244" y="3944541"/>
            <a:ext cx="5486400" cy="4114800"/>
          </a:xfrm>
          <a:prstGeom prst="rect">
            <a:avLst/>
          </a:prstGeom>
          <a:ln w="12700">
            <a:solidFill>
              <a:schemeClr val="tx1"/>
            </a:solidFill>
          </a:ln>
        </p:spPr>
      </p:pic>
    </p:spTree>
    <p:extLst>
      <p:ext uri="{BB962C8B-B14F-4D97-AF65-F5344CB8AC3E}">
        <p14:creationId xmlns:p14="http://schemas.microsoft.com/office/powerpoint/2010/main" val="1575558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Leaf Nodes Are …</a:t>
            </a:r>
          </a:p>
        </p:txBody>
      </p:sp>
      <p:sp>
        <p:nvSpPr>
          <p:cNvPr id="3" name="Content Placeholder 2"/>
          <p:cNvSpPr>
            <a:spLocks noGrp="1"/>
          </p:cNvSpPr>
          <p:nvPr>
            <p:ph idx="1"/>
          </p:nvPr>
        </p:nvSpPr>
        <p:spPr/>
        <p:txBody>
          <a:bodyPr anchor="ctr">
            <a:normAutofit/>
          </a:bodyPr>
          <a:lstStyle/>
          <a:p>
            <a:pPr marL="771525" indent="-771525">
              <a:lnSpc>
                <a:spcPct val="125000"/>
              </a:lnSpc>
              <a:spcBef>
                <a:spcPts val="900"/>
              </a:spcBef>
              <a:buFont typeface="+mj-lt"/>
              <a:buAutoNum type="arabicPeriod"/>
            </a:pPr>
            <a:r>
              <a:rPr lang="en-US" sz="3900" dirty="0"/>
              <a:t>DEBTINC &lt;= 44.162 and DELINQ &lt;= 1.5</a:t>
            </a:r>
          </a:p>
          <a:p>
            <a:pPr marL="771525" indent="-771525">
              <a:lnSpc>
                <a:spcPct val="125000"/>
              </a:lnSpc>
              <a:spcBef>
                <a:spcPts val="900"/>
              </a:spcBef>
              <a:buFont typeface="+mj-lt"/>
              <a:buAutoNum type="arabicPeriod"/>
            </a:pPr>
            <a:r>
              <a:rPr lang="en-US" sz="3900" dirty="0"/>
              <a:t>DEBTINC &lt;= 44.162 and DELINQ &gt; 1.5</a:t>
            </a:r>
          </a:p>
          <a:p>
            <a:pPr marL="771525" indent="-771525">
              <a:lnSpc>
                <a:spcPct val="125000"/>
              </a:lnSpc>
              <a:spcBef>
                <a:spcPts val="900"/>
              </a:spcBef>
              <a:buFont typeface="+mj-lt"/>
              <a:buAutoNum type="arabicPeriod"/>
            </a:pPr>
            <a:r>
              <a:rPr lang="en-US" sz="3900" dirty="0"/>
              <a:t>DEBTINC &gt; 44.162 and DEBTINC &lt;= 45.657</a:t>
            </a:r>
          </a:p>
          <a:p>
            <a:pPr lvl="1">
              <a:lnSpc>
                <a:spcPct val="125000"/>
              </a:lnSpc>
              <a:spcBef>
                <a:spcPts val="900"/>
              </a:spcBef>
            </a:pPr>
            <a:r>
              <a:rPr lang="en-US" i="1" dirty="0">
                <a:solidFill>
                  <a:schemeClr val="tx1"/>
                </a:solidFill>
              </a:rPr>
              <a:t>An equivalent rule is 44.162 &lt; DEBTINC &lt;= 45.657</a:t>
            </a:r>
          </a:p>
          <a:p>
            <a:pPr marL="771525" indent="-771525">
              <a:lnSpc>
                <a:spcPct val="125000"/>
              </a:lnSpc>
              <a:spcBef>
                <a:spcPts val="900"/>
              </a:spcBef>
              <a:buFont typeface="+mj-lt"/>
              <a:buAutoNum type="arabicPeriod"/>
            </a:pPr>
            <a:r>
              <a:rPr lang="en-US" sz="3900" dirty="0">
                <a:sym typeface="Symbol" panose="05050102010706020507" pitchFamily="18" charset="2"/>
              </a:rPr>
              <a:t>DEBTINC &gt; 44.162 and DEBTINC &gt; 45.657</a:t>
            </a:r>
          </a:p>
          <a:p>
            <a:pPr lvl="1">
              <a:lnSpc>
                <a:spcPct val="125000"/>
              </a:lnSpc>
              <a:spcBef>
                <a:spcPts val="900"/>
              </a:spcBef>
            </a:pPr>
            <a:r>
              <a:rPr lang="en-US" i="1" dirty="0">
                <a:solidFill>
                  <a:schemeClr val="tx1"/>
                </a:solidFill>
                <a:sym typeface="Symbol" panose="05050102010706020507" pitchFamily="18" charset="2"/>
              </a:rPr>
              <a:t>When DEBTINC &gt; 45.657, the condition DEBTINC &gt; 44.162 is redundant</a:t>
            </a:r>
          </a:p>
          <a:p>
            <a:pPr lvl="1">
              <a:lnSpc>
                <a:spcPct val="125000"/>
              </a:lnSpc>
              <a:spcBef>
                <a:spcPts val="900"/>
              </a:spcBef>
            </a:pPr>
            <a:r>
              <a:rPr lang="en-US" i="1" dirty="0">
                <a:solidFill>
                  <a:schemeClr val="tx1"/>
                </a:solidFill>
                <a:sym typeface="Symbol" panose="05050102010706020507" pitchFamily="18" charset="2"/>
              </a:rPr>
              <a:t>Thus, we can consolidate the two rules into one as DEBTINC &gt; 45.657</a:t>
            </a:r>
          </a:p>
        </p:txBody>
      </p:sp>
      <p:pic>
        <p:nvPicPr>
          <p:cNvPr id="8" name="Picture 7">
            <a:extLst>
              <a:ext uri="{FF2B5EF4-FFF2-40B4-BE49-F238E27FC236}">
                <a16:creationId xmlns:a16="http://schemas.microsoft.com/office/drawing/2014/main" id="{DD83C3A9-C58B-42B3-AEB1-BA6111C4C780}"/>
              </a:ext>
            </a:extLst>
          </p:cNvPr>
          <p:cNvPicPr>
            <a:picLocks/>
          </p:cNvPicPr>
          <p:nvPr/>
        </p:nvPicPr>
        <p:blipFill>
          <a:blip r:embed="rId3"/>
          <a:stretch>
            <a:fillRect/>
          </a:stretch>
        </p:blipFill>
        <p:spPr>
          <a:xfrm>
            <a:off x="10782302" y="1779381"/>
            <a:ext cx="6400800" cy="3383280"/>
          </a:xfrm>
          <a:prstGeom prst="rect">
            <a:avLst/>
          </a:prstGeom>
        </p:spPr>
      </p:pic>
    </p:spTree>
    <p:extLst>
      <p:ext uri="{BB962C8B-B14F-4D97-AF65-F5344CB8AC3E}">
        <p14:creationId xmlns:p14="http://schemas.microsoft.com/office/powerpoint/2010/main" val="3065714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The CART Algorithm</a:t>
            </a:r>
            <a:br>
              <a:rPr lang="en-US" altLang="en-US" sz="7200" b="1" dirty="0">
                <a:solidFill>
                  <a:schemeClr val="tx1"/>
                </a:solidFill>
              </a:rPr>
            </a:br>
            <a:r>
              <a:rPr lang="en-US" altLang="en-US" sz="7200" b="1" dirty="0">
                <a:solidFill>
                  <a:schemeClr val="tx1"/>
                </a:solidFill>
              </a:rPr>
              <a:t>(</a:t>
            </a:r>
            <a:r>
              <a:rPr lang="en-US" altLang="en-US" sz="7200" b="1" u="sng" dirty="0">
                <a:solidFill>
                  <a:schemeClr val="tx1"/>
                </a:solidFill>
              </a:rPr>
              <a:t>C</a:t>
            </a:r>
            <a:r>
              <a:rPr lang="en-US" altLang="en-US" sz="7200" b="1" dirty="0">
                <a:solidFill>
                  <a:schemeClr val="tx1"/>
                </a:solidFill>
              </a:rPr>
              <a:t>lassification </a:t>
            </a:r>
            <a:r>
              <a:rPr lang="en-US" altLang="en-US" sz="7200" b="1" u="sng" dirty="0">
                <a:solidFill>
                  <a:schemeClr val="tx1"/>
                </a:solidFill>
              </a:rPr>
              <a:t>A</a:t>
            </a:r>
            <a:r>
              <a:rPr lang="en-US" altLang="en-US" sz="7200" b="1" dirty="0">
                <a:solidFill>
                  <a:schemeClr val="tx1"/>
                </a:solidFill>
              </a:rPr>
              <a:t>nd</a:t>
            </a:r>
            <a:br>
              <a:rPr lang="en-US" altLang="en-US" sz="7200" b="1" dirty="0">
                <a:solidFill>
                  <a:schemeClr val="tx1"/>
                </a:solidFill>
              </a:rPr>
            </a:br>
            <a:r>
              <a:rPr lang="en-US" altLang="en-US" sz="7200" b="1" u="sng" dirty="0">
                <a:solidFill>
                  <a:schemeClr val="tx1"/>
                </a:solidFill>
              </a:rPr>
              <a:t>R</a:t>
            </a:r>
            <a:r>
              <a:rPr lang="en-US" altLang="en-US" sz="7200" b="1" dirty="0">
                <a:solidFill>
                  <a:schemeClr val="tx1"/>
                </a:solidFill>
              </a:rPr>
              <a:t>egression </a:t>
            </a:r>
            <a:r>
              <a:rPr lang="en-US" altLang="en-US" sz="7200" b="1" u="sng" dirty="0">
                <a:solidFill>
                  <a:schemeClr val="tx1"/>
                </a:solidFill>
              </a:rPr>
              <a:t>T</a:t>
            </a:r>
            <a:r>
              <a:rPr lang="en-US" altLang="en-US" sz="7200" b="1" dirty="0">
                <a:solidFill>
                  <a:schemeClr val="tx1"/>
                </a:solidFill>
              </a:rPr>
              <a:t>rees)</a:t>
            </a:r>
            <a:endParaRPr lang="en-US" sz="7200" b="1" dirty="0">
              <a:solidFill>
                <a:schemeClr val="tx1"/>
              </a:solidFill>
            </a:endParaRPr>
          </a:p>
        </p:txBody>
      </p:sp>
    </p:spTree>
    <p:extLst>
      <p:ext uri="{BB962C8B-B14F-4D97-AF65-F5344CB8AC3E}">
        <p14:creationId xmlns:p14="http://schemas.microsoft.com/office/powerpoint/2010/main" val="173419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History of CART</a:t>
            </a:r>
          </a:p>
        </p:txBody>
      </p:sp>
      <p:sp>
        <p:nvSpPr>
          <p:cNvPr id="3" name="Content Placeholder 2"/>
          <p:cNvSpPr>
            <a:spLocks noGrp="1"/>
          </p:cNvSpPr>
          <p:nvPr>
            <p:ph idx="1"/>
          </p:nvPr>
        </p:nvSpPr>
        <p:spPr/>
        <p:txBody>
          <a:bodyPr anchor="ctr">
            <a:normAutofit fontScale="85000" lnSpcReduction="10000"/>
          </a:bodyPr>
          <a:lstStyle/>
          <a:p>
            <a:pPr>
              <a:lnSpc>
                <a:spcPct val="135000"/>
              </a:lnSpc>
              <a:spcBef>
                <a:spcPts val="900"/>
              </a:spcBef>
            </a:pPr>
            <a:r>
              <a:rPr lang="en-US" sz="4200" dirty="0"/>
              <a:t>The CART algorithm was first introduced in the 1984 book by  Leo Breiman, Jerome Friedman, Charles J. Stone, and Richard A. Olshen</a:t>
            </a:r>
          </a:p>
          <a:p>
            <a:pPr lvl="1" indent="-685800">
              <a:lnSpc>
                <a:spcPct val="135000"/>
              </a:lnSpc>
              <a:spcBef>
                <a:spcPts val="900"/>
              </a:spcBef>
              <a:buFont typeface="+mj-lt"/>
              <a:buAutoNum type="arabicPeriod"/>
            </a:pPr>
            <a:r>
              <a:rPr lang="en-US" sz="3150" dirty="0"/>
              <a:t>Leo Breiman (1928 – 2005), Professor Emeritus of Statistics at University of California, Berkeley</a:t>
            </a:r>
          </a:p>
          <a:p>
            <a:pPr lvl="1" indent="-685800">
              <a:lnSpc>
                <a:spcPct val="135000"/>
              </a:lnSpc>
              <a:spcBef>
                <a:spcPts val="900"/>
              </a:spcBef>
              <a:buFont typeface="+mj-lt"/>
              <a:buAutoNum type="arabicPeriod"/>
            </a:pPr>
            <a:r>
              <a:rPr lang="en-US" sz="3150" dirty="0"/>
              <a:t>Jerome H. Friedman (1939 – ), Professor of Statistics at Stanford University, </a:t>
            </a:r>
            <a:r>
              <a:rPr lang="en-US" sz="3150" dirty="0">
                <a:hlinkClick r:id="rId3">
                  <a:extLst>
                    <a:ext uri="{A12FA001-AC4F-418D-AE19-62706E023703}">
                      <ahyp:hlinkClr xmlns:ahyp="http://schemas.microsoft.com/office/drawing/2018/hyperlinkcolor" val="tx"/>
                    </a:ext>
                  </a:extLst>
                </a:hlinkClick>
              </a:rPr>
              <a:t>https://statweb.stanford.edu/~jhf/</a:t>
            </a:r>
            <a:r>
              <a:rPr lang="en-US" sz="3150" dirty="0"/>
              <a:t> </a:t>
            </a:r>
          </a:p>
          <a:p>
            <a:pPr lvl="1" indent="-685800">
              <a:lnSpc>
                <a:spcPct val="135000"/>
              </a:lnSpc>
              <a:spcBef>
                <a:spcPts val="900"/>
              </a:spcBef>
              <a:buFont typeface="+mj-lt"/>
              <a:buAutoNum type="arabicPeriod"/>
            </a:pPr>
            <a:r>
              <a:rPr lang="en-US" sz="3150" dirty="0"/>
              <a:t>Charles J. Stone (1936 – 2019), Professor Emeritus of Statistics at the University of California, Berkeley</a:t>
            </a:r>
          </a:p>
          <a:p>
            <a:pPr lvl="1" indent="-685800">
              <a:lnSpc>
                <a:spcPct val="135000"/>
              </a:lnSpc>
              <a:spcBef>
                <a:spcPts val="900"/>
              </a:spcBef>
              <a:buFont typeface="+mj-lt"/>
              <a:buAutoNum type="arabicPeriod"/>
            </a:pPr>
            <a:r>
              <a:rPr lang="en-US" sz="3150" dirty="0"/>
              <a:t>Richard A. Olshen (1942 – ), Professor of Health Research and Policy, Stanford University, </a:t>
            </a:r>
            <a:r>
              <a:rPr lang="en-US" sz="3150" dirty="0">
                <a:hlinkClick r:id="rId4">
                  <a:extLst>
                    <a:ext uri="{A12FA001-AC4F-418D-AE19-62706E023703}">
                      <ahyp:hlinkClr xmlns:ahyp="http://schemas.microsoft.com/office/drawing/2018/hyperlinkcolor" val="tx"/>
                    </a:ext>
                  </a:extLst>
                </a:hlinkClick>
              </a:rPr>
              <a:t>http://statweb.stanford.edu/~olshen/</a:t>
            </a:r>
            <a:r>
              <a:rPr lang="en-US" sz="3150" dirty="0"/>
              <a:t> </a:t>
            </a:r>
          </a:p>
          <a:p>
            <a:pPr>
              <a:lnSpc>
                <a:spcPct val="135000"/>
              </a:lnSpc>
              <a:spcBef>
                <a:spcPts val="900"/>
              </a:spcBef>
            </a:pPr>
            <a:r>
              <a:rPr lang="en-US" sz="4200" dirty="0"/>
              <a:t>The first commercial software is CART</a:t>
            </a:r>
            <a:r>
              <a:rPr lang="en-US" sz="4200" baseline="30000" dirty="0">
                <a:sym typeface="Symbol" panose="05050102010706020507" pitchFamily="18" charset="2"/>
              </a:rPr>
              <a:t></a:t>
            </a:r>
            <a:r>
              <a:rPr lang="en-US" sz="4200" dirty="0">
                <a:sym typeface="Symbol" panose="05050102010706020507" pitchFamily="18" charset="2"/>
              </a:rPr>
              <a:t> of the Salford Systems</a:t>
            </a:r>
          </a:p>
          <a:p>
            <a:pPr>
              <a:lnSpc>
                <a:spcPct val="135000"/>
              </a:lnSpc>
              <a:spcBef>
                <a:spcPts val="900"/>
              </a:spcBef>
            </a:pPr>
            <a:r>
              <a:rPr lang="en-US" dirty="0">
                <a:solidFill>
                  <a:srgbClr val="0070C0"/>
                </a:solidFill>
                <a:sym typeface="Symbol" panose="05050102010706020507" pitchFamily="18" charset="2"/>
                <a:hlinkClick r:id="rId5">
                  <a:extLst>
                    <a:ext uri="{A12FA001-AC4F-418D-AE19-62706E023703}">
                      <ahyp:hlinkClr xmlns:ahyp="http://schemas.microsoft.com/office/drawing/2018/hyperlinkcolor" val="tx"/>
                    </a:ext>
                  </a:extLst>
                </a:hlinkClick>
              </a:rPr>
              <a:t>Charles Stone on Data Mining Tool CART</a:t>
            </a:r>
            <a:r>
              <a:rPr lang="en-US" dirty="0">
                <a:solidFill>
                  <a:srgbClr val="0070C0"/>
                </a:solidFill>
                <a:sym typeface="Symbol" panose="05050102010706020507" pitchFamily="18" charset="2"/>
              </a:rPr>
              <a:t> </a:t>
            </a:r>
          </a:p>
        </p:txBody>
      </p:sp>
    </p:spTree>
    <p:extLst>
      <p:ext uri="{BB962C8B-B14F-4D97-AF65-F5344CB8AC3E}">
        <p14:creationId xmlns:p14="http://schemas.microsoft.com/office/powerpoint/2010/main" val="3024645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Quick Summary of CART</a:t>
            </a:r>
          </a:p>
        </p:txBody>
      </p:sp>
      <p:sp>
        <p:nvSpPr>
          <p:cNvPr id="3" name="Content Placeholder 2"/>
          <p:cNvSpPr>
            <a:spLocks noGrp="1"/>
          </p:cNvSpPr>
          <p:nvPr>
            <p:ph idx="1"/>
          </p:nvPr>
        </p:nvSpPr>
        <p:spPr/>
        <p:txBody>
          <a:bodyPr anchor="ctr">
            <a:normAutofit/>
          </a:bodyPr>
          <a:lstStyle/>
          <a:p>
            <a:pPr>
              <a:lnSpc>
                <a:spcPct val="125000"/>
              </a:lnSpc>
              <a:spcBef>
                <a:spcPts val="900"/>
              </a:spcBef>
            </a:pPr>
            <a:r>
              <a:rPr lang="en-US" sz="3900" dirty="0"/>
              <a:t>Classification Tree is for </a:t>
            </a:r>
            <a:r>
              <a:rPr lang="en-US" sz="3900" b="1" dirty="0"/>
              <a:t>categorical</a:t>
            </a:r>
            <a:r>
              <a:rPr lang="en-US" sz="3900" dirty="0"/>
              <a:t> target variables.</a:t>
            </a:r>
          </a:p>
          <a:p>
            <a:pPr>
              <a:lnSpc>
                <a:spcPct val="125000"/>
              </a:lnSpc>
              <a:spcBef>
                <a:spcPts val="900"/>
              </a:spcBef>
            </a:pPr>
            <a:r>
              <a:rPr lang="en-US" sz="3900" dirty="0"/>
              <a:t>Regression Tree is for </a:t>
            </a:r>
            <a:r>
              <a:rPr lang="en-US" sz="3900" b="1" dirty="0"/>
              <a:t>interval</a:t>
            </a:r>
            <a:r>
              <a:rPr lang="en-US" sz="3900" dirty="0"/>
              <a:t> target variables.</a:t>
            </a:r>
          </a:p>
          <a:p>
            <a:pPr>
              <a:lnSpc>
                <a:spcPct val="125000"/>
              </a:lnSpc>
              <a:spcBef>
                <a:spcPts val="900"/>
              </a:spcBef>
            </a:pPr>
            <a:r>
              <a:rPr lang="en-US" sz="3900" dirty="0"/>
              <a:t>CART is </a:t>
            </a:r>
            <a:r>
              <a:rPr lang="en-US" sz="3900" i="1" dirty="0"/>
              <a:t>supposed</a:t>
            </a:r>
            <a:r>
              <a:rPr lang="en-US" sz="3900" dirty="0"/>
              <a:t> to deal with the missing values in predictors.</a:t>
            </a:r>
          </a:p>
          <a:p>
            <a:pPr>
              <a:lnSpc>
                <a:spcPct val="125000"/>
              </a:lnSpc>
              <a:spcBef>
                <a:spcPts val="900"/>
              </a:spcBef>
            </a:pPr>
            <a:r>
              <a:rPr lang="en-US" sz="3900" dirty="0"/>
              <a:t>CART is not be affected by outliers and collinearities.</a:t>
            </a:r>
          </a:p>
          <a:p>
            <a:pPr lvl="1">
              <a:lnSpc>
                <a:spcPct val="125000"/>
              </a:lnSpc>
              <a:spcBef>
                <a:spcPts val="900"/>
              </a:spcBef>
            </a:pPr>
            <a:r>
              <a:rPr lang="en-US" sz="3000" dirty="0"/>
              <a:t>Outliers are put aside into a separate node and are not used in splitting.</a:t>
            </a:r>
          </a:p>
          <a:p>
            <a:pPr>
              <a:lnSpc>
                <a:spcPct val="125000"/>
              </a:lnSpc>
              <a:spcBef>
                <a:spcPts val="900"/>
              </a:spcBef>
            </a:pPr>
            <a:r>
              <a:rPr lang="en-US" sz="3900" dirty="0"/>
              <a:t>CART is invariant under any monotone transformation of predictors.</a:t>
            </a:r>
          </a:p>
          <a:p>
            <a:pPr lvl="1">
              <a:lnSpc>
                <a:spcPct val="125000"/>
              </a:lnSpc>
              <a:spcBef>
                <a:spcPts val="900"/>
              </a:spcBef>
            </a:pPr>
            <a:r>
              <a:rPr lang="en-US" sz="3000" dirty="0"/>
              <a:t>For instance, taking the logarithm, the square, or the square root of predictors has no effect on the overall shape of the tree produced.</a:t>
            </a:r>
          </a:p>
        </p:txBody>
      </p:sp>
    </p:spTree>
    <p:extLst>
      <p:ext uri="{BB962C8B-B14F-4D97-AF65-F5344CB8AC3E}">
        <p14:creationId xmlns:p14="http://schemas.microsoft.com/office/powerpoint/2010/main" val="319808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INTRODUCTION</a:t>
            </a:r>
          </a:p>
        </p:txBody>
      </p:sp>
    </p:spTree>
    <p:extLst>
      <p:ext uri="{BB962C8B-B14F-4D97-AF65-F5344CB8AC3E}">
        <p14:creationId xmlns:p14="http://schemas.microsoft.com/office/powerpoint/2010/main" val="3101484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CART Algorithm</a:t>
            </a:r>
            <a:endParaRPr lang="en-US" b="1" dirty="0"/>
          </a:p>
        </p:txBody>
      </p:sp>
      <p:sp>
        <p:nvSpPr>
          <p:cNvPr id="3" name="Content Placeholder 2"/>
          <p:cNvSpPr>
            <a:spLocks noGrp="1"/>
          </p:cNvSpPr>
          <p:nvPr>
            <p:ph idx="1"/>
          </p:nvPr>
        </p:nvSpPr>
        <p:spPr>
          <a:xfrm>
            <a:off x="1098550" y="1713981"/>
            <a:ext cx="16084552" cy="7315200"/>
          </a:xfrm>
        </p:spPr>
        <p:txBody>
          <a:bodyPr anchor="ctr">
            <a:normAutofit/>
          </a:bodyPr>
          <a:lstStyle/>
          <a:p>
            <a:pPr marL="742950" indent="-742950">
              <a:lnSpc>
                <a:spcPct val="125000"/>
              </a:lnSpc>
              <a:spcBef>
                <a:spcPts val="600"/>
              </a:spcBef>
              <a:buFont typeface="+mj-lt"/>
              <a:buAutoNum type="arabicPeriod"/>
            </a:pPr>
            <a:r>
              <a:rPr lang="en-US" sz="4800" dirty="0"/>
              <a:t>We are working with observations in a parent node.</a:t>
            </a:r>
          </a:p>
          <a:p>
            <a:pPr marL="1441450" lvl="1" indent="-742950">
              <a:lnSpc>
                <a:spcPct val="125000"/>
              </a:lnSpc>
              <a:spcBef>
                <a:spcPts val="600"/>
              </a:spcBef>
              <a:buFont typeface="+mj-lt"/>
              <a:buAutoNum type="alphaUcPeriod"/>
            </a:pPr>
            <a:r>
              <a:rPr lang="en-US" sz="4000" dirty="0"/>
              <a:t>Loop over all eligible features.</a:t>
            </a:r>
          </a:p>
          <a:p>
            <a:pPr marL="1943100" lvl="2" indent="-571500">
              <a:lnSpc>
                <a:spcPct val="125000"/>
              </a:lnSpc>
              <a:spcBef>
                <a:spcPts val="600"/>
              </a:spcBef>
              <a:buFont typeface="+mj-lt"/>
              <a:buAutoNum type="romanUcPeriod"/>
            </a:pPr>
            <a:r>
              <a:rPr lang="en-US" sz="3600" dirty="0"/>
              <a:t>Loop over all possible binary splits of a feature.</a:t>
            </a:r>
          </a:p>
          <a:p>
            <a:pPr lvl="3">
              <a:lnSpc>
                <a:spcPct val="125000"/>
              </a:lnSpc>
              <a:spcBef>
                <a:spcPts val="600"/>
              </a:spcBef>
              <a:buFont typeface="+mj-lt"/>
              <a:buAutoNum type="romanLcPeriod"/>
            </a:pPr>
            <a:r>
              <a:rPr lang="en-US" dirty="0"/>
              <a:t>Calculate the impurity metric that measures the differences between the distributions of the Label variable across the two splits.</a:t>
            </a:r>
          </a:p>
          <a:p>
            <a:pPr lvl="3">
              <a:lnSpc>
                <a:spcPct val="125000"/>
              </a:lnSpc>
              <a:spcBef>
                <a:spcPts val="600"/>
              </a:spcBef>
              <a:buFont typeface="+mj-lt"/>
              <a:buAutoNum type="romanLcPeriod"/>
            </a:pPr>
            <a:r>
              <a:rPr lang="en-US" dirty="0"/>
              <a:t>Determine the best split that yields the lowest impurity metric.</a:t>
            </a:r>
          </a:p>
          <a:p>
            <a:pPr marL="1943100" lvl="2" indent="-571500">
              <a:lnSpc>
                <a:spcPct val="125000"/>
              </a:lnSpc>
              <a:spcBef>
                <a:spcPts val="600"/>
              </a:spcBef>
              <a:buFont typeface="+mj-lt"/>
              <a:buAutoNum type="romanUcPeriod"/>
            </a:pPr>
            <a:r>
              <a:rPr lang="en-US" dirty="0"/>
              <a:t>Note the feature and its binary split that produces the lowest impurity metrics.</a:t>
            </a:r>
          </a:p>
          <a:p>
            <a:pPr lvl="1">
              <a:lnSpc>
                <a:spcPct val="125000"/>
              </a:lnSpc>
              <a:spcBef>
                <a:spcPts val="600"/>
              </a:spcBef>
              <a:buFont typeface="+mj-lt"/>
              <a:buAutoNum type="alphaUcPeriod"/>
            </a:pPr>
            <a:r>
              <a:rPr lang="en-US" dirty="0"/>
              <a:t>Execute the split using the </a:t>
            </a:r>
            <a:r>
              <a:rPr lang="en-US" i="1" dirty="0"/>
              <a:t>optimal</a:t>
            </a:r>
            <a:r>
              <a:rPr lang="en-US" dirty="0"/>
              <a:t> feature with its </a:t>
            </a:r>
            <a:r>
              <a:rPr lang="en-US" i="1" dirty="0"/>
              <a:t>optimal</a:t>
            </a:r>
            <a:r>
              <a:rPr lang="en-US" dirty="0"/>
              <a:t> binary splits.</a:t>
            </a:r>
          </a:p>
          <a:p>
            <a:pPr marL="742950" indent="-742950">
              <a:lnSpc>
                <a:spcPct val="125000"/>
              </a:lnSpc>
              <a:spcBef>
                <a:spcPts val="600"/>
              </a:spcBef>
              <a:buFont typeface="+mj-lt"/>
              <a:buAutoNum type="arabicPeriod"/>
            </a:pPr>
            <a:r>
              <a:rPr lang="en-US" dirty="0"/>
              <a:t>We created two child nodes from the parent node.</a:t>
            </a:r>
          </a:p>
          <a:p>
            <a:pPr marL="742950" indent="-742950">
              <a:lnSpc>
                <a:spcPct val="125000"/>
              </a:lnSpc>
              <a:spcBef>
                <a:spcPts val="600"/>
              </a:spcBef>
              <a:buFont typeface="+mj-lt"/>
              <a:buAutoNum type="arabicPeriod"/>
            </a:pPr>
            <a:r>
              <a:rPr lang="en-US" dirty="0"/>
              <a:t>Each child node becomes a parent node.  Repeat Step 1.</a:t>
            </a:r>
            <a:endParaRPr lang="en-US" sz="4000" dirty="0"/>
          </a:p>
        </p:txBody>
      </p:sp>
    </p:spTree>
    <p:extLst>
      <p:ext uri="{BB962C8B-B14F-4D97-AF65-F5344CB8AC3E}">
        <p14:creationId xmlns:p14="http://schemas.microsoft.com/office/powerpoint/2010/main" val="1356534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Binary Splits of a Feature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fontScale="92500" lnSpcReduction="10000"/>
              </a:bodyPr>
              <a:lstStyle/>
              <a:p>
                <a:pPr>
                  <a:lnSpc>
                    <a:spcPct val="135000"/>
                  </a:lnSpc>
                  <a:spcBef>
                    <a:spcPts val="600"/>
                  </a:spcBef>
                </a:pPr>
                <a:r>
                  <a:rPr lang="en-US" sz="4100" dirty="0"/>
                  <a:t>Interval or Ordinal Feature: </a:t>
                </a:r>
                <a14:m>
                  <m:oMath xmlns:m="http://schemas.openxmlformats.org/officeDocument/2006/math">
                    <m:r>
                      <a:rPr lang="en-US" sz="4100" i="1" dirty="0">
                        <a:latin typeface="Cambria Math" panose="02040503050406030204" pitchFamily="18" charset="0"/>
                      </a:rPr>
                      <m:t>{</m:t>
                    </m:r>
                    <m:r>
                      <a:rPr lang="en-US" sz="4100" i="1" dirty="0">
                        <a:latin typeface="Cambria Math" panose="02040503050406030204" pitchFamily="18" charset="0"/>
                      </a:rPr>
                      <m:t>𝑥</m:t>
                    </m:r>
                    <m:r>
                      <a:rPr lang="en-US" sz="4100" i="1" dirty="0">
                        <a:latin typeface="Cambria Math" panose="02040503050406030204" pitchFamily="18" charset="0"/>
                      </a:rPr>
                      <m:t>: </m:t>
                    </m:r>
                    <m:r>
                      <a:rPr lang="en-US" sz="4100" i="1" dirty="0">
                        <a:latin typeface="Cambria Math" panose="02040503050406030204" pitchFamily="18" charset="0"/>
                      </a:rPr>
                      <m:t>𝑥</m:t>
                    </m:r>
                    <m:r>
                      <a:rPr lang="en-US" sz="4100" i="1" dirty="0">
                        <a:latin typeface="Cambria Math" panose="02040503050406030204" pitchFamily="18" charset="0"/>
                      </a:rPr>
                      <m:t> ≤ </m:t>
                    </m:r>
                    <m:r>
                      <a:rPr lang="en-US" sz="4100" i="1" dirty="0">
                        <a:latin typeface="Cambria Math" panose="02040503050406030204" pitchFamily="18" charset="0"/>
                      </a:rPr>
                      <m:t>𝑎</m:t>
                    </m:r>
                    <m:r>
                      <a:rPr lang="en-US" sz="4100" i="1" dirty="0">
                        <a:latin typeface="Cambria Math" panose="02040503050406030204" pitchFamily="18" charset="0"/>
                      </a:rPr>
                      <m:t>}</m:t>
                    </m:r>
                  </m:oMath>
                </a14:m>
                <a:r>
                  <a:rPr lang="en-US" sz="4100" dirty="0"/>
                  <a:t> and </a:t>
                </a:r>
                <a14:m>
                  <m:oMath xmlns:m="http://schemas.openxmlformats.org/officeDocument/2006/math">
                    <m:r>
                      <a:rPr lang="en-US" sz="4100" i="1" dirty="0">
                        <a:latin typeface="Cambria Math" panose="02040503050406030204" pitchFamily="18" charset="0"/>
                      </a:rPr>
                      <m:t>{</m:t>
                    </m:r>
                    <m:r>
                      <a:rPr lang="en-US" sz="4100" i="1" dirty="0">
                        <a:latin typeface="Cambria Math" panose="02040503050406030204" pitchFamily="18" charset="0"/>
                      </a:rPr>
                      <m:t>𝑥</m:t>
                    </m:r>
                    <m:r>
                      <a:rPr lang="en-US" sz="4100" i="1" dirty="0">
                        <a:latin typeface="Cambria Math" panose="02040503050406030204" pitchFamily="18" charset="0"/>
                      </a:rPr>
                      <m:t>: </m:t>
                    </m:r>
                    <m:r>
                      <a:rPr lang="en-US" sz="4100" i="1" dirty="0">
                        <a:latin typeface="Cambria Math" panose="02040503050406030204" pitchFamily="18" charset="0"/>
                      </a:rPr>
                      <m:t>𝑥</m:t>
                    </m:r>
                    <m:r>
                      <a:rPr lang="en-US" sz="4100" b="0" i="1" dirty="0" smtClean="0">
                        <a:latin typeface="Cambria Math" panose="02040503050406030204" pitchFamily="18" charset="0"/>
                      </a:rPr>
                      <m:t>&gt;</m:t>
                    </m:r>
                    <m:r>
                      <a:rPr lang="en-US" sz="4100" i="1" dirty="0">
                        <a:latin typeface="Cambria Math" panose="02040503050406030204" pitchFamily="18" charset="0"/>
                        <a:sym typeface="Symbol" panose="05050102010706020507" pitchFamily="18" charset="2"/>
                      </a:rPr>
                      <m:t>𝑎</m:t>
                    </m:r>
                    <m:r>
                      <a:rPr lang="en-US" sz="4100" i="1" dirty="0">
                        <a:latin typeface="Cambria Math" panose="02040503050406030204" pitchFamily="18" charset="0"/>
                        <a:sym typeface="Symbol" panose="05050102010706020507" pitchFamily="18" charset="2"/>
                      </a:rPr>
                      <m:t>}</m:t>
                    </m:r>
                  </m:oMath>
                </a14:m>
                <a:r>
                  <a:rPr lang="en-US" sz="4100" dirty="0">
                    <a:sym typeface="Symbol" panose="05050102010706020507" pitchFamily="18" charset="2"/>
                  </a:rPr>
                  <a:t> where </a:t>
                </a:r>
                <a14:m>
                  <m:oMath xmlns:m="http://schemas.openxmlformats.org/officeDocument/2006/math">
                    <m:r>
                      <a:rPr lang="en-US" sz="4100" i="1" dirty="0">
                        <a:latin typeface="Cambria Math" panose="02040503050406030204" pitchFamily="18" charset="0"/>
                        <a:sym typeface="Symbol" panose="05050102010706020507" pitchFamily="18" charset="2"/>
                      </a:rPr>
                      <m:t>𝑎</m:t>
                    </m:r>
                  </m:oMath>
                </a14:m>
                <a:r>
                  <a:rPr lang="en-US" sz="4100" dirty="0">
                    <a:sym typeface="Symbol" panose="05050102010706020507" pitchFamily="18" charset="2"/>
                  </a:rPr>
                  <a:t> is a value.</a:t>
                </a:r>
              </a:p>
              <a:p>
                <a:pPr>
                  <a:lnSpc>
                    <a:spcPct val="135000"/>
                  </a:lnSpc>
                  <a:spcBef>
                    <a:spcPts val="600"/>
                  </a:spcBef>
                </a:pPr>
                <a:r>
                  <a:rPr lang="en-US" sz="4100" dirty="0">
                    <a:sym typeface="Symbol" panose="05050102010706020507" pitchFamily="18" charset="2"/>
                  </a:rPr>
                  <a:t>Nominal Feature: </a:t>
                </a:r>
                <a14:m>
                  <m:oMath xmlns:m="http://schemas.openxmlformats.org/officeDocument/2006/math">
                    <m:r>
                      <a:rPr lang="en-US" sz="4100" i="1" dirty="0">
                        <a:latin typeface="Cambria Math" panose="02040503050406030204" pitchFamily="18" charset="0"/>
                        <a:sym typeface="Symbol" panose="05050102010706020507" pitchFamily="18" charset="2"/>
                      </a:rPr>
                      <m:t>{</m:t>
                    </m:r>
                    <m:r>
                      <a:rPr lang="en-US" sz="4100" i="1" dirty="0">
                        <a:latin typeface="Cambria Math" panose="02040503050406030204" pitchFamily="18" charset="0"/>
                        <a:sym typeface="Symbol" panose="05050102010706020507" pitchFamily="18" charset="2"/>
                      </a:rPr>
                      <m:t>𝑥</m:t>
                    </m:r>
                    <m:r>
                      <a:rPr lang="en-US" sz="4100" i="1" dirty="0">
                        <a:latin typeface="Cambria Math" panose="02040503050406030204" pitchFamily="18" charset="0"/>
                        <a:sym typeface="Symbol" panose="05050102010706020507" pitchFamily="18" charset="2"/>
                      </a:rPr>
                      <m:t>: </m:t>
                    </m:r>
                    <m:r>
                      <a:rPr lang="en-US" sz="4100" i="1" dirty="0">
                        <a:latin typeface="Cambria Math" panose="02040503050406030204" pitchFamily="18" charset="0"/>
                        <a:sym typeface="Symbol" panose="05050102010706020507" pitchFamily="18" charset="2"/>
                      </a:rPr>
                      <m:t>𝑥</m:t>
                    </m:r>
                    <m:r>
                      <a:rPr lang="en-US" sz="4100" i="1" dirty="0">
                        <a:latin typeface="Cambria Math" panose="02040503050406030204" pitchFamily="18" charset="0"/>
                        <a:sym typeface="Symbol" panose="05050102010706020507" pitchFamily="18" charset="2"/>
                      </a:rPr>
                      <m:t>  </m:t>
                    </m:r>
                    <m:r>
                      <a:rPr lang="en-US" sz="4100" i="1" dirty="0">
                        <a:latin typeface="Cambria Math" panose="02040503050406030204" pitchFamily="18" charset="0"/>
                        <a:sym typeface="Symbol MT" panose="05050102010706020507" pitchFamily="18" charset="2"/>
                      </a:rPr>
                      <m:t>𝐴</m:t>
                    </m:r>
                    <m:r>
                      <a:rPr lang="en-US" sz="4100" i="1" dirty="0">
                        <a:latin typeface="Cambria Math" panose="02040503050406030204" pitchFamily="18" charset="0"/>
                        <a:sym typeface="Symbol MT" panose="05050102010706020507" pitchFamily="18" charset="2"/>
                      </a:rPr>
                      <m:t>}</m:t>
                    </m:r>
                  </m:oMath>
                </a14:m>
                <a:r>
                  <a:rPr lang="en-US" sz="4100" dirty="0">
                    <a:sym typeface="Symbol MT" panose="05050102010706020507" pitchFamily="18" charset="2"/>
                  </a:rPr>
                  <a:t> and </a:t>
                </a:r>
                <a14:m>
                  <m:oMath xmlns:m="http://schemas.openxmlformats.org/officeDocument/2006/math">
                    <m:r>
                      <a:rPr lang="en-US" sz="4100" i="1" dirty="0">
                        <a:latin typeface="Cambria Math" panose="02040503050406030204" pitchFamily="18" charset="0"/>
                        <a:sym typeface="Symbol MT" panose="05050102010706020507" pitchFamily="18" charset="2"/>
                      </a:rPr>
                      <m:t>{</m:t>
                    </m:r>
                    <m:r>
                      <a:rPr lang="en-US" sz="4100" i="1" dirty="0">
                        <a:latin typeface="Cambria Math" panose="02040503050406030204" pitchFamily="18" charset="0"/>
                        <a:sym typeface="Symbol MT" panose="05050102010706020507" pitchFamily="18" charset="2"/>
                      </a:rPr>
                      <m:t>𝑥</m:t>
                    </m:r>
                    <m:r>
                      <a:rPr lang="en-US" sz="4100" i="1" dirty="0">
                        <a:latin typeface="Cambria Math" panose="02040503050406030204" pitchFamily="18" charset="0"/>
                        <a:sym typeface="Symbol MT" panose="05050102010706020507" pitchFamily="18" charset="2"/>
                      </a:rPr>
                      <m:t>: </m:t>
                    </m:r>
                    <m:r>
                      <a:rPr lang="en-US" sz="4100" i="1" dirty="0">
                        <a:latin typeface="Cambria Math" panose="02040503050406030204" pitchFamily="18" charset="0"/>
                        <a:sym typeface="Symbol MT" panose="05050102010706020507" pitchFamily="18" charset="2"/>
                      </a:rPr>
                      <m:t>𝑥</m:t>
                    </m:r>
                    <m:r>
                      <a:rPr lang="en-US" sz="4100" i="1" dirty="0">
                        <a:latin typeface="Cambria Math" panose="02040503050406030204" pitchFamily="18" charset="0"/>
                        <a:sym typeface="Symbol MT" panose="05050102010706020507" pitchFamily="18" charset="2"/>
                      </a:rPr>
                      <m:t> ∉ </m:t>
                    </m:r>
                    <m:r>
                      <a:rPr lang="en-US" sz="4100" i="1" dirty="0">
                        <a:latin typeface="Cambria Math" panose="02040503050406030204" pitchFamily="18" charset="0"/>
                        <a:sym typeface="Symbol MT" panose="05050102010706020507" pitchFamily="18" charset="2"/>
                      </a:rPr>
                      <m:t>𝐴</m:t>
                    </m:r>
                    <m:r>
                      <a:rPr lang="en-US" sz="4100" i="1" dirty="0">
                        <a:latin typeface="Cambria Math" panose="02040503050406030204" pitchFamily="18" charset="0"/>
                        <a:sym typeface="Symbol MT" panose="05050102010706020507" pitchFamily="18" charset="2"/>
                      </a:rPr>
                      <m:t>}</m:t>
                    </m:r>
                  </m:oMath>
                </a14:m>
                <a:r>
                  <a:rPr lang="en-US" sz="4100" dirty="0">
                    <a:sym typeface="Symbol MT" panose="05050102010706020507" pitchFamily="18" charset="2"/>
                  </a:rPr>
                  <a:t> where </a:t>
                </a:r>
                <a14:m>
                  <m:oMath xmlns:m="http://schemas.openxmlformats.org/officeDocument/2006/math">
                    <m:r>
                      <a:rPr lang="en-US" sz="4100" i="1" dirty="0">
                        <a:latin typeface="Cambria Math" panose="02040503050406030204" pitchFamily="18" charset="0"/>
                        <a:sym typeface="Symbol MT" panose="05050102010706020507" pitchFamily="18" charset="2"/>
                      </a:rPr>
                      <m:t>𝐴</m:t>
                    </m:r>
                  </m:oMath>
                </a14:m>
                <a:r>
                  <a:rPr lang="en-US" sz="4100" dirty="0">
                    <a:sym typeface="Symbol MT" panose="05050102010706020507" pitchFamily="18" charset="2"/>
                  </a:rPr>
                  <a:t> is a subset of values.</a:t>
                </a:r>
              </a:p>
              <a:p>
                <a:pPr>
                  <a:lnSpc>
                    <a:spcPct val="135000"/>
                  </a:lnSpc>
                  <a:spcBef>
                    <a:spcPts val="600"/>
                  </a:spcBef>
                </a:pPr>
                <a:r>
                  <a:rPr lang="en-US" sz="4100" dirty="0">
                    <a:sym typeface="Symbol MT" panose="05050102010706020507" pitchFamily="18" charset="2"/>
                  </a:rPr>
                  <a:t>Neither segments of observations can be empty (i.e., no observations).</a:t>
                </a:r>
              </a:p>
              <a:p>
                <a:pPr>
                  <a:lnSpc>
                    <a:spcPct val="135000"/>
                  </a:lnSpc>
                  <a:spcBef>
                    <a:spcPts val="900"/>
                  </a:spcBef>
                </a:pPr>
                <a:r>
                  <a:rPr lang="en-US" sz="4400" dirty="0"/>
                  <a:t>Suppose a feature has </a:t>
                </a:r>
                <a14:m>
                  <m:oMath xmlns:m="http://schemas.openxmlformats.org/officeDocument/2006/math">
                    <m:r>
                      <a:rPr lang="en-US" sz="4400" b="0" i="1" smtClean="0">
                        <a:latin typeface="Cambria Math" panose="02040503050406030204" pitchFamily="18" charset="0"/>
                      </a:rPr>
                      <m:t>𝑠</m:t>
                    </m:r>
                  </m:oMath>
                </a14:m>
                <a:r>
                  <a:rPr lang="en-US" sz="4400" dirty="0"/>
                  <a:t> distinct values in a parent node. </a:t>
                </a:r>
              </a:p>
              <a:p>
                <a:pPr>
                  <a:lnSpc>
                    <a:spcPct val="135000"/>
                  </a:lnSpc>
                  <a:spcBef>
                    <a:spcPts val="900"/>
                  </a:spcBef>
                </a:pPr>
                <a:r>
                  <a:rPr lang="en-US" dirty="0"/>
                  <a:t>An interval or ordinal feature will generate up to </a:t>
                </a:r>
                <a14:m>
                  <m:oMath xmlns:m="http://schemas.openxmlformats.org/officeDocument/2006/math">
                    <m:r>
                      <a:rPr lang="en-US" i="1" dirty="0">
                        <a:latin typeface="Cambria Math" panose="02040503050406030204" pitchFamily="18" charset="0"/>
                      </a:rPr>
                      <m:t>𝑠</m:t>
                    </m:r>
                    <m:r>
                      <a:rPr lang="en-US" i="1" dirty="0">
                        <a:latin typeface="Cambria Math" panose="02040503050406030204" pitchFamily="18" charset="0"/>
                      </a:rPr>
                      <m:t>−1</m:t>
                    </m:r>
                  </m:oMath>
                </a14:m>
                <a:r>
                  <a:rPr lang="en-US" dirty="0"/>
                  <a:t> possible splits.</a:t>
                </a:r>
              </a:p>
              <a:p>
                <a:pPr>
                  <a:lnSpc>
                    <a:spcPct val="135000"/>
                  </a:lnSpc>
                  <a:spcBef>
                    <a:spcPts val="900"/>
                  </a:spcBef>
                </a:pPr>
                <a:r>
                  <a:rPr lang="en-US" sz="4400" dirty="0"/>
                  <a:t>A nominal feature will generate up to </a:t>
                </a:r>
                <a14:m>
                  <m:oMath xmlns:m="http://schemas.openxmlformats.org/officeDocument/2006/math">
                    <m:sSup>
                      <m:sSupPr>
                        <m:ctrlPr>
                          <a:rPr lang="en-US" sz="4400" i="1">
                            <a:latin typeface="Cambria Math" panose="02040503050406030204" pitchFamily="18" charset="0"/>
                          </a:rPr>
                        </m:ctrlPr>
                      </m:sSupPr>
                      <m:e>
                        <m:r>
                          <a:rPr lang="en-US" sz="4400" i="1">
                            <a:latin typeface="Cambria Math" panose="02040503050406030204" pitchFamily="18" charset="0"/>
                          </a:rPr>
                          <m:t>2</m:t>
                        </m:r>
                      </m:e>
                      <m:sup>
                        <m:r>
                          <a:rPr lang="en-US" sz="4400" b="0" i="1" smtClean="0">
                            <a:latin typeface="Cambria Math" panose="02040503050406030204" pitchFamily="18" charset="0"/>
                          </a:rPr>
                          <m:t>𝑠</m:t>
                        </m:r>
                        <m:r>
                          <a:rPr lang="en-US" sz="4400" i="1">
                            <a:latin typeface="Cambria Math" panose="02040503050406030204" pitchFamily="18" charset="0"/>
                          </a:rPr>
                          <m:t>−1</m:t>
                        </m:r>
                      </m:sup>
                    </m:sSup>
                    <m:r>
                      <a:rPr lang="en-US" sz="4400" i="1">
                        <a:latin typeface="Cambria Math" panose="02040503050406030204" pitchFamily="18" charset="0"/>
                      </a:rPr>
                      <m:t>−1</m:t>
                    </m:r>
                  </m:oMath>
                </a14:m>
                <a:r>
                  <a:rPr lang="en-US" sz="4400" dirty="0"/>
                  <a:t> possible splits.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37"/>
                </a:stretch>
              </a:blipFill>
            </p:spPr>
            <p:txBody>
              <a:bodyPr/>
              <a:lstStyle/>
              <a:p>
                <a:r>
                  <a:rPr lang="en-US">
                    <a:noFill/>
                  </a:rPr>
                  <a:t> </a:t>
                </a:r>
              </a:p>
            </p:txBody>
          </p:sp>
        </mc:Fallback>
      </mc:AlternateContent>
    </p:spTree>
    <p:extLst>
      <p:ext uri="{BB962C8B-B14F-4D97-AF65-F5344CB8AC3E}">
        <p14:creationId xmlns:p14="http://schemas.microsoft.com/office/powerpoint/2010/main" val="1338289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Possible Binary Splits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fontScale="92500" lnSpcReduction="10000"/>
              </a:bodyPr>
              <a:lstStyle/>
              <a:p>
                <a:pPr>
                  <a:lnSpc>
                    <a:spcPct val="135000"/>
                  </a:lnSpc>
                  <a:spcBef>
                    <a:spcPts val="600"/>
                  </a:spcBef>
                </a:pPr>
                <a:r>
                  <a:rPr lang="en-US" sz="4300" dirty="0"/>
                  <a:t>The interval feature </a:t>
                </a:r>
                <a14:m>
                  <m:oMath xmlns:m="http://schemas.openxmlformats.org/officeDocument/2006/math">
                    <m:r>
                      <a:rPr lang="en-US" sz="4300" i="1" dirty="0">
                        <a:latin typeface="Cambria Math" panose="02040503050406030204" pitchFamily="18" charset="0"/>
                      </a:rPr>
                      <m:t>𝑋</m:t>
                    </m:r>
                  </m:oMath>
                </a14:m>
                <a:r>
                  <a:rPr lang="en-US" sz="4300" dirty="0"/>
                  <a:t> has four distinct values: {1, 3, 5, 7}.</a:t>
                </a:r>
              </a:p>
              <a:p>
                <a:pPr>
                  <a:lnSpc>
                    <a:spcPct val="135000"/>
                  </a:lnSpc>
                  <a:spcBef>
                    <a:spcPts val="600"/>
                  </a:spcBef>
                </a:pPr>
                <a:r>
                  <a:rPr lang="en-US" sz="4300" dirty="0"/>
                  <a:t>The three (i.e., </a:t>
                </a:r>
                <a14:m>
                  <m:oMath xmlns:m="http://schemas.openxmlformats.org/officeDocument/2006/math">
                    <m:r>
                      <a:rPr lang="en-US" sz="4300" b="0" i="1" smtClean="0">
                        <a:latin typeface="Cambria Math" panose="02040503050406030204" pitchFamily="18" charset="0"/>
                      </a:rPr>
                      <m:t>4−1=3</m:t>
                    </m:r>
                  </m:oMath>
                </a14:m>
                <a:r>
                  <a:rPr lang="en-US" sz="4300" dirty="0"/>
                  <a:t>) possible splits are:</a:t>
                </a:r>
              </a:p>
              <a:p>
                <a:pPr lvl="1">
                  <a:lnSpc>
                    <a:spcPct val="135000"/>
                  </a:lnSpc>
                  <a:spcBef>
                    <a:spcPts val="600"/>
                  </a:spcBef>
                  <a:buFont typeface="+mj-lt"/>
                  <a:buAutoNum type="arabicPeriod"/>
                </a:pPr>
                <a:r>
                  <a:rPr lang="en-US" sz="3900" dirty="0"/>
                  <a:t>{1} versus {3, 5, 7} where </a:t>
                </a:r>
                <a14:m>
                  <m:oMath xmlns:m="http://schemas.openxmlformats.org/officeDocument/2006/math">
                    <m:r>
                      <a:rPr lang="en-US" sz="3900" i="1" dirty="0" smtClean="0">
                        <a:latin typeface="Cambria Math" panose="02040503050406030204" pitchFamily="18" charset="0"/>
                      </a:rPr>
                      <m:t>𝑎</m:t>
                    </m:r>
                    <m:r>
                      <a:rPr lang="en-US" sz="3900" i="1" dirty="0" smtClean="0">
                        <a:latin typeface="Cambria Math" panose="02040503050406030204" pitchFamily="18" charset="0"/>
                      </a:rPr>
                      <m:t>=1</m:t>
                    </m:r>
                  </m:oMath>
                </a14:m>
                <a:r>
                  <a:rPr lang="en-US" sz="3900" dirty="0"/>
                  <a:t>.</a:t>
                </a:r>
              </a:p>
              <a:p>
                <a:pPr lvl="1">
                  <a:lnSpc>
                    <a:spcPct val="135000"/>
                  </a:lnSpc>
                  <a:spcBef>
                    <a:spcPts val="600"/>
                  </a:spcBef>
                  <a:buFont typeface="+mj-lt"/>
                  <a:buAutoNum type="arabicPeriod"/>
                </a:pPr>
                <a:r>
                  <a:rPr lang="en-US" sz="3900" dirty="0"/>
                  <a:t>{1, 3} versus {5, 7} where </a:t>
                </a:r>
                <a14:m>
                  <m:oMath xmlns:m="http://schemas.openxmlformats.org/officeDocument/2006/math">
                    <m:r>
                      <a:rPr lang="en-US" sz="3900" i="1" dirty="0" smtClean="0">
                        <a:latin typeface="Cambria Math" panose="02040503050406030204" pitchFamily="18" charset="0"/>
                      </a:rPr>
                      <m:t>𝑎</m:t>
                    </m:r>
                    <m:r>
                      <a:rPr lang="en-US" sz="3900" i="1" dirty="0" smtClean="0">
                        <a:latin typeface="Cambria Math" panose="02040503050406030204" pitchFamily="18" charset="0"/>
                      </a:rPr>
                      <m:t>=3</m:t>
                    </m:r>
                  </m:oMath>
                </a14:m>
                <a:r>
                  <a:rPr lang="en-US" sz="3900" dirty="0"/>
                  <a:t>.</a:t>
                </a:r>
              </a:p>
              <a:p>
                <a:pPr lvl="1">
                  <a:lnSpc>
                    <a:spcPct val="135000"/>
                  </a:lnSpc>
                  <a:spcBef>
                    <a:spcPts val="600"/>
                  </a:spcBef>
                  <a:buFont typeface="+mj-lt"/>
                  <a:buAutoNum type="arabicPeriod"/>
                </a:pPr>
                <a:r>
                  <a:rPr lang="en-US" sz="3900" dirty="0"/>
                  <a:t>{1, 3, 5} versus {7} where </a:t>
                </a:r>
                <a14:m>
                  <m:oMath xmlns:m="http://schemas.openxmlformats.org/officeDocument/2006/math">
                    <m:r>
                      <a:rPr lang="en-US" sz="3900" i="1" dirty="0" smtClean="0">
                        <a:latin typeface="Cambria Math" panose="02040503050406030204" pitchFamily="18" charset="0"/>
                      </a:rPr>
                      <m:t>𝑎</m:t>
                    </m:r>
                    <m:r>
                      <a:rPr lang="en-US" sz="3900" i="1" dirty="0" smtClean="0">
                        <a:latin typeface="Cambria Math" panose="02040503050406030204" pitchFamily="18" charset="0"/>
                      </a:rPr>
                      <m:t>=5</m:t>
                    </m:r>
                  </m:oMath>
                </a14:m>
                <a:r>
                  <a:rPr lang="en-US" sz="3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99"/>
                </a:stretch>
              </a:blipFill>
            </p:spPr>
            <p:txBody>
              <a:bodyPr/>
              <a:lstStyle/>
              <a:p>
                <a:r>
                  <a:rPr lang="en-US">
                    <a:noFill/>
                  </a:rPr>
                  <a:t> </a:t>
                </a:r>
              </a:p>
            </p:txBody>
          </p:sp>
        </mc:Fallback>
      </mc:AlternateContent>
    </p:spTree>
    <p:extLst>
      <p:ext uri="{BB962C8B-B14F-4D97-AF65-F5344CB8AC3E}">
        <p14:creationId xmlns:p14="http://schemas.microsoft.com/office/powerpoint/2010/main" val="4161556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Possible Binary Splits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8550" y="1712799"/>
                <a:ext cx="16084552" cy="7315200"/>
              </a:xfrm>
            </p:spPr>
            <p:txBody>
              <a:bodyPr anchor="ctr">
                <a:normAutofit fontScale="92500" lnSpcReduction="10000"/>
              </a:bodyPr>
              <a:lstStyle/>
              <a:p>
                <a:pPr>
                  <a:lnSpc>
                    <a:spcPct val="135000"/>
                  </a:lnSpc>
                  <a:spcBef>
                    <a:spcPts val="600"/>
                  </a:spcBef>
                </a:pPr>
                <a:r>
                  <a:rPr lang="en-US" sz="3900" dirty="0"/>
                  <a:t>The nominal feature </a:t>
                </a:r>
                <a14:m>
                  <m:oMath xmlns:m="http://schemas.openxmlformats.org/officeDocument/2006/math">
                    <m:r>
                      <a:rPr lang="en-US" sz="3900" i="1" dirty="0">
                        <a:latin typeface="Cambria Math" panose="02040503050406030204" pitchFamily="18" charset="0"/>
                      </a:rPr>
                      <m:t>𝑋</m:t>
                    </m:r>
                  </m:oMath>
                </a14:m>
                <a:r>
                  <a:rPr lang="en-US" sz="3900" dirty="0"/>
                  <a:t> has four distinct values: {‘Cat’, ‘Dog’, ‘Hamster’, ‘Rabbit’}.</a:t>
                </a:r>
              </a:p>
              <a:p>
                <a:pPr>
                  <a:lnSpc>
                    <a:spcPct val="135000"/>
                  </a:lnSpc>
                  <a:spcBef>
                    <a:spcPts val="600"/>
                  </a:spcBef>
                </a:pPr>
                <a:r>
                  <a:rPr lang="en-US" sz="3900" dirty="0"/>
                  <a:t>The seven (i.e., </a:t>
                </a:r>
                <a14:m>
                  <m:oMath xmlns:m="http://schemas.openxmlformats.org/officeDocument/2006/math">
                    <m:sSup>
                      <m:sSupPr>
                        <m:ctrlPr>
                          <a:rPr lang="en-US" sz="3900" i="1" smtClean="0">
                            <a:latin typeface="Cambria Math" panose="02040503050406030204" pitchFamily="18" charset="0"/>
                          </a:rPr>
                        </m:ctrlPr>
                      </m:sSupPr>
                      <m:e>
                        <m:r>
                          <a:rPr lang="en-US" sz="3900" b="0" i="1" smtClean="0">
                            <a:latin typeface="Cambria Math" panose="02040503050406030204" pitchFamily="18" charset="0"/>
                          </a:rPr>
                          <m:t>2</m:t>
                        </m:r>
                      </m:e>
                      <m:sup>
                        <m:r>
                          <a:rPr lang="en-US" sz="3900" b="0" i="1" smtClean="0">
                            <a:latin typeface="Cambria Math" panose="02040503050406030204" pitchFamily="18" charset="0"/>
                          </a:rPr>
                          <m:t>4−1</m:t>
                        </m:r>
                      </m:sup>
                    </m:sSup>
                    <m:r>
                      <a:rPr lang="en-US" sz="3900" b="0" i="1" smtClean="0">
                        <a:latin typeface="Cambria Math" panose="02040503050406030204" pitchFamily="18" charset="0"/>
                      </a:rPr>
                      <m:t>−1=7</m:t>
                    </m:r>
                  </m:oMath>
                </a14:m>
                <a:r>
                  <a:rPr lang="en-US" sz="3900" dirty="0"/>
                  <a:t> ) possible splits are:</a:t>
                </a:r>
              </a:p>
              <a:p>
                <a:pPr lvl="1">
                  <a:lnSpc>
                    <a:spcPct val="135000"/>
                  </a:lnSpc>
                  <a:spcBef>
                    <a:spcPts val="600"/>
                  </a:spcBef>
                  <a:buFont typeface="+mj-lt"/>
                  <a:buAutoNum type="arabicPeriod"/>
                </a:pPr>
                <a:r>
                  <a:rPr lang="en-US" sz="3900" dirty="0"/>
                  <a:t>{‘Cat’} versus {‘Dog’, ‘Hamster’, ‘Rabbit’} where </a:t>
                </a:r>
                <a:r>
                  <a:rPr lang="en-US" sz="3900" i="1" dirty="0"/>
                  <a:t>A</a:t>
                </a:r>
                <a:r>
                  <a:rPr lang="en-US" sz="3900" dirty="0"/>
                  <a:t> = {‘Cat’}</a:t>
                </a:r>
              </a:p>
              <a:p>
                <a:pPr lvl="1">
                  <a:lnSpc>
                    <a:spcPct val="135000"/>
                  </a:lnSpc>
                  <a:spcBef>
                    <a:spcPts val="600"/>
                  </a:spcBef>
                  <a:buFont typeface="+mj-lt"/>
                  <a:buAutoNum type="arabicPeriod"/>
                </a:pPr>
                <a:r>
                  <a:rPr lang="en-US" sz="3900" dirty="0"/>
                  <a:t>{‘Dog’} versus {‘Cat’, ‘Hamster’, ‘Rabbit’} where </a:t>
                </a:r>
                <a:r>
                  <a:rPr lang="en-US" sz="3900" i="1" dirty="0"/>
                  <a:t>A</a:t>
                </a:r>
                <a:r>
                  <a:rPr lang="en-US" sz="3900" dirty="0"/>
                  <a:t> = {‘Dog’}</a:t>
                </a:r>
              </a:p>
              <a:p>
                <a:pPr lvl="1">
                  <a:lnSpc>
                    <a:spcPct val="135000"/>
                  </a:lnSpc>
                  <a:spcBef>
                    <a:spcPts val="600"/>
                  </a:spcBef>
                  <a:buFont typeface="+mj-lt"/>
                  <a:buAutoNum type="arabicPeriod"/>
                </a:pPr>
                <a:r>
                  <a:rPr lang="en-US" sz="3900" dirty="0"/>
                  <a:t>{‘Hamster’} versus {‘Cat’, ‘Dog’, ‘Rabbit’} where </a:t>
                </a:r>
                <a:r>
                  <a:rPr lang="en-US" sz="3900" i="1" dirty="0"/>
                  <a:t>A</a:t>
                </a:r>
                <a:r>
                  <a:rPr lang="en-US" sz="3900" dirty="0"/>
                  <a:t> = {‘Hamster’}</a:t>
                </a:r>
              </a:p>
              <a:p>
                <a:pPr lvl="1">
                  <a:lnSpc>
                    <a:spcPct val="135000"/>
                  </a:lnSpc>
                  <a:spcBef>
                    <a:spcPts val="600"/>
                  </a:spcBef>
                  <a:buFont typeface="+mj-lt"/>
                  <a:buAutoNum type="arabicPeriod"/>
                </a:pPr>
                <a:r>
                  <a:rPr lang="en-US" sz="3900" dirty="0"/>
                  <a:t>{‘Rabbit’} versus {‘Cat’, ‘Dog’, ‘Hamster’} where </a:t>
                </a:r>
                <a:r>
                  <a:rPr lang="en-US" sz="3900" i="1" dirty="0"/>
                  <a:t>A</a:t>
                </a:r>
                <a:r>
                  <a:rPr lang="en-US" sz="3900" dirty="0"/>
                  <a:t> = {‘Rabbit’}</a:t>
                </a:r>
              </a:p>
              <a:p>
                <a:pPr lvl="1">
                  <a:lnSpc>
                    <a:spcPct val="135000"/>
                  </a:lnSpc>
                  <a:spcBef>
                    <a:spcPts val="600"/>
                  </a:spcBef>
                  <a:buFont typeface="+mj-lt"/>
                  <a:buAutoNum type="arabicPeriod"/>
                </a:pPr>
                <a:r>
                  <a:rPr lang="en-US" sz="3900" dirty="0"/>
                  <a:t>{‘Cat’, ‘Dog’} versus { ‘Hamster’, ‘Rabbit’} where </a:t>
                </a:r>
                <a:r>
                  <a:rPr lang="en-US" sz="3900" i="1" dirty="0"/>
                  <a:t>A</a:t>
                </a:r>
                <a:r>
                  <a:rPr lang="en-US" sz="3900" dirty="0"/>
                  <a:t> = {‘Cat’, ‘Dog’}</a:t>
                </a:r>
              </a:p>
              <a:p>
                <a:pPr lvl="1">
                  <a:lnSpc>
                    <a:spcPct val="135000"/>
                  </a:lnSpc>
                  <a:spcBef>
                    <a:spcPts val="600"/>
                  </a:spcBef>
                  <a:buFont typeface="+mj-lt"/>
                  <a:buAutoNum type="arabicPeriod"/>
                </a:pPr>
                <a:r>
                  <a:rPr lang="en-US" sz="3900" dirty="0"/>
                  <a:t>{‘Cat’, ‘Hamster’} versus {‘Dog’, ‘Rabbit’} where </a:t>
                </a:r>
                <a:r>
                  <a:rPr lang="en-US" sz="3900" i="1" dirty="0"/>
                  <a:t>A</a:t>
                </a:r>
                <a:r>
                  <a:rPr lang="en-US" sz="3900" dirty="0"/>
                  <a:t> = {‘Cat, ‘Hamster’}</a:t>
                </a:r>
              </a:p>
              <a:p>
                <a:pPr lvl="1">
                  <a:lnSpc>
                    <a:spcPct val="135000"/>
                  </a:lnSpc>
                  <a:spcBef>
                    <a:spcPts val="600"/>
                  </a:spcBef>
                  <a:buFont typeface="+mj-lt"/>
                  <a:buAutoNum type="arabicPeriod"/>
                </a:pPr>
                <a:r>
                  <a:rPr lang="en-US" sz="3900" dirty="0"/>
                  <a:t>{‘Cat’, ‘Rabbit’} versus {‘Dog’, ‘Hamster’} where </a:t>
                </a:r>
                <a:r>
                  <a:rPr lang="en-US" sz="3900" i="1" dirty="0"/>
                  <a:t>A</a:t>
                </a:r>
                <a:r>
                  <a:rPr lang="en-US" sz="3900" dirty="0"/>
                  <a:t> = {‘Cat’, ‘Rabbit’}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8550" y="1712799"/>
                <a:ext cx="16084552" cy="7315200"/>
              </a:xfrm>
              <a:blipFill>
                <a:blip r:embed="rId3"/>
                <a:stretch>
                  <a:fillRect l="-947"/>
                </a:stretch>
              </a:blipFill>
            </p:spPr>
            <p:txBody>
              <a:bodyPr/>
              <a:lstStyle/>
              <a:p>
                <a:r>
                  <a:rPr lang="en-US">
                    <a:noFill/>
                  </a:rPr>
                  <a:t> </a:t>
                </a:r>
              </a:p>
            </p:txBody>
          </p:sp>
        </mc:Fallback>
      </mc:AlternateContent>
    </p:spTree>
    <p:extLst>
      <p:ext uri="{BB962C8B-B14F-4D97-AF65-F5344CB8AC3E}">
        <p14:creationId xmlns:p14="http://schemas.microsoft.com/office/powerpoint/2010/main" val="2552407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43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Run the following code snippet. Do you get all the possible splits?</a:t>
            </a:r>
          </a:p>
          <a:p>
            <a:pPr marL="673100" lvl="1" indent="0">
              <a:spcBef>
                <a:spcPts val="600"/>
              </a:spcBef>
              <a:buNone/>
            </a:pPr>
            <a:r>
              <a:rPr lang="en-US" sz="1800" dirty="0">
                <a:latin typeface="Consolas" panose="020B0609020204030204" pitchFamily="49" charset="0"/>
              </a:rPr>
              <a:t>import </a:t>
            </a:r>
            <a:r>
              <a:rPr lang="en-US" sz="1800" dirty="0" err="1">
                <a:latin typeface="Consolas" panose="020B0609020204030204" pitchFamily="49" charset="0"/>
              </a:rPr>
              <a:t>itertools</a:t>
            </a:r>
            <a:endParaRPr lang="en-US" sz="1800" dirty="0">
              <a:latin typeface="Consolas" panose="020B0609020204030204" pitchFamily="49" charset="0"/>
            </a:endParaRPr>
          </a:p>
          <a:p>
            <a:pPr marL="673100" lvl="1" indent="0">
              <a:spcBef>
                <a:spcPts val="600"/>
              </a:spcBef>
              <a:buNone/>
            </a:pPr>
            <a:r>
              <a:rPr lang="en-US" sz="1800" dirty="0" err="1">
                <a:latin typeface="Consolas" panose="020B0609020204030204" pitchFamily="49" charset="0"/>
              </a:rPr>
              <a:t>category_A</a:t>
            </a:r>
            <a:r>
              <a:rPr lang="en-US" sz="1800" dirty="0">
                <a:latin typeface="Consolas" panose="020B0609020204030204" pitchFamily="49" charset="0"/>
              </a:rPr>
              <a:t> = set(['Cat', 'Dog', 'Hamster', 'Rabbit'])</a:t>
            </a:r>
          </a:p>
          <a:p>
            <a:pPr marL="673100" lvl="1" indent="0">
              <a:spcBef>
                <a:spcPts val="600"/>
              </a:spcBef>
              <a:buNone/>
            </a:pPr>
            <a:r>
              <a:rPr lang="en-US" sz="1800" dirty="0" err="1">
                <a:latin typeface="Consolas" panose="020B0609020204030204" pitchFamily="49" charset="0"/>
              </a:rPr>
              <a:t>n_category</a:t>
            </a:r>
            <a:r>
              <a:rPr lang="en-US" sz="1800" dirty="0">
                <a:latin typeface="Consolas" panose="020B0609020204030204" pitchFamily="49" charset="0"/>
              </a:rPr>
              <a:t> = </a:t>
            </a:r>
            <a:r>
              <a:rPr lang="en-US" sz="1800" dirty="0" err="1">
                <a:latin typeface="Consolas" panose="020B0609020204030204" pitchFamily="49" charset="0"/>
              </a:rPr>
              <a:t>len</a:t>
            </a:r>
            <a:r>
              <a:rPr lang="en-US" sz="1800" dirty="0">
                <a:latin typeface="Consolas" panose="020B0609020204030204" pitchFamily="49" charset="0"/>
              </a:rPr>
              <a:t>(</a:t>
            </a:r>
            <a:r>
              <a:rPr lang="en-US" sz="1800" dirty="0" err="1">
                <a:latin typeface="Consolas" panose="020B0609020204030204" pitchFamily="49" charset="0"/>
              </a:rPr>
              <a:t>category_A</a:t>
            </a:r>
            <a:r>
              <a:rPr lang="en-US" sz="1800" dirty="0">
                <a:latin typeface="Consolas" panose="020B0609020204030204" pitchFamily="49" charset="0"/>
              </a:rPr>
              <a:t>)</a:t>
            </a:r>
          </a:p>
          <a:p>
            <a:pPr marL="673100" lvl="1" indent="0">
              <a:spcBef>
                <a:spcPts val="600"/>
              </a:spcBef>
              <a:buNone/>
            </a:pPr>
            <a:endParaRPr lang="en-US" sz="1800" dirty="0">
              <a:latin typeface="Consolas" panose="020B0609020204030204" pitchFamily="49" charset="0"/>
            </a:endParaRPr>
          </a:p>
          <a:p>
            <a:pPr marL="673100" lvl="1" indent="0">
              <a:spcBef>
                <a:spcPts val="600"/>
              </a:spcBef>
              <a:buNone/>
            </a:pPr>
            <a:r>
              <a:rPr lang="en-US" sz="1800" dirty="0" err="1">
                <a:latin typeface="Consolas" panose="020B0609020204030204" pitchFamily="49" charset="0"/>
              </a:rPr>
              <a:t>i_split</a:t>
            </a:r>
            <a:r>
              <a:rPr lang="en-US" sz="1800" dirty="0">
                <a:latin typeface="Consolas" panose="020B0609020204030204" pitchFamily="49" charset="0"/>
              </a:rPr>
              <a:t> = 0</a:t>
            </a:r>
          </a:p>
          <a:p>
            <a:pPr marL="673100" lvl="1" indent="0">
              <a:spcBef>
                <a:spcPts val="600"/>
              </a:spcBef>
              <a:buNone/>
            </a:pPr>
            <a:r>
              <a:rPr lang="en-US" sz="1800" dirty="0">
                <a:latin typeface="Consolas" panose="020B0609020204030204" pitchFamily="49" charset="0"/>
              </a:rPr>
              <a:t>for size in range(1, </a:t>
            </a:r>
            <a:r>
              <a:rPr lang="en-US" sz="1800" dirty="0" err="1">
                <a:latin typeface="Consolas" panose="020B0609020204030204" pitchFamily="49" charset="0"/>
              </a:rPr>
              <a:t>n_category</a:t>
            </a:r>
            <a:r>
              <a:rPr lang="en-US" sz="1800" dirty="0">
                <a:latin typeface="Consolas" panose="020B0609020204030204" pitchFamily="49" charset="0"/>
              </a:rPr>
              <a:t>//2 + 1):</a:t>
            </a:r>
          </a:p>
          <a:p>
            <a:pPr marL="673100" lvl="1" indent="0">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comb_size</a:t>
            </a:r>
            <a:r>
              <a:rPr lang="en-US" sz="1800" dirty="0">
                <a:latin typeface="Consolas" panose="020B0609020204030204" pitchFamily="49" charset="0"/>
              </a:rPr>
              <a:t> = </a:t>
            </a:r>
            <a:r>
              <a:rPr lang="en-US" sz="1800" dirty="0" err="1">
                <a:latin typeface="Consolas" panose="020B0609020204030204" pitchFamily="49" charset="0"/>
              </a:rPr>
              <a:t>itertools.combinations</a:t>
            </a:r>
            <a:r>
              <a:rPr lang="en-US" sz="1800" dirty="0">
                <a:latin typeface="Consolas" panose="020B0609020204030204" pitchFamily="49" charset="0"/>
              </a:rPr>
              <a:t>(</a:t>
            </a:r>
            <a:r>
              <a:rPr lang="en-US" sz="1800" dirty="0" err="1">
                <a:latin typeface="Consolas" panose="020B0609020204030204" pitchFamily="49" charset="0"/>
              </a:rPr>
              <a:t>category_A</a:t>
            </a:r>
            <a:r>
              <a:rPr lang="en-US" sz="1800" dirty="0">
                <a:latin typeface="Consolas" panose="020B0609020204030204" pitchFamily="49" charset="0"/>
              </a:rPr>
              <a:t>, size)</a:t>
            </a:r>
          </a:p>
          <a:p>
            <a:pPr marL="673100" lvl="1" indent="0">
              <a:spcBef>
                <a:spcPts val="600"/>
              </a:spcBef>
              <a:buNone/>
            </a:pPr>
            <a:r>
              <a:rPr lang="en-US" sz="1800" dirty="0">
                <a:latin typeface="Consolas" panose="020B0609020204030204" pitchFamily="49" charset="0"/>
              </a:rPr>
              <a:t>    for item in list(</a:t>
            </a:r>
            <a:r>
              <a:rPr lang="en-US" sz="1800" dirty="0" err="1">
                <a:latin typeface="Consolas" panose="020B0609020204030204" pitchFamily="49" charset="0"/>
              </a:rPr>
              <a:t>comb_size</a:t>
            </a:r>
            <a:r>
              <a:rPr lang="en-US" sz="1800" dirty="0">
                <a:latin typeface="Consolas" panose="020B0609020204030204" pitchFamily="49" charset="0"/>
              </a:rPr>
              <a:t>):</a:t>
            </a:r>
          </a:p>
          <a:p>
            <a:pPr marL="673100" lvl="1" indent="0">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left_branch</a:t>
            </a:r>
            <a:r>
              <a:rPr lang="en-US" sz="1800" dirty="0">
                <a:latin typeface="Consolas" panose="020B0609020204030204" pitchFamily="49" charset="0"/>
              </a:rPr>
              <a:t> = list(item)</a:t>
            </a:r>
          </a:p>
          <a:p>
            <a:pPr marL="673100" lvl="1" indent="0">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right_branch</a:t>
            </a:r>
            <a:r>
              <a:rPr lang="en-US" sz="1800" dirty="0">
                <a:latin typeface="Consolas" panose="020B0609020204030204" pitchFamily="49" charset="0"/>
              </a:rPr>
              <a:t> = list(</a:t>
            </a:r>
            <a:r>
              <a:rPr lang="en-US" sz="1800" dirty="0" err="1">
                <a:latin typeface="Consolas" panose="020B0609020204030204" pitchFamily="49" charset="0"/>
              </a:rPr>
              <a:t>category_A.difference</a:t>
            </a:r>
            <a:r>
              <a:rPr lang="en-US" sz="1800" dirty="0">
                <a:latin typeface="Consolas" panose="020B0609020204030204" pitchFamily="49" charset="0"/>
              </a:rPr>
              <a:t>(</a:t>
            </a:r>
            <a:r>
              <a:rPr lang="en-US" sz="1800" dirty="0" err="1">
                <a:latin typeface="Consolas" panose="020B0609020204030204" pitchFamily="49" charset="0"/>
              </a:rPr>
              <a:t>left_branch</a:t>
            </a:r>
            <a:r>
              <a:rPr lang="en-US" sz="1800" dirty="0">
                <a:latin typeface="Consolas" panose="020B0609020204030204" pitchFamily="49" charset="0"/>
              </a:rPr>
              <a:t>))</a:t>
            </a:r>
          </a:p>
          <a:p>
            <a:pPr marL="673100" lvl="1" indent="0">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i_split</a:t>
            </a:r>
            <a:r>
              <a:rPr lang="en-US" sz="1800" dirty="0">
                <a:latin typeface="Consolas" panose="020B0609020204030204" pitchFamily="49" charset="0"/>
              </a:rPr>
              <a:t> += 1</a:t>
            </a:r>
          </a:p>
          <a:p>
            <a:pPr marL="673100" lvl="1" indent="0">
              <a:spcBef>
                <a:spcPts val="600"/>
              </a:spcBef>
              <a:buNone/>
            </a:pPr>
            <a:r>
              <a:rPr lang="en-US" sz="1800" dirty="0">
                <a:latin typeface="Consolas" panose="020B0609020204030204" pitchFamily="49" charset="0"/>
              </a:rPr>
              <a:t>        print('Split Number = ', </a:t>
            </a:r>
            <a:r>
              <a:rPr lang="en-US" sz="1800" dirty="0" err="1">
                <a:latin typeface="Consolas" panose="020B0609020204030204" pitchFamily="49" charset="0"/>
              </a:rPr>
              <a:t>i_split</a:t>
            </a:r>
            <a:r>
              <a:rPr lang="en-US" sz="1800" dirty="0">
                <a:latin typeface="Consolas" panose="020B0609020204030204" pitchFamily="49" charset="0"/>
              </a:rPr>
              <a:t>)</a:t>
            </a:r>
          </a:p>
          <a:p>
            <a:pPr marL="673100" lvl="1" indent="0">
              <a:spcBef>
                <a:spcPts val="600"/>
              </a:spcBef>
              <a:buNone/>
            </a:pPr>
            <a:r>
              <a:rPr lang="en-US" sz="1800" dirty="0">
                <a:latin typeface="Consolas" panose="020B0609020204030204" pitchFamily="49" charset="0"/>
              </a:rPr>
              <a:t>        print('Left Branch = ', </a:t>
            </a:r>
            <a:r>
              <a:rPr lang="en-US" sz="1800" dirty="0" err="1">
                <a:latin typeface="Consolas" panose="020B0609020204030204" pitchFamily="49" charset="0"/>
              </a:rPr>
              <a:t>left_branch</a:t>
            </a:r>
            <a:r>
              <a:rPr lang="en-US" sz="1800" dirty="0">
                <a:latin typeface="Consolas" panose="020B0609020204030204" pitchFamily="49" charset="0"/>
              </a:rPr>
              <a:t>)</a:t>
            </a:r>
          </a:p>
          <a:p>
            <a:pPr marL="673100" lvl="1" indent="0">
              <a:spcBef>
                <a:spcPts val="600"/>
              </a:spcBef>
              <a:buNone/>
            </a:pPr>
            <a:r>
              <a:rPr lang="en-US" sz="1800" dirty="0">
                <a:latin typeface="Consolas" panose="020B0609020204030204" pitchFamily="49" charset="0"/>
              </a:rPr>
              <a:t>        print('Right Branch = ', </a:t>
            </a:r>
            <a:r>
              <a:rPr lang="en-US" sz="1800" dirty="0" err="1">
                <a:latin typeface="Consolas" panose="020B0609020204030204" pitchFamily="49" charset="0"/>
              </a:rPr>
              <a:t>right_branch</a:t>
            </a:r>
            <a:r>
              <a:rPr lang="en-US" sz="1800" dirty="0">
                <a:latin typeface="Consolas" panose="020B0609020204030204" pitchFamily="49" charset="0"/>
              </a:rPr>
              <a:t>)</a:t>
            </a:r>
          </a:p>
          <a:p>
            <a:pPr marL="742950" indent="-742950">
              <a:lnSpc>
                <a:spcPct val="125000"/>
              </a:lnSpc>
              <a:spcBef>
                <a:spcPts val="600"/>
              </a:spcBef>
              <a:buFont typeface="+mj-lt"/>
              <a:buAutoNum type="arabicPeriod"/>
            </a:pPr>
            <a:r>
              <a:rPr lang="en-US" dirty="0"/>
              <a:t>The last three splits are redundant. Why?</a:t>
            </a:r>
          </a:p>
        </p:txBody>
      </p:sp>
    </p:spTree>
    <p:extLst>
      <p:ext uri="{BB962C8B-B14F-4D97-AF65-F5344CB8AC3E}">
        <p14:creationId xmlns:p14="http://schemas.microsoft.com/office/powerpoint/2010/main" val="2693920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Impurity Metric</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2E2879AE-4F52-4CF1-B4C3-68A60E76FB95}"/>
                  </a:ext>
                </a:extLst>
              </p:cNvPr>
              <p:cNvGraphicFramePr>
                <a:graphicFrameLocks noGrp="1"/>
              </p:cNvGraphicFramePr>
              <p:nvPr>
                <p:ph idx="1"/>
                <p:extLst>
                  <p:ext uri="{D42A27DB-BD31-4B8C-83A1-F6EECF244321}">
                    <p14:modId xmlns:p14="http://schemas.microsoft.com/office/powerpoint/2010/main" val="268820449"/>
                  </p:ext>
                </p:extLst>
              </p:nvPr>
            </p:nvGraphicFramePr>
            <p:xfrm>
              <a:off x="1254126" y="2028990"/>
              <a:ext cx="15773400" cy="6527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4">
                <a:extLst>
                  <a:ext uri="{FF2B5EF4-FFF2-40B4-BE49-F238E27FC236}">
                    <a16:creationId xmlns:a16="http://schemas.microsoft.com/office/drawing/2014/main" id="{2E2879AE-4F52-4CF1-B4C3-68A60E76FB95}"/>
                  </a:ext>
                </a:extLst>
              </p:cNvPr>
              <p:cNvGraphicFramePr>
                <a:graphicFrameLocks noGrp="1"/>
              </p:cNvGraphicFramePr>
              <p:nvPr>
                <p:ph idx="1"/>
                <p:extLst>
                  <p:ext uri="{D42A27DB-BD31-4B8C-83A1-F6EECF244321}">
                    <p14:modId xmlns:p14="http://schemas.microsoft.com/office/powerpoint/2010/main" val="268820449"/>
                  </p:ext>
                </p:extLst>
              </p:nvPr>
            </p:nvGraphicFramePr>
            <p:xfrm>
              <a:off x="1254126" y="2028990"/>
              <a:ext cx="15773400" cy="65270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063455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Categorical Target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35000"/>
                  </a:lnSpc>
                  <a:spcBef>
                    <a:spcPts val="900"/>
                  </a:spcBef>
                </a:pPr>
                <a:r>
                  <a:rPr lang="en-US" sz="3900" dirty="0"/>
                  <a:t>Suppose the categorical target variable has </a:t>
                </a:r>
                <a14:m>
                  <m:oMath xmlns:m="http://schemas.openxmlformats.org/officeDocument/2006/math">
                    <m:r>
                      <a:rPr lang="en-US" sz="3900" i="1" dirty="0">
                        <a:latin typeface="Cambria Math" panose="02040503050406030204" pitchFamily="18" charset="0"/>
                      </a:rPr>
                      <m:t>𝑘</m:t>
                    </m:r>
                  </m:oMath>
                </a14:m>
                <a:r>
                  <a:rPr lang="en-US" sz="3900" dirty="0"/>
                  <a:t> categories.  Without loss of generality, we labeled the target categories as </a:t>
                </a:r>
                <a14:m>
                  <m:oMath xmlns:m="http://schemas.openxmlformats.org/officeDocument/2006/math">
                    <m:r>
                      <a:rPr lang="en-US" sz="3900" i="1" dirty="0">
                        <a:latin typeface="Cambria Math" panose="02040503050406030204" pitchFamily="18" charset="0"/>
                      </a:rPr>
                      <m:t>1, …, </m:t>
                    </m:r>
                    <m:r>
                      <a:rPr lang="en-US" sz="3900" i="1" dirty="0">
                        <a:latin typeface="Cambria Math" panose="02040503050406030204" pitchFamily="18" charset="0"/>
                      </a:rPr>
                      <m:t>𝑘</m:t>
                    </m:r>
                  </m:oMath>
                </a14:m>
                <a:r>
                  <a:rPr lang="en-US" sz="3900" dirty="0"/>
                  <a:t>.</a:t>
                </a:r>
              </a:p>
              <a:p>
                <a:pPr>
                  <a:lnSpc>
                    <a:spcPct val="135000"/>
                  </a:lnSpc>
                  <a:spcBef>
                    <a:spcPts val="900"/>
                  </a:spcBef>
                </a:pPr>
                <a:r>
                  <a:rPr lang="en-US" sz="3900" dirty="0"/>
                  <a:t>Suppose we are at the Node </a:t>
                </a:r>
                <a14:m>
                  <m:oMath xmlns:m="http://schemas.openxmlformats.org/officeDocument/2006/math">
                    <m:r>
                      <a:rPr lang="en-US" sz="3900" i="1" dirty="0">
                        <a:latin typeface="Cambria Math" panose="02040503050406030204" pitchFamily="18" charset="0"/>
                      </a:rPr>
                      <m:t>𝑖</m:t>
                    </m:r>
                  </m:oMath>
                </a14:m>
                <a:r>
                  <a:rPr lang="en-US" sz="3900" dirty="0"/>
                  <a:t>.</a:t>
                </a:r>
              </a:p>
              <a:p>
                <a:pPr>
                  <a:lnSpc>
                    <a:spcPct val="135000"/>
                  </a:lnSpc>
                  <a:spcBef>
                    <a:spcPts val="900"/>
                  </a:spcBef>
                </a:pPr>
                <a:r>
                  <a:rPr lang="en-US" sz="3900" dirty="0"/>
                  <a:t>The proportions (a.k.a. empirical probabilities) of observations in each </a:t>
                </a:r>
                <a14:m>
                  <m:oMath xmlns:m="http://schemas.openxmlformats.org/officeDocument/2006/math">
                    <m:d>
                      <m:dPr>
                        <m:ctrlPr>
                          <a:rPr lang="en-US" sz="3900" i="1">
                            <a:latin typeface="Cambria Math" panose="02040503050406030204" pitchFamily="18" charset="0"/>
                          </a:rPr>
                        </m:ctrlPr>
                      </m:dPr>
                      <m:e>
                        <m:r>
                          <a:rPr lang="en-US" sz="3900" i="1">
                            <a:latin typeface="Cambria Math" panose="02040503050406030204" pitchFamily="18" charset="0"/>
                          </a:rPr>
                          <m:t>𝑖</m:t>
                        </m:r>
                        <m:r>
                          <a:rPr lang="en-US" sz="3900" i="1">
                            <a:latin typeface="Cambria Math" panose="02040503050406030204" pitchFamily="18" charset="0"/>
                          </a:rPr>
                          <m:t>,</m:t>
                        </m:r>
                        <m:r>
                          <a:rPr lang="en-US" sz="3900" i="1">
                            <a:latin typeface="Cambria Math" panose="02040503050406030204" pitchFamily="18" charset="0"/>
                          </a:rPr>
                          <m:t>𝑗</m:t>
                        </m:r>
                      </m:e>
                    </m:d>
                  </m:oMath>
                </a14:m>
                <a:r>
                  <a:rPr lang="en-US" sz="3900" dirty="0"/>
                  <a:t> cell are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𝑝</m:t>
                        </m:r>
                      </m:e>
                      <m:sub>
                        <m:r>
                          <a:rPr lang="en-US" sz="3900" i="1">
                            <a:latin typeface="Cambria Math" panose="02040503050406030204" pitchFamily="18" charset="0"/>
                          </a:rPr>
                          <m:t>𝑖𝑗</m:t>
                        </m:r>
                      </m:sub>
                    </m:sSub>
                    <m:r>
                      <a:rPr lang="en-US" sz="3900" i="1">
                        <a:latin typeface="Cambria Math" panose="02040503050406030204" pitchFamily="18" charset="0"/>
                      </a:rPr>
                      <m:t>,</m:t>
                    </m:r>
                    <m:r>
                      <a:rPr lang="en-US" sz="3900" i="1">
                        <a:latin typeface="Cambria Math" panose="02040503050406030204" pitchFamily="18" charset="0"/>
                      </a:rPr>
                      <m:t>𝑗</m:t>
                    </m:r>
                    <m:r>
                      <a:rPr lang="en-US" sz="3900" i="1">
                        <a:latin typeface="Cambria Math" panose="02040503050406030204" pitchFamily="18" charset="0"/>
                      </a:rPr>
                      <m:t>=1,…,</m:t>
                    </m:r>
                    <m:r>
                      <a:rPr lang="en-US" sz="3900" i="1">
                        <a:latin typeface="Cambria Math" panose="02040503050406030204" pitchFamily="18" charset="0"/>
                      </a:rPr>
                      <m:t>𝑘</m:t>
                    </m:r>
                  </m:oMath>
                </a14:m>
                <a:r>
                  <a:rPr lang="en-US" sz="3900" dirty="0"/>
                  <a:t>.  As usual, </a:t>
                </a:r>
                <a14:m>
                  <m:oMath xmlns:m="http://schemas.openxmlformats.org/officeDocument/2006/math">
                    <m:nary>
                      <m:naryPr>
                        <m:chr m:val="∑"/>
                        <m:limLoc m:val="subSup"/>
                        <m:ctrlPr>
                          <a:rPr lang="en-US" sz="3900" i="1">
                            <a:latin typeface="Cambria Math" panose="02040503050406030204" pitchFamily="18" charset="0"/>
                          </a:rPr>
                        </m:ctrlPr>
                      </m:naryPr>
                      <m:sub>
                        <m:r>
                          <m:rPr>
                            <m:brk m:alnAt="25"/>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𝑘</m:t>
                        </m:r>
                      </m:sup>
                      <m:e>
                        <m:sSub>
                          <m:sSubPr>
                            <m:ctrlPr>
                              <a:rPr lang="en-US" sz="3900" i="1">
                                <a:latin typeface="Cambria Math" panose="02040503050406030204" pitchFamily="18" charset="0"/>
                              </a:rPr>
                            </m:ctrlPr>
                          </m:sSubPr>
                          <m:e>
                            <m:r>
                              <a:rPr lang="en-US" sz="3900" i="1">
                                <a:latin typeface="Cambria Math" panose="02040503050406030204" pitchFamily="18" charset="0"/>
                              </a:rPr>
                              <m:t>𝑝</m:t>
                            </m:r>
                          </m:e>
                          <m:sub>
                            <m:r>
                              <a:rPr lang="en-US" sz="3900" i="1">
                                <a:latin typeface="Cambria Math" panose="02040503050406030204" pitchFamily="18" charset="0"/>
                              </a:rPr>
                              <m:t>𝑖𝑗</m:t>
                            </m:r>
                          </m:sub>
                        </m:sSub>
                        <m:r>
                          <a:rPr lang="en-US" sz="3900" i="1">
                            <a:latin typeface="Cambria Math" panose="02040503050406030204" pitchFamily="18" charset="0"/>
                          </a:rPr>
                          <m:t>=1</m:t>
                        </m:r>
                      </m:e>
                    </m:nary>
                  </m:oMath>
                </a14:m>
                <a:r>
                  <a:rPr lang="en-US" sz="3900" dirty="0"/>
                  <a:t>.</a:t>
                </a:r>
              </a:p>
              <a:p>
                <a:pPr>
                  <a:lnSpc>
                    <a:spcPct val="135000"/>
                  </a:lnSpc>
                  <a:spcBef>
                    <a:spcPts val="900"/>
                  </a:spcBef>
                </a:pPr>
                <a:r>
                  <a:rPr lang="en-US" sz="3900" dirty="0"/>
                  <a:t>We will assert that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𝑝</m:t>
                        </m:r>
                      </m:e>
                      <m:sub>
                        <m:r>
                          <a:rPr lang="en-US" sz="3900" i="1">
                            <a:latin typeface="Cambria Math" panose="02040503050406030204" pitchFamily="18" charset="0"/>
                          </a:rPr>
                          <m:t>𝑖𝑗</m:t>
                        </m:r>
                      </m:sub>
                    </m:sSub>
                    <m:r>
                      <a:rPr lang="en-US" sz="3900" i="1">
                        <a:latin typeface="Cambria Math" panose="02040503050406030204" pitchFamily="18" charset="0"/>
                      </a:rPr>
                      <m:t>&gt;0</m:t>
                    </m:r>
                  </m:oMath>
                </a14:m>
                <a:r>
                  <a:rPr lang="en-US" sz="3900" dirty="0"/>
                  <a:t> for some </a:t>
                </a:r>
                <a14:m>
                  <m:oMath xmlns:m="http://schemas.openxmlformats.org/officeDocument/2006/math">
                    <m:r>
                      <a:rPr lang="en-US" sz="3900" i="1">
                        <a:latin typeface="Cambria Math" panose="02040503050406030204" pitchFamily="18" charset="0"/>
                      </a:rPr>
                      <m:t>1</m:t>
                    </m:r>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ea typeface="Cambria Math" panose="02040503050406030204" pitchFamily="18" charset="0"/>
                      </a:rPr>
                      <m:t>𝑗</m:t>
                    </m:r>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ea typeface="Cambria Math" panose="02040503050406030204" pitchFamily="18" charset="0"/>
                      </a:rPr>
                      <m:t>𝑘</m:t>
                    </m:r>
                  </m:oMath>
                </a14:m>
                <a:r>
                  <a:rPr lang="en-US" sz="3900" dirty="0"/>
                  <a:t>.  Otherwise, there are no observations in the Node </a:t>
                </a:r>
                <a14:m>
                  <m:oMath xmlns:m="http://schemas.openxmlformats.org/officeDocument/2006/math">
                    <m:r>
                      <a:rPr lang="en-US" sz="3900" i="1" dirty="0">
                        <a:latin typeface="Cambria Math" panose="02040503050406030204" pitchFamily="18" charset="0"/>
                      </a:rPr>
                      <m:t>𝑖</m:t>
                    </m:r>
                  </m:oMath>
                </a14:m>
                <a:r>
                  <a:rPr lang="en-US" sz="3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97" b="-689"/>
                </a:stretch>
              </a:blipFill>
            </p:spPr>
            <p:txBody>
              <a:bodyPr/>
              <a:lstStyle/>
              <a:p>
                <a:r>
                  <a:rPr lang="en-US">
                    <a:noFill/>
                  </a:rPr>
                  <a:t> </a:t>
                </a:r>
              </a:p>
            </p:txBody>
          </p:sp>
        </mc:Fallback>
      </mc:AlternateContent>
    </p:spTree>
    <p:extLst>
      <p:ext uri="{BB962C8B-B14F-4D97-AF65-F5344CB8AC3E}">
        <p14:creationId xmlns:p14="http://schemas.microsoft.com/office/powerpoint/2010/main" val="359406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Entropy Measure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4126" y="1993814"/>
                <a:ext cx="15773400" cy="6735605"/>
              </a:xfrm>
            </p:spPr>
            <p:txBody>
              <a:bodyPr anchor="ctr">
                <a:noAutofit/>
              </a:bodyPr>
              <a:lstStyle/>
              <a:p>
                <a:pPr>
                  <a:lnSpc>
                    <a:spcPct val="125000"/>
                  </a:lnSpc>
                  <a:spcBef>
                    <a:spcPts val="900"/>
                  </a:spcBef>
                </a:pPr>
                <a:r>
                  <a:rPr lang="en-US" sz="3900" dirty="0"/>
                  <a:t>Highest entropy attained when the distribution of target values is uniform or </a:t>
                </a:r>
                <a:r>
                  <a:rPr lang="en-US" sz="3900" i="1" dirty="0"/>
                  <a:t>completely impure</a:t>
                </a:r>
              </a:p>
              <a:p>
                <a:pPr lvl="1">
                  <a:lnSpc>
                    <a:spcPct val="125000"/>
                  </a:lnSpc>
                  <a:spcBef>
                    <a:spcPts val="900"/>
                  </a:spcBef>
                </a:pP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r>
                          <a:rPr lang="en-US" sz="3300" i="1">
                            <a:latin typeface="Cambria Math" panose="02040503050406030204" pitchFamily="18" charset="0"/>
                          </a:rPr>
                          <m:t>𝑖𝑗</m:t>
                        </m:r>
                      </m:sub>
                    </m:sSub>
                    <m:r>
                      <a:rPr lang="en-US" sz="3300" i="1">
                        <a:latin typeface="Cambria Math" panose="02040503050406030204" pitchFamily="18" charset="0"/>
                      </a:rPr>
                      <m:t>=</m:t>
                    </m:r>
                    <m:f>
                      <m:fPr>
                        <m:ctrlPr>
                          <a:rPr lang="en-US" sz="3300" i="1">
                            <a:latin typeface="Cambria Math" panose="02040503050406030204" pitchFamily="18" charset="0"/>
                          </a:rPr>
                        </m:ctrlPr>
                      </m:fPr>
                      <m:num>
                        <m:r>
                          <a:rPr lang="en-US" sz="3300" i="1">
                            <a:latin typeface="Cambria Math" panose="02040503050406030204" pitchFamily="18" charset="0"/>
                          </a:rPr>
                          <m:t>1</m:t>
                        </m:r>
                      </m:num>
                      <m:den>
                        <m:r>
                          <a:rPr lang="en-US" sz="3300" i="1">
                            <a:latin typeface="Cambria Math" panose="02040503050406030204" pitchFamily="18" charset="0"/>
                          </a:rPr>
                          <m:t>𝑘</m:t>
                        </m:r>
                      </m:den>
                    </m:f>
                  </m:oMath>
                </a14:m>
                <a:r>
                  <a:rPr lang="en-US" sz="3300" dirty="0"/>
                  <a:t> then </a:t>
                </a:r>
                <a14:m>
                  <m:oMath xmlns:m="http://schemas.openxmlformats.org/officeDocument/2006/math">
                    <m:r>
                      <a:rPr lang="en-US" sz="3300" i="1">
                        <a:latin typeface="Cambria Math" panose="02040503050406030204" pitchFamily="18" charset="0"/>
                      </a:rPr>
                      <m:t>−</m:t>
                    </m:r>
                    <m:nary>
                      <m:naryPr>
                        <m:chr m:val="∑"/>
                        <m:ctrlPr>
                          <a:rPr lang="en-US" sz="3300" i="1">
                            <a:latin typeface="Cambria Math" panose="02040503050406030204" pitchFamily="18" charset="0"/>
                          </a:rPr>
                        </m:ctrlPr>
                      </m:naryPr>
                      <m:sub>
                        <m:r>
                          <m:rPr>
                            <m:brk m:alnAt="23"/>
                          </m:rPr>
                          <a:rPr lang="en-US" sz="3300" i="1">
                            <a:latin typeface="Cambria Math" panose="02040503050406030204" pitchFamily="18" charset="0"/>
                          </a:rPr>
                          <m:t>𝑗</m:t>
                        </m:r>
                        <m:r>
                          <a:rPr lang="en-US" sz="3300" i="1">
                            <a:latin typeface="Cambria Math" panose="02040503050406030204" pitchFamily="18" charset="0"/>
                          </a:rPr>
                          <m:t>=1</m:t>
                        </m:r>
                      </m:sub>
                      <m:sup>
                        <m:r>
                          <a:rPr lang="en-US" sz="3300" i="1">
                            <a:latin typeface="Cambria Math" panose="02040503050406030204" pitchFamily="18" charset="0"/>
                          </a:rPr>
                          <m:t>𝑘</m:t>
                        </m:r>
                      </m:sup>
                      <m:e>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r>
                              <a:rPr lang="en-US" sz="3300" i="1">
                                <a:latin typeface="Cambria Math" panose="02040503050406030204" pitchFamily="18" charset="0"/>
                              </a:rPr>
                              <m:t>𝑖𝑗</m:t>
                            </m:r>
                          </m:sub>
                        </m:sSub>
                        <m:sSub>
                          <m:sSubPr>
                            <m:ctrlPr>
                              <a:rPr lang="en-US" sz="3300" i="1">
                                <a:latin typeface="Cambria Math" panose="02040503050406030204" pitchFamily="18" charset="0"/>
                              </a:rPr>
                            </m:ctrlPr>
                          </m:sSubPr>
                          <m:e>
                            <m:r>
                              <m:rPr>
                                <m:sty m:val="p"/>
                              </m:rPr>
                              <a:rPr lang="en-US" sz="3300">
                                <a:latin typeface="Cambria Math" panose="02040503050406030204" pitchFamily="18" charset="0"/>
                              </a:rPr>
                              <m:t>log</m:t>
                            </m:r>
                          </m:e>
                          <m:sub>
                            <m:r>
                              <a:rPr lang="en-US" sz="3300" i="1">
                                <a:latin typeface="Cambria Math" panose="02040503050406030204" pitchFamily="18" charset="0"/>
                              </a:rPr>
                              <m:t>2</m:t>
                            </m:r>
                          </m:sub>
                        </m:sSub>
                        <m:d>
                          <m:dPr>
                            <m:ctrlPr>
                              <a:rPr lang="en-US" sz="3300" i="1">
                                <a:latin typeface="Cambria Math" panose="02040503050406030204" pitchFamily="18" charset="0"/>
                              </a:rPr>
                            </m:ctrlPr>
                          </m:dPr>
                          <m:e>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r>
                                  <a:rPr lang="en-US" sz="3300" i="1">
                                    <a:latin typeface="Cambria Math" panose="02040503050406030204" pitchFamily="18" charset="0"/>
                                  </a:rPr>
                                  <m:t>𝑖𝑗</m:t>
                                </m:r>
                              </m:sub>
                            </m:sSub>
                          </m:e>
                        </m:d>
                      </m:e>
                    </m:nary>
                    <m:r>
                      <a:rPr lang="en-US" sz="3300" i="1">
                        <a:latin typeface="Cambria Math" panose="02040503050406030204" pitchFamily="18" charset="0"/>
                      </a:rPr>
                      <m:t>=−</m:t>
                    </m:r>
                    <m:nary>
                      <m:naryPr>
                        <m:chr m:val="∑"/>
                        <m:ctrlPr>
                          <a:rPr lang="en-US" sz="3300" i="1">
                            <a:latin typeface="Cambria Math" panose="02040503050406030204" pitchFamily="18" charset="0"/>
                          </a:rPr>
                        </m:ctrlPr>
                      </m:naryPr>
                      <m:sub>
                        <m:r>
                          <m:rPr>
                            <m:brk m:alnAt="23"/>
                          </m:rPr>
                          <a:rPr lang="en-US" sz="3300" i="1">
                            <a:latin typeface="Cambria Math" panose="02040503050406030204" pitchFamily="18" charset="0"/>
                          </a:rPr>
                          <m:t>𝑗</m:t>
                        </m:r>
                        <m:r>
                          <a:rPr lang="en-US" sz="3300" i="1">
                            <a:latin typeface="Cambria Math" panose="02040503050406030204" pitchFamily="18" charset="0"/>
                          </a:rPr>
                          <m:t>=1</m:t>
                        </m:r>
                      </m:sub>
                      <m:sup>
                        <m:r>
                          <a:rPr lang="en-US" sz="3300" i="1">
                            <a:latin typeface="Cambria Math" panose="02040503050406030204" pitchFamily="18" charset="0"/>
                          </a:rPr>
                          <m:t>𝑘</m:t>
                        </m:r>
                      </m:sup>
                      <m:e>
                        <m:f>
                          <m:fPr>
                            <m:ctrlPr>
                              <a:rPr lang="en-US" sz="3300" i="1">
                                <a:latin typeface="Cambria Math" panose="02040503050406030204" pitchFamily="18" charset="0"/>
                              </a:rPr>
                            </m:ctrlPr>
                          </m:fPr>
                          <m:num>
                            <m:r>
                              <a:rPr lang="en-US" sz="3300" i="1">
                                <a:latin typeface="Cambria Math" panose="02040503050406030204" pitchFamily="18" charset="0"/>
                              </a:rPr>
                              <m:t>1</m:t>
                            </m:r>
                          </m:num>
                          <m:den>
                            <m:r>
                              <a:rPr lang="en-US" sz="3300" i="1">
                                <a:latin typeface="Cambria Math" panose="02040503050406030204" pitchFamily="18" charset="0"/>
                              </a:rPr>
                              <m:t>𝑘</m:t>
                            </m:r>
                          </m:den>
                        </m:f>
                        <m:sSub>
                          <m:sSubPr>
                            <m:ctrlPr>
                              <a:rPr lang="en-US" sz="3300" i="1">
                                <a:latin typeface="Cambria Math" panose="02040503050406030204" pitchFamily="18" charset="0"/>
                              </a:rPr>
                            </m:ctrlPr>
                          </m:sSubPr>
                          <m:e>
                            <m:r>
                              <m:rPr>
                                <m:sty m:val="p"/>
                              </m:rPr>
                              <a:rPr lang="en-US" sz="3300">
                                <a:latin typeface="Cambria Math" panose="02040503050406030204" pitchFamily="18" charset="0"/>
                              </a:rPr>
                              <m:t>log</m:t>
                            </m:r>
                          </m:e>
                          <m:sub>
                            <m:r>
                              <a:rPr lang="en-US" sz="3300" i="1">
                                <a:latin typeface="Cambria Math" panose="02040503050406030204" pitchFamily="18" charset="0"/>
                              </a:rPr>
                              <m:t>2</m:t>
                            </m:r>
                          </m:sub>
                        </m:sSub>
                        <m:d>
                          <m:dPr>
                            <m:ctrlPr>
                              <a:rPr lang="en-US" sz="3300" i="1">
                                <a:latin typeface="Cambria Math" panose="02040503050406030204" pitchFamily="18" charset="0"/>
                              </a:rPr>
                            </m:ctrlPr>
                          </m:dPr>
                          <m:e>
                            <m:f>
                              <m:fPr>
                                <m:ctrlPr>
                                  <a:rPr lang="en-US" sz="3300" i="1">
                                    <a:latin typeface="Cambria Math" panose="02040503050406030204" pitchFamily="18" charset="0"/>
                                  </a:rPr>
                                </m:ctrlPr>
                              </m:fPr>
                              <m:num>
                                <m:r>
                                  <a:rPr lang="en-US" sz="3300" i="1">
                                    <a:latin typeface="Cambria Math" panose="02040503050406030204" pitchFamily="18" charset="0"/>
                                  </a:rPr>
                                  <m:t>1</m:t>
                                </m:r>
                              </m:num>
                              <m:den>
                                <m:r>
                                  <a:rPr lang="en-US" sz="3300" i="1">
                                    <a:latin typeface="Cambria Math" panose="02040503050406030204" pitchFamily="18" charset="0"/>
                                  </a:rPr>
                                  <m:t>𝑘</m:t>
                                </m:r>
                              </m:den>
                            </m:f>
                          </m:e>
                        </m:d>
                      </m:e>
                    </m:nary>
                    <m:r>
                      <a:rPr lang="en-US" sz="3300" i="1">
                        <a:latin typeface="Cambria Math" panose="02040503050406030204" pitchFamily="18" charset="0"/>
                      </a:rPr>
                      <m:t>=−</m:t>
                    </m:r>
                  </m:oMath>
                </a14:m>
                <a:r>
                  <a:rPr lang="en-US" sz="3300" dirty="0"/>
                  <a:t> </a:t>
                </a:r>
                <a14:m>
                  <m:oMath xmlns:m="http://schemas.openxmlformats.org/officeDocument/2006/math">
                    <m:sSub>
                      <m:sSubPr>
                        <m:ctrlPr>
                          <a:rPr lang="en-US" sz="3300" i="1">
                            <a:latin typeface="Cambria Math" panose="02040503050406030204" pitchFamily="18" charset="0"/>
                          </a:rPr>
                        </m:ctrlPr>
                      </m:sSubPr>
                      <m:e>
                        <m:r>
                          <m:rPr>
                            <m:sty m:val="p"/>
                          </m:rPr>
                          <a:rPr lang="en-US" sz="3300">
                            <a:latin typeface="Cambria Math" panose="02040503050406030204" pitchFamily="18" charset="0"/>
                          </a:rPr>
                          <m:t>log</m:t>
                        </m:r>
                      </m:e>
                      <m:sub>
                        <m:r>
                          <a:rPr lang="en-US" sz="3300" i="1">
                            <a:latin typeface="Cambria Math" panose="02040503050406030204" pitchFamily="18" charset="0"/>
                          </a:rPr>
                          <m:t>2</m:t>
                        </m:r>
                      </m:sub>
                    </m:sSub>
                    <m:d>
                      <m:dPr>
                        <m:ctrlPr>
                          <a:rPr lang="en-US" sz="3300" i="1">
                            <a:latin typeface="Cambria Math" panose="02040503050406030204" pitchFamily="18" charset="0"/>
                          </a:rPr>
                        </m:ctrlPr>
                      </m:dPr>
                      <m:e>
                        <m:f>
                          <m:fPr>
                            <m:ctrlPr>
                              <a:rPr lang="en-US" sz="3300" i="1">
                                <a:latin typeface="Cambria Math" panose="02040503050406030204" pitchFamily="18" charset="0"/>
                              </a:rPr>
                            </m:ctrlPr>
                          </m:fPr>
                          <m:num>
                            <m:r>
                              <a:rPr lang="en-US" sz="3300" i="1">
                                <a:latin typeface="Cambria Math" panose="02040503050406030204" pitchFamily="18" charset="0"/>
                              </a:rPr>
                              <m:t>1</m:t>
                            </m:r>
                          </m:num>
                          <m:den>
                            <m:r>
                              <a:rPr lang="en-US" sz="3300" i="1">
                                <a:latin typeface="Cambria Math" panose="02040503050406030204" pitchFamily="18" charset="0"/>
                              </a:rPr>
                              <m:t>𝑘</m:t>
                            </m:r>
                          </m:den>
                        </m:f>
                      </m:e>
                    </m:d>
                    <m:r>
                      <a:rPr lang="en-US" sz="3300" i="1">
                        <a:latin typeface="Cambria Math" panose="02040503050406030204" pitchFamily="18" charset="0"/>
                      </a:rPr>
                      <m:t>=</m:t>
                    </m:r>
                  </m:oMath>
                </a14:m>
                <a:r>
                  <a:rPr lang="en-US" sz="3300" dirty="0"/>
                  <a:t> </a:t>
                </a:r>
                <a14:m>
                  <m:oMath xmlns:m="http://schemas.openxmlformats.org/officeDocument/2006/math">
                    <m:sSub>
                      <m:sSubPr>
                        <m:ctrlPr>
                          <a:rPr lang="en-US" sz="3300" i="1">
                            <a:latin typeface="Cambria Math" panose="02040503050406030204" pitchFamily="18" charset="0"/>
                          </a:rPr>
                        </m:ctrlPr>
                      </m:sSubPr>
                      <m:e>
                        <m:r>
                          <m:rPr>
                            <m:sty m:val="p"/>
                          </m:rPr>
                          <a:rPr lang="en-US" sz="3300">
                            <a:latin typeface="Cambria Math" panose="02040503050406030204" pitchFamily="18" charset="0"/>
                          </a:rPr>
                          <m:t>log</m:t>
                        </m:r>
                      </m:e>
                      <m:sub>
                        <m:r>
                          <a:rPr lang="en-US" sz="3300" i="1">
                            <a:latin typeface="Cambria Math" panose="02040503050406030204" pitchFamily="18" charset="0"/>
                          </a:rPr>
                          <m:t>2</m:t>
                        </m:r>
                      </m:sub>
                    </m:sSub>
                    <m:d>
                      <m:dPr>
                        <m:ctrlPr>
                          <a:rPr lang="en-US" sz="3300" i="1">
                            <a:latin typeface="Cambria Math" panose="02040503050406030204" pitchFamily="18" charset="0"/>
                          </a:rPr>
                        </m:ctrlPr>
                      </m:dPr>
                      <m:e>
                        <m:r>
                          <a:rPr lang="en-US" sz="3300" i="1">
                            <a:latin typeface="Cambria Math" panose="02040503050406030204" pitchFamily="18" charset="0"/>
                          </a:rPr>
                          <m:t>𝑘</m:t>
                        </m:r>
                      </m:e>
                    </m:d>
                  </m:oMath>
                </a14:m>
                <a:endParaRPr lang="en-US" sz="3300" dirty="0"/>
              </a:p>
              <a:p>
                <a:pPr>
                  <a:lnSpc>
                    <a:spcPct val="125000"/>
                  </a:lnSpc>
                  <a:spcBef>
                    <a:spcPts val="900"/>
                  </a:spcBef>
                </a:pPr>
                <a:r>
                  <a:rPr lang="en-US" sz="3900" dirty="0"/>
                  <a:t>Lowest entropy reached when the distribution of target values is degenerate (i.e., all observations in one category) or </a:t>
                </a:r>
                <a:r>
                  <a:rPr lang="en-US" sz="3900" i="1" dirty="0"/>
                  <a:t>completely pure</a:t>
                </a:r>
              </a:p>
              <a:p>
                <a:pPr lvl="1">
                  <a:lnSpc>
                    <a:spcPct val="125000"/>
                  </a:lnSpc>
                  <a:spcBef>
                    <a:spcPts val="900"/>
                  </a:spcBef>
                </a:pP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r>
                          <a:rPr lang="en-US" sz="3300" i="1">
                            <a:latin typeface="Cambria Math" panose="02040503050406030204" pitchFamily="18" charset="0"/>
                          </a:rPr>
                          <m:t>𝑖𝑗</m:t>
                        </m:r>
                      </m:sub>
                    </m:sSub>
                    <m:r>
                      <a:rPr lang="en-US" sz="3300" i="1">
                        <a:latin typeface="Cambria Math" panose="02040503050406030204" pitchFamily="18" charset="0"/>
                      </a:rPr>
                      <m:t>=0</m:t>
                    </m:r>
                  </m:oMath>
                </a14:m>
                <a:r>
                  <a:rPr lang="en-US" sz="3300" dirty="0"/>
                  <a:t> if </a:t>
                </a:r>
                <a14:m>
                  <m:oMath xmlns:m="http://schemas.openxmlformats.org/officeDocument/2006/math">
                    <m:r>
                      <a:rPr lang="en-US" sz="3300" i="1">
                        <a:latin typeface="Cambria Math" panose="02040503050406030204" pitchFamily="18" charset="0"/>
                      </a:rPr>
                      <m:t>𝑗</m:t>
                    </m:r>
                    <m:r>
                      <a:rPr lang="en-US" sz="3300" i="1">
                        <a:latin typeface="Cambria Math" panose="02040503050406030204" pitchFamily="18" charset="0"/>
                        <a:ea typeface="Cambria Math" panose="02040503050406030204" pitchFamily="18" charset="0"/>
                      </a:rPr>
                      <m:t>≠</m:t>
                    </m:r>
                    <m:sSub>
                      <m:sSubPr>
                        <m:ctrlPr>
                          <a:rPr lang="en-US" sz="3300" i="1">
                            <a:latin typeface="Cambria Math" panose="02040503050406030204" pitchFamily="18" charset="0"/>
                          </a:rPr>
                        </m:ctrlPr>
                      </m:sSubPr>
                      <m:e>
                        <m:r>
                          <a:rPr lang="en-US" sz="3300" i="1">
                            <a:latin typeface="Cambria Math" panose="02040503050406030204" pitchFamily="18" charset="0"/>
                          </a:rPr>
                          <m:t>𝑗</m:t>
                        </m:r>
                      </m:e>
                      <m:sub>
                        <m:r>
                          <a:rPr lang="en-US" sz="3300" i="1">
                            <a:latin typeface="Cambria Math" panose="02040503050406030204" pitchFamily="18" charset="0"/>
                          </a:rPr>
                          <m:t>0</m:t>
                        </m:r>
                      </m:sub>
                    </m:sSub>
                  </m:oMath>
                </a14:m>
                <a:r>
                  <a:rPr lang="en-US" sz="3300" dirty="0"/>
                  <a:t> and </a:t>
                </a:r>
                <a14:m>
                  <m:oMath xmlns:m="http://schemas.openxmlformats.org/officeDocument/2006/math">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sSub>
                          <m:sSubPr>
                            <m:ctrlPr>
                              <a:rPr lang="en-US" sz="3300" i="1">
                                <a:latin typeface="Cambria Math" panose="02040503050406030204" pitchFamily="18" charset="0"/>
                              </a:rPr>
                            </m:ctrlPr>
                          </m:sSubPr>
                          <m:e>
                            <m:r>
                              <a:rPr lang="en-US" sz="3300" i="1">
                                <a:latin typeface="Cambria Math" panose="02040503050406030204" pitchFamily="18" charset="0"/>
                              </a:rPr>
                              <m:t>𝑗</m:t>
                            </m:r>
                          </m:e>
                          <m:sub>
                            <m:r>
                              <a:rPr lang="en-US" sz="3300" i="1">
                                <a:latin typeface="Cambria Math" panose="02040503050406030204" pitchFamily="18" charset="0"/>
                              </a:rPr>
                              <m:t>0</m:t>
                            </m:r>
                          </m:sub>
                        </m:sSub>
                      </m:sub>
                    </m:sSub>
                    <m:r>
                      <a:rPr lang="en-US" sz="3300" i="1">
                        <a:latin typeface="Cambria Math" panose="02040503050406030204" pitchFamily="18" charset="0"/>
                      </a:rPr>
                      <m:t>=1</m:t>
                    </m:r>
                  </m:oMath>
                </a14:m>
                <a:r>
                  <a:rPr lang="en-US" sz="3300" dirty="0"/>
                  <a:t>, then</a:t>
                </a:r>
                <a14:m>
                  <m:oMath xmlns:m="http://schemas.openxmlformats.org/officeDocument/2006/math">
                    <m:r>
                      <a:rPr lang="en-US" sz="3300" i="1">
                        <a:latin typeface="Cambria Math" panose="02040503050406030204" pitchFamily="18" charset="0"/>
                      </a:rPr>
                      <m:t>−</m:t>
                    </m:r>
                    <m:nary>
                      <m:naryPr>
                        <m:chr m:val="∑"/>
                        <m:ctrlPr>
                          <a:rPr lang="en-US" sz="3300" i="1">
                            <a:latin typeface="Cambria Math" panose="02040503050406030204" pitchFamily="18" charset="0"/>
                          </a:rPr>
                        </m:ctrlPr>
                      </m:naryPr>
                      <m:sub>
                        <m:r>
                          <m:rPr>
                            <m:brk m:alnAt="23"/>
                          </m:rPr>
                          <a:rPr lang="en-US" sz="3300" i="1">
                            <a:latin typeface="Cambria Math" panose="02040503050406030204" pitchFamily="18" charset="0"/>
                          </a:rPr>
                          <m:t>𝑗</m:t>
                        </m:r>
                        <m:r>
                          <a:rPr lang="en-US" sz="3300" i="1">
                            <a:latin typeface="Cambria Math" panose="02040503050406030204" pitchFamily="18" charset="0"/>
                          </a:rPr>
                          <m:t>=1</m:t>
                        </m:r>
                      </m:sub>
                      <m:sup>
                        <m:r>
                          <a:rPr lang="en-US" sz="3300" i="1">
                            <a:latin typeface="Cambria Math" panose="02040503050406030204" pitchFamily="18" charset="0"/>
                          </a:rPr>
                          <m:t>𝑘</m:t>
                        </m:r>
                      </m:sup>
                      <m:e>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r>
                              <a:rPr lang="en-US" sz="3300" i="1">
                                <a:latin typeface="Cambria Math" panose="02040503050406030204" pitchFamily="18" charset="0"/>
                              </a:rPr>
                              <m:t>𝑖𝑗</m:t>
                            </m:r>
                          </m:sub>
                        </m:sSub>
                        <m:sSub>
                          <m:sSubPr>
                            <m:ctrlPr>
                              <a:rPr lang="en-US" sz="3300" i="1">
                                <a:latin typeface="Cambria Math" panose="02040503050406030204" pitchFamily="18" charset="0"/>
                              </a:rPr>
                            </m:ctrlPr>
                          </m:sSubPr>
                          <m:e>
                            <m:r>
                              <m:rPr>
                                <m:sty m:val="p"/>
                              </m:rPr>
                              <a:rPr lang="en-US" sz="3300">
                                <a:latin typeface="Cambria Math" panose="02040503050406030204" pitchFamily="18" charset="0"/>
                              </a:rPr>
                              <m:t>log</m:t>
                            </m:r>
                          </m:e>
                          <m:sub>
                            <m:r>
                              <a:rPr lang="en-US" sz="3300" i="1">
                                <a:latin typeface="Cambria Math" panose="02040503050406030204" pitchFamily="18" charset="0"/>
                              </a:rPr>
                              <m:t>2</m:t>
                            </m:r>
                          </m:sub>
                        </m:sSub>
                        <m:d>
                          <m:dPr>
                            <m:ctrlPr>
                              <a:rPr lang="en-US" sz="3300" i="1">
                                <a:latin typeface="Cambria Math" panose="02040503050406030204" pitchFamily="18" charset="0"/>
                              </a:rPr>
                            </m:ctrlPr>
                          </m:dPr>
                          <m:e>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r>
                                  <a:rPr lang="en-US" sz="3300" i="1">
                                    <a:latin typeface="Cambria Math" panose="02040503050406030204" pitchFamily="18" charset="0"/>
                                  </a:rPr>
                                  <m:t>𝑖𝑗</m:t>
                                </m:r>
                              </m:sub>
                            </m:sSub>
                          </m:e>
                        </m:d>
                      </m:e>
                    </m:nary>
                    <m:r>
                      <a:rPr lang="en-US" sz="3300" i="1">
                        <a:latin typeface="Cambria Math" panose="02040503050406030204" pitchFamily="18" charset="0"/>
                      </a:rPr>
                      <m:t>=−</m:t>
                    </m:r>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sSub>
                          <m:sSubPr>
                            <m:ctrlPr>
                              <a:rPr lang="en-US" sz="3300" i="1">
                                <a:latin typeface="Cambria Math" panose="02040503050406030204" pitchFamily="18" charset="0"/>
                              </a:rPr>
                            </m:ctrlPr>
                          </m:sSubPr>
                          <m:e>
                            <m:r>
                              <a:rPr lang="en-US" sz="3300" i="1">
                                <a:latin typeface="Cambria Math" panose="02040503050406030204" pitchFamily="18" charset="0"/>
                              </a:rPr>
                              <m:t>𝑗</m:t>
                            </m:r>
                          </m:e>
                          <m:sub>
                            <m:r>
                              <a:rPr lang="en-US" sz="3300" i="1">
                                <a:latin typeface="Cambria Math" panose="02040503050406030204" pitchFamily="18" charset="0"/>
                              </a:rPr>
                              <m:t>0</m:t>
                            </m:r>
                          </m:sub>
                        </m:sSub>
                      </m:sub>
                    </m:sSub>
                    <m:sSub>
                      <m:sSubPr>
                        <m:ctrlPr>
                          <a:rPr lang="en-US" sz="3300" i="1">
                            <a:latin typeface="Cambria Math" panose="02040503050406030204" pitchFamily="18" charset="0"/>
                          </a:rPr>
                        </m:ctrlPr>
                      </m:sSubPr>
                      <m:e>
                        <m:r>
                          <m:rPr>
                            <m:sty m:val="p"/>
                          </m:rPr>
                          <a:rPr lang="en-US" sz="3300">
                            <a:latin typeface="Cambria Math" panose="02040503050406030204" pitchFamily="18" charset="0"/>
                          </a:rPr>
                          <m:t>log</m:t>
                        </m:r>
                      </m:e>
                      <m:sub>
                        <m:r>
                          <a:rPr lang="en-US" sz="3300">
                            <a:latin typeface="Cambria Math" panose="02040503050406030204" pitchFamily="18" charset="0"/>
                          </a:rPr>
                          <m:t>2</m:t>
                        </m:r>
                      </m:sub>
                    </m:sSub>
                    <m:d>
                      <m:dPr>
                        <m:ctrlPr>
                          <a:rPr lang="en-US" sz="3300" i="1">
                            <a:latin typeface="Cambria Math" panose="02040503050406030204" pitchFamily="18" charset="0"/>
                          </a:rPr>
                        </m:ctrlPr>
                      </m:dPr>
                      <m:e>
                        <m:sSub>
                          <m:sSubPr>
                            <m:ctrlPr>
                              <a:rPr lang="en-US" sz="3300" i="1">
                                <a:latin typeface="Cambria Math" panose="02040503050406030204" pitchFamily="18" charset="0"/>
                              </a:rPr>
                            </m:ctrlPr>
                          </m:sSubPr>
                          <m:e>
                            <m:r>
                              <a:rPr lang="en-US" sz="3300" i="1">
                                <a:latin typeface="Cambria Math" panose="02040503050406030204" pitchFamily="18" charset="0"/>
                              </a:rPr>
                              <m:t>𝑝</m:t>
                            </m:r>
                          </m:e>
                          <m:sub>
                            <m:sSub>
                              <m:sSubPr>
                                <m:ctrlPr>
                                  <a:rPr lang="en-US" sz="3300" i="1">
                                    <a:latin typeface="Cambria Math" panose="02040503050406030204" pitchFamily="18" charset="0"/>
                                  </a:rPr>
                                </m:ctrlPr>
                              </m:sSubPr>
                              <m:e>
                                <m:r>
                                  <a:rPr lang="en-US" sz="3300" i="1">
                                    <a:latin typeface="Cambria Math" panose="02040503050406030204" pitchFamily="18" charset="0"/>
                                  </a:rPr>
                                  <m:t>𝑗</m:t>
                                </m:r>
                              </m:e>
                              <m:sub>
                                <m:r>
                                  <a:rPr lang="en-US" sz="3300" i="1">
                                    <a:latin typeface="Cambria Math" panose="02040503050406030204" pitchFamily="18" charset="0"/>
                                  </a:rPr>
                                  <m:t>0</m:t>
                                </m:r>
                              </m:sub>
                            </m:sSub>
                          </m:sub>
                        </m:sSub>
                      </m:e>
                    </m:d>
                    <m:r>
                      <a:rPr lang="en-US" sz="3300" i="1">
                        <a:latin typeface="Cambria Math" panose="02040503050406030204" pitchFamily="18" charset="0"/>
                      </a:rPr>
                      <m:t>=0 </m:t>
                    </m:r>
                  </m:oMath>
                </a14:m>
                <a:endParaRPr lang="en-US" sz="3300" dirty="0"/>
              </a:p>
              <a:p>
                <a:pPr lvl="1">
                  <a:lnSpc>
                    <a:spcPct val="125000"/>
                  </a:lnSpc>
                  <a:spcBef>
                    <a:spcPts val="900"/>
                  </a:spcBef>
                </a:pPr>
                <a:r>
                  <a:rPr lang="en-US" sz="3300" dirty="0"/>
                  <a:t>Convention: </a:t>
                </a:r>
                <a14:m>
                  <m:oMath xmlns:m="http://schemas.openxmlformats.org/officeDocument/2006/math">
                    <m:r>
                      <a:rPr lang="en-US" sz="3300" i="1">
                        <a:latin typeface="Cambria Math" panose="02040503050406030204" pitchFamily="18" charset="0"/>
                      </a:rPr>
                      <m:t>0</m:t>
                    </m:r>
                    <m:func>
                      <m:funcPr>
                        <m:ctrlPr>
                          <a:rPr lang="en-US" sz="3300" i="1">
                            <a:latin typeface="Cambria Math" panose="02040503050406030204" pitchFamily="18" charset="0"/>
                          </a:rPr>
                        </m:ctrlPr>
                      </m:funcPr>
                      <m:fName>
                        <m:sSub>
                          <m:sSubPr>
                            <m:ctrlPr>
                              <a:rPr lang="en-US" sz="3300" i="1">
                                <a:latin typeface="Cambria Math" panose="02040503050406030204" pitchFamily="18" charset="0"/>
                              </a:rPr>
                            </m:ctrlPr>
                          </m:sSubPr>
                          <m:e>
                            <m:r>
                              <m:rPr>
                                <m:sty m:val="p"/>
                              </m:rPr>
                              <a:rPr lang="en-US" sz="3300">
                                <a:latin typeface="Cambria Math" panose="02040503050406030204" pitchFamily="18" charset="0"/>
                              </a:rPr>
                              <m:t>log</m:t>
                            </m:r>
                          </m:e>
                          <m:sub>
                            <m:r>
                              <a:rPr lang="en-US" sz="3300" i="1">
                                <a:latin typeface="Cambria Math" panose="02040503050406030204" pitchFamily="18" charset="0"/>
                              </a:rPr>
                              <m:t>2</m:t>
                            </m:r>
                          </m:sub>
                        </m:sSub>
                      </m:fName>
                      <m:e>
                        <m:d>
                          <m:dPr>
                            <m:ctrlPr>
                              <a:rPr lang="en-US" sz="3300" i="1">
                                <a:latin typeface="Cambria Math" panose="02040503050406030204" pitchFamily="18" charset="0"/>
                              </a:rPr>
                            </m:ctrlPr>
                          </m:dPr>
                          <m:e>
                            <m:r>
                              <a:rPr lang="en-US" sz="3300" i="1">
                                <a:latin typeface="Cambria Math" panose="02040503050406030204" pitchFamily="18" charset="0"/>
                              </a:rPr>
                              <m:t>0</m:t>
                            </m:r>
                          </m:e>
                        </m:d>
                      </m:e>
                    </m:func>
                    <m:r>
                      <a:rPr lang="en-US" sz="3300" i="1">
                        <a:latin typeface="Cambria Math" panose="02040503050406030204" pitchFamily="18" charset="0"/>
                      </a:rPr>
                      <m:t>=0</m:t>
                    </m:r>
                  </m:oMath>
                </a14:m>
                <a:r>
                  <a:rPr lang="en-US" sz="33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54126" y="1993814"/>
                <a:ext cx="15773400" cy="6735605"/>
              </a:xfrm>
              <a:blipFill>
                <a:blip r:embed="rId3"/>
                <a:stretch>
                  <a:fillRect l="-1082" r="-1624"/>
                </a:stretch>
              </a:blipFill>
            </p:spPr>
            <p:txBody>
              <a:bodyPr/>
              <a:lstStyle/>
              <a:p>
                <a:r>
                  <a:rPr lang="en-US">
                    <a:noFill/>
                  </a:rPr>
                  <a:t> </a:t>
                </a:r>
              </a:p>
            </p:txBody>
          </p:sp>
        </mc:Fallback>
      </mc:AlternateContent>
    </p:spTree>
    <p:extLst>
      <p:ext uri="{BB962C8B-B14F-4D97-AF65-F5344CB8AC3E}">
        <p14:creationId xmlns:p14="http://schemas.microsoft.com/office/powerpoint/2010/main" val="1678546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Log Base 2 in Entropy Measure?</a:t>
            </a:r>
          </a:p>
        </p:txBody>
      </p:sp>
      <p:sp>
        <p:nvSpPr>
          <p:cNvPr id="3" name="Content Placeholder 2"/>
          <p:cNvSpPr>
            <a:spLocks noGrp="1"/>
          </p:cNvSpPr>
          <p:nvPr>
            <p:ph idx="1"/>
          </p:nvPr>
        </p:nvSpPr>
        <p:spPr/>
        <p:txBody>
          <a:bodyPr anchor="ctr">
            <a:normAutofit/>
          </a:bodyPr>
          <a:lstStyle/>
          <a:p>
            <a:pPr>
              <a:lnSpc>
                <a:spcPct val="120000"/>
              </a:lnSpc>
              <a:spcBef>
                <a:spcPts val="900"/>
              </a:spcBef>
            </a:pPr>
            <a:r>
              <a:rPr lang="en-US" sz="3900" dirty="0"/>
              <a:t>It  has something to do with the binary representation of numbers.</a:t>
            </a:r>
          </a:p>
          <a:p>
            <a:pPr>
              <a:lnSpc>
                <a:spcPct val="120000"/>
              </a:lnSpc>
              <a:spcBef>
                <a:spcPts val="900"/>
              </a:spcBef>
            </a:pPr>
            <a:r>
              <a:rPr lang="en-US" sz="3900" dirty="0"/>
              <a:t>Want more details?  Please check out: </a:t>
            </a:r>
            <a:r>
              <a:rPr lang="en-US" sz="3900" dirty="0">
                <a:hlinkClick r:id="rId3"/>
              </a:rPr>
              <a:t>http://www.cs.csi.cuny.edu/~imberman/ai/Entropy%20and%20Information%20Gain.htm</a:t>
            </a:r>
            <a:r>
              <a:rPr lang="en-US" sz="3900" dirty="0"/>
              <a:t> </a:t>
            </a:r>
          </a:p>
        </p:txBody>
      </p:sp>
    </p:spTree>
    <p:extLst>
      <p:ext uri="{BB962C8B-B14F-4D97-AF65-F5344CB8AC3E}">
        <p14:creationId xmlns:p14="http://schemas.microsoft.com/office/powerpoint/2010/main" val="316477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Gini Index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25000"/>
                  </a:lnSpc>
                  <a:spcBef>
                    <a:spcPts val="900"/>
                  </a:spcBef>
                </a:pPr>
                <a:r>
                  <a:rPr lang="en-US" sz="3900" dirty="0"/>
                  <a:t>Borrowed the idea for Gini Coefficient that measures income disparity</a:t>
                </a:r>
              </a:p>
              <a:p>
                <a:pPr>
                  <a:lnSpc>
                    <a:spcPct val="125000"/>
                  </a:lnSpc>
                  <a:spcBef>
                    <a:spcPts val="900"/>
                  </a:spcBef>
                </a:pPr>
                <a:r>
                  <a:rPr lang="en-US" sz="3900" dirty="0"/>
                  <a:t>Highest Gini Index means the distribution of target values are uniform or completely impure</a:t>
                </a:r>
              </a:p>
              <a:p>
                <a:pPr lvl="1">
                  <a:lnSpc>
                    <a:spcPct val="125000"/>
                  </a:lnSpc>
                  <a:spcBef>
                    <a:spcPts val="900"/>
                  </a:spcBef>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𝑘</m:t>
                        </m:r>
                      </m:den>
                    </m:f>
                  </m:oMath>
                </a14:m>
                <a:r>
                  <a:rPr lang="en-US" dirty="0">
                    <a:solidFill>
                      <a:schemeClr val="tx1"/>
                    </a:solidFill>
                  </a:rPr>
                  <a:t> then </a:t>
                </a:r>
                <a14:m>
                  <m:oMath xmlns:m="http://schemas.openxmlformats.org/officeDocument/2006/math">
                    <m:r>
                      <a:rPr lang="en-US" i="1">
                        <a:solidFill>
                          <a:schemeClr val="tx1"/>
                        </a:solidFill>
                        <a:latin typeface="Cambria Math" panose="02040503050406030204" pitchFamily="18" charset="0"/>
                      </a:rPr>
                      <m:t>1−</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𝑖𝑗</m:t>
                            </m:r>
                          </m:sub>
                          <m:sup>
                            <m:r>
                              <a:rPr lang="en-US" i="1">
                                <a:solidFill>
                                  <a:schemeClr val="tx1"/>
                                </a:solidFill>
                                <a:latin typeface="Cambria Math" panose="02040503050406030204" pitchFamily="18" charset="0"/>
                              </a:rPr>
                              <m:t>2</m:t>
                            </m:r>
                          </m:sup>
                        </m:sSubSup>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𝑘</m:t>
                                </m:r>
                              </m:e>
                              <m:sup>
                                <m:r>
                                  <a:rPr lang="en-US" b="0" i="1" smtClean="0">
                                    <a:solidFill>
                                      <a:schemeClr val="tx1"/>
                                    </a:solidFill>
                                    <a:latin typeface="Cambria Math" panose="02040503050406030204" pitchFamily="18" charset="0"/>
                                  </a:rPr>
                                  <m:t>2</m:t>
                                </m:r>
                              </m:sup>
                            </m:sSup>
                          </m:den>
                        </m:f>
                      </m:e>
                    </m:nary>
                    <m:r>
                      <a:rPr lang="en-US" b="0" i="1" smtClean="0">
                        <a:solidFill>
                          <a:schemeClr val="tx1"/>
                        </a:solidFill>
                        <a:latin typeface="Cambria Math" panose="02040503050406030204" pitchFamily="18" charset="0"/>
                      </a:rPr>
                      <m:t>=1−</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𝑘</m:t>
                        </m:r>
                      </m:den>
                    </m:f>
                  </m:oMath>
                </a14:m>
                <a:endParaRPr lang="en-US" dirty="0">
                  <a:solidFill>
                    <a:schemeClr val="tx1"/>
                  </a:solidFill>
                </a:endParaRPr>
              </a:p>
              <a:p>
                <a:pPr>
                  <a:lnSpc>
                    <a:spcPct val="125000"/>
                  </a:lnSpc>
                  <a:spcBef>
                    <a:spcPts val="900"/>
                  </a:spcBef>
                </a:pPr>
                <a:r>
                  <a:rPr lang="en-US" sz="3900" dirty="0"/>
                  <a:t>Lowest Gini Index means the distribution of target values are degenerate or completely pure</a:t>
                </a:r>
              </a:p>
              <a:p>
                <a:pPr lvl="1">
                  <a:lnSpc>
                    <a:spcPct val="125000"/>
                  </a:lnSpc>
                  <a:spcBef>
                    <a:spcPts val="900"/>
                  </a:spcBef>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=0</m:t>
                    </m:r>
                  </m:oMath>
                </a14:m>
                <a:r>
                  <a:rPr lang="en-US" dirty="0">
                    <a:solidFill>
                      <a:schemeClr val="tx1"/>
                    </a:solidFill>
                  </a:rPr>
                  <a:t> if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𝑗</m:t>
                        </m:r>
                      </m:e>
                      <m:sub>
                        <m:r>
                          <a:rPr lang="en-US" b="0" i="1" smtClean="0">
                            <a:solidFill>
                              <a:schemeClr val="tx1"/>
                            </a:solidFill>
                            <a:latin typeface="Cambria Math" panose="02040503050406030204" pitchFamily="18" charset="0"/>
                          </a:rPr>
                          <m:t>0</m:t>
                        </m:r>
                      </m:sub>
                    </m:sSub>
                  </m:oMath>
                </a14:m>
                <a:r>
                  <a:rPr lang="en-US" dirty="0">
                    <a:solidFill>
                      <a:schemeClr val="tx1"/>
                    </a:solidFill>
                  </a:rPr>
                  <a:t> and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𝑗</m:t>
                            </m:r>
                          </m:e>
                          <m:sub>
                            <m:r>
                              <a:rPr lang="en-US" b="0" i="1" smtClean="0">
                                <a:solidFill>
                                  <a:schemeClr val="tx1"/>
                                </a:solidFill>
                                <a:latin typeface="Cambria Math" panose="02040503050406030204" pitchFamily="18" charset="0"/>
                              </a:rPr>
                              <m:t>0</m:t>
                            </m:r>
                          </m:sub>
                        </m:sSub>
                      </m:sub>
                    </m:sSub>
                    <m:r>
                      <a:rPr lang="en-US" b="0" i="1" smtClean="0">
                        <a:solidFill>
                          <a:schemeClr val="tx1"/>
                        </a:solidFill>
                        <a:latin typeface="Cambria Math" panose="02040503050406030204" pitchFamily="18" charset="0"/>
                      </a:rPr>
                      <m:t>=1</m:t>
                    </m:r>
                  </m:oMath>
                </a14:m>
                <a:r>
                  <a:rPr lang="en-US" dirty="0">
                    <a:solidFill>
                      <a:schemeClr val="tx1"/>
                    </a:solidFill>
                  </a:rPr>
                  <a:t>, then </a:t>
                </a:r>
                <a14:m>
                  <m:oMath xmlns:m="http://schemas.openxmlformats.org/officeDocument/2006/math">
                    <m:r>
                      <a:rPr lang="en-US" i="1">
                        <a:solidFill>
                          <a:schemeClr val="tx1"/>
                        </a:solidFill>
                        <a:latin typeface="Cambria Math" panose="02040503050406030204" pitchFamily="18" charset="0"/>
                      </a:rPr>
                      <m:t>1−</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𝑖𝑗</m:t>
                            </m:r>
                          </m:sub>
                          <m:sup>
                            <m:r>
                              <a:rPr lang="en-US" i="1">
                                <a:solidFill>
                                  <a:schemeClr val="tx1"/>
                                </a:solidFill>
                                <a:latin typeface="Cambria Math" panose="02040503050406030204" pitchFamily="18" charset="0"/>
                              </a:rPr>
                              <m:t>2</m:t>
                            </m:r>
                          </m:sup>
                        </m:sSubSup>
                      </m:e>
                    </m:nary>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oMath>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97" r="-754" b="-9366"/>
                </a:stretch>
              </a:blipFill>
            </p:spPr>
            <p:txBody>
              <a:bodyPr/>
              <a:lstStyle/>
              <a:p>
                <a:r>
                  <a:rPr lang="en-US">
                    <a:noFill/>
                  </a:rPr>
                  <a:t> </a:t>
                </a:r>
              </a:p>
            </p:txBody>
          </p:sp>
        </mc:Fallback>
      </mc:AlternateContent>
    </p:spTree>
    <p:extLst>
      <p:ext uri="{BB962C8B-B14F-4D97-AF65-F5344CB8AC3E}">
        <p14:creationId xmlns:p14="http://schemas.microsoft.com/office/powerpoint/2010/main" val="305253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1:</a:t>
            </a:r>
            <a:br>
              <a:rPr lang="en-US" altLang="en-US" sz="7200" b="1" dirty="0">
                <a:solidFill>
                  <a:schemeClr val="tx1"/>
                </a:solidFill>
              </a:rPr>
            </a:br>
            <a:r>
              <a:rPr lang="en-US" altLang="en-US" sz="7200" b="1" dirty="0">
                <a:solidFill>
                  <a:schemeClr val="tx1"/>
                </a:solidFill>
              </a:rPr>
              <a:t>Motivation of</a:t>
            </a:r>
            <a:br>
              <a:rPr lang="en-US" altLang="en-US" sz="7200" b="1" dirty="0">
                <a:solidFill>
                  <a:schemeClr val="tx1"/>
                </a:solidFill>
              </a:rPr>
            </a:br>
            <a:r>
              <a:rPr lang="en-US" altLang="en-US" sz="7200" b="1" dirty="0">
                <a:solidFill>
                  <a:schemeClr val="tx1"/>
                </a:solidFill>
              </a:rPr>
              <a:t>Decision Trees</a:t>
            </a:r>
            <a:endParaRPr lang="en-US" sz="7200" b="1" dirty="0">
              <a:solidFill>
                <a:schemeClr val="tx1"/>
              </a:solidFill>
            </a:endParaRPr>
          </a:p>
        </p:txBody>
      </p:sp>
    </p:spTree>
    <p:extLst>
      <p:ext uri="{BB962C8B-B14F-4D97-AF65-F5344CB8AC3E}">
        <p14:creationId xmlns:p14="http://schemas.microsoft.com/office/powerpoint/2010/main" val="1865511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Entropy and Gini Index for a Split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fontScale="92500"/>
              </a:bodyPr>
              <a:lstStyle/>
              <a:p>
                <a:pPr>
                  <a:lnSpc>
                    <a:spcPct val="135000"/>
                  </a:lnSpc>
                  <a:spcBef>
                    <a:spcPts val="900"/>
                  </a:spcBef>
                </a:pPr>
                <a:r>
                  <a:rPr lang="en-US" sz="3900" dirty="0"/>
                  <a:t>Suppose there are </a:t>
                </a:r>
                <a14:m>
                  <m:oMath xmlns:m="http://schemas.openxmlformats.org/officeDocument/2006/math">
                    <m:r>
                      <a:rPr lang="en-US" sz="3900" i="1">
                        <a:latin typeface="Cambria Math" panose="02040503050406030204" pitchFamily="18" charset="0"/>
                      </a:rPr>
                      <m:t>𝐷</m:t>
                    </m:r>
                    <m:r>
                      <a:rPr lang="en-US" sz="3900" i="1">
                        <a:latin typeface="Cambria Math" panose="02040503050406030204" pitchFamily="18" charset="0"/>
                        <a:ea typeface="Cambria Math" panose="02040503050406030204" pitchFamily="18" charset="0"/>
                      </a:rPr>
                      <m:t>≥2</m:t>
                    </m:r>
                  </m:oMath>
                </a14:m>
                <a:r>
                  <a:rPr lang="en-US" sz="3900" dirty="0"/>
                  <a:t> nodes in a split (or a level) in a decision tree.</a:t>
                </a:r>
              </a:p>
              <a:p>
                <a:pPr>
                  <a:lnSpc>
                    <a:spcPct val="135000"/>
                  </a:lnSpc>
                  <a:spcBef>
                    <a:spcPts val="900"/>
                  </a:spcBef>
                </a:pPr>
                <a:r>
                  <a:rPr lang="en-US" sz="3900" dirty="0"/>
                  <a:t>Number of observations in the nodes: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𝑁</m:t>
                        </m:r>
                      </m:e>
                      <m:sub>
                        <m:r>
                          <a:rPr lang="en-US" sz="3900" i="1">
                            <a:latin typeface="Cambria Math" panose="02040503050406030204" pitchFamily="18" charset="0"/>
                          </a:rPr>
                          <m:t>𝑑</m:t>
                        </m:r>
                      </m:sub>
                    </m:sSub>
                    <m:r>
                      <a:rPr lang="en-US" sz="3900" i="1">
                        <a:latin typeface="Cambria Math" panose="02040503050406030204" pitchFamily="18" charset="0"/>
                        <a:ea typeface="Cambria Math" panose="02040503050406030204" pitchFamily="18" charset="0"/>
                      </a:rPr>
                      <m:t>≥0</m:t>
                    </m:r>
                    <m:r>
                      <a:rPr lang="en-US" sz="3900" i="1">
                        <a:latin typeface="Cambria Math" panose="02040503050406030204" pitchFamily="18" charset="0"/>
                      </a:rPr>
                      <m:t>,</m:t>
                    </m:r>
                    <m:r>
                      <a:rPr lang="en-US" sz="3900" i="1">
                        <a:latin typeface="Cambria Math" panose="02040503050406030204" pitchFamily="18" charset="0"/>
                      </a:rPr>
                      <m:t>𝑑</m:t>
                    </m:r>
                    <m:r>
                      <a:rPr lang="en-US" sz="3900" i="1">
                        <a:latin typeface="Cambria Math" panose="02040503050406030204" pitchFamily="18" charset="0"/>
                      </a:rPr>
                      <m:t>=1,…,</m:t>
                    </m:r>
                    <m:r>
                      <a:rPr lang="en-US" sz="3900" i="1">
                        <a:latin typeface="Cambria Math" panose="02040503050406030204" pitchFamily="18" charset="0"/>
                      </a:rPr>
                      <m:t>𝐷</m:t>
                    </m:r>
                  </m:oMath>
                </a14:m>
                <a:r>
                  <a:rPr lang="en-US" sz="3900" dirty="0"/>
                  <a:t>.</a:t>
                </a:r>
              </a:p>
              <a:p>
                <a:pPr>
                  <a:lnSpc>
                    <a:spcPct val="135000"/>
                  </a:lnSpc>
                  <a:spcBef>
                    <a:spcPts val="900"/>
                  </a:spcBef>
                </a:pPr>
                <a:r>
                  <a:rPr lang="en-US" sz="3900" dirty="0"/>
                  <a:t>Impurity (Entropy or Gini) values in the nodes: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𝑉</m:t>
                        </m:r>
                      </m:e>
                      <m:sub>
                        <m:r>
                          <a:rPr lang="en-US" sz="3900" i="1">
                            <a:latin typeface="Cambria Math" panose="02040503050406030204" pitchFamily="18" charset="0"/>
                          </a:rPr>
                          <m:t>𝑑</m:t>
                        </m:r>
                      </m:sub>
                    </m:sSub>
                    <m:r>
                      <a:rPr lang="en-US" sz="3900" i="1">
                        <a:latin typeface="Cambria Math" panose="02040503050406030204" pitchFamily="18" charset="0"/>
                        <a:ea typeface="Cambria Math" panose="02040503050406030204" pitchFamily="18" charset="0"/>
                      </a:rPr>
                      <m:t>≥0</m:t>
                    </m:r>
                    <m:r>
                      <a:rPr lang="en-US" sz="3900" i="1">
                        <a:latin typeface="Cambria Math" panose="02040503050406030204" pitchFamily="18" charset="0"/>
                      </a:rPr>
                      <m:t>,</m:t>
                    </m:r>
                    <m:r>
                      <a:rPr lang="en-US" sz="3900" i="1">
                        <a:latin typeface="Cambria Math" panose="02040503050406030204" pitchFamily="18" charset="0"/>
                      </a:rPr>
                      <m:t>𝑑</m:t>
                    </m:r>
                    <m:r>
                      <a:rPr lang="en-US" sz="3900" i="1">
                        <a:latin typeface="Cambria Math" panose="02040503050406030204" pitchFamily="18" charset="0"/>
                      </a:rPr>
                      <m:t>=1,…,</m:t>
                    </m:r>
                    <m:r>
                      <a:rPr lang="en-US" sz="3900" i="1">
                        <a:latin typeface="Cambria Math" panose="02040503050406030204" pitchFamily="18" charset="0"/>
                      </a:rPr>
                      <m:t>𝐷</m:t>
                    </m:r>
                  </m:oMath>
                </a14:m>
                <a:endParaRPr lang="en-US" sz="3900" dirty="0"/>
              </a:p>
              <a:p>
                <a:pPr>
                  <a:lnSpc>
                    <a:spcPct val="135000"/>
                  </a:lnSpc>
                  <a:spcBef>
                    <a:spcPts val="900"/>
                  </a:spcBef>
                </a:pPr>
                <a:r>
                  <a:rPr lang="en-US" sz="3900" dirty="0"/>
                  <a:t>The aggregated Impurity value of the split is the count-weighted mean of the nodes’ impurity values.</a:t>
                </a:r>
              </a:p>
              <a:p>
                <a:pPr marL="0" indent="0">
                  <a:lnSpc>
                    <a:spcPct val="135000"/>
                  </a:lnSpc>
                  <a:spcBef>
                    <a:spcPts val="900"/>
                  </a:spcBef>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𝐼</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𝐷</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𝑁</m:t>
                                  </m:r>
                                </m:e>
                                <m:sub>
                                  <m:r>
                                    <a:rPr lang="en-US" b="0" i="1" smtClean="0">
                                      <a:solidFill>
                                        <a:schemeClr val="tx1"/>
                                      </a:solidFill>
                                      <a:latin typeface="Cambria Math" panose="02040503050406030204" pitchFamily="18" charset="0"/>
                                    </a:rPr>
                                    <m:t>𝑑</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𝑉</m:t>
                                  </m:r>
                                </m:e>
                                <m:sub>
                                  <m:r>
                                    <a:rPr lang="en-US" b="0" i="1" smtClean="0">
                                      <a:solidFill>
                                        <a:schemeClr val="tx1"/>
                                      </a:solidFill>
                                      <a:latin typeface="Cambria Math" panose="02040503050406030204" pitchFamily="18" charset="0"/>
                                    </a:rPr>
                                    <m:t>𝑑</m:t>
                                  </m:r>
                                </m:sub>
                              </m:sSub>
                            </m:e>
                          </m:nary>
                        </m:num>
                        <m:den>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𝑑</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𝐷</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𝑁</m:t>
                                  </m:r>
                                </m:e>
                                <m:sub>
                                  <m:r>
                                    <a:rPr lang="en-US" i="1">
                                      <a:solidFill>
                                        <a:schemeClr val="tx1"/>
                                      </a:solidFill>
                                      <a:latin typeface="Cambria Math" panose="02040503050406030204" pitchFamily="18" charset="0"/>
                                    </a:rPr>
                                    <m:t>𝑑</m:t>
                                  </m:r>
                                </m:sub>
                              </m:sSub>
                            </m:e>
                          </m:nary>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81"/>
                </a:stretch>
              </a:blipFill>
            </p:spPr>
            <p:txBody>
              <a:bodyPr/>
              <a:lstStyle/>
              <a:p>
                <a:r>
                  <a:rPr lang="en-US">
                    <a:noFill/>
                  </a:rPr>
                  <a:t> </a:t>
                </a:r>
              </a:p>
            </p:txBody>
          </p:sp>
        </mc:Fallback>
      </mc:AlternateContent>
    </p:spTree>
    <p:extLst>
      <p:ext uri="{BB962C8B-B14F-4D97-AF65-F5344CB8AC3E}">
        <p14:creationId xmlns:p14="http://schemas.microsoft.com/office/powerpoint/2010/main" val="1247995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2AEA9-0A49-B312-6FAC-7331F45CCD0D}"/>
              </a:ext>
            </a:extLst>
          </p:cNvPr>
          <p:cNvSpPr>
            <a:spLocks noGrp="1"/>
          </p:cNvSpPr>
          <p:nvPr>
            <p:ph type="title"/>
          </p:nvPr>
        </p:nvSpPr>
        <p:spPr/>
        <p:txBody>
          <a:bodyPr/>
          <a:lstStyle/>
          <a:p>
            <a:pPr algn="ctr"/>
            <a:r>
              <a:rPr lang="en-US" b="1" dirty="0"/>
              <a:t>Regression Tree Example</a:t>
            </a:r>
          </a:p>
        </p:txBody>
      </p:sp>
      <p:sp>
        <p:nvSpPr>
          <p:cNvPr id="2" name="Arrow: Right 1">
            <a:extLst>
              <a:ext uri="{FF2B5EF4-FFF2-40B4-BE49-F238E27FC236}">
                <a16:creationId xmlns:a16="http://schemas.microsoft.com/office/drawing/2014/main" id="{39A02DDD-A6F4-43A5-D306-A03B13DA8E81}"/>
              </a:ext>
            </a:extLst>
          </p:cNvPr>
          <p:cNvSpPr/>
          <p:nvPr/>
        </p:nvSpPr>
        <p:spPr>
          <a:xfrm>
            <a:off x="2286000" y="2900856"/>
            <a:ext cx="13716000" cy="4800600"/>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2"/>
                </a:solidFill>
              </a:rPr>
              <a:t>Module 7 Partition Data Recursively.py</a:t>
            </a:r>
          </a:p>
        </p:txBody>
      </p:sp>
    </p:spTree>
    <p:extLst>
      <p:ext uri="{BB962C8B-B14F-4D97-AF65-F5344CB8AC3E}">
        <p14:creationId xmlns:p14="http://schemas.microsoft.com/office/powerpoint/2010/main" val="962948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2AEA9-0A49-B312-6FAC-7331F45CCD0D}"/>
              </a:ext>
            </a:extLst>
          </p:cNvPr>
          <p:cNvSpPr>
            <a:spLocks noGrp="1"/>
          </p:cNvSpPr>
          <p:nvPr>
            <p:ph type="title"/>
          </p:nvPr>
        </p:nvSpPr>
        <p:spPr/>
        <p:txBody>
          <a:bodyPr/>
          <a:lstStyle/>
          <a:p>
            <a:pPr algn="ctr"/>
            <a:r>
              <a:rPr lang="en-US" b="1" dirty="0"/>
              <a:t>Classification Tree Toy Example</a:t>
            </a:r>
          </a:p>
        </p:txBody>
      </p:sp>
      <p:sp>
        <p:nvSpPr>
          <p:cNvPr id="2" name="Arrow: Right 1">
            <a:extLst>
              <a:ext uri="{FF2B5EF4-FFF2-40B4-BE49-F238E27FC236}">
                <a16:creationId xmlns:a16="http://schemas.microsoft.com/office/drawing/2014/main" id="{39A02DDD-A6F4-43A5-D306-A03B13DA8E81}"/>
              </a:ext>
            </a:extLst>
          </p:cNvPr>
          <p:cNvSpPr/>
          <p:nvPr/>
        </p:nvSpPr>
        <p:spPr>
          <a:xfrm>
            <a:off x="2286000" y="2743200"/>
            <a:ext cx="13716000" cy="4800600"/>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2"/>
                </a:solidFill>
              </a:rPr>
              <a:t>Module 7 Toy Classification Tree.py</a:t>
            </a:r>
          </a:p>
        </p:txBody>
      </p:sp>
    </p:spTree>
    <p:extLst>
      <p:ext uri="{BB962C8B-B14F-4D97-AF65-F5344CB8AC3E}">
        <p14:creationId xmlns:p14="http://schemas.microsoft.com/office/powerpoint/2010/main" val="2682791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52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After you run the </a:t>
            </a:r>
            <a:r>
              <a:rPr lang="en-US" b="1" dirty="0"/>
              <a:t>Module 7 Toy Classification Tree.py</a:t>
            </a:r>
            <a:r>
              <a:rPr lang="en-US" dirty="0"/>
              <a:t>, what is the optimal split?  What is the split entropy?</a:t>
            </a:r>
          </a:p>
          <a:p>
            <a:pPr marL="0" indent="0">
              <a:lnSpc>
                <a:spcPct val="125000"/>
              </a:lnSpc>
              <a:spcBef>
                <a:spcPts val="600"/>
              </a:spcBef>
              <a:buNone/>
            </a:pPr>
            <a:endParaRPr lang="en-US" dirty="0"/>
          </a:p>
          <a:p>
            <a:pPr marL="0" indent="0">
              <a:lnSpc>
                <a:spcPct val="125000"/>
              </a:lnSpc>
              <a:spcBef>
                <a:spcPts val="600"/>
              </a:spcBef>
              <a:buNone/>
            </a:pPr>
            <a:r>
              <a:rPr lang="en-US" b="1" dirty="0"/>
              <a:t>Answer</a:t>
            </a:r>
            <a:r>
              <a:rPr lang="en-US" dirty="0"/>
              <a:t>. The Left Branch is  ['Salt’] and the Right Branch is ['Pepper', 'Sugar’].  The split entropy is 0.6097.</a:t>
            </a:r>
          </a:p>
          <a:p>
            <a:pPr marL="673100" lvl="1" indent="0">
              <a:spcBef>
                <a:spcPts val="600"/>
              </a:spcBef>
              <a:buNone/>
            </a:pPr>
            <a:endParaRPr lang="en-US" dirty="0"/>
          </a:p>
        </p:txBody>
      </p:sp>
    </p:spTree>
    <p:extLst>
      <p:ext uri="{BB962C8B-B14F-4D97-AF65-F5344CB8AC3E}">
        <p14:creationId xmlns:p14="http://schemas.microsoft.com/office/powerpoint/2010/main" val="3314648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2</a:t>
            </a:r>
          </a:p>
        </p:txBody>
      </p:sp>
    </p:spTree>
    <p:extLst>
      <p:ext uri="{BB962C8B-B14F-4D97-AF65-F5344CB8AC3E}">
        <p14:creationId xmlns:p14="http://schemas.microsoft.com/office/powerpoint/2010/main" val="2208163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3: Cluster Profiling</a:t>
            </a:r>
            <a:endParaRPr lang="en-US" sz="7200" b="1" dirty="0">
              <a:solidFill>
                <a:schemeClr val="tx1"/>
              </a:solidFill>
            </a:endParaRPr>
          </a:p>
        </p:txBody>
      </p:sp>
    </p:spTree>
    <p:extLst>
      <p:ext uri="{BB962C8B-B14F-4D97-AF65-F5344CB8AC3E}">
        <p14:creationId xmlns:p14="http://schemas.microsoft.com/office/powerpoint/2010/main" val="1717551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Scikit-Learn Decision Tree Module</a:t>
            </a:r>
          </a:p>
        </p:txBody>
      </p:sp>
      <p:sp>
        <p:nvSpPr>
          <p:cNvPr id="3" name="Content Placeholder 2"/>
          <p:cNvSpPr>
            <a:spLocks noGrp="1"/>
          </p:cNvSpPr>
          <p:nvPr>
            <p:ph idx="1"/>
          </p:nvPr>
        </p:nvSpPr>
        <p:spPr/>
        <p:txBody>
          <a:bodyPr anchor="ctr">
            <a:normAutofit/>
          </a:bodyPr>
          <a:lstStyle/>
          <a:p>
            <a:pPr>
              <a:lnSpc>
                <a:spcPct val="125000"/>
              </a:lnSpc>
              <a:spcBef>
                <a:spcPts val="600"/>
              </a:spcBef>
            </a:pPr>
            <a:r>
              <a:rPr lang="en-US" dirty="0" err="1">
                <a:solidFill>
                  <a:schemeClr val="tx1"/>
                </a:solidFill>
                <a:latin typeface="Consolas" panose="020B0609020204030204" pitchFamily="49" charset="0"/>
                <a:cs typeface="Courier New" panose="02070309020205020404" pitchFamily="49" charset="0"/>
              </a:rPr>
              <a:t>tree.DecisionTreeClassifier</a:t>
            </a:r>
            <a:r>
              <a:rPr lang="en-US" dirty="0">
                <a:solidFill>
                  <a:schemeClr val="tx1"/>
                </a:solidFill>
                <a:latin typeface="Consolas" panose="020B0609020204030204" pitchFamily="49" charset="0"/>
                <a:cs typeface="Courier New" panose="02070309020205020404" pitchFamily="49" charset="0"/>
              </a:rPr>
              <a:t>()	</a:t>
            </a:r>
            <a:r>
              <a:rPr lang="en-US" dirty="0">
                <a:solidFill>
                  <a:schemeClr val="tx1"/>
                </a:solidFill>
                <a:cs typeface="Courier New" panose="02070309020205020404" pitchFamily="49" charset="0"/>
              </a:rPr>
              <a:t>A decision tree classifier</a:t>
            </a:r>
          </a:p>
          <a:p>
            <a:pPr>
              <a:lnSpc>
                <a:spcPct val="125000"/>
              </a:lnSpc>
              <a:spcBef>
                <a:spcPts val="600"/>
              </a:spcBef>
            </a:pPr>
            <a:r>
              <a:rPr lang="en-US" dirty="0" err="1">
                <a:solidFill>
                  <a:schemeClr val="tx1"/>
                </a:solidFill>
                <a:latin typeface="Consolas" panose="020B0609020204030204" pitchFamily="49" charset="0"/>
                <a:cs typeface="Courier New" panose="02070309020205020404" pitchFamily="49" charset="0"/>
              </a:rPr>
              <a:t>tree.DecisionTreeRegressor</a:t>
            </a:r>
            <a:r>
              <a:rPr lang="en-US" dirty="0">
                <a:solidFill>
                  <a:schemeClr val="tx1"/>
                </a:solidFill>
                <a:latin typeface="Consolas" panose="020B0609020204030204" pitchFamily="49" charset="0"/>
                <a:cs typeface="Courier New" panose="02070309020205020404" pitchFamily="49" charset="0"/>
              </a:rPr>
              <a:t>()	</a:t>
            </a:r>
            <a:r>
              <a:rPr lang="en-US" dirty="0">
                <a:solidFill>
                  <a:schemeClr val="tx1"/>
                </a:solidFill>
                <a:cs typeface="Courier New" panose="02070309020205020404" pitchFamily="49" charset="0"/>
              </a:rPr>
              <a:t>A decision tree regressor</a:t>
            </a:r>
          </a:p>
          <a:p>
            <a:pPr>
              <a:lnSpc>
                <a:spcPct val="125000"/>
              </a:lnSpc>
              <a:spcBef>
                <a:spcPts val="600"/>
              </a:spcBef>
            </a:pPr>
            <a:r>
              <a:rPr lang="en-US" dirty="0" err="1">
                <a:solidFill>
                  <a:schemeClr val="tx1"/>
                </a:solidFill>
                <a:latin typeface="Consolas" panose="020B0609020204030204" pitchFamily="49" charset="0"/>
                <a:cs typeface="Courier New" panose="02070309020205020404" pitchFamily="49" charset="0"/>
              </a:rPr>
              <a:t>tree.plot_tree</a:t>
            </a:r>
            <a:r>
              <a:rPr lang="en-US" dirty="0">
                <a:solidFill>
                  <a:schemeClr val="tx1"/>
                </a:solidFill>
                <a:latin typeface="Consolas" panose="020B0609020204030204" pitchFamily="49" charset="0"/>
                <a:cs typeface="Courier New" panose="02070309020205020404" pitchFamily="49" charset="0"/>
              </a:rPr>
              <a:t>()					</a:t>
            </a:r>
            <a:r>
              <a:rPr lang="en-US" dirty="0">
                <a:solidFill>
                  <a:schemeClr val="tx1"/>
                </a:solidFill>
                <a:cs typeface="Courier New" panose="02070309020205020404" pitchFamily="49" charset="0"/>
              </a:rPr>
              <a:t>Draw a tree diagram</a:t>
            </a:r>
          </a:p>
          <a:p>
            <a:pPr>
              <a:lnSpc>
                <a:spcPct val="125000"/>
              </a:lnSpc>
              <a:spcBef>
                <a:spcPts val="600"/>
              </a:spcBef>
            </a:pPr>
            <a:r>
              <a:rPr lang="en-US" sz="4400" dirty="0">
                <a:solidFill>
                  <a:srgbClr val="0070C0"/>
                </a:solidFill>
                <a:latin typeface="Consolas" panose="020B06090202040302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module-</a:t>
            </a:r>
            <a:r>
              <a:rPr lang="en-US" sz="4400" dirty="0" err="1">
                <a:solidFill>
                  <a:srgbClr val="0070C0"/>
                </a:solidFill>
                <a:latin typeface="Consolas" panose="020B06090202040302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sklearn</a:t>
            </a:r>
            <a:r>
              <a:rPr lang="en-US" sz="4400" dirty="0">
                <a:solidFill>
                  <a:srgbClr val="0070C0"/>
                </a:solidFill>
                <a:latin typeface="Consolas" panose="020B06090202040302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 tree</a:t>
            </a:r>
            <a:r>
              <a:rPr lang="en-US" dirty="0">
                <a:latin typeface="Consolas" panose="020B0609020204030204" pitchFamily="49" charset="0"/>
                <a:cs typeface="Courier New" panose="02070309020205020404" pitchFamily="49" charset="0"/>
              </a:rPr>
              <a:t> </a:t>
            </a:r>
          </a:p>
        </p:txBody>
      </p:sp>
    </p:spTree>
    <p:extLst>
      <p:ext uri="{BB962C8B-B14F-4D97-AF65-F5344CB8AC3E}">
        <p14:creationId xmlns:p14="http://schemas.microsoft.com/office/powerpoint/2010/main" val="1214181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Notes</a:t>
            </a:r>
          </a:p>
        </p:txBody>
      </p:sp>
      <p:sp>
        <p:nvSpPr>
          <p:cNvPr id="3" name="Content Placeholder 2"/>
          <p:cNvSpPr>
            <a:spLocks noGrp="1"/>
          </p:cNvSpPr>
          <p:nvPr>
            <p:ph idx="1"/>
          </p:nvPr>
        </p:nvSpPr>
        <p:spPr/>
        <p:txBody>
          <a:bodyPr anchor="ctr">
            <a:normAutofit/>
          </a:bodyPr>
          <a:lstStyle/>
          <a:p>
            <a:pPr marL="771525" indent="-771525">
              <a:lnSpc>
                <a:spcPct val="125000"/>
              </a:lnSpc>
              <a:spcBef>
                <a:spcPts val="900"/>
              </a:spcBef>
              <a:buFont typeface="+mj-lt"/>
              <a:buAutoNum type="arabicPeriod"/>
            </a:pPr>
            <a:r>
              <a:rPr lang="en-US" sz="4000" dirty="0"/>
              <a:t>Assume all input fields are interval and, thus, numeric variables</a:t>
            </a:r>
          </a:p>
          <a:p>
            <a:pPr lvl="1">
              <a:lnSpc>
                <a:spcPct val="125000"/>
              </a:lnSpc>
              <a:spcBef>
                <a:spcPts val="900"/>
              </a:spcBef>
            </a:pPr>
            <a:r>
              <a:rPr lang="en-US" sz="3200" dirty="0">
                <a:solidFill>
                  <a:schemeClr val="tx1"/>
                </a:solidFill>
              </a:rPr>
              <a:t>Does not handle string input variables, thus no nominal and ordinal features</a:t>
            </a:r>
          </a:p>
          <a:p>
            <a:pPr marL="771525" indent="-771525">
              <a:lnSpc>
                <a:spcPct val="125000"/>
              </a:lnSpc>
              <a:spcBef>
                <a:spcPts val="900"/>
              </a:spcBef>
              <a:buFont typeface="+mj-lt"/>
              <a:buAutoNum type="arabicPeriod"/>
            </a:pPr>
            <a:r>
              <a:rPr lang="en-US" sz="4000" dirty="0"/>
              <a:t>Require all observations to be free of missing values</a:t>
            </a:r>
          </a:p>
          <a:p>
            <a:pPr lvl="1">
              <a:lnSpc>
                <a:spcPct val="125000"/>
              </a:lnSpc>
              <a:spcBef>
                <a:spcPts val="900"/>
              </a:spcBef>
            </a:pPr>
            <a:r>
              <a:rPr lang="en-US" sz="3200" dirty="0">
                <a:solidFill>
                  <a:schemeClr val="tx1"/>
                </a:solidFill>
              </a:rPr>
              <a:t>Does not handle missing values in the input fields</a:t>
            </a:r>
          </a:p>
          <a:p>
            <a:pPr marL="771525" indent="-771525">
              <a:lnSpc>
                <a:spcPct val="125000"/>
              </a:lnSpc>
              <a:spcBef>
                <a:spcPts val="900"/>
              </a:spcBef>
              <a:buFont typeface="+mj-lt"/>
              <a:buAutoNum type="arabicPeriod"/>
            </a:pPr>
            <a:r>
              <a:rPr lang="en-US" sz="4000" dirty="0"/>
              <a:t>Does not carry the variable names in the output</a:t>
            </a:r>
          </a:p>
          <a:p>
            <a:pPr lvl="1">
              <a:lnSpc>
                <a:spcPct val="125000"/>
              </a:lnSpc>
              <a:spcBef>
                <a:spcPts val="900"/>
              </a:spcBef>
            </a:pPr>
            <a:r>
              <a:rPr lang="en-US" sz="3200" dirty="0">
                <a:solidFill>
                  <a:schemeClr val="tx1"/>
                </a:solidFill>
              </a:rPr>
              <a:t>Need to re-specify the names in the </a:t>
            </a:r>
            <a:r>
              <a:rPr lang="en-US" sz="3200" dirty="0" err="1">
                <a:solidFill>
                  <a:schemeClr val="tx1"/>
                </a:solidFill>
              </a:rPr>
              <a:t>plot_tree</a:t>
            </a:r>
            <a:r>
              <a:rPr lang="en-US" sz="3200" dirty="0">
                <a:solidFill>
                  <a:schemeClr val="tx1"/>
                </a:solidFill>
              </a:rPr>
              <a:t>() function</a:t>
            </a:r>
          </a:p>
        </p:txBody>
      </p:sp>
    </p:spTree>
    <p:extLst>
      <p:ext uri="{BB962C8B-B14F-4D97-AF65-F5344CB8AC3E}">
        <p14:creationId xmlns:p14="http://schemas.microsoft.com/office/powerpoint/2010/main" val="3166397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Characterize Clusters With a Classification Tree</a:t>
            </a:r>
          </a:p>
        </p:txBody>
      </p:sp>
    </p:spTree>
    <p:extLst>
      <p:ext uri="{BB962C8B-B14F-4D97-AF65-F5344CB8AC3E}">
        <p14:creationId xmlns:p14="http://schemas.microsoft.com/office/powerpoint/2010/main" val="2041938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Dos and Don'ts</a:t>
            </a:r>
            <a:endParaRPr lang="en-US" b="1" dirty="0"/>
          </a:p>
        </p:txBody>
      </p:sp>
      <p:sp>
        <p:nvSpPr>
          <p:cNvPr id="4" name="Content Placeholder 3">
            <a:extLst>
              <a:ext uri="{FF2B5EF4-FFF2-40B4-BE49-F238E27FC236}">
                <a16:creationId xmlns:a16="http://schemas.microsoft.com/office/drawing/2014/main" id="{EB4C1BE5-0AC1-7225-34E3-D840652F9DC1}"/>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sz="3800" dirty="0"/>
              <a:t>Train a clustering model to discover clusters.</a:t>
            </a:r>
          </a:p>
          <a:p>
            <a:pPr marL="742950" indent="-742950">
              <a:lnSpc>
                <a:spcPct val="125000"/>
              </a:lnSpc>
              <a:spcBef>
                <a:spcPts val="600"/>
              </a:spcBef>
              <a:buFont typeface="+mj-lt"/>
              <a:buAutoNum type="arabicPeriod"/>
            </a:pPr>
            <a:r>
              <a:rPr lang="en-US" sz="3800" dirty="0">
                <a:solidFill>
                  <a:schemeClr val="tx1"/>
                </a:solidFill>
                <a:latin typeface="Calibri" panose="020F0502020204030204" pitchFamily="34" charset="0"/>
                <a:ea typeface="Calibri" panose="020F0502020204030204" pitchFamily="34" charset="0"/>
                <a:cs typeface="Calibri" panose="020F0502020204030204" pitchFamily="34" charset="0"/>
              </a:rPr>
              <a:t>Train a classification tree with the cluster IDs as the Label variable, and the same features of the clustering model.  The goal is to achieve high accuracy of classification and obtain as many pure leaf nodes as possible.</a:t>
            </a:r>
          </a:p>
          <a:p>
            <a:pPr marL="742950" indent="-742950">
              <a:lnSpc>
                <a:spcPct val="125000"/>
              </a:lnSpc>
              <a:spcBef>
                <a:spcPts val="600"/>
              </a:spcBef>
              <a:buFont typeface="+mj-lt"/>
              <a:buAutoNum type="arabicPeriod"/>
            </a:pPr>
            <a:r>
              <a:rPr lang="en-US" sz="3800" dirty="0">
                <a:solidFill>
                  <a:schemeClr val="tx1"/>
                </a:solidFill>
                <a:latin typeface="Calibri" panose="020F0502020204030204" pitchFamily="34" charset="0"/>
                <a:ea typeface="Calibri" panose="020F0502020204030204" pitchFamily="34" charset="0"/>
                <a:cs typeface="Calibri" panose="020F0502020204030204" pitchFamily="34" charset="0"/>
              </a:rPr>
              <a:t>Characterize most of the observations in a cluster by a decision tree rule.  In practice, describe the pure leaf nodes with zero impurity metric values.</a:t>
            </a:r>
          </a:p>
          <a:p>
            <a:pPr marL="742950" indent="-742950">
              <a:lnSpc>
                <a:spcPct val="125000"/>
              </a:lnSpc>
              <a:spcBef>
                <a:spcPts val="600"/>
              </a:spcBef>
              <a:buFont typeface="+mj-lt"/>
              <a:buAutoNum type="arabicPeriod"/>
            </a:pPr>
            <a:r>
              <a:rPr lang="en-US" sz="3800" dirty="0"/>
              <a:t>However, we will not rediscover clusters from the classification tree model.  The clustering model has done its job!</a:t>
            </a:r>
          </a:p>
        </p:txBody>
      </p:sp>
    </p:spTree>
    <p:extLst>
      <p:ext uri="{BB962C8B-B14F-4D97-AF65-F5344CB8AC3E}">
        <p14:creationId xmlns:p14="http://schemas.microsoft.com/office/powerpoint/2010/main" val="341219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 Incremental Model of Decision-Making</a:t>
            </a:r>
          </a:p>
        </p:txBody>
      </p:sp>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p:txBody>
          <a:bodyPr anchor="ctr">
            <a:noAutofit/>
          </a:bodyPr>
          <a:lstStyle/>
          <a:p>
            <a:pPr>
              <a:lnSpc>
                <a:spcPct val="125000"/>
              </a:lnSpc>
              <a:spcBef>
                <a:spcPts val="900"/>
              </a:spcBef>
            </a:pPr>
            <a:r>
              <a:rPr lang="en-US" sz="4000" dirty="0">
                <a:solidFill>
                  <a:schemeClr val="tx1"/>
                </a:solidFill>
              </a:rPr>
              <a:t>The incremental model breaks down the decision-making process into a sequence of simpler steps of choices.</a:t>
            </a:r>
          </a:p>
          <a:p>
            <a:pPr>
              <a:lnSpc>
                <a:spcPct val="125000"/>
              </a:lnSpc>
              <a:spcBef>
                <a:spcPts val="900"/>
              </a:spcBef>
            </a:pPr>
            <a:r>
              <a:rPr lang="en-US" sz="4000" dirty="0"/>
              <a:t>At each step, we only choose from </a:t>
            </a:r>
            <a:r>
              <a:rPr lang="en-US" sz="4000" dirty="0">
                <a:solidFill>
                  <a:schemeClr val="tx1"/>
                </a:solidFill>
              </a:rPr>
              <a:t>a limited number of alternatives.</a:t>
            </a:r>
          </a:p>
          <a:p>
            <a:pPr>
              <a:lnSpc>
                <a:spcPct val="125000"/>
              </a:lnSpc>
              <a:spcBef>
                <a:spcPts val="900"/>
              </a:spcBef>
            </a:pPr>
            <a:r>
              <a:rPr lang="en-US" sz="4000" dirty="0">
                <a:solidFill>
                  <a:schemeClr val="tx1"/>
                </a:solidFill>
              </a:rPr>
              <a:t>The costs of decisions at each step are minimized.</a:t>
            </a:r>
          </a:p>
        </p:txBody>
      </p:sp>
    </p:spTree>
    <p:extLst>
      <p:ext uri="{BB962C8B-B14F-4D97-AF65-F5344CB8AC3E}">
        <p14:creationId xmlns:p14="http://schemas.microsoft.com/office/powerpoint/2010/main" val="413339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Capital Bike Share Data</a:t>
            </a:r>
          </a:p>
        </p:txBody>
      </p:sp>
      <p:sp>
        <p:nvSpPr>
          <p:cNvPr id="3" name="Content Placeholder 2"/>
          <p:cNvSpPr>
            <a:spLocks noGrp="1"/>
          </p:cNvSpPr>
          <p:nvPr>
            <p:ph idx="1"/>
          </p:nvPr>
        </p:nvSpPr>
        <p:spPr>
          <a:xfrm>
            <a:off x="1257299" y="2391596"/>
            <a:ext cx="10377653" cy="6527007"/>
          </a:xfrm>
        </p:spPr>
        <p:txBody>
          <a:bodyPr anchor="ctr">
            <a:noAutofit/>
          </a:bodyPr>
          <a:lstStyle/>
          <a:p>
            <a:pPr>
              <a:lnSpc>
                <a:spcPct val="125000"/>
              </a:lnSpc>
              <a:spcBef>
                <a:spcPts val="900"/>
              </a:spcBef>
            </a:pPr>
            <a:r>
              <a:rPr lang="en-US" sz="3800" dirty="0"/>
              <a:t>Kaggle data from the Capital Bikeshare program in Washington, DC</a:t>
            </a:r>
          </a:p>
          <a:p>
            <a:pPr>
              <a:lnSpc>
                <a:spcPct val="125000"/>
              </a:lnSpc>
              <a:spcBef>
                <a:spcPts val="900"/>
              </a:spcBef>
            </a:pPr>
            <a:r>
              <a:rPr lang="en-US" sz="3800" dirty="0"/>
              <a:t>About bicycle rental usage patterns in various weather conditions between 2011 and 2012</a:t>
            </a:r>
          </a:p>
          <a:p>
            <a:pPr>
              <a:lnSpc>
                <a:spcPct val="125000"/>
              </a:lnSpc>
              <a:spcBef>
                <a:spcPts val="900"/>
              </a:spcBef>
            </a:pPr>
            <a:r>
              <a:rPr lang="en-US" sz="3800" dirty="0">
                <a:solidFill>
                  <a:srgbClr val="919191"/>
                </a:solidFill>
                <a:hlinkClick r:id="rId3">
                  <a:extLst>
                    <a:ext uri="{A12FA001-AC4F-418D-AE19-62706E023703}">
                      <ahyp:hlinkClr xmlns:ahyp="http://schemas.microsoft.com/office/drawing/2018/hyperlinkcolor" val="tx"/>
                    </a:ext>
                  </a:extLst>
                </a:hlinkClick>
              </a:rPr>
              <a:t>http</a:t>
            </a:r>
            <a:r>
              <a:rPr lang="en-US" sz="3800" dirty="0">
                <a:solidFill>
                  <a:srgbClr val="0070C0"/>
                </a:solidFill>
                <a:hlinkClick r:id="rId3">
                  <a:extLst>
                    <a:ext uri="{A12FA001-AC4F-418D-AE19-62706E023703}">
                      <ahyp:hlinkClr xmlns:ahyp="http://schemas.microsoft.com/office/drawing/2018/hyperlinkcolor" val="tx"/>
                    </a:ext>
                  </a:extLst>
                </a:hlinkClick>
              </a:rPr>
              <a:t>://archive.ics.uci.edu/ml/datasets/Bike+Sharing+Dataset</a:t>
            </a:r>
            <a:r>
              <a:rPr lang="en-US" sz="3800" dirty="0">
                <a:solidFill>
                  <a:srgbClr val="0070C0"/>
                </a:solidFill>
              </a:rPr>
              <a:t> </a:t>
            </a:r>
          </a:p>
        </p:txBody>
      </p:sp>
      <p:pic>
        <p:nvPicPr>
          <p:cNvPr id="2050" name="Picture 2" descr="Image result for bike sharing capital">
            <a:extLst>
              <a:ext uri="{FF2B5EF4-FFF2-40B4-BE49-F238E27FC236}">
                <a16:creationId xmlns:a16="http://schemas.microsoft.com/office/drawing/2014/main" id="{684BE74C-E655-499F-9E8A-9278E8734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7861" y="2078979"/>
            <a:ext cx="4942840" cy="6400800"/>
          </a:xfrm>
          <a:prstGeom prst="rect">
            <a:avLst/>
          </a:prstGeom>
          <a:noFill/>
          <a:ln w="762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50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Capital Bike Share Data</a:t>
            </a:r>
          </a:p>
        </p:txBody>
      </p:sp>
      <p:sp>
        <p:nvSpPr>
          <p:cNvPr id="8" name="Content Placeholder 7">
            <a:extLst>
              <a:ext uri="{FF2B5EF4-FFF2-40B4-BE49-F238E27FC236}">
                <a16:creationId xmlns:a16="http://schemas.microsoft.com/office/drawing/2014/main" id="{C1CC9FE7-D109-B5A2-D631-5F8DED74A46E}"/>
              </a:ext>
            </a:extLst>
          </p:cNvPr>
          <p:cNvSpPr>
            <a:spLocks noGrp="1"/>
          </p:cNvSpPr>
          <p:nvPr>
            <p:ph idx="1"/>
          </p:nvPr>
        </p:nvSpPr>
        <p:spPr/>
        <p:txBody>
          <a:bodyPr anchor="ctr"/>
          <a:lstStyle/>
          <a:p>
            <a:pPr>
              <a:lnSpc>
                <a:spcPct val="135000"/>
              </a:lnSpc>
              <a:spcBef>
                <a:spcPts val="900"/>
              </a:spcBef>
            </a:pPr>
            <a:r>
              <a:rPr lang="en-US" sz="4200" b="1" dirty="0"/>
              <a:t>Data</a:t>
            </a:r>
            <a:r>
              <a:rPr lang="en-US" sz="4200" dirty="0"/>
              <a:t>: BikeSharingDemand_Train.csv</a:t>
            </a:r>
          </a:p>
          <a:p>
            <a:pPr>
              <a:lnSpc>
                <a:spcPct val="135000"/>
              </a:lnSpc>
              <a:spcBef>
                <a:spcPts val="900"/>
              </a:spcBef>
            </a:pPr>
            <a:r>
              <a:rPr lang="en-US" sz="4200" dirty="0"/>
              <a:t>Three Interval Features</a:t>
            </a:r>
          </a:p>
          <a:p>
            <a:pPr lvl="1" indent="-685800">
              <a:lnSpc>
                <a:spcPct val="135000"/>
              </a:lnSpc>
              <a:spcBef>
                <a:spcPts val="900"/>
              </a:spcBef>
              <a:buFont typeface="+mj-lt"/>
              <a:buAutoNum type="arabicPeriod"/>
            </a:pPr>
            <a:r>
              <a:rPr lang="en-US" i="1" dirty="0"/>
              <a:t>temp</a:t>
            </a:r>
            <a:r>
              <a:rPr lang="en-US" dirty="0"/>
              <a:t> – Hourly Temperature in Celsius</a:t>
            </a:r>
          </a:p>
          <a:p>
            <a:pPr lvl="1" indent="-685800">
              <a:lnSpc>
                <a:spcPct val="135000"/>
              </a:lnSpc>
              <a:spcBef>
                <a:spcPts val="900"/>
              </a:spcBef>
              <a:buFont typeface="+mj-lt"/>
              <a:buAutoNum type="arabicPeriod"/>
            </a:pPr>
            <a:r>
              <a:rPr lang="en-US" i="1" dirty="0"/>
              <a:t>humidity</a:t>
            </a:r>
            <a:r>
              <a:rPr lang="en-US" dirty="0"/>
              <a:t> – Relative Humidity in Percent</a:t>
            </a:r>
          </a:p>
          <a:p>
            <a:pPr lvl="1" indent="-685800">
              <a:lnSpc>
                <a:spcPct val="135000"/>
              </a:lnSpc>
              <a:spcBef>
                <a:spcPts val="900"/>
              </a:spcBef>
              <a:buFont typeface="+mj-lt"/>
              <a:buAutoNum type="arabicPeriod"/>
            </a:pPr>
            <a:r>
              <a:rPr lang="en-US" i="1" dirty="0"/>
              <a:t>windspeed</a:t>
            </a:r>
            <a:r>
              <a:rPr lang="en-US" dirty="0"/>
              <a:t> – Windspeed in km/h</a:t>
            </a:r>
          </a:p>
          <a:p>
            <a:pPr>
              <a:lnSpc>
                <a:spcPct val="135000"/>
              </a:lnSpc>
              <a:spcBef>
                <a:spcPts val="900"/>
              </a:spcBef>
            </a:pPr>
            <a:r>
              <a:rPr lang="en-US" sz="4200" dirty="0"/>
              <a:t>Use 10,886 observations that are free of missing values in all three features.</a:t>
            </a:r>
            <a:endParaRPr lang="en-US" dirty="0">
              <a:solidFill>
                <a:schemeClr val="tx1"/>
              </a:solidFill>
            </a:endParaRPr>
          </a:p>
        </p:txBody>
      </p:sp>
    </p:spTree>
    <p:extLst>
      <p:ext uri="{BB962C8B-B14F-4D97-AF65-F5344CB8AC3E}">
        <p14:creationId xmlns:p14="http://schemas.microsoft.com/office/powerpoint/2010/main" val="854011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2AEA9-0A49-B312-6FAC-7331F45CCD0D}"/>
              </a:ext>
            </a:extLst>
          </p:cNvPr>
          <p:cNvSpPr>
            <a:spLocks noGrp="1"/>
          </p:cNvSpPr>
          <p:nvPr>
            <p:ph type="title"/>
          </p:nvPr>
        </p:nvSpPr>
        <p:spPr/>
        <p:txBody>
          <a:bodyPr/>
          <a:lstStyle/>
          <a:p>
            <a:pPr algn="ctr"/>
            <a:r>
              <a:rPr lang="en-US" b="1" dirty="0"/>
              <a:t>Capital Bike Share Data Cluster Tree</a:t>
            </a:r>
          </a:p>
        </p:txBody>
      </p:sp>
      <p:sp>
        <p:nvSpPr>
          <p:cNvPr id="2" name="Arrow: Right 1">
            <a:extLst>
              <a:ext uri="{FF2B5EF4-FFF2-40B4-BE49-F238E27FC236}">
                <a16:creationId xmlns:a16="http://schemas.microsoft.com/office/drawing/2014/main" id="{39A02DDD-A6F4-43A5-D306-A03B13DA8E81}"/>
              </a:ext>
            </a:extLst>
          </p:cNvPr>
          <p:cNvSpPr/>
          <p:nvPr/>
        </p:nvSpPr>
        <p:spPr>
          <a:xfrm>
            <a:off x="2286000" y="2900856"/>
            <a:ext cx="13716000" cy="4800600"/>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2"/>
                </a:solidFill>
              </a:rPr>
              <a:t>Module 7 </a:t>
            </a:r>
            <a:r>
              <a:rPr lang="en-US" sz="4200" b="1" dirty="0" err="1">
                <a:solidFill>
                  <a:schemeClr val="bg2"/>
                </a:solidFill>
              </a:rPr>
              <a:t>BikeShare</a:t>
            </a:r>
            <a:r>
              <a:rPr lang="en-US" sz="4200" b="1" dirty="0">
                <a:solidFill>
                  <a:schemeClr val="bg2"/>
                </a:solidFill>
              </a:rPr>
              <a:t> ClusterTree.py</a:t>
            </a:r>
          </a:p>
        </p:txBody>
      </p:sp>
    </p:spTree>
    <p:extLst>
      <p:ext uri="{BB962C8B-B14F-4D97-AF65-F5344CB8AC3E}">
        <p14:creationId xmlns:p14="http://schemas.microsoft.com/office/powerpoint/2010/main" val="740500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Determine Optimal Number of Clusters</a:t>
            </a:r>
          </a:p>
        </p:txBody>
      </p:sp>
      <p:sp>
        <p:nvSpPr>
          <p:cNvPr id="3" name="Content Placeholder 2"/>
          <p:cNvSpPr>
            <a:spLocks noGrp="1"/>
          </p:cNvSpPr>
          <p:nvPr>
            <p:ph idx="1"/>
          </p:nvPr>
        </p:nvSpPr>
        <p:spPr>
          <a:xfrm>
            <a:off x="1440004" y="8106620"/>
            <a:ext cx="15407993" cy="1371600"/>
          </a:xfrm>
        </p:spPr>
        <p:txBody>
          <a:bodyPr anchor="ctr">
            <a:normAutofit/>
          </a:bodyPr>
          <a:lstStyle/>
          <a:p>
            <a:pPr marL="0" indent="0">
              <a:spcBef>
                <a:spcPts val="0"/>
              </a:spcBef>
              <a:spcAft>
                <a:spcPts val="1800"/>
              </a:spcAft>
              <a:buNone/>
            </a:pPr>
            <a:r>
              <a:rPr lang="en-US" sz="3900" dirty="0"/>
              <a:t>The Elbow and the Silhouette charts both suggest the two-cluster solution.</a:t>
            </a:r>
          </a:p>
        </p:txBody>
      </p:sp>
      <p:pic>
        <p:nvPicPr>
          <p:cNvPr id="8" name="Picture 7">
            <a:extLst>
              <a:ext uri="{FF2B5EF4-FFF2-40B4-BE49-F238E27FC236}">
                <a16:creationId xmlns:a16="http://schemas.microsoft.com/office/drawing/2014/main" id="{D86F3818-2890-4667-945D-9B41BDDB5F1A}"/>
              </a:ext>
            </a:extLst>
          </p:cNvPr>
          <p:cNvPicPr>
            <a:picLocks noChangeAspect="1"/>
          </p:cNvPicPr>
          <p:nvPr/>
        </p:nvPicPr>
        <p:blipFill>
          <a:blip r:embed="rId3"/>
          <a:stretch>
            <a:fillRect/>
          </a:stretch>
        </p:blipFill>
        <p:spPr>
          <a:xfrm>
            <a:off x="1440005" y="2486361"/>
            <a:ext cx="7490637" cy="5486400"/>
          </a:xfrm>
          <a:prstGeom prst="rect">
            <a:avLst/>
          </a:prstGeom>
        </p:spPr>
      </p:pic>
      <p:pic>
        <p:nvPicPr>
          <p:cNvPr id="14" name="Picture 13">
            <a:extLst>
              <a:ext uri="{FF2B5EF4-FFF2-40B4-BE49-F238E27FC236}">
                <a16:creationId xmlns:a16="http://schemas.microsoft.com/office/drawing/2014/main" id="{FDA90DB5-A8B8-4EFC-BB82-2C7D681A8D9E}"/>
              </a:ext>
            </a:extLst>
          </p:cNvPr>
          <p:cNvPicPr>
            <a:picLocks noChangeAspect="1"/>
          </p:cNvPicPr>
          <p:nvPr/>
        </p:nvPicPr>
        <p:blipFill>
          <a:blip r:embed="rId4"/>
          <a:stretch>
            <a:fillRect/>
          </a:stretch>
        </p:blipFill>
        <p:spPr>
          <a:xfrm>
            <a:off x="9357360" y="2486361"/>
            <a:ext cx="7490637" cy="5486400"/>
          </a:xfrm>
          <a:prstGeom prst="rect">
            <a:avLst/>
          </a:prstGeom>
        </p:spPr>
      </p:pic>
    </p:spTree>
    <p:extLst>
      <p:ext uri="{BB962C8B-B14F-4D97-AF65-F5344CB8AC3E}">
        <p14:creationId xmlns:p14="http://schemas.microsoft.com/office/powerpoint/2010/main" val="41290844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Two-Cluster Solution for Bike Share Data</a:t>
            </a:r>
          </a:p>
        </p:txBody>
      </p:sp>
      <p:sp>
        <p:nvSpPr>
          <p:cNvPr id="4" name="Content Placeholder 3">
            <a:extLst>
              <a:ext uri="{FF2B5EF4-FFF2-40B4-BE49-F238E27FC236}">
                <a16:creationId xmlns:a16="http://schemas.microsoft.com/office/drawing/2014/main" id="{11267438-D99A-4AC6-9A12-185ECD0F3C3E}"/>
              </a:ext>
            </a:extLst>
          </p:cNvPr>
          <p:cNvSpPr>
            <a:spLocks noGrp="1"/>
          </p:cNvSpPr>
          <p:nvPr>
            <p:ph idx="1"/>
          </p:nvPr>
        </p:nvSpPr>
        <p:spPr>
          <a:xfrm>
            <a:off x="1257300" y="5143500"/>
            <a:ext cx="15773400" cy="3657600"/>
          </a:xfrm>
        </p:spPr>
        <p:txBody>
          <a:bodyPr anchor="ctr">
            <a:normAutofit lnSpcReduction="10000"/>
          </a:bodyPr>
          <a:lstStyle/>
          <a:p>
            <a:pPr>
              <a:lnSpc>
                <a:spcPct val="125000"/>
              </a:lnSpc>
              <a:spcBef>
                <a:spcPts val="900"/>
              </a:spcBef>
            </a:pPr>
            <a:r>
              <a:rPr lang="en-US" sz="3600" dirty="0">
                <a:solidFill>
                  <a:schemeClr val="tx1"/>
                </a:solidFill>
              </a:rPr>
              <a:t>The two clusters partitioned the data almost equally.</a:t>
            </a:r>
          </a:p>
          <a:p>
            <a:pPr>
              <a:lnSpc>
                <a:spcPct val="125000"/>
              </a:lnSpc>
              <a:spcBef>
                <a:spcPts val="900"/>
              </a:spcBef>
            </a:pPr>
            <a:r>
              <a:rPr lang="en-US" sz="3600" dirty="0">
                <a:solidFill>
                  <a:schemeClr val="tx1"/>
                </a:solidFill>
              </a:rPr>
              <a:t>The clusters’ mean temperatures are practically the same.</a:t>
            </a:r>
          </a:p>
          <a:p>
            <a:pPr>
              <a:lnSpc>
                <a:spcPct val="125000"/>
              </a:lnSpc>
              <a:spcBef>
                <a:spcPts val="900"/>
              </a:spcBef>
            </a:pPr>
            <a:r>
              <a:rPr lang="en-US" sz="3600" dirty="0">
                <a:solidFill>
                  <a:schemeClr val="tx1"/>
                </a:solidFill>
              </a:rPr>
              <a:t>Cluster 0 has higher mean humidity but lower mean windspeed.</a:t>
            </a:r>
          </a:p>
          <a:p>
            <a:pPr>
              <a:lnSpc>
                <a:spcPct val="125000"/>
              </a:lnSpc>
              <a:spcBef>
                <a:spcPts val="900"/>
              </a:spcBef>
            </a:pPr>
            <a:r>
              <a:rPr lang="en-US" sz="3600" dirty="0">
                <a:solidFill>
                  <a:schemeClr val="tx1"/>
                </a:solidFill>
              </a:rPr>
              <a:t>Cluster 1 has lower mean humidity but higher mean windspeed.</a:t>
            </a:r>
          </a:p>
          <a:p>
            <a:pPr>
              <a:lnSpc>
                <a:spcPct val="125000"/>
              </a:lnSpc>
              <a:spcBef>
                <a:spcPts val="900"/>
              </a:spcBef>
            </a:pPr>
            <a:r>
              <a:rPr lang="en-US" sz="3600" i="1" dirty="0">
                <a:solidFill>
                  <a:schemeClr val="tx1"/>
                </a:solidFill>
              </a:rPr>
              <a:t>What kind of weather conditions do the clusters represent? </a:t>
            </a:r>
          </a:p>
        </p:txBody>
      </p:sp>
      <p:graphicFrame>
        <p:nvGraphicFramePr>
          <p:cNvPr id="6" name="Table 5">
            <a:extLst>
              <a:ext uri="{FF2B5EF4-FFF2-40B4-BE49-F238E27FC236}">
                <a16:creationId xmlns:a16="http://schemas.microsoft.com/office/drawing/2014/main" id="{21AEEDF2-AF31-4E7E-AA47-32EF0D601A36}"/>
              </a:ext>
            </a:extLst>
          </p:cNvPr>
          <p:cNvGraphicFramePr>
            <a:graphicFrameLocks noGrp="1"/>
          </p:cNvGraphicFramePr>
          <p:nvPr>
            <p:extLst>
              <p:ext uri="{D42A27DB-BD31-4B8C-83A1-F6EECF244321}">
                <p14:modId xmlns:p14="http://schemas.microsoft.com/office/powerpoint/2010/main" val="3347773008"/>
              </p:ext>
            </p:extLst>
          </p:nvPr>
        </p:nvGraphicFramePr>
        <p:xfrm>
          <a:off x="1257300" y="2545048"/>
          <a:ext cx="15773401" cy="2057400"/>
        </p:xfrm>
        <a:graphic>
          <a:graphicData uri="http://schemas.openxmlformats.org/drawingml/2006/table">
            <a:tbl>
              <a:tblPr firstRow="1">
                <a:tableStyleId>{3B4B98B0-60AC-42C2-AFA5-B58CD77FA1E5}</a:tableStyleId>
              </a:tblPr>
              <a:tblGrid>
                <a:gridCol w="2755218">
                  <a:extLst>
                    <a:ext uri="{9D8B030D-6E8A-4147-A177-3AD203B41FA5}">
                      <a16:colId xmlns:a16="http://schemas.microsoft.com/office/drawing/2014/main" val="3786848838"/>
                    </a:ext>
                  </a:extLst>
                </a:gridCol>
                <a:gridCol w="2781966">
                  <a:extLst>
                    <a:ext uri="{9D8B030D-6E8A-4147-A177-3AD203B41FA5}">
                      <a16:colId xmlns:a16="http://schemas.microsoft.com/office/drawing/2014/main" val="1842477340"/>
                    </a:ext>
                  </a:extLst>
                </a:gridCol>
                <a:gridCol w="2853146">
                  <a:extLst>
                    <a:ext uri="{9D8B030D-6E8A-4147-A177-3AD203B41FA5}">
                      <a16:colId xmlns:a16="http://schemas.microsoft.com/office/drawing/2014/main" val="864338945"/>
                    </a:ext>
                  </a:extLst>
                </a:gridCol>
                <a:gridCol w="3468894">
                  <a:extLst>
                    <a:ext uri="{9D8B030D-6E8A-4147-A177-3AD203B41FA5}">
                      <a16:colId xmlns:a16="http://schemas.microsoft.com/office/drawing/2014/main" val="1122079332"/>
                    </a:ext>
                  </a:extLst>
                </a:gridCol>
                <a:gridCol w="3914177">
                  <a:extLst>
                    <a:ext uri="{9D8B030D-6E8A-4147-A177-3AD203B41FA5}">
                      <a16:colId xmlns:a16="http://schemas.microsoft.com/office/drawing/2014/main" val="2756407612"/>
                    </a:ext>
                  </a:extLst>
                </a:gridCol>
              </a:tblGrid>
              <a:tr h="685800">
                <a:tc>
                  <a:txBody>
                    <a:bodyPr/>
                    <a:lstStyle/>
                    <a:p>
                      <a:pPr algn="ctr"/>
                      <a:r>
                        <a:rPr lang="en-US" sz="3000" dirty="0"/>
                        <a:t>Cluster</a:t>
                      </a:r>
                    </a:p>
                  </a:txBody>
                  <a:tcPr marL="137160" marR="137160" marT="68580" marB="68580" anchor="ctr"/>
                </a:tc>
                <a:tc>
                  <a:txBody>
                    <a:bodyPr/>
                    <a:lstStyle/>
                    <a:p>
                      <a:pPr algn="ctr"/>
                      <a:r>
                        <a:rPr lang="en-US" sz="3000" dirty="0"/>
                        <a:t>Size</a:t>
                      </a:r>
                    </a:p>
                  </a:txBody>
                  <a:tcPr marL="137160" marR="137160" marT="68580" marB="68580" anchor="ctr"/>
                </a:tc>
                <a:tc>
                  <a:txBody>
                    <a:bodyPr/>
                    <a:lstStyle/>
                    <a:p>
                      <a:pPr algn="ctr"/>
                      <a:r>
                        <a:rPr lang="en-US" sz="3000" dirty="0"/>
                        <a:t>temp (°C)</a:t>
                      </a:r>
                    </a:p>
                  </a:txBody>
                  <a:tcPr marL="137160" marR="137160" marT="68580" marB="68580" anchor="ctr"/>
                </a:tc>
                <a:tc>
                  <a:txBody>
                    <a:bodyPr/>
                    <a:lstStyle/>
                    <a:p>
                      <a:pPr algn="ctr"/>
                      <a:r>
                        <a:rPr lang="en-US" sz="3000" dirty="0"/>
                        <a:t>Humidity (%)</a:t>
                      </a:r>
                    </a:p>
                  </a:txBody>
                  <a:tcPr marL="137160" marR="137160" marT="68580" marB="68580" anchor="ctr"/>
                </a:tc>
                <a:tc>
                  <a:txBody>
                    <a:bodyPr/>
                    <a:lstStyle/>
                    <a:p>
                      <a:pPr algn="ctr"/>
                      <a:r>
                        <a:rPr lang="en-US" sz="3000" dirty="0"/>
                        <a:t>Windspeed (km/h)</a:t>
                      </a:r>
                    </a:p>
                  </a:txBody>
                  <a:tcPr marL="137160" marR="137160" marT="68580" marB="68580" anchor="ctr"/>
                </a:tc>
                <a:extLst>
                  <a:ext uri="{0D108BD9-81ED-4DB2-BD59-A6C34878D82A}">
                    <a16:rowId xmlns:a16="http://schemas.microsoft.com/office/drawing/2014/main" val="221847687"/>
                  </a:ext>
                </a:extLst>
              </a:tr>
              <a:tr h="685800">
                <a:tc>
                  <a:txBody>
                    <a:bodyPr/>
                    <a:lstStyle/>
                    <a:p>
                      <a:pPr algn="ctr"/>
                      <a:r>
                        <a:rPr lang="en-US" sz="3000" dirty="0"/>
                        <a:t>0</a:t>
                      </a:r>
                    </a:p>
                  </a:txBody>
                  <a:tcPr marL="137160" marR="137160" marT="68580" marB="68580" anchor="ctr"/>
                </a:tc>
                <a:tc>
                  <a:txBody>
                    <a:bodyPr/>
                    <a:lstStyle/>
                    <a:p>
                      <a:pPr algn="ctr"/>
                      <a:r>
                        <a:rPr lang="en-US" sz="3000" dirty="0"/>
                        <a:t>5,466</a:t>
                      </a:r>
                    </a:p>
                  </a:txBody>
                  <a:tcPr marL="137160" marR="137160" marT="68580" marB="68580" anchor="ctr"/>
                </a:tc>
                <a:tc>
                  <a:txBody>
                    <a:bodyPr/>
                    <a:lstStyle/>
                    <a:p>
                      <a:pPr algn="ctr"/>
                      <a:r>
                        <a:rPr lang="en-US" sz="3000" dirty="0"/>
                        <a:t>20.076</a:t>
                      </a:r>
                    </a:p>
                  </a:txBody>
                  <a:tcPr marL="137160" marR="137160" marT="68580" marB="68580" anchor="ctr"/>
                </a:tc>
                <a:tc>
                  <a:txBody>
                    <a:bodyPr/>
                    <a:lstStyle/>
                    <a:p>
                      <a:pPr algn="ctr"/>
                      <a:r>
                        <a:rPr lang="en-US" sz="3000" dirty="0"/>
                        <a:t>78.0</a:t>
                      </a:r>
                    </a:p>
                  </a:txBody>
                  <a:tcPr marL="137160" marR="137160" marT="68580" marB="68580" anchor="ctr"/>
                </a:tc>
                <a:tc>
                  <a:txBody>
                    <a:bodyPr/>
                    <a:lstStyle/>
                    <a:p>
                      <a:pPr algn="ctr"/>
                      <a:r>
                        <a:rPr lang="en-US" sz="3000" dirty="0"/>
                        <a:t>10.25922</a:t>
                      </a:r>
                    </a:p>
                  </a:txBody>
                  <a:tcPr marL="137160" marR="137160" marT="68580" marB="68580" anchor="ctr"/>
                </a:tc>
                <a:extLst>
                  <a:ext uri="{0D108BD9-81ED-4DB2-BD59-A6C34878D82A}">
                    <a16:rowId xmlns:a16="http://schemas.microsoft.com/office/drawing/2014/main" val="387715709"/>
                  </a:ext>
                </a:extLst>
              </a:tr>
              <a:tr h="685800">
                <a:tc>
                  <a:txBody>
                    <a:bodyPr/>
                    <a:lstStyle/>
                    <a:p>
                      <a:pPr algn="ctr"/>
                      <a:r>
                        <a:rPr lang="en-US" sz="3000" dirty="0"/>
                        <a:t>1</a:t>
                      </a:r>
                    </a:p>
                  </a:txBody>
                  <a:tcPr marL="137160" marR="137160" marT="68580" marB="68580" anchor="ctr"/>
                </a:tc>
                <a:tc>
                  <a:txBody>
                    <a:bodyPr/>
                    <a:lstStyle/>
                    <a:p>
                      <a:pPr algn="ctr"/>
                      <a:r>
                        <a:rPr lang="en-US" sz="3000" dirty="0"/>
                        <a:t>5,420</a:t>
                      </a:r>
                    </a:p>
                  </a:txBody>
                  <a:tcPr marL="137160" marR="137160" marT="68580" marB="68580" anchor="ctr"/>
                </a:tc>
                <a:tc>
                  <a:txBody>
                    <a:bodyPr/>
                    <a:lstStyle/>
                    <a:p>
                      <a:pPr algn="ctr"/>
                      <a:r>
                        <a:rPr lang="en-US" sz="3000" dirty="0"/>
                        <a:t>20.387</a:t>
                      </a:r>
                    </a:p>
                  </a:txBody>
                  <a:tcPr marL="137160" marR="137160" marT="68580" marB="68580" anchor="ctr"/>
                </a:tc>
                <a:tc>
                  <a:txBody>
                    <a:bodyPr/>
                    <a:lstStyle/>
                    <a:p>
                      <a:pPr algn="ctr"/>
                      <a:r>
                        <a:rPr lang="en-US" sz="3000" dirty="0"/>
                        <a:t>45.6</a:t>
                      </a:r>
                    </a:p>
                  </a:txBody>
                  <a:tcPr marL="137160" marR="137160" marT="68580" marB="68580" anchor="ctr"/>
                </a:tc>
                <a:tc>
                  <a:txBody>
                    <a:bodyPr/>
                    <a:lstStyle/>
                    <a:p>
                      <a:pPr algn="ctr"/>
                      <a:r>
                        <a:rPr lang="en-US" sz="3000" dirty="0"/>
                        <a:t>15.36113</a:t>
                      </a:r>
                    </a:p>
                  </a:txBody>
                  <a:tcPr marL="137160" marR="137160" marT="68580" marB="68580" anchor="ctr"/>
                </a:tc>
                <a:extLst>
                  <a:ext uri="{0D108BD9-81ED-4DB2-BD59-A6C34878D82A}">
                    <a16:rowId xmlns:a16="http://schemas.microsoft.com/office/drawing/2014/main" val="291735392"/>
                  </a:ext>
                </a:extLst>
              </a:tr>
            </a:tbl>
          </a:graphicData>
        </a:graphic>
      </p:graphicFrame>
    </p:spTree>
    <p:extLst>
      <p:ext uri="{BB962C8B-B14F-4D97-AF65-F5344CB8AC3E}">
        <p14:creationId xmlns:p14="http://schemas.microsoft.com/office/powerpoint/2010/main" val="20206021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Specify the Classification Tree</a:t>
            </a:r>
          </a:p>
        </p:txBody>
      </p:sp>
      <p:sp>
        <p:nvSpPr>
          <p:cNvPr id="3" name="Content Placeholder 2"/>
          <p:cNvSpPr>
            <a:spLocks noGrp="1"/>
          </p:cNvSpPr>
          <p:nvPr>
            <p:ph idx="1"/>
          </p:nvPr>
        </p:nvSpPr>
        <p:spPr>
          <a:xfrm>
            <a:off x="1257299" y="2092052"/>
            <a:ext cx="15773400" cy="6527007"/>
          </a:xfrm>
        </p:spPr>
        <p:txBody>
          <a:bodyPr anchor="ctr">
            <a:normAutofit/>
          </a:bodyPr>
          <a:lstStyle/>
          <a:p>
            <a:pPr>
              <a:lnSpc>
                <a:spcPct val="125000"/>
              </a:lnSpc>
              <a:spcBef>
                <a:spcPts val="600"/>
              </a:spcBef>
            </a:pPr>
            <a:r>
              <a:rPr lang="en-US" b="1" dirty="0">
                <a:solidFill>
                  <a:schemeClr val="tx1"/>
                </a:solidFill>
              </a:rPr>
              <a:t>Nominal Label</a:t>
            </a:r>
            <a:r>
              <a:rPr lang="en-US" dirty="0">
                <a:solidFill>
                  <a:schemeClr val="tx1"/>
                </a:solidFill>
              </a:rPr>
              <a:t>: Cluster ID</a:t>
            </a:r>
          </a:p>
          <a:p>
            <a:pPr>
              <a:lnSpc>
                <a:spcPct val="125000"/>
              </a:lnSpc>
              <a:spcBef>
                <a:spcPts val="600"/>
              </a:spcBef>
            </a:pPr>
            <a:r>
              <a:rPr lang="en-US" b="1" dirty="0">
                <a:solidFill>
                  <a:schemeClr val="tx1"/>
                </a:solidFill>
              </a:rPr>
              <a:t>Continuous Predictors</a:t>
            </a:r>
            <a:r>
              <a:rPr lang="en-US" dirty="0">
                <a:solidFill>
                  <a:schemeClr val="tx1"/>
                </a:solidFill>
              </a:rPr>
              <a:t>: temp, humidity, and windspeed</a:t>
            </a:r>
          </a:p>
          <a:p>
            <a:pPr>
              <a:lnSpc>
                <a:spcPct val="125000"/>
              </a:lnSpc>
              <a:spcBef>
                <a:spcPts val="600"/>
              </a:spcBef>
            </a:pPr>
            <a:r>
              <a:rPr lang="en-US" b="1" dirty="0">
                <a:solidFill>
                  <a:schemeClr val="tx1"/>
                </a:solidFill>
              </a:rPr>
              <a:t>Maximum Depth</a:t>
            </a:r>
            <a:r>
              <a:rPr lang="en-US" dirty="0">
                <a:solidFill>
                  <a:schemeClr val="tx1"/>
                </a:solidFill>
              </a:rPr>
              <a:t>: 4 (i.e., 3 levels)</a:t>
            </a:r>
          </a:p>
          <a:p>
            <a:pPr>
              <a:lnSpc>
                <a:spcPct val="125000"/>
              </a:lnSpc>
              <a:spcBef>
                <a:spcPts val="600"/>
              </a:spcBef>
            </a:pPr>
            <a:r>
              <a:rPr lang="en-US" b="1" dirty="0">
                <a:solidFill>
                  <a:schemeClr val="tx1"/>
                </a:solidFill>
              </a:rPr>
              <a:t>Splitting Criterion</a:t>
            </a:r>
            <a:r>
              <a:rPr lang="en-US" dirty="0">
                <a:solidFill>
                  <a:schemeClr val="tx1"/>
                </a:solidFill>
              </a:rPr>
              <a:t>: Entropy</a:t>
            </a:r>
          </a:p>
        </p:txBody>
      </p:sp>
    </p:spTree>
    <p:extLst>
      <p:ext uri="{BB962C8B-B14F-4D97-AF65-F5344CB8AC3E}">
        <p14:creationId xmlns:p14="http://schemas.microsoft.com/office/powerpoint/2010/main" val="689136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Bike Share </a:t>
            </a:r>
            <a:r>
              <a:rPr lang="en-US" dirty="0"/>
              <a:t>Classification </a:t>
            </a:r>
            <a:r>
              <a:rPr lang="en-US" b="1" dirty="0"/>
              <a:t>Tree</a:t>
            </a:r>
          </a:p>
        </p:txBody>
      </p:sp>
      <p:pic>
        <p:nvPicPr>
          <p:cNvPr id="8" name="Picture 7">
            <a:extLst>
              <a:ext uri="{FF2B5EF4-FFF2-40B4-BE49-F238E27FC236}">
                <a16:creationId xmlns:a16="http://schemas.microsoft.com/office/drawing/2014/main" id="{C8439522-2EF8-4B8D-9651-E136F692FAD1}"/>
              </a:ext>
            </a:extLst>
          </p:cNvPr>
          <p:cNvPicPr>
            <a:picLocks noChangeAspect="1"/>
          </p:cNvPicPr>
          <p:nvPr/>
        </p:nvPicPr>
        <p:blipFill>
          <a:blip r:embed="rId3"/>
          <a:stretch>
            <a:fillRect/>
          </a:stretch>
        </p:blipFill>
        <p:spPr>
          <a:xfrm>
            <a:off x="1604632" y="1879644"/>
            <a:ext cx="15078735" cy="7269480"/>
          </a:xfrm>
          <a:prstGeom prst="rect">
            <a:avLst/>
          </a:prstGeom>
          <a:ln w="12700">
            <a:solidFill>
              <a:schemeClr val="tx1"/>
            </a:solidFill>
          </a:ln>
        </p:spPr>
      </p:pic>
      <p:sp>
        <p:nvSpPr>
          <p:cNvPr id="11" name="Oval 10">
            <a:extLst>
              <a:ext uri="{FF2B5EF4-FFF2-40B4-BE49-F238E27FC236}">
                <a16:creationId xmlns:a16="http://schemas.microsoft.com/office/drawing/2014/main" id="{8FA5CEB5-6AF8-4DEE-82BE-7B1458F12814}"/>
              </a:ext>
            </a:extLst>
          </p:cNvPr>
          <p:cNvSpPr/>
          <p:nvPr/>
        </p:nvSpPr>
        <p:spPr>
          <a:xfrm>
            <a:off x="1601458" y="4863662"/>
            <a:ext cx="2169368" cy="12666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48D39B9-0D94-44F2-813A-995F13A91AFE}"/>
              </a:ext>
            </a:extLst>
          </p:cNvPr>
          <p:cNvSpPr/>
          <p:nvPr/>
        </p:nvSpPr>
        <p:spPr>
          <a:xfrm>
            <a:off x="3770826" y="7766458"/>
            <a:ext cx="2169368" cy="12666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B2BC28E-8596-4973-B9FA-74D9B0DD6392}"/>
              </a:ext>
            </a:extLst>
          </p:cNvPr>
          <p:cNvSpPr/>
          <p:nvPr/>
        </p:nvSpPr>
        <p:spPr>
          <a:xfrm>
            <a:off x="4855510" y="6315060"/>
            <a:ext cx="2169368" cy="12666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BF1B48C-7BBD-4187-9BF8-41CA0E2D6770}"/>
              </a:ext>
            </a:extLst>
          </p:cNvPr>
          <p:cNvSpPr/>
          <p:nvPr/>
        </p:nvSpPr>
        <p:spPr>
          <a:xfrm>
            <a:off x="6891812" y="6297325"/>
            <a:ext cx="2169368" cy="12666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1DBABAA-70CE-4B92-AE6A-80540BBCC6C3}"/>
              </a:ext>
            </a:extLst>
          </p:cNvPr>
          <p:cNvSpPr/>
          <p:nvPr/>
        </p:nvSpPr>
        <p:spPr>
          <a:xfrm>
            <a:off x="7890292" y="7766458"/>
            <a:ext cx="2169368" cy="12666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94C9F56-411D-4997-A7EB-BC8D7EBF2479}"/>
              </a:ext>
            </a:extLst>
          </p:cNvPr>
          <p:cNvSpPr/>
          <p:nvPr/>
        </p:nvSpPr>
        <p:spPr>
          <a:xfrm>
            <a:off x="11167364" y="6297325"/>
            <a:ext cx="2169368" cy="12666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5A052AA-7E32-4553-9CB5-AB0A452403C0}"/>
              </a:ext>
            </a:extLst>
          </p:cNvPr>
          <p:cNvSpPr/>
          <p:nvPr/>
        </p:nvSpPr>
        <p:spPr>
          <a:xfrm>
            <a:off x="14510825" y="7766458"/>
            <a:ext cx="2169368" cy="12666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hought Bubble: Cloud 2">
            <a:extLst>
              <a:ext uri="{FF2B5EF4-FFF2-40B4-BE49-F238E27FC236}">
                <a16:creationId xmlns:a16="http://schemas.microsoft.com/office/drawing/2014/main" id="{1704CD52-8C82-F4F1-E7F2-7D0EF400A9BC}"/>
              </a:ext>
            </a:extLst>
          </p:cNvPr>
          <p:cNvSpPr/>
          <p:nvPr/>
        </p:nvSpPr>
        <p:spPr>
          <a:xfrm>
            <a:off x="12500103" y="1398797"/>
            <a:ext cx="4937760" cy="2743200"/>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Decision Tree does not use Temperature</a:t>
            </a:r>
          </a:p>
        </p:txBody>
      </p:sp>
      <p:sp>
        <p:nvSpPr>
          <p:cNvPr id="5" name="TextBox 4">
            <a:extLst>
              <a:ext uri="{FF2B5EF4-FFF2-40B4-BE49-F238E27FC236}">
                <a16:creationId xmlns:a16="http://schemas.microsoft.com/office/drawing/2014/main" id="{91FF3497-3B95-6E0A-93E7-EF3106F26671}"/>
              </a:ext>
            </a:extLst>
          </p:cNvPr>
          <p:cNvSpPr txBox="1"/>
          <p:nvPr/>
        </p:nvSpPr>
        <p:spPr>
          <a:xfrm>
            <a:off x="653014" y="1467428"/>
            <a:ext cx="4937760" cy="1828800"/>
          </a:xfrm>
          <a:prstGeom prst="rect">
            <a:avLst/>
          </a:prstGeom>
          <a:solidFill>
            <a:schemeClr val="accent2">
              <a:lumMod val="20000"/>
              <a:lumOff val="80000"/>
            </a:schemeClr>
          </a:solidFill>
          <a:ln w="12700">
            <a:solidFill>
              <a:schemeClr val="tx1"/>
            </a:solidFill>
          </a:ln>
        </p:spPr>
        <p:txBody>
          <a:bodyPr wrap="square" anchor="ctr">
            <a:spAutoFit/>
          </a:bodyPr>
          <a:lstStyle/>
          <a:p>
            <a:pPr algn="ctr">
              <a:lnSpc>
                <a:spcPct val="125000"/>
              </a:lnSpc>
              <a:spcBef>
                <a:spcPts val="600"/>
              </a:spcBef>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classification tree model correctly classified the cluster memberships of 99.63% of the observations.</a:t>
            </a:r>
          </a:p>
        </p:txBody>
      </p:sp>
    </p:spTree>
    <p:extLst>
      <p:ext uri="{BB962C8B-B14F-4D97-AF65-F5344CB8AC3E}">
        <p14:creationId xmlns:p14="http://schemas.microsoft.com/office/powerpoint/2010/main" val="37483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inVertic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3" grpId="0" animBg="1"/>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Bike Share – Node Description</a:t>
            </a:r>
          </a:p>
        </p:txBody>
      </p:sp>
      <p:graphicFrame>
        <p:nvGraphicFramePr>
          <p:cNvPr id="6" name="Content Placeholder 5">
            <a:extLst>
              <a:ext uri="{FF2B5EF4-FFF2-40B4-BE49-F238E27FC236}">
                <a16:creationId xmlns:a16="http://schemas.microsoft.com/office/drawing/2014/main" id="{AB6360B8-91CC-480D-89DD-0C7CB39ADAE4}"/>
              </a:ext>
            </a:extLst>
          </p:cNvPr>
          <p:cNvGraphicFramePr>
            <a:graphicFrameLocks noGrp="1"/>
          </p:cNvGraphicFramePr>
          <p:nvPr>
            <p:ph idx="1"/>
            <p:extLst>
              <p:ext uri="{D42A27DB-BD31-4B8C-83A1-F6EECF244321}">
                <p14:modId xmlns:p14="http://schemas.microsoft.com/office/powerpoint/2010/main" val="306769313"/>
              </p:ext>
            </p:extLst>
          </p:nvPr>
        </p:nvGraphicFramePr>
        <p:xfrm>
          <a:off x="852453" y="1453991"/>
          <a:ext cx="16576745" cy="7689536"/>
        </p:xfrm>
        <a:graphic>
          <a:graphicData uri="http://schemas.openxmlformats.org/drawingml/2006/table">
            <a:tbl>
              <a:tblPr firstRow="1">
                <a:tableStyleId>{3B4B98B0-60AC-42C2-AFA5-B58CD77FA1E5}</a:tableStyleId>
              </a:tblPr>
              <a:tblGrid>
                <a:gridCol w="9763037">
                  <a:extLst>
                    <a:ext uri="{9D8B030D-6E8A-4147-A177-3AD203B41FA5}">
                      <a16:colId xmlns:a16="http://schemas.microsoft.com/office/drawing/2014/main" val="2849057274"/>
                    </a:ext>
                  </a:extLst>
                </a:gridCol>
                <a:gridCol w="1703427">
                  <a:extLst>
                    <a:ext uri="{9D8B030D-6E8A-4147-A177-3AD203B41FA5}">
                      <a16:colId xmlns:a16="http://schemas.microsoft.com/office/drawing/2014/main" val="2429440637"/>
                    </a:ext>
                  </a:extLst>
                </a:gridCol>
                <a:gridCol w="1703427">
                  <a:extLst>
                    <a:ext uri="{9D8B030D-6E8A-4147-A177-3AD203B41FA5}">
                      <a16:colId xmlns:a16="http://schemas.microsoft.com/office/drawing/2014/main" val="3827660570"/>
                    </a:ext>
                  </a:extLst>
                </a:gridCol>
                <a:gridCol w="1703427">
                  <a:extLst>
                    <a:ext uri="{9D8B030D-6E8A-4147-A177-3AD203B41FA5}">
                      <a16:colId xmlns:a16="http://schemas.microsoft.com/office/drawing/2014/main" val="632109070"/>
                    </a:ext>
                  </a:extLst>
                </a:gridCol>
                <a:gridCol w="1703427">
                  <a:extLst>
                    <a:ext uri="{9D8B030D-6E8A-4147-A177-3AD203B41FA5}">
                      <a16:colId xmlns:a16="http://schemas.microsoft.com/office/drawing/2014/main" val="2489905631"/>
                    </a:ext>
                  </a:extLst>
                </a:gridCol>
              </a:tblGrid>
              <a:tr h="745808">
                <a:tc>
                  <a:txBody>
                    <a:bodyPr/>
                    <a:lstStyle/>
                    <a:p>
                      <a:pPr marL="91440" algn="l"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Rule</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Entropy</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Classification</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2896703244"/>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&lt;= 59.5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5040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1251371161"/>
                  </a:ext>
                </a:extLst>
              </a:tr>
              <a:tr h="74580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&gt; 59.5 &amp; windspeed &lt;= 8 &amp; humidity &lt;= 60.5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3170892323"/>
                  </a:ext>
                </a:extLst>
              </a:tr>
              <a:tr h="74580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&gt; 59.5 &amp; windspeed &lt;= 8 &amp; humidity &gt; 60.5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69</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4048713115"/>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&gt; 59.5 &amp; windspeed &gt; 8</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997754779"/>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&lt;= 63.5 &amp; windspeed &lt;= 14</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810711837"/>
                  </a:ext>
                </a:extLst>
              </a:tr>
              <a:tr h="74580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&lt;= 63.5 &amp; windspeed &gt; 14 &amp; humidity &lt;= 62.5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3082011374"/>
                  </a:ext>
                </a:extLst>
              </a:tr>
              <a:tr h="74580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&lt;= 63.5 &amp; windspeed &gt; 14 &amp; humidity &gt; 62.5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0.995</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21</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1917175242"/>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&gt; 63.5 &amp; windspeed &lt;= 27.001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5095</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3367420765"/>
                  </a:ext>
                </a:extLst>
              </a:tr>
              <a:tr h="74580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&gt; 63.5 &amp; windspeed &gt; 27.001 &amp; humidity &lt;= 66.5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0.94</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241780504"/>
                  </a:ext>
                </a:extLst>
              </a:tr>
              <a:tr h="74580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&gt; 63.5 &amp; windspeed &gt; 27.001 &amp; humidity &gt; 66.5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2985342942"/>
                  </a:ext>
                </a:extLst>
              </a:tr>
            </a:tbl>
          </a:graphicData>
        </a:graphic>
      </p:graphicFrame>
    </p:spTree>
    <p:extLst>
      <p:ext uri="{BB962C8B-B14F-4D97-AF65-F5344CB8AC3E}">
        <p14:creationId xmlns:p14="http://schemas.microsoft.com/office/powerpoint/2010/main" val="3561944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Bike Share – Node Description</a:t>
            </a:r>
          </a:p>
        </p:txBody>
      </p:sp>
      <p:graphicFrame>
        <p:nvGraphicFramePr>
          <p:cNvPr id="8" name="Content Placeholder 7">
            <a:extLst>
              <a:ext uri="{FF2B5EF4-FFF2-40B4-BE49-F238E27FC236}">
                <a16:creationId xmlns:a16="http://schemas.microsoft.com/office/drawing/2014/main" id="{61AFA3D6-17C3-45B1-8BFC-1E59802B2FAA}"/>
              </a:ext>
            </a:extLst>
          </p:cNvPr>
          <p:cNvGraphicFramePr>
            <a:graphicFrameLocks noGrp="1"/>
          </p:cNvGraphicFramePr>
          <p:nvPr>
            <p:ph idx="1"/>
            <p:extLst>
              <p:ext uri="{D42A27DB-BD31-4B8C-83A1-F6EECF244321}">
                <p14:modId xmlns:p14="http://schemas.microsoft.com/office/powerpoint/2010/main" val="3538428729"/>
              </p:ext>
            </p:extLst>
          </p:nvPr>
        </p:nvGraphicFramePr>
        <p:xfrm>
          <a:off x="741785" y="1734983"/>
          <a:ext cx="17007840" cy="7203760"/>
        </p:xfrm>
        <a:graphic>
          <a:graphicData uri="http://schemas.openxmlformats.org/drawingml/2006/table">
            <a:tbl>
              <a:tblPr firstRow="1">
                <a:tableStyleId>{3B4B98B0-60AC-42C2-AFA5-B58CD77FA1E5}</a:tableStyleId>
              </a:tblPr>
              <a:tblGrid>
                <a:gridCol w="9629600">
                  <a:extLst>
                    <a:ext uri="{9D8B030D-6E8A-4147-A177-3AD203B41FA5}">
                      <a16:colId xmlns:a16="http://schemas.microsoft.com/office/drawing/2014/main" val="925653656"/>
                    </a:ext>
                  </a:extLst>
                </a:gridCol>
                <a:gridCol w="1844560">
                  <a:extLst>
                    <a:ext uri="{9D8B030D-6E8A-4147-A177-3AD203B41FA5}">
                      <a16:colId xmlns:a16="http://schemas.microsoft.com/office/drawing/2014/main" val="4069035193"/>
                    </a:ext>
                  </a:extLst>
                </a:gridCol>
                <a:gridCol w="1844560">
                  <a:extLst>
                    <a:ext uri="{9D8B030D-6E8A-4147-A177-3AD203B41FA5}">
                      <a16:colId xmlns:a16="http://schemas.microsoft.com/office/drawing/2014/main" val="3331308909"/>
                    </a:ext>
                  </a:extLst>
                </a:gridCol>
                <a:gridCol w="1844560">
                  <a:extLst>
                    <a:ext uri="{9D8B030D-6E8A-4147-A177-3AD203B41FA5}">
                      <a16:colId xmlns:a16="http://schemas.microsoft.com/office/drawing/2014/main" val="3416504759"/>
                    </a:ext>
                  </a:extLst>
                </a:gridCol>
                <a:gridCol w="1844560">
                  <a:extLst>
                    <a:ext uri="{9D8B030D-6E8A-4147-A177-3AD203B41FA5}">
                      <a16:colId xmlns:a16="http://schemas.microsoft.com/office/drawing/2014/main" val="2103631389"/>
                    </a:ext>
                  </a:extLst>
                </a:gridCol>
              </a:tblGrid>
              <a:tr h="700088">
                <a:tc>
                  <a:txBody>
                    <a:bodyPr/>
                    <a:lstStyle/>
                    <a:p>
                      <a:pPr marL="91440" algn="l"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Rule</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Entropy</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Classification</a:t>
                      </a:r>
                      <a:endPar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27064168"/>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&gt; 63.5 &amp; windspeed &lt;= 27.001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5095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extLst>
                  <a:ext uri="{0D108BD9-81ED-4DB2-BD59-A6C34878D82A}">
                    <a16:rowId xmlns:a16="http://schemas.microsoft.com/office/drawing/2014/main" val="1105254074"/>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&lt;= 63.5 &amp; windspeed &lt;= 14</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extLst>
                  <a:ext uri="{0D108BD9-81ED-4DB2-BD59-A6C34878D82A}">
                    <a16:rowId xmlns:a16="http://schemas.microsoft.com/office/drawing/2014/main" val="1803233909"/>
                  </a:ext>
                </a:extLst>
              </a:tr>
              <a:tr h="70008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&gt; 63.5 &amp; windspeed &gt; 27.001 &amp; humidity &gt; 66.5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extLst>
                  <a:ext uri="{0D108BD9-81ED-4DB2-BD59-A6C34878D82A}">
                    <a16:rowId xmlns:a16="http://schemas.microsoft.com/office/drawing/2014/main" val="3790836438"/>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&gt; 59.5 &amp; windspeed &lt;= 8 &amp; humidity &gt; 60.5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69</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rgbClr val="CCFF99"/>
                    </a:solidFill>
                  </a:tcPr>
                </a:tc>
                <a:extLst>
                  <a:ext uri="{0D108BD9-81ED-4DB2-BD59-A6C34878D82A}">
                    <a16:rowId xmlns:a16="http://schemas.microsoft.com/office/drawing/2014/main" val="636010330"/>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&lt;= 59.5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5040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extLst>
                  <a:ext uri="{0D108BD9-81ED-4DB2-BD59-A6C34878D82A}">
                    <a16:rowId xmlns:a16="http://schemas.microsoft.com/office/drawing/2014/main" val="3494579184"/>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&gt; 59.5 &amp; windspeed &gt; 8</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extLst>
                  <a:ext uri="{0D108BD9-81ED-4DB2-BD59-A6C34878D82A}">
                    <a16:rowId xmlns:a16="http://schemas.microsoft.com/office/drawing/2014/main" val="2061083680"/>
                  </a:ext>
                </a:extLst>
              </a:tr>
              <a:tr h="70008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&lt;= 63.5 &amp; windspeed &gt; 14 &amp; humidity &lt;= 62.5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solidFill>
                      <a:schemeClr val="accent2">
                        <a:lumMod val="20000"/>
                        <a:lumOff val="80000"/>
                      </a:schemeClr>
                    </a:solidFill>
                  </a:tcPr>
                </a:tc>
                <a:extLst>
                  <a:ext uri="{0D108BD9-81ED-4DB2-BD59-A6C34878D82A}">
                    <a16:rowId xmlns:a16="http://schemas.microsoft.com/office/drawing/2014/main" val="276208572"/>
                  </a:ext>
                </a:extLst>
              </a:tr>
              <a:tr h="70008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&lt;= 61.5 &amp; humidity &gt; 59.5 &amp; windspeed &lt;= 8 &amp; humidity &lt;= 60.5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449003079"/>
                  </a:ext>
                </a:extLst>
              </a:tr>
              <a:tr h="700088">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&gt; 63.5 &amp; windspeed &gt; 27.001 &amp; humidity &lt;= 66.5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0.94</a:t>
                      </a:r>
                      <a:endParaRPr lang="en-US" sz="2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3010038411"/>
                  </a:ext>
                </a:extLst>
              </a:tr>
              <a:tr h="617220">
                <a:tc>
                  <a:txBody>
                    <a:bodyPr/>
                    <a:lstStyle/>
                    <a:p>
                      <a:pPr marL="91440" algn="l"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humidity &gt; 61.5 &amp; humidity &lt;= 63.5 &amp; windspeed &gt; 14 &amp; humidity &gt; 62.5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0.995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21</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tc>
                  <a:txBody>
                    <a:bodyPr/>
                    <a:lstStyle/>
                    <a:p>
                      <a:pPr algn="ctr" fontAlgn="b"/>
                      <a:r>
                        <a:rPr lang="en-US" sz="2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endPar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4288" marR="14288" marT="14288" marB="0" anchor="ctr"/>
                </a:tc>
                <a:extLst>
                  <a:ext uri="{0D108BD9-81ED-4DB2-BD59-A6C34878D82A}">
                    <a16:rowId xmlns:a16="http://schemas.microsoft.com/office/drawing/2014/main" val="2494823902"/>
                  </a:ext>
                </a:extLst>
              </a:tr>
            </a:tbl>
          </a:graphicData>
        </a:graphic>
      </p:graphicFrame>
    </p:spTree>
    <p:extLst>
      <p:ext uri="{BB962C8B-B14F-4D97-AF65-F5344CB8AC3E}">
        <p14:creationId xmlns:p14="http://schemas.microsoft.com/office/powerpoint/2010/main" val="2015866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Bike Share – Node Description</a:t>
            </a:r>
          </a:p>
        </p:txBody>
      </p:sp>
      <p:graphicFrame>
        <p:nvGraphicFramePr>
          <p:cNvPr id="6" name="Content Placeholder 5">
            <a:extLst>
              <a:ext uri="{FF2B5EF4-FFF2-40B4-BE49-F238E27FC236}">
                <a16:creationId xmlns:a16="http://schemas.microsoft.com/office/drawing/2014/main" id="{8D034C4B-375E-48C1-9A1D-BF5A7B34DA10}"/>
              </a:ext>
            </a:extLst>
          </p:cNvPr>
          <p:cNvGraphicFramePr>
            <a:graphicFrameLocks noGrp="1"/>
          </p:cNvGraphicFramePr>
          <p:nvPr>
            <p:ph idx="1"/>
            <p:extLst>
              <p:ext uri="{D42A27DB-BD31-4B8C-83A1-F6EECF244321}">
                <p14:modId xmlns:p14="http://schemas.microsoft.com/office/powerpoint/2010/main" val="1635006244"/>
              </p:ext>
            </p:extLst>
          </p:nvPr>
        </p:nvGraphicFramePr>
        <p:xfrm>
          <a:off x="1478896" y="2027396"/>
          <a:ext cx="15323859" cy="6232208"/>
        </p:xfrm>
        <a:graphic>
          <a:graphicData uri="http://schemas.openxmlformats.org/drawingml/2006/table">
            <a:tbl>
              <a:tblPr/>
              <a:tblGrid>
                <a:gridCol w="8975403">
                  <a:extLst>
                    <a:ext uri="{9D8B030D-6E8A-4147-A177-3AD203B41FA5}">
                      <a16:colId xmlns:a16="http://schemas.microsoft.com/office/drawing/2014/main" val="2650801576"/>
                    </a:ext>
                  </a:extLst>
                </a:gridCol>
                <a:gridCol w="2116152">
                  <a:extLst>
                    <a:ext uri="{9D8B030D-6E8A-4147-A177-3AD203B41FA5}">
                      <a16:colId xmlns:a16="http://schemas.microsoft.com/office/drawing/2014/main" val="2519805515"/>
                    </a:ext>
                  </a:extLst>
                </a:gridCol>
                <a:gridCol w="2116152">
                  <a:extLst>
                    <a:ext uri="{9D8B030D-6E8A-4147-A177-3AD203B41FA5}">
                      <a16:colId xmlns:a16="http://schemas.microsoft.com/office/drawing/2014/main" val="4142674554"/>
                    </a:ext>
                  </a:extLst>
                </a:gridCol>
                <a:gridCol w="2116152">
                  <a:extLst>
                    <a:ext uri="{9D8B030D-6E8A-4147-A177-3AD203B41FA5}">
                      <a16:colId xmlns:a16="http://schemas.microsoft.com/office/drawing/2014/main" val="2389167553"/>
                    </a:ext>
                  </a:extLst>
                </a:gridCol>
              </a:tblGrid>
              <a:tr h="745808">
                <a:tc>
                  <a:txBody>
                    <a:bodyPr/>
                    <a:lstStyle/>
                    <a:p>
                      <a:pPr marL="91440" algn="l" fontAlgn="b"/>
                      <a:r>
                        <a:rPr lang="en-US" sz="2400" b="1" i="0" u="none" strike="noStrike" dirty="0">
                          <a:solidFill>
                            <a:srgbClr val="000000"/>
                          </a:solidFill>
                          <a:effectLst/>
                          <a:latin typeface="Calibri" panose="020F0502020204030204" pitchFamily="34" charset="0"/>
                        </a:rPr>
                        <a:t>Rule</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2400" b="1" i="0" u="none" strike="noStrike" dirty="0">
                          <a:solidFill>
                            <a:srgbClr val="000000"/>
                          </a:solidFill>
                          <a:effectLst/>
                          <a:latin typeface="Calibri" panose="020F0502020204030204" pitchFamily="34" charset="0"/>
                        </a:rPr>
                        <a:t>Classification</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2400" b="1" i="0" u="none" strike="noStrike" dirty="0">
                          <a:solidFill>
                            <a:srgbClr val="000000"/>
                          </a:solidFill>
                          <a:effectLst/>
                          <a:latin typeface="Calibri" panose="020F0502020204030204" pitchFamily="34" charset="0"/>
                        </a:rPr>
                        <a:t>N Obs.</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2400" b="1" i="0" u="none" strike="noStrike" dirty="0">
                          <a:solidFill>
                            <a:srgbClr val="000000"/>
                          </a:solidFill>
                          <a:effectLst/>
                          <a:latin typeface="Calibri" panose="020F0502020204030204" pitchFamily="34" charset="0"/>
                        </a:rPr>
                        <a:t>% Within Cluster</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905231574"/>
                  </a:ext>
                </a:extLst>
              </a:tr>
              <a:tr h="685800">
                <a:tc>
                  <a:txBody>
                    <a:bodyPr/>
                    <a:lstStyle/>
                    <a:p>
                      <a:pPr marL="91440" algn="l" fontAlgn="b"/>
                      <a:r>
                        <a:rPr lang="en-US" sz="2700" b="0" i="0" u="none" strike="noStrike" dirty="0">
                          <a:solidFill>
                            <a:srgbClr val="000000"/>
                          </a:solidFill>
                          <a:effectLst/>
                          <a:latin typeface="Calibri" panose="020F0502020204030204" pitchFamily="34" charset="0"/>
                        </a:rPr>
                        <a:t>humidity &gt; 63.5 &amp; windspeed &lt;= 27.001</a:t>
                      </a:r>
                    </a:p>
                  </a:txBody>
                  <a:tcPr marL="14288" marR="14288" marT="14288"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CCFF99"/>
                    </a:solidFill>
                  </a:tcPr>
                </a:tc>
                <a:tc>
                  <a:txBody>
                    <a:bodyPr/>
                    <a:lstStyle/>
                    <a:p>
                      <a:pPr algn="ctr" fontAlgn="b"/>
                      <a:r>
                        <a:rPr lang="en-US" sz="2700" b="0" i="0" u="none" strike="noStrike">
                          <a:solidFill>
                            <a:srgbClr val="000000"/>
                          </a:solidFill>
                          <a:effectLst/>
                          <a:latin typeface="Calibri" panose="020F0502020204030204" pitchFamily="34" charset="0"/>
                        </a:rPr>
                        <a:t>Cluster 0</a:t>
                      </a:r>
                    </a:p>
                  </a:txBody>
                  <a:tcPr marL="14288" marR="14288" marT="14288" marB="0" anchor="ctr">
                    <a:lnL>
                      <a:noFill/>
                    </a:lnL>
                    <a:lnR>
                      <a:noFill/>
                    </a:lnR>
                    <a:lnT w="12700" cap="flat" cmpd="sng" algn="ctr">
                      <a:solidFill>
                        <a:schemeClr val="tx1"/>
                      </a:solidFill>
                      <a:prstDash val="solid"/>
                      <a:round/>
                      <a:headEnd type="none" w="med" len="med"/>
                      <a:tailEnd type="none" w="med" len="med"/>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5095</a:t>
                      </a:r>
                    </a:p>
                  </a:txBody>
                  <a:tcPr marL="14288" marR="14288" marT="14288" marB="0" anchor="ctr">
                    <a:lnL>
                      <a:noFill/>
                    </a:lnL>
                    <a:lnR>
                      <a:noFill/>
                    </a:lnR>
                    <a:lnT w="12700" cap="flat" cmpd="sng" algn="ctr">
                      <a:solidFill>
                        <a:schemeClr val="tx1"/>
                      </a:solidFill>
                      <a:prstDash val="solid"/>
                      <a:round/>
                      <a:headEnd type="none" w="med" len="med"/>
                      <a:tailEnd type="none" w="med" len="med"/>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93%</a:t>
                      </a:r>
                    </a:p>
                  </a:txBody>
                  <a:tcPr marL="14288" marR="14288" marT="1428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CCFF99"/>
                    </a:solidFill>
                  </a:tcPr>
                </a:tc>
                <a:extLst>
                  <a:ext uri="{0D108BD9-81ED-4DB2-BD59-A6C34878D82A}">
                    <a16:rowId xmlns:a16="http://schemas.microsoft.com/office/drawing/2014/main" val="2911664790"/>
                  </a:ext>
                </a:extLst>
              </a:tr>
              <a:tr h="685800">
                <a:tc>
                  <a:txBody>
                    <a:bodyPr/>
                    <a:lstStyle/>
                    <a:p>
                      <a:pPr marL="91440" algn="l" fontAlgn="b"/>
                      <a:r>
                        <a:rPr lang="en-US" sz="2700" b="0" i="0" u="none" strike="noStrike" dirty="0">
                          <a:solidFill>
                            <a:srgbClr val="000000"/>
                          </a:solidFill>
                          <a:effectLst/>
                          <a:latin typeface="Calibri" panose="020F0502020204030204" pitchFamily="34" charset="0"/>
                        </a:rPr>
                        <a:t>61.5 &lt; humidity &lt;= 63.5 &amp; windspeed &lt;= 14</a:t>
                      </a:r>
                    </a:p>
                  </a:txBody>
                  <a:tcPr marL="14288" marR="14288" marT="14288" marB="0" anchor="ctr">
                    <a:lnL w="12700" cap="flat" cmpd="sng" algn="ctr">
                      <a:solidFill>
                        <a:schemeClr val="tx1"/>
                      </a:solidFill>
                      <a:prstDash val="solid"/>
                      <a:round/>
                      <a:headEnd type="none" w="med" len="med"/>
                      <a:tailEnd type="none" w="med" len="med"/>
                    </a:lnL>
                    <a:lnR>
                      <a:noFill/>
                    </a:lnR>
                    <a:lnT>
                      <a:noFill/>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Cluster 0</a:t>
                      </a:r>
                    </a:p>
                  </a:txBody>
                  <a:tcPr marL="14288" marR="14288" marT="14288" marB="0" anchor="ctr">
                    <a:lnL>
                      <a:noFill/>
                    </a:lnL>
                    <a:lnR>
                      <a:noFill/>
                    </a:lnR>
                    <a:lnT>
                      <a:noFill/>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190</a:t>
                      </a:r>
                    </a:p>
                  </a:txBody>
                  <a:tcPr marL="14288" marR="14288" marT="14288" marB="0" anchor="ctr">
                    <a:lnL>
                      <a:noFill/>
                    </a:lnL>
                    <a:lnR>
                      <a:noFill/>
                    </a:lnR>
                    <a:lnT>
                      <a:noFill/>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3%</a:t>
                      </a:r>
                    </a:p>
                  </a:txBody>
                  <a:tcPr marL="14288" marR="14288" marT="14288" marB="0" anchor="ctr">
                    <a:lnL>
                      <a:noFill/>
                    </a:lnL>
                    <a:lnR w="12700" cap="flat" cmpd="sng" algn="ctr">
                      <a:solidFill>
                        <a:schemeClr val="tx1"/>
                      </a:solidFill>
                      <a:prstDash val="solid"/>
                      <a:round/>
                      <a:headEnd type="none" w="med" len="med"/>
                      <a:tailEnd type="none" w="med" len="med"/>
                    </a:lnR>
                    <a:lnT>
                      <a:noFill/>
                    </a:lnT>
                    <a:lnB>
                      <a:noFill/>
                    </a:lnB>
                    <a:solidFill>
                      <a:srgbClr val="CCFF99"/>
                    </a:solidFill>
                  </a:tcPr>
                </a:tc>
                <a:extLst>
                  <a:ext uri="{0D108BD9-81ED-4DB2-BD59-A6C34878D82A}">
                    <a16:rowId xmlns:a16="http://schemas.microsoft.com/office/drawing/2014/main" val="2037499319"/>
                  </a:ext>
                </a:extLst>
              </a:tr>
              <a:tr h="685800">
                <a:tc>
                  <a:txBody>
                    <a:bodyPr/>
                    <a:lstStyle/>
                    <a:p>
                      <a:pPr marL="91440" algn="l" fontAlgn="b"/>
                      <a:r>
                        <a:rPr lang="en-US" sz="2700" b="0" i="0" u="none" strike="noStrike" dirty="0">
                          <a:solidFill>
                            <a:srgbClr val="000000"/>
                          </a:solidFill>
                          <a:effectLst/>
                          <a:latin typeface="Calibri" panose="020F0502020204030204" pitchFamily="34" charset="0"/>
                        </a:rPr>
                        <a:t>humidity &gt; 66.5 &amp; windspeed &gt; 27.001</a:t>
                      </a:r>
                    </a:p>
                  </a:txBody>
                  <a:tcPr marL="14288" marR="14288" marT="14288" marB="0" anchor="ctr">
                    <a:lnL w="12700" cap="flat" cmpd="sng" algn="ctr">
                      <a:solidFill>
                        <a:schemeClr val="tx1"/>
                      </a:solidFill>
                      <a:prstDash val="solid"/>
                      <a:round/>
                      <a:headEnd type="none" w="med" len="med"/>
                      <a:tailEnd type="none" w="med" len="med"/>
                    </a:lnL>
                    <a:lnR>
                      <a:noFill/>
                    </a:lnR>
                    <a:lnT>
                      <a:noFill/>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Cluster 0</a:t>
                      </a:r>
                    </a:p>
                  </a:txBody>
                  <a:tcPr marL="14288" marR="14288" marT="14288" marB="0" anchor="ctr">
                    <a:lnL>
                      <a:noFill/>
                    </a:lnL>
                    <a:lnR>
                      <a:noFill/>
                    </a:lnR>
                    <a:lnT>
                      <a:noFill/>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100</a:t>
                      </a:r>
                    </a:p>
                  </a:txBody>
                  <a:tcPr marL="14288" marR="14288" marT="14288" marB="0" anchor="ctr">
                    <a:lnL>
                      <a:noFill/>
                    </a:lnL>
                    <a:lnR>
                      <a:noFill/>
                    </a:lnR>
                    <a:lnT>
                      <a:noFill/>
                    </a:lnT>
                    <a:lnB>
                      <a:noFill/>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2%</a:t>
                      </a:r>
                    </a:p>
                  </a:txBody>
                  <a:tcPr marL="14288" marR="14288" marT="14288" marB="0" anchor="ctr">
                    <a:lnL>
                      <a:noFill/>
                    </a:lnL>
                    <a:lnR w="12700" cap="flat" cmpd="sng" algn="ctr">
                      <a:solidFill>
                        <a:schemeClr val="tx1"/>
                      </a:solidFill>
                      <a:prstDash val="solid"/>
                      <a:round/>
                      <a:headEnd type="none" w="med" len="med"/>
                      <a:tailEnd type="none" w="med" len="med"/>
                    </a:lnR>
                    <a:lnT>
                      <a:noFill/>
                    </a:lnT>
                    <a:lnB>
                      <a:noFill/>
                    </a:lnB>
                    <a:solidFill>
                      <a:srgbClr val="CCFF99"/>
                    </a:solidFill>
                  </a:tcPr>
                </a:tc>
                <a:extLst>
                  <a:ext uri="{0D108BD9-81ED-4DB2-BD59-A6C34878D82A}">
                    <a16:rowId xmlns:a16="http://schemas.microsoft.com/office/drawing/2014/main" val="1927263879"/>
                  </a:ext>
                </a:extLst>
              </a:tr>
              <a:tr h="685800">
                <a:tc>
                  <a:txBody>
                    <a:bodyPr/>
                    <a:lstStyle/>
                    <a:p>
                      <a:pPr marL="91440" algn="l" fontAlgn="b"/>
                      <a:r>
                        <a:rPr lang="en-US" sz="2700" b="0" i="0" u="none" strike="noStrike" dirty="0">
                          <a:solidFill>
                            <a:srgbClr val="000000"/>
                          </a:solidFill>
                          <a:effectLst/>
                          <a:latin typeface="Calibri" panose="020F0502020204030204" pitchFamily="34" charset="0"/>
                        </a:rPr>
                        <a:t>humidity &lt;= 61.5 &amp; windspeed &lt;= 8</a:t>
                      </a:r>
                    </a:p>
                  </a:txBody>
                  <a:tcPr marL="14288" marR="14288" marT="14288"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Cluster 0</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69</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r>
                        <a:rPr lang="en-US" sz="2700" b="0" i="0" u="none" strike="noStrike" dirty="0">
                          <a:solidFill>
                            <a:srgbClr val="000000"/>
                          </a:solidFill>
                          <a:effectLst/>
                          <a:latin typeface="Calibri" panose="020F0502020204030204" pitchFamily="34" charset="0"/>
                        </a:rPr>
                        <a:t>1%</a:t>
                      </a:r>
                    </a:p>
                  </a:txBody>
                  <a:tcPr marL="14288" marR="14288" marT="14288"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2831898192"/>
                  </a:ext>
                </a:extLst>
              </a:tr>
              <a:tr h="685800">
                <a:tc>
                  <a:txBody>
                    <a:bodyPr/>
                    <a:lstStyle/>
                    <a:p>
                      <a:pPr marL="91440" algn="l" fontAlgn="b"/>
                      <a:endParaRPr lang="en-US" sz="2700" b="0" i="0" u="none" strike="noStrike" dirty="0">
                        <a:solidFill>
                          <a:srgbClr val="000000"/>
                        </a:solidFill>
                        <a:effectLst/>
                        <a:latin typeface="Calibri" panose="020F0502020204030204" pitchFamily="34" charset="0"/>
                      </a:endParaRPr>
                    </a:p>
                  </a:txBody>
                  <a:tcPr marL="14288" marR="14288" marT="14288"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700" b="0" i="0" u="none" strike="noStrike" dirty="0">
                        <a:solidFill>
                          <a:srgbClr val="000000"/>
                        </a:solidFill>
                        <a:effectLst/>
                        <a:latin typeface="Calibri" panose="020F0502020204030204" pitchFamily="34" charset="0"/>
                      </a:endParaRPr>
                    </a:p>
                  </a:txBody>
                  <a:tcPr marL="14288" marR="14288" marT="14288"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700" b="0" i="0" u="none" strike="noStrike" dirty="0">
                        <a:solidFill>
                          <a:srgbClr val="000000"/>
                        </a:solidFill>
                        <a:effectLst/>
                        <a:latin typeface="Calibri" panose="020F0502020204030204" pitchFamily="34" charset="0"/>
                      </a:endParaRPr>
                    </a:p>
                  </a:txBody>
                  <a:tcPr marL="14288" marR="14288" marT="14288"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700" b="0" i="0" u="none" strike="noStrike" dirty="0">
                        <a:solidFill>
                          <a:srgbClr val="000000"/>
                        </a:solidFill>
                        <a:effectLst/>
                        <a:latin typeface="Calibri" panose="020F0502020204030204" pitchFamily="34" charset="0"/>
                      </a:endParaRPr>
                    </a:p>
                  </a:txBody>
                  <a:tcPr marL="14288" marR="14288" marT="14288"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038599"/>
                  </a:ext>
                </a:extLst>
              </a:tr>
              <a:tr h="685800">
                <a:tc>
                  <a:txBody>
                    <a:bodyPr/>
                    <a:lstStyle/>
                    <a:p>
                      <a:pPr marL="91440" algn="l" fontAlgn="b"/>
                      <a:r>
                        <a:rPr lang="en-US" sz="2700" b="0" i="0" u="none" strike="noStrike" dirty="0">
                          <a:solidFill>
                            <a:srgbClr val="000000"/>
                          </a:solidFill>
                          <a:effectLst/>
                          <a:latin typeface="Calibri" panose="020F0502020204030204" pitchFamily="34" charset="0"/>
                        </a:rPr>
                        <a:t>humidity &lt;= 59.5</a:t>
                      </a:r>
                    </a:p>
                  </a:txBody>
                  <a:tcPr marL="14288" marR="14288" marT="14288"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Cluster 1</a:t>
                      </a:r>
                    </a:p>
                  </a:txBody>
                  <a:tcPr marL="14288" marR="14288" marT="14288" marB="0"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5040</a:t>
                      </a:r>
                    </a:p>
                  </a:txBody>
                  <a:tcPr marL="14288" marR="14288" marT="14288" marB="0"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93%</a:t>
                      </a:r>
                    </a:p>
                  </a:txBody>
                  <a:tcPr marL="14288" marR="14288" marT="1428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258808885"/>
                  </a:ext>
                </a:extLst>
              </a:tr>
              <a:tr h="685800">
                <a:tc>
                  <a:txBody>
                    <a:bodyPr/>
                    <a:lstStyle/>
                    <a:p>
                      <a:pPr marL="91440" algn="l" fontAlgn="b"/>
                      <a:r>
                        <a:rPr lang="en-US" sz="2700" b="0" i="0" u="none" strike="noStrike" dirty="0">
                          <a:solidFill>
                            <a:srgbClr val="000000"/>
                          </a:solidFill>
                          <a:effectLst/>
                          <a:latin typeface="Calibri" panose="020F0502020204030204" pitchFamily="34" charset="0"/>
                        </a:rPr>
                        <a:t>59.5 &lt; humidity &lt;= 61.5 &amp; windspeed &gt; 8</a:t>
                      </a:r>
                    </a:p>
                  </a:txBody>
                  <a:tcPr marL="14288" marR="14288" marT="14288" marB="0" anchor="ctr">
                    <a:lnL w="12700" cap="flat" cmpd="sng" algn="ctr">
                      <a:solidFill>
                        <a:schemeClr val="tx1"/>
                      </a:solidFill>
                      <a:prstDash val="solid"/>
                      <a:round/>
                      <a:headEnd type="none" w="med" len="med"/>
                      <a:tailEnd type="none" w="med" len="med"/>
                    </a:lnL>
                    <a:lnR>
                      <a:noFill/>
                    </a:lnR>
                    <a:lnT>
                      <a:noFill/>
                    </a:lnT>
                    <a:lnB>
                      <a:noFill/>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Cluster 1</a:t>
                      </a:r>
                    </a:p>
                  </a:txBody>
                  <a:tcPr marL="14288" marR="14288" marT="14288" marB="0" anchor="ctr">
                    <a:lnL>
                      <a:noFill/>
                    </a:lnL>
                    <a:lnR>
                      <a:noFill/>
                    </a:lnR>
                    <a:lnT>
                      <a:noFill/>
                    </a:lnT>
                    <a:lnB>
                      <a:noFill/>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255</a:t>
                      </a:r>
                    </a:p>
                  </a:txBody>
                  <a:tcPr marL="14288" marR="14288" marT="14288" marB="0" anchor="ctr">
                    <a:lnL>
                      <a:noFill/>
                    </a:lnL>
                    <a:lnR>
                      <a:noFill/>
                    </a:lnR>
                    <a:lnT>
                      <a:noFill/>
                    </a:lnT>
                    <a:lnB>
                      <a:noFill/>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5%</a:t>
                      </a:r>
                    </a:p>
                  </a:txBody>
                  <a:tcPr marL="14288" marR="14288" marT="14288" marB="0" anchor="ctr">
                    <a:lnL>
                      <a:noFill/>
                    </a:lnL>
                    <a:lnR w="12700" cap="flat" cmpd="sng" algn="ctr">
                      <a:solidFill>
                        <a:schemeClr val="tx1"/>
                      </a:solidFill>
                      <a:prstDash val="solid"/>
                      <a:round/>
                      <a:headEnd type="none" w="med" len="med"/>
                      <a:tailEnd type="none" w="med" len="med"/>
                    </a:lnR>
                    <a:lnT>
                      <a:noFill/>
                    </a:lnT>
                    <a:lnB>
                      <a:noFill/>
                    </a:lnB>
                    <a:solidFill>
                      <a:schemeClr val="accent2">
                        <a:lumMod val="20000"/>
                        <a:lumOff val="80000"/>
                      </a:schemeClr>
                    </a:solidFill>
                  </a:tcPr>
                </a:tc>
                <a:extLst>
                  <a:ext uri="{0D108BD9-81ED-4DB2-BD59-A6C34878D82A}">
                    <a16:rowId xmlns:a16="http://schemas.microsoft.com/office/drawing/2014/main" val="2758283005"/>
                  </a:ext>
                </a:extLst>
              </a:tr>
              <a:tr h="685800">
                <a:tc>
                  <a:txBody>
                    <a:bodyPr/>
                    <a:lstStyle/>
                    <a:p>
                      <a:pPr marL="91440" algn="l" fontAlgn="b"/>
                      <a:r>
                        <a:rPr lang="en-US" sz="2700" b="0" i="0" u="none" strike="noStrike" dirty="0">
                          <a:solidFill>
                            <a:srgbClr val="000000"/>
                          </a:solidFill>
                          <a:effectLst/>
                          <a:latin typeface="Calibri" panose="020F0502020204030204" pitchFamily="34" charset="0"/>
                        </a:rPr>
                        <a:t>61.5 &lt; humidity &lt;= 62.5 &amp; windspeed &gt; 14</a:t>
                      </a:r>
                    </a:p>
                  </a:txBody>
                  <a:tcPr marL="14288" marR="14288" marT="14288"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Cluster 1</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70</a:t>
                      </a:r>
                    </a:p>
                  </a:txBody>
                  <a:tcPr marL="14288" marR="14288" marT="14288" marB="0" anchor="ctr">
                    <a:lnL>
                      <a:noFill/>
                    </a:lnL>
                    <a:lnR>
                      <a:noFill/>
                    </a:lnR>
                    <a:lnT>
                      <a:noFill/>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1%</a:t>
                      </a:r>
                    </a:p>
                  </a:txBody>
                  <a:tcPr marL="14288" marR="14288" marT="14288"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079260"/>
                  </a:ext>
                </a:extLst>
              </a:tr>
            </a:tbl>
          </a:graphicData>
        </a:graphic>
      </p:graphicFrame>
    </p:spTree>
    <p:extLst>
      <p:ext uri="{BB962C8B-B14F-4D97-AF65-F5344CB8AC3E}">
        <p14:creationId xmlns:p14="http://schemas.microsoft.com/office/powerpoint/2010/main" val="201445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Spoiled Milk </a:t>
            </a:r>
            <a:r>
              <a:rPr lang="en-US" dirty="0"/>
              <a:t>Decision</a:t>
            </a:r>
            <a:endParaRPr lang="en-US" b="1" dirty="0"/>
          </a:p>
        </p:txBody>
      </p:sp>
      <p:sp>
        <p:nvSpPr>
          <p:cNvPr id="3" name="Content Placeholder 2"/>
          <p:cNvSpPr>
            <a:spLocks noGrp="1"/>
          </p:cNvSpPr>
          <p:nvPr>
            <p:ph idx="1"/>
          </p:nvPr>
        </p:nvSpPr>
        <p:spPr>
          <a:xfrm>
            <a:off x="6215976" y="2538413"/>
            <a:ext cx="10287000" cy="6527007"/>
          </a:xfrm>
        </p:spPr>
        <p:txBody>
          <a:bodyPr anchor="ctr">
            <a:normAutofit/>
          </a:bodyPr>
          <a:lstStyle/>
          <a:p>
            <a:pPr>
              <a:lnSpc>
                <a:spcPct val="145000"/>
              </a:lnSpc>
              <a:spcBef>
                <a:spcPts val="900"/>
              </a:spcBef>
            </a:pPr>
            <a:r>
              <a:rPr lang="en-US" sz="3900" dirty="0"/>
              <a:t>This is a typical decision flow (i.e., a sequence of decisions) that we might use daily.</a:t>
            </a:r>
          </a:p>
          <a:p>
            <a:pPr>
              <a:lnSpc>
                <a:spcPct val="145000"/>
              </a:lnSpc>
              <a:spcBef>
                <a:spcPts val="900"/>
              </a:spcBef>
            </a:pPr>
            <a:r>
              <a:rPr lang="en-US" sz="3900" dirty="0"/>
              <a:t>We will decide whether the milk is still safe to consume.</a:t>
            </a:r>
          </a:p>
          <a:p>
            <a:pPr>
              <a:lnSpc>
                <a:spcPct val="145000"/>
              </a:lnSpc>
              <a:spcBef>
                <a:spcPts val="900"/>
              </a:spcBef>
            </a:pPr>
            <a:r>
              <a:rPr lang="en-US" sz="3900" dirty="0"/>
              <a:t>The final decision is either </a:t>
            </a:r>
            <a:r>
              <a:rPr lang="en-US" sz="3900" i="1" dirty="0"/>
              <a:t>Discard Milk</a:t>
            </a:r>
            <a:r>
              <a:rPr lang="en-US" sz="3900" dirty="0"/>
              <a:t> or </a:t>
            </a:r>
            <a:r>
              <a:rPr lang="en-US" sz="3900" i="1" dirty="0"/>
              <a:t>Use Milk for Baking</a:t>
            </a:r>
            <a:r>
              <a:rPr lang="en-US" sz="3900" dirty="0"/>
              <a:t>.</a:t>
            </a:r>
          </a:p>
        </p:txBody>
      </p:sp>
      <p:pic>
        <p:nvPicPr>
          <p:cNvPr id="8" name="Picture 7" descr="Chart&#10;&#10;Description automatically generated">
            <a:extLst>
              <a:ext uri="{FF2B5EF4-FFF2-40B4-BE49-F238E27FC236}">
                <a16:creationId xmlns:a16="http://schemas.microsoft.com/office/drawing/2014/main" id="{667F5E5D-16AF-1777-8FF8-1398DB518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024" y="2235756"/>
            <a:ext cx="3959097" cy="7132320"/>
          </a:xfrm>
          <a:prstGeom prst="rect">
            <a:avLst/>
          </a:prstGeom>
          <a:ln w="12700">
            <a:solidFill>
              <a:schemeClr val="tx1"/>
            </a:solidFill>
          </a:ln>
        </p:spPr>
      </p:pic>
    </p:spTree>
    <p:extLst>
      <p:ext uri="{BB962C8B-B14F-4D97-AF65-F5344CB8AC3E}">
        <p14:creationId xmlns:p14="http://schemas.microsoft.com/office/powerpoint/2010/main" val="1427156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Annual Climate in Washington, DC</a:t>
            </a:r>
          </a:p>
        </p:txBody>
      </p:sp>
      <p:pic>
        <p:nvPicPr>
          <p:cNvPr id="9" name="Picture 8">
            <a:extLst>
              <a:ext uri="{FF2B5EF4-FFF2-40B4-BE49-F238E27FC236}">
                <a16:creationId xmlns:a16="http://schemas.microsoft.com/office/drawing/2014/main" id="{6061E822-D5D0-4B86-9EA6-DCAC0C63BEA8}"/>
              </a:ext>
            </a:extLst>
          </p:cNvPr>
          <p:cNvPicPr>
            <a:picLocks/>
          </p:cNvPicPr>
          <p:nvPr/>
        </p:nvPicPr>
        <p:blipFill>
          <a:blip r:embed="rId3"/>
          <a:stretch>
            <a:fillRect/>
          </a:stretch>
        </p:blipFill>
        <p:spPr>
          <a:xfrm>
            <a:off x="693683" y="2191768"/>
            <a:ext cx="8229600" cy="5486400"/>
          </a:xfrm>
          <a:prstGeom prst="rect">
            <a:avLst/>
          </a:prstGeom>
          <a:ln w="12700">
            <a:solidFill>
              <a:schemeClr val="tx1"/>
            </a:solidFill>
          </a:ln>
        </p:spPr>
      </p:pic>
      <p:pic>
        <p:nvPicPr>
          <p:cNvPr id="10" name="Picture 9">
            <a:extLst>
              <a:ext uri="{FF2B5EF4-FFF2-40B4-BE49-F238E27FC236}">
                <a16:creationId xmlns:a16="http://schemas.microsoft.com/office/drawing/2014/main" id="{BD0FE1EE-1FE5-41C9-923B-85F23CE8215F}"/>
              </a:ext>
            </a:extLst>
          </p:cNvPr>
          <p:cNvPicPr>
            <a:picLocks/>
          </p:cNvPicPr>
          <p:nvPr/>
        </p:nvPicPr>
        <p:blipFill>
          <a:blip r:embed="rId4"/>
          <a:stretch>
            <a:fillRect/>
          </a:stretch>
        </p:blipFill>
        <p:spPr>
          <a:xfrm>
            <a:off x="9272263" y="2191766"/>
            <a:ext cx="8229600" cy="5486400"/>
          </a:xfrm>
          <a:prstGeom prst="rect">
            <a:avLst/>
          </a:prstGeom>
          <a:ln w="12700">
            <a:solidFill>
              <a:schemeClr val="tx1"/>
            </a:solidFill>
          </a:ln>
        </p:spPr>
      </p:pic>
      <p:sp>
        <p:nvSpPr>
          <p:cNvPr id="11" name="Rectangle 10">
            <a:extLst>
              <a:ext uri="{FF2B5EF4-FFF2-40B4-BE49-F238E27FC236}">
                <a16:creationId xmlns:a16="http://schemas.microsoft.com/office/drawing/2014/main" id="{5DC53BBD-680E-4543-A3EA-63EE6C5251CB}"/>
              </a:ext>
            </a:extLst>
          </p:cNvPr>
          <p:cNvSpPr/>
          <p:nvPr/>
        </p:nvSpPr>
        <p:spPr>
          <a:xfrm>
            <a:off x="812951" y="8023758"/>
            <a:ext cx="15773400" cy="492443"/>
          </a:xfrm>
          <a:prstGeom prst="rect">
            <a:avLst/>
          </a:prstGeom>
        </p:spPr>
        <p:txBody>
          <a:bodyPr wrap="square">
            <a:spAutoFit/>
          </a:bodyPr>
          <a:lstStyle/>
          <a:p>
            <a:pPr algn="ctr"/>
            <a:r>
              <a:rPr lang="en-US" sz="2600" dirty="0">
                <a:latin typeface="Calibri" panose="020F0502020204030204" pitchFamily="34" charset="0"/>
                <a:ea typeface="Calibri" panose="020F0502020204030204" pitchFamily="34" charset="0"/>
                <a:cs typeface="Calibri" panose="020F0502020204030204" pitchFamily="34" charset="0"/>
              </a:rPr>
              <a:t>Source: https://weatherspark.com/y/20957/Average-Weather-in-Washington-D.C.;-United-States-Year-Round</a:t>
            </a:r>
          </a:p>
        </p:txBody>
      </p:sp>
    </p:spTree>
    <p:extLst>
      <p:ext uri="{BB962C8B-B14F-4D97-AF65-F5344CB8AC3E}">
        <p14:creationId xmlns:p14="http://schemas.microsoft.com/office/powerpoint/2010/main" val="4006422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Describe Two Clusters of Bike Share Data</a:t>
            </a:r>
          </a:p>
        </p:txBody>
      </p:sp>
      <p:sp>
        <p:nvSpPr>
          <p:cNvPr id="4" name="Content Placeholder 3">
            <a:extLst>
              <a:ext uri="{FF2B5EF4-FFF2-40B4-BE49-F238E27FC236}">
                <a16:creationId xmlns:a16="http://schemas.microsoft.com/office/drawing/2014/main" id="{11267438-D99A-4AC6-9A12-185ECD0F3C3E}"/>
              </a:ext>
            </a:extLst>
          </p:cNvPr>
          <p:cNvSpPr>
            <a:spLocks noGrp="1"/>
          </p:cNvSpPr>
          <p:nvPr>
            <p:ph idx="1"/>
          </p:nvPr>
        </p:nvSpPr>
        <p:spPr>
          <a:xfrm>
            <a:off x="1344386" y="1933672"/>
            <a:ext cx="15838715" cy="3209828"/>
          </a:xfrm>
          <a:solidFill>
            <a:srgbClr val="CCFF99"/>
          </a:solidFill>
          <a:ln w="19050">
            <a:solidFill>
              <a:schemeClr val="tx1"/>
            </a:solidFill>
          </a:ln>
        </p:spPr>
        <p:txBody>
          <a:bodyPr anchor="ctr">
            <a:noAutofit/>
          </a:bodyPr>
          <a:lstStyle/>
          <a:p>
            <a:pPr marL="137160" indent="0">
              <a:spcBef>
                <a:spcPts val="900"/>
              </a:spcBef>
              <a:buNone/>
            </a:pPr>
            <a:r>
              <a:rPr lang="en-US" sz="3600" b="1" dirty="0"/>
              <a:t>Cluster 0 (Tourist Season)</a:t>
            </a:r>
          </a:p>
          <a:p>
            <a:pPr marL="548640">
              <a:spcBef>
                <a:spcPts val="900"/>
              </a:spcBef>
            </a:pPr>
            <a:r>
              <a:rPr lang="en-US" sz="3600" dirty="0"/>
              <a:t>Contain 5,466 observations.</a:t>
            </a:r>
          </a:p>
          <a:p>
            <a:pPr marL="548640">
              <a:spcBef>
                <a:spcPts val="900"/>
              </a:spcBef>
            </a:pPr>
            <a:r>
              <a:rPr lang="en-US" sz="3600" dirty="0"/>
              <a:t>Among 93% of these observations, humidity &gt; 63.5 and windspeed ≤ 27.001.</a:t>
            </a:r>
          </a:p>
          <a:p>
            <a:pPr marL="548640">
              <a:spcBef>
                <a:spcPts val="900"/>
              </a:spcBef>
            </a:pPr>
            <a:r>
              <a:rPr lang="en-US" sz="3600" dirty="0"/>
              <a:t>Weather is a warm breeze on a slightly humid Summer day</a:t>
            </a:r>
          </a:p>
        </p:txBody>
      </p:sp>
      <p:sp>
        <p:nvSpPr>
          <p:cNvPr id="6" name="Content Placeholder 3">
            <a:extLst>
              <a:ext uri="{FF2B5EF4-FFF2-40B4-BE49-F238E27FC236}">
                <a16:creationId xmlns:a16="http://schemas.microsoft.com/office/drawing/2014/main" id="{6689C04F-4A9E-42A8-AFA0-9A931D36353E}"/>
              </a:ext>
            </a:extLst>
          </p:cNvPr>
          <p:cNvSpPr txBox="1">
            <a:spLocks/>
          </p:cNvSpPr>
          <p:nvPr/>
        </p:nvSpPr>
        <p:spPr>
          <a:xfrm>
            <a:off x="1344387" y="5552927"/>
            <a:ext cx="15838715" cy="3209828"/>
          </a:xfrm>
          <a:prstGeom prst="rect">
            <a:avLst/>
          </a:prstGeom>
          <a:solidFill>
            <a:schemeClr val="accent2">
              <a:lumMod val="20000"/>
              <a:lumOff val="80000"/>
            </a:schemeClr>
          </a:solidFill>
          <a:ln w="19050">
            <a:solidFill>
              <a:schemeClr val="tx1"/>
            </a:solidFill>
          </a:ln>
        </p:spPr>
        <p:txBody>
          <a:bodyPr vert="horz" lIns="137160" tIns="68580" rIns="137160" bIns="6858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900"/>
              </a:spcBef>
              <a:buNone/>
            </a:pPr>
            <a:r>
              <a:rPr lang="en-US" sz="3600" b="1" dirty="0">
                <a:latin typeface="Calibri" panose="020F0502020204030204" pitchFamily="34" charset="0"/>
                <a:ea typeface="Calibri" panose="020F0502020204030204" pitchFamily="34" charset="0"/>
                <a:cs typeface="Calibri" panose="020F0502020204030204" pitchFamily="34" charset="0"/>
              </a:rPr>
              <a:t>Cluster 1 (Typical School / Working Days)</a:t>
            </a:r>
          </a:p>
          <a:p>
            <a:pPr marL="548640" indent="-694944">
              <a:lnSpc>
                <a:spcPct val="100000"/>
              </a:lnSpc>
              <a:spcBef>
                <a:spcPts val="900"/>
              </a:spcBef>
              <a:buFont typeface="Wingdings" panose="05000000000000000000" pitchFamily="2" charset="2"/>
              <a:buChar char="§"/>
            </a:pPr>
            <a:r>
              <a:rPr lang="en-US" sz="3600" dirty="0">
                <a:latin typeface="Calibri" panose="020F0502020204030204" pitchFamily="34" charset="0"/>
                <a:ea typeface="Calibri" panose="020F0502020204030204" pitchFamily="34" charset="0"/>
                <a:cs typeface="Calibri" panose="020F0502020204030204" pitchFamily="34" charset="0"/>
              </a:rPr>
              <a:t>Contain 5,420 observations.</a:t>
            </a:r>
          </a:p>
          <a:p>
            <a:pPr marL="548640" indent="-694944">
              <a:lnSpc>
                <a:spcPct val="100000"/>
              </a:lnSpc>
              <a:spcBef>
                <a:spcPts val="900"/>
              </a:spcBef>
              <a:buFont typeface="Wingdings" panose="05000000000000000000" pitchFamily="2" charset="2"/>
              <a:buChar char="§"/>
            </a:pPr>
            <a:r>
              <a:rPr lang="en-US" sz="3600" dirty="0">
                <a:latin typeface="Calibri" panose="020F0502020204030204" pitchFamily="34" charset="0"/>
                <a:ea typeface="Calibri" panose="020F0502020204030204" pitchFamily="34" charset="0"/>
                <a:cs typeface="Calibri" panose="020F0502020204030204" pitchFamily="34" charset="0"/>
              </a:rPr>
              <a:t>Among 93% of these observations, humidity ≤ 59.5.</a:t>
            </a:r>
          </a:p>
          <a:p>
            <a:pPr marL="548640" indent="-694944">
              <a:lnSpc>
                <a:spcPct val="100000"/>
              </a:lnSpc>
              <a:spcBef>
                <a:spcPts val="900"/>
              </a:spcBef>
              <a:buFont typeface="Wingdings" panose="05000000000000000000" pitchFamily="2" charset="2"/>
              <a:buChar char="§"/>
            </a:pPr>
            <a:r>
              <a:rPr lang="en-US" sz="3600" dirty="0">
                <a:latin typeface="Calibri" panose="020F0502020204030204" pitchFamily="34" charset="0"/>
                <a:ea typeface="Calibri" panose="020F0502020204030204" pitchFamily="34" charset="0"/>
                <a:cs typeface="Calibri" panose="020F0502020204030204" pitchFamily="34" charset="0"/>
              </a:rPr>
              <a:t>Weather is a dry comfortable day in Spring or Autumn</a:t>
            </a:r>
          </a:p>
        </p:txBody>
      </p:sp>
    </p:spTree>
    <p:extLst>
      <p:ext uri="{BB962C8B-B14F-4D97-AF65-F5344CB8AC3E}">
        <p14:creationId xmlns:p14="http://schemas.microsoft.com/office/powerpoint/2010/main" val="17530217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3</a:t>
            </a:r>
          </a:p>
        </p:txBody>
      </p:sp>
    </p:spTree>
    <p:extLst>
      <p:ext uri="{BB962C8B-B14F-4D97-AF65-F5344CB8AC3E}">
        <p14:creationId xmlns:p14="http://schemas.microsoft.com/office/powerpoint/2010/main" val="3766077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a:t>
            </a:r>
            <a:r>
              <a:rPr lang="en-US" sz="4400" b="1">
                <a:solidFill>
                  <a:schemeClr val="tx1"/>
                </a:solidFill>
              </a:rPr>
              <a:t>MODULE 7</a:t>
            </a:r>
            <a:endParaRPr lang="en-US" sz="4400" b="1" dirty="0">
              <a:solidFill>
                <a:schemeClr val="tx1"/>
              </a:solidFill>
            </a:endParaRPr>
          </a:p>
        </p:txBody>
      </p:sp>
    </p:spTree>
    <p:extLst>
      <p:ext uri="{BB962C8B-B14F-4D97-AF65-F5344CB8AC3E}">
        <p14:creationId xmlns:p14="http://schemas.microsoft.com/office/powerpoint/2010/main" val="32885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Data-Driven and Replicable Steps</a:t>
            </a:r>
          </a:p>
        </p:txBody>
      </p:sp>
      <p:sp>
        <p:nvSpPr>
          <p:cNvPr id="8" name="Content Placeholder 7">
            <a:extLst>
              <a:ext uri="{FF2B5EF4-FFF2-40B4-BE49-F238E27FC236}">
                <a16:creationId xmlns:a16="http://schemas.microsoft.com/office/drawing/2014/main" id="{82CD8162-C070-1EAF-62E9-06E64D110C02}"/>
              </a:ext>
            </a:extLst>
          </p:cNvPr>
          <p:cNvSpPr>
            <a:spLocks noGrp="1"/>
          </p:cNvSpPr>
          <p:nvPr>
            <p:ph idx="1"/>
          </p:nvPr>
        </p:nvSpPr>
        <p:spPr/>
        <p:txBody>
          <a:bodyPr anchor="ctr">
            <a:noAutofit/>
          </a:bodyPr>
          <a:lstStyle/>
          <a:p>
            <a:pPr>
              <a:lnSpc>
                <a:spcPct val="125000"/>
              </a:lnSpc>
              <a:spcBef>
                <a:spcPts val="900"/>
              </a:spcBef>
            </a:pPr>
            <a:r>
              <a:rPr lang="en-US" sz="4000" dirty="0">
                <a:solidFill>
                  <a:schemeClr val="tx1"/>
                </a:solidFill>
              </a:rPr>
              <a:t>Instead of muddling through (i.e., trials and errors) the steps by intuition, gut feeling, guessing, etc., a decision tree generates the </a:t>
            </a:r>
            <a:r>
              <a:rPr lang="en-US" sz="4000" u="sng" dirty="0">
                <a:solidFill>
                  <a:schemeClr val="tx1"/>
                </a:solidFill>
              </a:rPr>
              <a:t>analytical alternatives</a:t>
            </a:r>
            <a:r>
              <a:rPr lang="en-US" sz="4000" dirty="0">
                <a:solidFill>
                  <a:schemeClr val="tx1"/>
                </a:solidFill>
              </a:rPr>
              <a:t> at each step based on a single feature.  </a:t>
            </a:r>
            <a:r>
              <a:rPr lang="en-US" sz="4000" i="1" dirty="0">
                <a:solidFill>
                  <a:schemeClr val="tx1"/>
                </a:solidFill>
              </a:rPr>
              <a:t>Analytical</a:t>
            </a:r>
            <a:r>
              <a:rPr lang="en-US" sz="4000" dirty="0">
                <a:solidFill>
                  <a:schemeClr val="tx1"/>
                </a:solidFill>
              </a:rPr>
              <a:t> means the alternatives are data-based and replicable.</a:t>
            </a:r>
          </a:p>
          <a:p>
            <a:pPr>
              <a:lnSpc>
                <a:spcPct val="125000"/>
              </a:lnSpc>
              <a:spcBef>
                <a:spcPts val="900"/>
              </a:spcBef>
            </a:pPr>
            <a:r>
              <a:rPr lang="en-US" sz="4000" dirty="0">
                <a:solidFill>
                  <a:schemeClr val="tx1"/>
                </a:solidFill>
              </a:rPr>
              <a:t>We generate the alternatives to distinguish the distributions of the consequences as different as possible.</a:t>
            </a:r>
          </a:p>
          <a:p>
            <a:pPr>
              <a:lnSpc>
                <a:spcPct val="125000"/>
              </a:lnSpc>
              <a:spcBef>
                <a:spcPts val="900"/>
              </a:spcBef>
            </a:pPr>
            <a:r>
              <a:rPr lang="en-US" sz="4000" dirty="0"/>
              <a:t>The distributions, in turn, determine the costs of the decisions</a:t>
            </a:r>
            <a:r>
              <a:rPr lang="en-US" sz="4000" dirty="0">
                <a:solidFill>
                  <a:schemeClr val="tx1"/>
                </a:solidFill>
              </a:rPr>
              <a:t>.</a:t>
            </a:r>
          </a:p>
        </p:txBody>
      </p:sp>
    </p:spTree>
    <p:extLst>
      <p:ext uri="{BB962C8B-B14F-4D97-AF65-F5344CB8AC3E}">
        <p14:creationId xmlns:p14="http://schemas.microsoft.com/office/powerpoint/2010/main" val="112288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Partition Data Recursively</a:t>
            </a:r>
            <a:br>
              <a:rPr lang="en-US" altLang="en-US" sz="7200" b="1" dirty="0">
                <a:solidFill>
                  <a:schemeClr val="tx1"/>
                </a:solidFill>
              </a:rPr>
            </a:br>
            <a:r>
              <a:rPr lang="en-US" altLang="en-US" sz="7200" b="1" dirty="0">
                <a:solidFill>
                  <a:schemeClr val="tx1"/>
                </a:solidFill>
              </a:rPr>
              <a:t>with Supervision</a:t>
            </a:r>
          </a:p>
        </p:txBody>
      </p:sp>
    </p:spTree>
    <p:extLst>
      <p:ext uri="{BB962C8B-B14F-4D97-AF65-F5344CB8AC3E}">
        <p14:creationId xmlns:p14="http://schemas.microsoft.com/office/powerpoint/2010/main" val="617631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6" ma:contentTypeDescription="Create a new document." ma:contentTypeScope="" ma:versionID="81a54cd395f61cfc29bb41b0389d7858">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db123aac500611cfff64836afef3716"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3A729D-852F-41FE-A8A1-7F4AB70E06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1b080-9453-459c-bb93-b19be7335f42"/>
    <ds:schemaRef ds:uri="4e58ebf2-e4df-4cd3-9186-1e42b3ede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6A4EEA-2556-441D-B20B-0657893061DE}">
  <ds:schemaRefs>
    <ds:schemaRef ds:uri="http://purl.org/dc/elements/1.1/"/>
    <ds:schemaRef ds:uri="http://schemas.microsoft.com/office/2006/documentManagement/types"/>
    <ds:schemaRef ds:uri="http://www.w3.org/XML/1998/namespace"/>
    <ds:schemaRef ds:uri="http://schemas.microsoft.com/office/infopath/2007/PartnerControls"/>
    <ds:schemaRef ds:uri="5e41b080-9453-459c-bb93-b19be7335f42"/>
    <ds:schemaRef ds:uri="http://purl.org/dc/dcmitype/"/>
    <ds:schemaRef ds:uri="http://schemas.openxmlformats.org/package/2006/metadata/core-properties"/>
    <ds:schemaRef ds:uri="4e58ebf2-e4df-4cd3-9186-1e42b3ede12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1216</TotalTime>
  <Words>4263</Words>
  <Application>Microsoft Office PowerPoint</Application>
  <PresentationFormat>Custom</PresentationFormat>
  <Paragraphs>627</Paragraphs>
  <Slides>73</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Symbol MT</vt:lpstr>
      <vt:lpstr>Arial</vt:lpstr>
      <vt:lpstr>Calibri</vt:lpstr>
      <vt:lpstr>Cambria Math</vt:lpstr>
      <vt:lpstr>Consolas</vt:lpstr>
      <vt:lpstr>Courier New</vt:lpstr>
      <vt:lpstr>Symbol</vt:lpstr>
      <vt:lpstr>Wingdings</vt:lpstr>
      <vt:lpstr>Wingdings 2</vt:lpstr>
      <vt:lpstr>Breeze</vt:lpstr>
      <vt:lpstr>Data Preparation and Analysis Module 7</vt:lpstr>
      <vt:lpstr>Decision Trees The CART Algorithm</vt:lpstr>
      <vt:lpstr>Module 7 Lesson Plan</vt:lpstr>
      <vt:lpstr>PowerPoint Presentation</vt:lpstr>
      <vt:lpstr>PowerPoint Presentation</vt:lpstr>
      <vt:lpstr>An Incremental Model of Decision-Making</vt:lpstr>
      <vt:lpstr>A Spoiled Milk Decision</vt:lpstr>
      <vt:lpstr>Data-Driven and Replicable Steps</vt:lpstr>
      <vt:lpstr>PowerPoint Presentation</vt:lpstr>
      <vt:lpstr>How Many Data Segments Do You See?</vt:lpstr>
      <vt:lpstr>How Many Data Segments Do You See?</vt:lpstr>
      <vt:lpstr>How Many Data Segments Do You See?</vt:lpstr>
      <vt:lpstr>=== In-Video Questions For Slide 12 ===</vt:lpstr>
      <vt:lpstr>How Many Data Segments Do You See?</vt:lpstr>
      <vt:lpstr>Define The Optimal Dividing Line …</vt:lpstr>
      <vt:lpstr>A Straightforward Algorithm</vt:lpstr>
      <vt:lpstr>Sum of Squared Differences From The Mean</vt:lpstr>
      <vt:lpstr>Find Optimal Split – First Part</vt:lpstr>
      <vt:lpstr>Find Optimal Split – Second Part</vt:lpstr>
      <vt:lpstr>Partition Data Recursively</vt:lpstr>
      <vt:lpstr>For All One Hundred Observations …</vt:lpstr>
      <vt:lpstr>Are There Any More Data Segments?</vt:lpstr>
      <vt:lpstr>For Observations Where {x≤29.5} …</vt:lpstr>
      <vt:lpstr>For Observations Where {x&gt;29.5} …</vt:lpstr>
      <vt:lpstr>We Found Four Data Segments … </vt:lpstr>
      <vt:lpstr>Define Segment: Business Rules vs. Equation</vt:lpstr>
      <vt:lpstr>A Prelude to Decision Tree</vt:lpstr>
      <vt:lpstr>A Ten-Second Overview of Decision Tree</vt:lpstr>
      <vt:lpstr>PowerPoint Presentation</vt:lpstr>
      <vt:lpstr>PowerPoint Presentation</vt:lpstr>
      <vt:lpstr>PowerPoint Presentation</vt:lpstr>
      <vt:lpstr>A Typical Tree Diagram</vt:lpstr>
      <vt:lpstr>A Node and a Branch</vt:lpstr>
      <vt:lpstr>Types of Nodes</vt:lpstr>
      <vt:lpstr>Describe Leaf Nodes</vt:lpstr>
      <vt:lpstr>The Leaf Nodes Are …</vt:lpstr>
      <vt:lpstr>PowerPoint Presentation</vt:lpstr>
      <vt:lpstr>Brief History of CART</vt:lpstr>
      <vt:lpstr>Quick Summary of CART</vt:lpstr>
      <vt:lpstr>Summary of CART Algorithm</vt:lpstr>
      <vt:lpstr>Binary Splits of a Feature</vt:lpstr>
      <vt:lpstr>Example of Possible Binary Splits </vt:lpstr>
      <vt:lpstr>Example of Possible Binary Splits </vt:lpstr>
      <vt:lpstr>=== In-Video Questions For Slide 43 ===</vt:lpstr>
      <vt:lpstr>Impurity Metric</vt:lpstr>
      <vt:lpstr>Categorical Target Variable</vt:lpstr>
      <vt:lpstr>Entropy Measure</vt:lpstr>
      <vt:lpstr>Why Log Base 2 in Entropy Measure?</vt:lpstr>
      <vt:lpstr>Gini Index</vt:lpstr>
      <vt:lpstr>Entropy and Gini Index for a Split</vt:lpstr>
      <vt:lpstr>Regression Tree Example</vt:lpstr>
      <vt:lpstr>Classification Tree Toy Example</vt:lpstr>
      <vt:lpstr>=== In-Video Questions For Slide 52 ===</vt:lpstr>
      <vt:lpstr>PowerPoint Presentation</vt:lpstr>
      <vt:lpstr>PowerPoint Presentation</vt:lpstr>
      <vt:lpstr>Scikit-Learn Decision Tree Module</vt:lpstr>
      <vt:lpstr>Usage Notes</vt:lpstr>
      <vt:lpstr>PowerPoint Presentation</vt:lpstr>
      <vt:lpstr>Dos and Don'ts</vt:lpstr>
      <vt:lpstr>Capital Bike Share Data</vt:lpstr>
      <vt:lpstr>Capital Bike Share Data</vt:lpstr>
      <vt:lpstr>Capital Bike Share Data Cluster Tree</vt:lpstr>
      <vt:lpstr>Determine Optimal Number of Clusters</vt:lpstr>
      <vt:lpstr>Two-Cluster Solution for Bike Share Data</vt:lpstr>
      <vt:lpstr>Specify the Classification Tree</vt:lpstr>
      <vt:lpstr>Bike Share Classification Tree</vt:lpstr>
      <vt:lpstr>Bike Share – Node Description</vt:lpstr>
      <vt:lpstr>Bike Share – Node Description</vt:lpstr>
      <vt:lpstr>Bike Share – Node Description</vt:lpstr>
      <vt:lpstr>Annual Climate in Washington, DC</vt:lpstr>
      <vt:lpstr>Describe Two Clusters of Bike Share Data</vt:lpstr>
      <vt:lpstr>PowerPoint Presentation</vt:lpstr>
      <vt:lpstr>PowerPoint Presentation</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
  <cp:keywords/>
  <dc:description/>
  <cp:lastModifiedBy>Zehui Bai</cp:lastModifiedBy>
  <cp:revision>115</cp:revision>
  <dcterms:created xsi:type="dcterms:W3CDTF">2019-02-13T16:04:21Z</dcterms:created>
  <dcterms:modified xsi:type="dcterms:W3CDTF">2025-08-25T19:13:30Z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ies>
</file>