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ink/ink1.xml" ContentType="application/inkml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4"/>
  </p:sldMasterIdLst>
  <p:notesMasterIdLst>
    <p:notesMasterId r:id="rId85"/>
  </p:notesMasterIdLst>
  <p:sldIdLst>
    <p:sldId id="259" r:id="rId5"/>
    <p:sldId id="262" r:id="rId6"/>
    <p:sldId id="260" r:id="rId7"/>
    <p:sldId id="1310" r:id="rId8"/>
    <p:sldId id="266" r:id="rId9"/>
    <p:sldId id="267" r:id="rId10"/>
    <p:sldId id="1298" r:id="rId11"/>
    <p:sldId id="1313" r:id="rId12"/>
    <p:sldId id="1314" r:id="rId13"/>
    <p:sldId id="1312" r:id="rId14"/>
    <p:sldId id="1315" r:id="rId15"/>
    <p:sldId id="1316" r:id="rId16"/>
    <p:sldId id="1317" r:id="rId17"/>
    <p:sldId id="1318" r:id="rId18"/>
    <p:sldId id="1359" r:id="rId19"/>
    <p:sldId id="1365" r:id="rId20"/>
    <p:sldId id="1362" r:id="rId21"/>
    <p:sldId id="1364" r:id="rId22"/>
    <p:sldId id="1358" r:id="rId23"/>
    <p:sldId id="268" r:id="rId24"/>
    <p:sldId id="277" r:id="rId25"/>
    <p:sldId id="1319" r:id="rId26"/>
    <p:sldId id="1320" r:id="rId27"/>
    <p:sldId id="1321" r:id="rId28"/>
    <p:sldId id="1322" r:id="rId29"/>
    <p:sldId id="1327" r:id="rId30"/>
    <p:sldId id="1326" r:id="rId31"/>
    <p:sldId id="1325" r:id="rId32"/>
    <p:sldId id="270" r:id="rId33"/>
    <p:sldId id="1213" r:id="rId34"/>
    <p:sldId id="1331" r:id="rId35"/>
    <p:sldId id="1332" r:id="rId36"/>
    <p:sldId id="647" r:id="rId37"/>
    <p:sldId id="1336" r:id="rId38"/>
    <p:sldId id="1335" r:id="rId39"/>
    <p:sldId id="1328" r:id="rId40"/>
    <p:sldId id="1333" r:id="rId41"/>
    <p:sldId id="1323" r:id="rId42"/>
    <p:sldId id="1334" r:id="rId43"/>
    <p:sldId id="1338" r:id="rId44"/>
    <p:sldId id="1339" r:id="rId45"/>
    <p:sldId id="378" r:id="rId46"/>
    <p:sldId id="1340" r:id="rId47"/>
    <p:sldId id="1337" r:id="rId48"/>
    <p:sldId id="1341" r:id="rId49"/>
    <p:sldId id="1342" r:id="rId50"/>
    <p:sldId id="1367" r:id="rId51"/>
    <p:sldId id="1366" r:id="rId52"/>
    <p:sldId id="1368" r:id="rId53"/>
    <p:sldId id="1369" r:id="rId54"/>
    <p:sldId id="1352" r:id="rId55"/>
    <p:sldId id="1343" r:id="rId56"/>
    <p:sldId id="1344" r:id="rId57"/>
    <p:sldId id="651" r:id="rId58"/>
    <p:sldId id="1345" r:id="rId59"/>
    <p:sldId id="896" r:id="rId60"/>
    <p:sldId id="1346" r:id="rId61"/>
    <p:sldId id="1329" r:id="rId62"/>
    <p:sldId id="1349" r:id="rId63"/>
    <p:sldId id="1350" r:id="rId64"/>
    <p:sldId id="1348" r:id="rId65"/>
    <p:sldId id="1351" r:id="rId66"/>
    <p:sldId id="1370" r:id="rId67"/>
    <p:sldId id="1371" r:id="rId68"/>
    <p:sldId id="1372" r:id="rId69"/>
    <p:sldId id="1373" r:id="rId70"/>
    <p:sldId id="1374" r:id="rId71"/>
    <p:sldId id="1375" r:id="rId72"/>
    <p:sldId id="1347" r:id="rId73"/>
    <p:sldId id="1353" r:id="rId74"/>
    <p:sldId id="1354" r:id="rId75"/>
    <p:sldId id="1355" r:id="rId76"/>
    <p:sldId id="1356" r:id="rId77"/>
    <p:sldId id="1357" r:id="rId78"/>
    <p:sldId id="899" r:id="rId79"/>
    <p:sldId id="900" r:id="rId80"/>
    <p:sldId id="901" r:id="rId81"/>
    <p:sldId id="902" r:id="rId82"/>
    <p:sldId id="272" r:id="rId83"/>
    <p:sldId id="273" r:id="rId84"/>
  </p:sldIdLst>
  <p:sldSz cx="18288000" cy="10287000"/>
  <p:notesSz cx="6858000" cy="9144000"/>
  <p:defaultTextStyle>
    <a:defPPr>
      <a:defRPr lang="en-US"/>
    </a:defPPr>
    <a:lvl1pPr algn="l" defTabSz="9144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914400" algn="l" defTabSz="9144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1828800" algn="l" defTabSz="9144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2743200" algn="l" defTabSz="9144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3657600" algn="l" defTabSz="9144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4572000" algn="l" defTabSz="18288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5486400" algn="l" defTabSz="18288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6400800" algn="l" defTabSz="18288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7315200" algn="l" defTabSz="18288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70609A-D6D1-4398-8205-3727AD454177}" v="1" dt="2023-05-09T15:11:37.596"/>
    <p1510:client id="{EC23DA43-C209-0939-F250-46E9F9D7214C}" v="3" dt="2023-12-06T19:54:02.430"/>
  </p1510:revLst>
</p1510:revInfo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3764"/>
  </p:normalViewPr>
  <p:slideViewPr>
    <p:cSldViewPr snapToGrid="0" snapToObjects="1">
      <p:cViewPr varScale="1">
        <p:scale>
          <a:sx n="49" d="100"/>
          <a:sy n="49" d="100"/>
        </p:scale>
        <p:origin x="970" y="82"/>
      </p:cViewPr>
      <p:guideLst>
        <p:guide orient="horz" pos="3240"/>
        <p:guide pos="57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tableStyles" Target="tableStyle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microsoft.com/office/2016/11/relationships/changesInfo" Target="changesInfos/changesInfo1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theme" Target="theme/theme1.xml"/><Relationship Id="rId9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viewProps" Target="viewProps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vanka Nikolovski" userId="S::jovanka.nikolovski@collegiseducation.com::27db6411-695f-4543-a801-7053b2d3da82" providerId="AD" clId="Web-{EC23DA43-C209-0939-F250-46E9F9D7214C}"/>
    <pc:docChg chg="modSld">
      <pc:chgData name="Jovanka Nikolovski" userId="S::jovanka.nikolovski@collegiseducation.com::27db6411-695f-4543-a801-7053b2d3da82" providerId="AD" clId="Web-{EC23DA43-C209-0939-F250-46E9F9D7214C}" dt="2023-12-06T19:54:02.430" v="2"/>
      <pc:docMkLst>
        <pc:docMk/>
      </pc:docMkLst>
      <pc:sldChg chg="addSp delSp modSp">
        <pc:chgData name="Jovanka Nikolovski" userId="S::jovanka.nikolovski@collegiseducation.com::27db6411-695f-4543-a801-7053b2d3da82" providerId="AD" clId="Web-{EC23DA43-C209-0939-F250-46E9F9D7214C}" dt="2023-12-06T19:54:02.430" v="2"/>
        <pc:sldMkLst>
          <pc:docMk/>
          <pc:sldMk cId="2310443395" sldId="1342"/>
        </pc:sldMkLst>
        <pc:spChg chg="add del mod">
          <ac:chgData name="Jovanka Nikolovski" userId="S::jovanka.nikolovski@collegiseducation.com::27db6411-695f-4543-a801-7053b2d3da82" providerId="AD" clId="Web-{EC23DA43-C209-0939-F250-46E9F9D7214C}" dt="2023-12-06T19:54:02.430" v="2"/>
          <ac:spMkLst>
            <pc:docMk/>
            <pc:sldMk cId="2310443395" sldId="1342"/>
            <ac:spMk id="2" creationId="{B13BD67C-224F-3925-73F1-3F67ABD61F50}"/>
          </ac:spMkLst>
        </pc:spChg>
        <pc:spChg chg="add del mod">
          <ac:chgData name="Jovanka Nikolovski" userId="S::jovanka.nikolovski@collegiseducation.com::27db6411-695f-4543-a801-7053b2d3da82" providerId="AD" clId="Web-{EC23DA43-C209-0939-F250-46E9F9D7214C}" dt="2023-12-06T19:54:02.430" v="2"/>
          <ac:spMkLst>
            <pc:docMk/>
            <pc:sldMk cId="2310443395" sldId="1342"/>
            <ac:spMk id="4" creationId="{F29D2CF3-8DB2-BB95-FA1B-7B5BE99F107D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07AD7E-ED25-467E-A11F-78D09383DC6B}" type="doc">
      <dgm:prSet loTypeId="urn:microsoft.com/office/officeart/2005/8/layout/p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CCA8822-D105-4C84-87B7-E406BEBCA83C}">
      <dgm:prSet phldrT="[Text]" custT="1"/>
      <dgm:spPr>
        <a:noFill/>
        <a:ln w="12700"/>
      </dgm:spPr>
      <dgm:t>
        <a:bodyPr anchor="ctr"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If a model fits the data </a:t>
          </a:r>
          <a:r>
            <a:rPr lang="en-US" sz="36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well</a:t>
          </a:r>
          <a:r>
            <a:rPr lang="en-US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, then an observed </a:t>
          </a:r>
          <a:r>
            <a:rPr lang="en-US" sz="36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Event</a:t>
          </a:r>
          <a:r>
            <a:rPr lang="en-US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will also be classified an </a:t>
          </a:r>
          <a:r>
            <a:rPr lang="en-US" sz="36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Event</a:t>
          </a:r>
          <a:r>
            <a:rPr lang="en-US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most of times.</a:t>
          </a:r>
        </a:p>
      </dgm:t>
    </dgm:pt>
    <dgm:pt modelId="{F86D6C3A-B23A-46E1-8B41-17CDE369B3C8}" type="parTrans" cxnId="{94EEEC32-CD78-448B-9166-984824EFAE70}">
      <dgm:prSet/>
      <dgm:spPr/>
      <dgm:t>
        <a:bodyPr/>
        <a:lstStyle/>
        <a:p>
          <a:endParaRPr lang="en-US"/>
        </a:p>
      </dgm:t>
    </dgm:pt>
    <dgm:pt modelId="{AD27F28B-A07B-4171-8F6C-0EB4D00C5776}" type="sibTrans" cxnId="{94EEEC32-CD78-448B-9166-984824EFAE70}">
      <dgm:prSet/>
      <dgm:spPr/>
      <dgm:t>
        <a:bodyPr/>
        <a:lstStyle/>
        <a:p>
          <a:endParaRPr lang="en-US"/>
        </a:p>
      </dgm:t>
    </dgm:pt>
    <dgm:pt modelId="{818F61BF-A771-42A2-B6D1-CFA2DCA5FE74}">
      <dgm:prSet phldrT="[Text]" custT="1"/>
      <dgm:spPr>
        <a:noFill/>
        <a:ln w="12700"/>
      </dgm:spPr>
      <dgm:t>
        <a:bodyPr anchor="ctr"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Classifying an </a:t>
          </a:r>
          <a:r>
            <a:rPr lang="en-US" sz="36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Event</a:t>
          </a:r>
          <a:r>
            <a:rPr lang="en-US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3600" i="0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depends</a:t>
          </a:r>
          <a:r>
            <a:rPr lang="en-US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on our threshold for the predicted Event probability.</a:t>
          </a:r>
        </a:p>
      </dgm:t>
    </dgm:pt>
    <dgm:pt modelId="{35E169D4-4C55-49A9-9BAD-B0E8E1BD5FDE}" type="parTrans" cxnId="{BD11C9EE-8220-48FF-B571-7FE7D93F8DBC}">
      <dgm:prSet/>
      <dgm:spPr/>
      <dgm:t>
        <a:bodyPr/>
        <a:lstStyle/>
        <a:p>
          <a:endParaRPr lang="en-US"/>
        </a:p>
      </dgm:t>
    </dgm:pt>
    <dgm:pt modelId="{F6B19FBA-D049-4EC1-9058-3E67CED3681F}" type="sibTrans" cxnId="{BD11C9EE-8220-48FF-B571-7FE7D93F8DBC}">
      <dgm:prSet/>
      <dgm:spPr/>
      <dgm:t>
        <a:bodyPr/>
        <a:lstStyle/>
        <a:p>
          <a:endParaRPr lang="en-US"/>
        </a:p>
      </dgm:t>
    </dgm:pt>
    <dgm:pt modelId="{49DF0B0F-E1FD-4E5A-B379-B4C3B5337181}">
      <dgm:prSet phldrT="[Text]"/>
      <dgm:spPr>
        <a:noFill/>
        <a:ln w="12700"/>
      </dgm:spPr>
      <dgm:t>
        <a:bodyPr anchor="ctr"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The ROC curve will show our classification results for all choices of threshold.</a:t>
          </a:r>
        </a:p>
      </dgm:t>
    </dgm:pt>
    <dgm:pt modelId="{9A06DACE-AF21-423F-8917-E0EFBB4285D7}" type="parTrans" cxnId="{4447F850-43CE-471C-9105-8E8B3A19A234}">
      <dgm:prSet/>
      <dgm:spPr/>
      <dgm:t>
        <a:bodyPr/>
        <a:lstStyle/>
        <a:p>
          <a:endParaRPr lang="en-US"/>
        </a:p>
      </dgm:t>
    </dgm:pt>
    <dgm:pt modelId="{D6FC8C77-787A-4B2A-A0B4-5C63A61E6F14}" type="sibTrans" cxnId="{4447F850-43CE-471C-9105-8E8B3A19A234}">
      <dgm:prSet/>
      <dgm:spPr/>
      <dgm:t>
        <a:bodyPr/>
        <a:lstStyle/>
        <a:p>
          <a:endParaRPr lang="en-US"/>
        </a:p>
      </dgm:t>
    </dgm:pt>
    <dgm:pt modelId="{33136DC5-F123-4CBD-AEBA-3A64666B22E9}" type="pres">
      <dgm:prSet presAssocID="{8507AD7E-ED25-467E-A11F-78D09383DC6B}" presName="Name0" presStyleCnt="0">
        <dgm:presLayoutVars>
          <dgm:dir/>
          <dgm:resizeHandles val="exact"/>
        </dgm:presLayoutVars>
      </dgm:prSet>
      <dgm:spPr/>
    </dgm:pt>
    <dgm:pt modelId="{BFA8469E-16EC-4420-B491-244501C964F1}" type="pres">
      <dgm:prSet presAssocID="{8507AD7E-ED25-467E-A11F-78D09383DC6B}" presName="bkgdShp" presStyleLbl="alignAccFollowNode1" presStyleIdx="0" presStyleCnt="1"/>
      <dgm:spPr/>
    </dgm:pt>
    <dgm:pt modelId="{385D5657-1477-49F2-AFA7-FC7F86468D61}" type="pres">
      <dgm:prSet presAssocID="{8507AD7E-ED25-467E-A11F-78D09383DC6B}" presName="linComp" presStyleCnt="0"/>
      <dgm:spPr/>
    </dgm:pt>
    <dgm:pt modelId="{E95BCDFD-E0A8-4565-8863-B60EE0250BD0}" type="pres">
      <dgm:prSet presAssocID="{7CCA8822-D105-4C84-87B7-E406BEBCA83C}" presName="compNode" presStyleCnt="0"/>
      <dgm:spPr/>
    </dgm:pt>
    <dgm:pt modelId="{0DE07E15-2777-47F2-A401-373520E7FC26}" type="pres">
      <dgm:prSet presAssocID="{7CCA8822-D105-4C84-87B7-E406BEBCA83C}" presName="node" presStyleLbl="node1" presStyleIdx="0" presStyleCnt="3">
        <dgm:presLayoutVars>
          <dgm:bulletEnabled val="1"/>
        </dgm:presLayoutVars>
      </dgm:prSet>
      <dgm:spPr/>
    </dgm:pt>
    <dgm:pt modelId="{81062DE4-EC7F-4DA1-9F00-3F8D586C2E26}" type="pres">
      <dgm:prSet presAssocID="{7CCA8822-D105-4C84-87B7-E406BEBCA83C}" presName="invisiNode" presStyleLbl="node1" presStyleIdx="0" presStyleCnt="3"/>
      <dgm:spPr/>
    </dgm:pt>
    <dgm:pt modelId="{C915ABCD-BB39-435A-B2C4-971B427434C8}" type="pres">
      <dgm:prSet presAssocID="{7CCA8822-D105-4C84-87B7-E406BEBCA83C}" presName="imagNode" presStyleLbl="fgImgPlace1" presStyleIdx="0" presStyleCnt="3"/>
      <dgm:spPr>
        <a:blipFill rotWithShape="1">
          <a:blip xmlns:r="http://schemas.openxmlformats.org/officeDocument/2006/relationships" r:embed="rId1"/>
          <a:srcRect/>
          <a:stretch>
            <a:fillRect t="-32000" b="-32000"/>
          </a:stretch>
        </a:blipFill>
      </dgm:spPr>
    </dgm:pt>
    <dgm:pt modelId="{E1E74D35-1E64-410E-A0B4-AD4CB565BDCD}" type="pres">
      <dgm:prSet presAssocID="{AD27F28B-A07B-4171-8F6C-0EB4D00C5776}" presName="sibTrans" presStyleLbl="sibTrans2D1" presStyleIdx="0" presStyleCnt="0"/>
      <dgm:spPr/>
    </dgm:pt>
    <dgm:pt modelId="{D222E9D0-A68C-41F0-8DA1-5DBFAB629856}" type="pres">
      <dgm:prSet presAssocID="{818F61BF-A771-42A2-B6D1-CFA2DCA5FE74}" presName="compNode" presStyleCnt="0"/>
      <dgm:spPr/>
    </dgm:pt>
    <dgm:pt modelId="{11D66D92-2D25-4B69-B6F8-061183EAB998}" type="pres">
      <dgm:prSet presAssocID="{818F61BF-A771-42A2-B6D1-CFA2DCA5FE74}" presName="node" presStyleLbl="node1" presStyleIdx="1" presStyleCnt="3">
        <dgm:presLayoutVars>
          <dgm:bulletEnabled val="1"/>
        </dgm:presLayoutVars>
      </dgm:prSet>
      <dgm:spPr/>
    </dgm:pt>
    <dgm:pt modelId="{A772F677-6D99-4E72-A8A0-9CAE1D7E0201}" type="pres">
      <dgm:prSet presAssocID="{818F61BF-A771-42A2-B6D1-CFA2DCA5FE74}" presName="invisiNode" presStyleLbl="node1" presStyleIdx="1" presStyleCnt="3"/>
      <dgm:spPr/>
    </dgm:pt>
    <dgm:pt modelId="{B841F889-0C50-4D2B-A9A9-E0CD8960B9D9}" type="pres">
      <dgm:prSet presAssocID="{818F61BF-A771-42A2-B6D1-CFA2DCA5FE74}" presName="imagNode" presStyleLbl="fgImgPlace1" presStyleIdx="1" presStyleCnt="3"/>
      <dgm:spPr>
        <a:blipFill rotWithShape="1">
          <a:blip xmlns:r="http://schemas.openxmlformats.org/officeDocument/2006/relationships" r:embed="rId2"/>
          <a:srcRect/>
          <a:stretch>
            <a:fillRect t="-3000" b="-3000"/>
          </a:stretch>
        </a:blipFill>
      </dgm:spPr>
    </dgm:pt>
    <dgm:pt modelId="{96E1B216-164D-410B-9A4D-5768544E8681}" type="pres">
      <dgm:prSet presAssocID="{F6B19FBA-D049-4EC1-9058-3E67CED3681F}" presName="sibTrans" presStyleLbl="sibTrans2D1" presStyleIdx="0" presStyleCnt="0"/>
      <dgm:spPr/>
    </dgm:pt>
    <dgm:pt modelId="{289E77EF-8D5A-4991-B807-10BEA7001E8F}" type="pres">
      <dgm:prSet presAssocID="{49DF0B0F-E1FD-4E5A-B379-B4C3B5337181}" presName="compNode" presStyleCnt="0"/>
      <dgm:spPr/>
    </dgm:pt>
    <dgm:pt modelId="{90BD1D2A-9057-45A1-A749-A40941803273}" type="pres">
      <dgm:prSet presAssocID="{49DF0B0F-E1FD-4E5A-B379-B4C3B5337181}" presName="node" presStyleLbl="node1" presStyleIdx="2" presStyleCnt="3">
        <dgm:presLayoutVars>
          <dgm:bulletEnabled val="1"/>
        </dgm:presLayoutVars>
      </dgm:prSet>
      <dgm:spPr/>
    </dgm:pt>
    <dgm:pt modelId="{7C4A44B3-B1AB-464F-AC25-0EAB8C91AADB}" type="pres">
      <dgm:prSet presAssocID="{49DF0B0F-E1FD-4E5A-B379-B4C3B5337181}" presName="invisiNode" presStyleLbl="node1" presStyleIdx="2" presStyleCnt="3"/>
      <dgm:spPr/>
    </dgm:pt>
    <dgm:pt modelId="{07F6268F-0B6B-46EA-902B-E3C8AC156D8E}" type="pres">
      <dgm:prSet presAssocID="{49DF0B0F-E1FD-4E5A-B379-B4C3B5337181}" presName="imagNode" presStyleLbl="fgImgPlace1" presStyleIdx="2" presStyleCnt="3"/>
      <dgm:spPr>
        <a:blipFill rotWithShape="1">
          <a:blip xmlns:r="http://schemas.openxmlformats.org/officeDocument/2006/relationships" r:embed="rId3"/>
          <a:srcRect/>
          <a:stretch>
            <a:fillRect/>
          </a:stretch>
        </a:blipFill>
      </dgm:spPr>
    </dgm:pt>
  </dgm:ptLst>
  <dgm:cxnLst>
    <dgm:cxn modelId="{94EEEC32-CD78-448B-9166-984824EFAE70}" srcId="{8507AD7E-ED25-467E-A11F-78D09383DC6B}" destId="{7CCA8822-D105-4C84-87B7-E406BEBCA83C}" srcOrd="0" destOrd="0" parTransId="{F86D6C3A-B23A-46E1-8B41-17CDE369B3C8}" sibTransId="{AD27F28B-A07B-4171-8F6C-0EB4D00C5776}"/>
    <dgm:cxn modelId="{44A69150-26C0-4E83-8862-710770A71C4E}" type="presOf" srcId="{49DF0B0F-E1FD-4E5A-B379-B4C3B5337181}" destId="{90BD1D2A-9057-45A1-A749-A40941803273}" srcOrd="0" destOrd="0" presId="urn:microsoft.com/office/officeart/2005/8/layout/pList2"/>
    <dgm:cxn modelId="{6F3FA350-2396-4E4A-821A-177028F231EA}" type="presOf" srcId="{7CCA8822-D105-4C84-87B7-E406BEBCA83C}" destId="{0DE07E15-2777-47F2-A401-373520E7FC26}" srcOrd="0" destOrd="0" presId="urn:microsoft.com/office/officeart/2005/8/layout/pList2"/>
    <dgm:cxn modelId="{4447F850-43CE-471C-9105-8E8B3A19A234}" srcId="{8507AD7E-ED25-467E-A11F-78D09383DC6B}" destId="{49DF0B0F-E1FD-4E5A-B379-B4C3B5337181}" srcOrd="2" destOrd="0" parTransId="{9A06DACE-AF21-423F-8917-E0EFBB4285D7}" sibTransId="{D6FC8C77-787A-4B2A-A0B4-5C63A61E6F14}"/>
    <dgm:cxn modelId="{F69CDC58-D7DB-4B3D-81A4-431EFFBE22EE}" type="presOf" srcId="{8507AD7E-ED25-467E-A11F-78D09383DC6B}" destId="{33136DC5-F123-4CBD-AEBA-3A64666B22E9}" srcOrd="0" destOrd="0" presId="urn:microsoft.com/office/officeart/2005/8/layout/pList2"/>
    <dgm:cxn modelId="{88DFF981-C73F-41DF-A5A6-9D6C79DBEF15}" type="presOf" srcId="{F6B19FBA-D049-4EC1-9058-3E67CED3681F}" destId="{96E1B216-164D-410B-9A4D-5768544E8681}" srcOrd="0" destOrd="0" presId="urn:microsoft.com/office/officeart/2005/8/layout/pList2"/>
    <dgm:cxn modelId="{2EF91E8C-086C-4920-B02C-3CF5B21D7FCC}" type="presOf" srcId="{818F61BF-A771-42A2-B6D1-CFA2DCA5FE74}" destId="{11D66D92-2D25-4B69-B6F8-061183EAB998}" srcOrd="0" destOrd="0" presId="urn:microsoft.com/office/officeart/2005/8/layout/pList2"/>
    <dgm:cxn modelId="{223F84A5-1167-4969-8C3C-8728C8EC6C66}" type="presOf" srcId="{AD27F28B-A07B-4171-8F6C-0EB4D00C5776}" destId="{E1E74D35-1E64-410E-A0B4-AD4CB565BDCD}" srcOrd="0" destOrd="0" presId="urn:microsoft.com/office/officeart/2005/8/layout/pList2"/>
    <dgm:cxn modelId="{BD11C9EE-8220-48FF-B571-7FE7D93F8DBC}" srcId="{8507AD7E-ED25-467E-A11F-78D09383DC6B}" destId="{818F61BF-A771-42A2-B6D1-CFA2DCA5FE74}" srcOrd="1" destOrd="0" parTransId="{35E169D4-4C55-49A9-9BAD-B0E8E1BD5FDE}" sibTransId="{F6B19FBA-D049-4EC1-9058-3E67CED3681F}"/>
    <dgm:cxn modelId="{07F9E717-27A4-4345-A6BF-C40E48FAAB7E}" type="presParOf" srcId="{33136DC5-F123-4CBD-AEBA-3A64666B22E9}" destId="{BFA8469E-16EC-4420-B491-244501C964F1}" srcOrd="0" destOrd="0" presId="urn:microsoft.com/office/officeart/2005/8/layout/pList2"/>
    <dgm:cxn modelId="{4ECA7167-7112-4170-ABB1-0CF51F0B1258}" type="presParOf" srcId="{33136DC5-F123-4CBD-AEBA-3A64666B22E9}" destId="{385D5657-1477-49F2-AFA7-FC7F86468D61}" srcOrd="1" destOrd="0" presId="urn:microsoft.com/office/officeart/2005/8/layout/pList2"/>
    <dgm:cxn modelId="{8FD3992B-E849-476A-A7D7-34B5A5177730}" type="presParOf" srcId="{385D5657-1477-49F2-AFA7-FC7F86468D61}" destId="{E95BCDFD-E0A8-4565-8863-B60EE0250BD0}" srcOrd="0" destOrd="0" presId="urn:microsoft.com/office/officeart/2005/8/layout/pList2"/>
    <dgm:cxn modelId="{61C443AC-97A5-47BB-94AC-4B04ACC61A57}" type="presParOf" srcId="{E95BCDFD-E0A8-4565-8863-B60EE0250BD0}" destId="{0DE07E15-2777-47F2-A401-373520E7FC26}" srcOrd="0" destOrd="0" presId="urn:microsoft.com/office/officeart/2005/8/layout/pList2"/>
    <dgm:cxn modelId="{5025E4E0-9307-49AF-AA4F-74DE401850A6}" type="presParOf" srcId="{E95BCDFD-E0A8-4565-8863-B60EE0250BD0}" destId="{81062DE4-EC7F-4DA1-9F00-3F8D586C2E26}" srcOrd="1" destOrd="0" presId="urn:microsoft.com/office/officeart/2005/8/layout/pList2"/>
    <dgm:cxn modelId="{F9568F73-7818-4A58-A868-C5D69B99960C}" type="presParOf" srcId="{E95BCDFD-E0A8-4565-8863-B60EE0250BD0}" destId="{C915ABCD-BB39-435A-B2C4-971B427434C8}" srcOrd="2" destOrd="0" presId="urn:microsoft.com/office/officeart/2005/8/layout/pList2"/>
    <dgm:cxn modelId="{2F8A9103-90CF-4652-BFFE-C62DD2ADB175}" type="presParOf" srcId="{385D5657-1477-49F2-AFA7-FC7F86468D61}" destId="{E1E74D35-1E64-410E-A0B4-AD4CB565BDCD}" srcOrd="1" destOrd="0" presId="urn:microsoft.com/office/officeart/2005/8/layout/pList2"/>
    <dgm:cxn modelId="{C4E31877-FDD7-4326-9A3F-A7C5A27AFD8D}" type="presParOf" srcId="{385D5657-1477-49F2-AFA7-FC7F86468D61}" destId="{D222E9D0-A68C-41F0-8DA1-5DBFAB629856}" srcOrd="2" destOrd="0" presId="urn:microsoft.com/office/officeart/2005/8/layout/pList2"/>
    <dgm:cxn modelId="{E7A7DB08-0F22-4063-833F-F80105EBDB7B}" type="presParOf" srcId="{D222E9D0-A68C-41F0-8DA1-5DBFAB629856}" destId="{11D66D92-2D25-4B69-B6F8-061183EAB998}" srcOrd="0" destOrd="0" presId="urn:microsoft.com/office/officeart/2005/8/layout/pList2"/>
    <dgm:cxn modelId="{BCD99B7E-51EF-434E-8711-818E4395D4DB}" type="presParOf" srcId="{D222E9D0-A68C-41F0-8DA1-5DBFAB629856}" destId="{A772F677-6D99-4E72-A8A0-9CAE1D7E0201}" srcOrd="1" destOrd="0" presId="urn:microsoft.com/office/officeart/2005/8/layout/pList2"/>
    <dgm:cxn modelId="{D05CE56E-A9B9-4B7F-B7D9-746CB30D79B3}" type="presParOf" srcId="{D222E9D0-A68C-41F0-8DA1-5DBFAB629856}" destId="{B841F889-0C50-4D2B-A9A9-E0CD8960B9D9}" srcOrd="2" destOrd="0" presId="urn:microsoft.com/office/officeart/2005/8/layout/pList2"/>
    <dgm:cxn modelId="{825EA350-57A0-420D-88EB-EE54490EA144}" type="presParOf" srcId="{385D5657-1477-49F2-AFA7-FC7F86468D61}" destId="{96E1B216-164D-410B-9A4D-5768544E8681}" srcOrd="3" destOrd="0" presId="urn:microsoft.com/office/officeart/2005/8/layout/pList2"/>
    <dgm:cxn modelId="{C42B136A-1790-4767-878C-6F1ECAEC9641}" type="presParOf" srcId="{385D5657-1477-49F2-AFA7-FC7F86468D61}" destId="{289E77EF-8D5A-4991-B807-10BEA7001E8F}" srcOrd="4" destOrd="0" presId="urn:microsoft.com/office/officeart/2005/8/layout/pList2"/>
    <dgm:cxn modelId="{612B56D7-924D-4B6F-BD72-3914AFE371D2}" type="presParOf" srcId="{289E77EF-8D5A-4991-B807-10BEA7001E8F}" destId="{90BD1D2A-9057-45A1-A749-A40941803273}" srcOrd="0" destOrd="0" presId="urn:microsoft.com/office/officeart/2005/8/layout/pList2"/>
    <dgm:cxn modelId="{EB688DC4-FB1F-49A6-BAE0-B033C1C40EB9}" type="presParOf" srcId="{289E77EF-8D5A-4991-B807-10BEA7001E8F}" destId="{7C4A44B3-B1AB-464F-AC25-0EAB8C91AADB}" srcOrd="1" destOrd="0" presId="urn:microsoft.com/office/officeart/2005/8/layout/pList2"/>
    <dgm:cxn modelId="{5253B4BE-2B87-4EA6-ABF2-C8D6CC6E8BF9}" type="presParOf" srcId="{289E77EF-8D5A-4991-B807-10BEA7001E8F}" destId="{07F6268F-0B6B-46EA-902B-E3C8AC156D8E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5F9222-8C88-4470-AF37-455A9B69A118}" type="doc">
      <dgm:prSet loTypeId="urn:microsoft.com/office/officeart/2005/8/layout/chevron2" loCatId="list" qsTypeId="urn:microsoft.com/office/officeart/2005/8/quickstyle/3d2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9C7BAC1-4DE6-4E8E-ADFD-267A77292DAA}">
      <dgm:prSet phldrT="[Text]" custT="1"/>
      <dgm:spPr/>
      <dgm:t>
        <a:bodyPr/>
        <a:lstStyle/>
        <a:p>
          <a:r>
            <a:rPr lang="en-US" sz="3200" b="1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Score Model</a:t>
          </a:r>
        </a:p>
      </dgm:t>
    </dgm:pt>
    <dgm:pt modelId="{BC55DE2C-3248-4D3C-AA27-CE628307848A}" type="parTrans" cxnId="{EAC4D91C-263F-4952-8184-0152E1B8F044}">
      <dgm:prSet/>
      <dgm:spPr/>
      <dgm:t>
        <a:bodyPr/>
        <a:lstStyle/>
        <a:p>
          <a:endParaRPr lang="en-US"/>
        </a:p>
      </dgm:t>
    </dgm:pt>
    <dgm:pt modelId="{45318975-DBEA-45FD-B089-51CAA35E874B}" type="sibTrans" cxnId="{EAC4D91C-263F-4952-8184-0152E1B8F044}">
      <dgm:prSet/>
      <dgm:spPr/>
      <dgm:t>
        <a:bodyPr/>
        <a:lstStyle/>
        <a:p>
          <a:endParaRPr lang="en-US"/>
        </a:p>
      </dgm:t>
    </dgm:pt>
    <dgm:pt modelId="{6A6C1CC9-B736-4741-BFD6-DD347CC3AF66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Sort the predicted Event probabilities in descending order</a:t>
          </a:r>
        </a:p>
      </dgm:t>
    </dgm:pt>
    <dgm:pt modelId="{20254F8D-7842-4672-B109-BA8DEB7E20C8}" type="parTrans" cxnId="{DAFCAE8E-6CDA-46BF-9FD2-A28B1003E866}">
      <dgm:prSet/>
      <dgm:spPr/>
      <dgm:t>
        <a:bodyPr/>
        <a:lstStyle/>
        <a:p>
          <a:endParaRPr lang="en-US"/>
        </a:p>
      </dgm:t>
    </dgm:pt>
    <dgm:pt modelId="{A1ED1FB7-092F-4221-935E-17974E5C948E}" type="sibTrans" cxnId="{DAFCAE8E-6CDA-46BF-9FD2-A28B1003E866}">
      <dgm:prSet/>
      <dgm:spPr/>
      <dgm:t>
        <a:bodyPr/>
        <a:lstStyle/>
        <a:p>
          <a:endParaRPr lang="en-US"/>
        </a:p>
      </dgm:t>
    </dgm:pt>
    <dgm:pt modelId="{304E38E7-E314-4566-B3B7-A70715193DF0}">
      <dgm:prSet phldrT="[Text]" custT="1"/>
      <dgm:spPr/>
      <dgm:t>
        <a:bodyPr/>
        <a:lstStyle/>
        <a:p>
          <a:r>
            <a:rPr lang="en-US" sz="3200" b="1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Create Deciles</a:t>
          </a:r>
        </a:p>
      </dgm:t>
    </dgm:pt>
    <dgm:pt modelId="{5DD86BA9-CA0E-4A76-ADB7-42B0930E1A12}" type="parTrans" cxnId="{AD86EFAC-1081-48A9-A7CD-4EC2347D8D33}">
      <dgm:prSet/>
      <dgm:spPr/>
      <dgm:t>
        <a:bodyPr/>
        <a:lstStyle/>
        <a:p>
          <a:endParaRPr lang="en-US"/>
        </a:p>
      </dgm:t>
    </dgm:pt>
    <dgm:pt modelId="{AF95B516-508F-43C2-90B1-CAE9319C3753}" type="sibTrans" cxnId="{AD86EFAC-1081-48A9-A7CD-4EC2347D8D33}">
      <dgm:prSet/>
      <dgm:spPr/>
      <dgm:t>
        <a:bodyPr/>
        <a:lstStyle/>
        <a:p>
          <a:endParaRPr lang="en-US"/>
        </a:p>
      </dgm:t>
    </dgm:pt>
    <dgm:pt modelId="{BF9CEC40-0AA3-43CF-A33A-D9F0F7ACE73A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Divide the probabilities into ten equal-count deciles</a:t>
          </a:r>
        </a:p>
      </dgm:t>
    </dgm:pt>
    <dgm:pt modelId="{6F1453DD-BF28-43C9-B659-957DEB376301}" type="parTrans" cxnId="{11E3DC87-AD2F-4D64-8C46-68BE1D1CA458}">
      <dgm:prSet/>
      <dgm:spPr/>
      <dgm:t>
        <a:bodyPr/>
        <a:lstStyle/>
        <a:p>
          <a:endParaRPr lang="en-US"/>
        </a:p>
      </dgm:t>
    </dgm:pt>
    <dgm:pt modelId="{825D7EEA-827F-407E-9619-65DEB244638E}" type="sibTrans" cxnId="{11E3DC87-AD2F-4D64-8C46-68BE1D1CA458}">
      <dgm:prSet/>
      <dgm:spPr/>
      <dgm:t>
        <a:bodyPr/>
        <a:lstStyle/>
        <a:p>
          <a:endParaRPr lang="en-US"/>
        </a:p>
      </dgm:t>
    </dgm:pt>
    <dgm:pt modelId="{7E6B92BE-E335-41EF-AAB7-40DBA56D39A9}">
      <dgm:prSet phldrT="[Text]" custT="1"/>
      <dgm:spPr/>
      <dgm:t>
        <a:bodyPr/>
        <a:lstStyle/>
        <a:p>
          <a:r>
            <a:rPr lang="en-US" sz="3200" b="1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Calculate Statistics</a:t>
          </a:r>
        </a:p>
      </dgm:t>
    </dgm:pt>
    <dgm:pt modelId="{AC6A2633-6DCF-442C-B541-B90C93305CE3}" type="parTrans" cxnId="{7C1E78BF-8862-493E-A90B-318BF63CB0A7}">
      <dgm:prSet/>
      <dgm:spPr/>
      <dgm:t>
        <a:bodyPr/>
        <a:lstStyle/>
        <a:p>
          <a:endParaRPr lang="en-US"/>
        </a:p>
      </dgm:t>
    </dgm:pt>
    <dgm:pt modelId="{C75BB0FA-F95D-49F3-ACBE-AE51F15B2F38}" type="sibTrans" cxnId="{7C1E78BF-8862-493E-A90B-318BF63CB0A7}">
      <dgm:prSet/>
      <dgm:spPr/>
      <dgm:t>
        <a:bodyPr/>
        <a:lstStyle/>
        <a:p>
          <a:endParaRPr lang="en-US"/>
        </a:p>
      </dgm:t>
    </dgm:pt>
    <dgm:pt modelId="{BBAFD203-CE6B-483C-AFFE-3DD3C006C480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Calculate the Response Rate, the Gain, and the Lift in each decile</a:t>
          </a:r>
        </a:p>
      </dgm:t>
    </dgm:pt>
    <dgm:pt modelId="{959D2858-E5F8-42BB-A6EF-E727F299E6E7}" type="parTrans" cxnId="{E2434E1E-9544-4200-973A-BC0F8F51671C}">
      <dgm:prSet/>
      <dgm:spPr/>
      <dgm:t>
        <a:bodyPr/>
        <a:lstStyle/>
        <a:p>
          <a:endParaRPr lang="en-US"/>
        </a:p>
      </dgm:t>
    </dgm:pt>
    <dgm:pt modelId="{1B9A76E7-19AD-4632-9995-9CB947AA4189}" type="sibTrans" cxnId="{E2434E1E-9544-4200-973A-BC0F8F51671C}">
      <dgm:prSet/>
      <dgm:spPr/>
      <dgm:t>
        <a:bodyPr/>
        <a:lstStyle/>
        <a:p>
          <a:endParaRPr lang="en-US"/>
        </a:p>
      </dgm:t>
    </dgm:pt>
    <dgm:pt modelId="{2AA8A7AF-D0DC-4300-B8F8-7F6E318570BE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Decile 1 contains the highest 10% of predicted Event probabilities</a:t>
          </a:r>
        </a:p>
      </dgm:t>
    </dgm:pt>
    <dgm:pt modelId="{6465D0C8-7F1C-4871-851C-7879008F4A9D}" type="parTrans" cxnId="{10A03F22-EE11-4A55-B01E-38E8D975C28B}">
      <dgm:prSet/>
      <dgm:spPr/>
      <dgm:t>
        <a:bodyPr/>
        <a:lstStyle/>
        <a:p>
          <a:endParaRPr lang="en-US"/>
        </a:p>
      </dgm:t>
    </dgm:pt>
    <dgm:pt modelId="{62E88019-8CBE-4845-B947-FEA3AC880401}" type="sibTrans" cxnId="{10A03F22-EE11-4A55-B01E-38E8D975C28B}">
      <dgm:prSet/>
      <dgm:spPr/>
      <dgm:t>
        <a:bodyPr/>
        <a:lstStyle/>
        <a:p>
          <a:endParaRPr lang="en-US"/>
        </a:p>
      </dgm:t>
    </dgm:pt>
    <dgm:pt modelId="{8251BD3A-B0A1-4E4C-BF6A-62A0DCF67F08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Decile 10 contains the lowest 10% of predicted Event probabilities</a:t>
          </a:r>
        </a:p>
      </dgm:t>
    </dgm:pt>
    <dgm:pt modelId="{B3268D27-DEE4-4404-918C-602C1C4AD7B8}" type="parTrans" cxnId="{AAB5DE55-0F4A-4FD1-8667-450EC4262AE0}">
      <dgm:prSet/>
      <dgm:spPr/>
      <dgm:t>
        <a:bodyPr/>
        <a:lstStyle/>
        <a:p>
          <a:endParaRPr lang="en-US"/>
        </a:p>
      </dgm:t>
    </dgm:pt>
    <dgm:pt modelId="{B7DF20CD-18DB-4D8B-831B-76E3E1BB9E48}" type="sibTrans" cxnId="{AAB5DE55-0F4A-4FD1-8667-450EC4262AE0}">
      <dgm:prSet/>
      <dgm:spPr/>
      <dgm:t>
        <a:bodyPr/>
        <a:lstStyle/>
        <a:p>
          <a:endParaRPr lang="en-US"/>
        </a:p>
      </dgm:t>
    </dgm:pt>
    <dgm:pt modelId="{1B96E9DF-CD21-48FC-BEAC-8E21FC4A7C72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Determine the actual count in each decile</a:t>
          </a:r>
        </a:p>
      </dgm:t>
    </dgm:pt>
    <dgm:pt modelId="{FF73CBFD-F621-4DF2-8767-646847FAD45B}" type="parTrans" cxnId="{8A177152-DE18-41DE-80B3-E184C4F68CDF}">
      <dgm:prSet/>
      <dgm:spPr/>
      <dgm:t>
        <a:bodyPr/>
        <a:lstStyle/>
        <a:p>
          <a:endParaRPr lang="en-US"/>
        </a:p>
      </dgm:t>
    </dgm:pt>
    <dgm:pt modelId="{660A2730-1C30-46CE-AE69-0DED377F5758}" type="sibTrans" cxnId="{8A177152-DE18-41DE-80B3-E184C4F68CDF}">
      <dgm:prSet/>
      <dgm:spPr/>
      <dgm:t>
        <a:bodyPr/>
        <a:lstStyle/>
        <a:p>
          <a:endParaRPr lang="en-US"/>
        </a:p>
      </dgm:t>
    </dgm:pt>
    <dgm:pt modelId="{E5ABE729-8F4A-4BD2-9C6D-E098BBA0D9CB}" type="pres">
      <dgm:prSet presAssocID="{375F9222-8C88-4470-AF37-455A9B69A118}" presName="linearFlow" presStyleCnt="0">
        <dgm:presLayoutVars>
          <dgm:dir/>
          <dgm:animLvl val="lvl"/>
          <dgm:resizeHandles val="exact"/>
        </dgm:presLayoutVars>
      </dgm:prSet>
      <dgm:spPr/>
    </dgm:pt>
    <dgm:pt modelId="{1A31837B-D3BE-4ECB-8203-E72E6FCD2DDE}" type="pres">
      <dgm:prSet presAssocID="{09C7BAC1-4DE6-4E8E-ADFD-267A77292DAA}" presName="composite" presStyleCnt="0"/>
      <dgm:spPr/>
    </dgm:pt>
    <dgm:pt modelId="{4EF8AB8C-3157-4340-8152-3E66642F7124}" type="pres">
      <dgm:prSet presAssocID="{09C7BAC1-4DE6-4E8E-ADFD-267A77292DAA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FC966D58-B111-4BB4-9382-190DA59562CA}" type="pres">
      <dgm:prSet presAssocID="{09C7BAC1-4DE6-4E8E-ADFD-267A77292DAA}" presName="descendantText" presStyleLbl="alignAcc1" presStyleIdx="0" presStyleCnt="3">
        <dgm:presLayoutVars>
          <dgm:bulletEnabled val="1"/>
        </dgm:presLayoutVars>
      </dgm:prSet>
      <dgm:spPr/>
    </dgm:pt>
    <dgm:pt modelId="{7D5384A2-CEEA-4D82-A787-44458760FE77}" type="pres">
      <dgm:prSet presAssocID="{45318975-DBEA-45FD-B089-51CAA35E874B}" presName="sp" presStyleCnt="0"/>
      <dgm:spPr/>
    </dgm:pt>
    <dgm:pt modelId="{E4C7EA4F-FDFA-4C3C-BEC6-160DD134C17B}" type="pres">
      <dgm:prSet presAssocID="{304E38E7-E314-4566-B3B7-A70715193DF0}" presName="composite" presStyleCnt="0"/>
      <dgm:spPr/>
    </dgm:pt>
    <dgm:pt modelId="{7F1B54E1-BD22-49B5-9314-D6A5518C2224}" type="pres">
      <dgm:prSet presAssocID="{304E38E7-E314-4566-B3B7-A70715193DF0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5C280D81-9D2A-4E76-94AB-950B0E00F860}" type="pres">
      <dgm:prSet presAssocID="{304E38E7-E314-4566-B3B7-A70715193DF0}" presName="descendantText" presStyleLbl="alignAcc1" presStyleIdx="1" presStyleCnt="3">
        <dgm:presLayoutVars>
          <dgm:bulletEnabled val="1"/>
        </dgm:presLayoutVars>
      </dgm:prSet>
      <dgm:spPr/>
    </dgm:pt>
    <dgm:pt modelId="{F6C30E18-13A7-4F8F-9345-4915B5B4A871}" type="pres">
      <dgm:prSet presAssocID="{AF95B516-508F-43C2-90B1-CAE9319C3753}" presName="sp" presStyleCnt="0"/>
      <dgm:spPr/>
    </dgm:pt>
    <dgm:pt modelId="{E01B6BB7-FEAC-45D1-A20F-4AF570391518}" type="pres">
      <dgm:prSet presAssocID="{7E6B92BE-E335-41EF-AAB7-40DBA56D39A9}" presName="composite" presStyleCnt="0"/>
      <dgm:spPr/>
    </dgm:pt>
    <dgm:pt modelId="{49218331-FE47-49D3-90E2-0D7E20D93331}" type="pres">
      <dgm:prSet presAssocID="{7E6B92BE-E335-41EF-AAB7-40DBA56D39A9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8CF46F7-286D-4C80-8665-D887376EE872}" type="pres">
      <dgm:prSet presAssocID="{7E6B92BE-E335-41EF-AAB7-40DBA56D39A9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41D12E18-1070-4E23-BC20-706270446E11}" type="presOf" srcId="{6A6C1CC9-B736-4741-BFD6-DD347CC3AF66}" destId="{FC966D58-B111-4BB4-9382-190DA59562CA}" srcOrd="0" destOrd="0" presId="urn:microsoft.com/office/officeart/2005/8/layout/chevron2"/>
    <dgm:cxn modelId="{EAC4D91C-263F-4952-8184-0152E1B8F044}" srcId="{375F9222-8C88-4470-AF37-455A9B69A118}" destId="{09C7BAC1-4DE6-4E8E-ADFD-267A77292DAA}" srcOrd="0" destOrd="0" parTransId="{BC55DE2C-3248-4D3C-AA27-CE628307848A}" sibTransId="{45318975-DBEA-45FD-B089-51CAA35E874B}"/>
    <dgm:cxn modelId="{E2434E1E-9544-4200-973A-BC0F8F51671C}" srcId="{7E6B92BE-E335-41EF-AAB7-40DBA56D39A9}" destId="{BBAFD203-CE6B-483C-AFFE-3DD3C006C480}" srcOrd="1" destOrd="0" parTransId="{959D2858-E5F8-42BB-A6EF-E727F299E6E7}" sibTransId="{1B9A76E7-19AD-4632-9995-9CB947AA4189}"/>
    <dgm:cxn modelId="{10A03F22-EE11-4A55-B01E-38E8D975C28B}" srcId="{304E38E7-E314-4566-B3B7-A70715193DF0}" destId="{2AA8A7AF-D0DC-4300-B8F8-7F6E318570BE}" srcOrd="1" destOrd="0" parTransId="{6465D0C8-7F1C-4871-851C-7879008F4A9D}" sibTransId="{62E88019-8CBE-4845-B947-FEA3AC880401}"/>
    <dgm:cxn modelId="{88EA773C-7056-457C-AEB2-884A7710E89D}" type="presOf" srcId="{BBAFD203-CE6B-483C-AFFE-3DD3C006C480}" destId="{68CF46F7-286D-4C80-8665-D887376EE872}" srcOrd="0" destOrd="1" presId="urn:microsoft.com/office/officeart/2005/8/layout/chevron2"/>
    <dgm:cxn modelId="{5485C260-2D19-4306-8FD9-4CE62458B7C9}" type="presOf" srcId="{7E6B92BE-E335-41EF-AAB7-40DBA56D39A9}" destId="{49218331-FE47-49D3-90E2-0D7E20D93331}" srcOrd="0" destOrd="0" presId="urn:microsoft.com/office/officeart/2005/8/layout/chevron2"/>
    <dgm:cxn modelId="{8A177152-DE18-41DE-80B3-E184C4F68CDF}" srcId="{7E6B92BE-E335-41EF-AAB7-40DBA56D39A9}" destId="{1B96E9DF-CD21-48FC-BEAC-8E21FC4A7C72}" srcOrd="0" destOrd="0" parTransId="{FF73CBFD-F621-4DF2-8767-646847FAD45B}" sibTransId="{660A2730-1C30-46CE-AE69-0DED377F5758}"/>
    <dgm:cxn modelId="{AAB5DE55-0F4A-4FD1-8667-450EC4262AE0}" srcId="{304E38E7-E314-4566-B3B7-A70715193DF0}" destId="{8251BD3A-B0A1-4E4C-BF6A-62A0DCF67F08}" srcOrd="2" destOrd="0" parTransId="{B3268D27-DEE4-4404-918C-602C1C4AD7B8}" sibTransId="{B7DF20CD-18DB-4D8B-831B-76E3E1BB9E48}"/>
    <dgm:cxn modelId="{11E3DC87-AD2F-4D64-8C46-68BE1D1CA458}" srcId="{304E38E7-E314-4566-B3B7-A70715193DF0}" destId="{BF9CEC40-0AA3-43CF-A33A-D9F0F7ACE73A}" srcOrd="0" destOrd="0" parTransId="{6F1453DD-BF28-43C9-B659-957DEB376301}" sibTransId="{825D7EEA-827F-407E-9619-65DEB244638E}"/>
    <dgm:cxn modelId="{840CCA8B-6AAA-4F68-ADBD-DE53F866339F}" type="presOf" srcId="{09C7BAC1-4DE6-4E8E-ADFD-267A77292DAA}" destId="{4EF8AB8C-3157-4340-8152-3E66642F7124}" srcOrd="0" destOrd="0" presId="urn:microsoft.com/office/officeart/2005/8/layout/chevron2"/>
    <dgm:cxn modelId="{DAFCAE8E-6CDA-46BF-9FD2-A28B1003E866}" srcId="{09C7BAC1-4DE6-4E8E-ADFD-267A77292DAA}" destId="{6A6C1CC9-B736-4741-BFD6-DD347CC3AF66}" srcOrd="0" destOrd="0" parTransId="{20254F8D-7842-4672-B109-BA8DEB7E20C8}" sibTransId="{A1ED1FB7-092F-4221-935E-17974E5C948E}"/>
    <dgm:cxn modelId="{2F3BDA93-53DE-4E54-9189-F729971E6F9F}" type="presOf" srcId="{BF9CEC40-0AA3-43CF-A33A-D9F0F7ACE73A}" destId="{5C280D81-9D2A-4E76-94AB-950B0E00F860}" srcOrd="0" destOrd="0" presId="urn:microsoft.com/office/officeart/2005/8/layout/chevron2"/>
    <dgm:cxn modelId="{75CB919C-01E6-4B81-8072-A0BBDBBA7F20}" type="presOf" srcId="{8251BD3A-B0A1-4E4C-BF6A-62A0DCF67F08}" destId="{5C280D81-9D2A-4E76-94AB-950B0E00F860}" srcOrd="0" destOrd="2" presId="urn:microsoft.com/office/officeart/2005/8/layout/chevron2"/>
    <dgm:cxn modelId="{E4DF1B9E-6C5D-41F2-B279-F3FC53AA13F0}" type="presOf" srcId="{1B96E9DF-CD21-48FC-BEAC-8E21FC4A7C72}" destId="{68CF46F7-286D-4C80-8665-D887376EE872}" srcOrd="0" destOrd="0" presId="urn:microsoft.com/office/officeart/2005/8/layout/chevron2"/>
    <dgm:cxn modelId="{4796F8A1-6C23-4BF4-8FB5-17C98C814FD4}" type="presOf" srcId="{375F9222-8C88-4470-AF37-455A9B69A118}" destId="{E5ABE729-8F4A-4BD2-9C6D-E098BBA0D9CB}" srcOrd="0" destOrd="0" presId="urn:microsoft.com/office/officeart/2005/8/layout/chevron2"/>
    <dgm:cxn modelId="{AD86EFAC-1081-48A9-A7CD-4EC2347D8D33}" srcId="{375F9222-8C88-4470-AF37-455A9B69A118}" destId="{304E38E7-E314-4566-B3B7-A70715193DF0}" srcOrd="1" destOrd="0" parTransId="{5DD86BA9-CA0E-4A76-ADB7-42B0930E1A12}" sibTransId="{AF95B516-508F-43C2-90B1-CAE9319C3753}"/>
    <dgm:cxn modelId="{7ACC49B4-0D0F-4909-8FD2-DD81FE2B5A19}" type="presOf" srcId="{2AA8A7AF-D0DC-4300-B8F8-7F6E318570BE}" destId="{5C280D81-9D2A-4E76-94AB-950B0E00F860}" srcOrd="0" destOrd="1" presId="urn:microsoft.com/office/officeart/2005/8/layout/chevron2"/>
    <dgm:cxn modelId="{7C1E78BF-8862-493E-A90B-318BF63CB0A7}" srcId="{375F9222-8C88-4470-AF37-455A9B69A118}" destId="{7E6B92BE-E335-41EF-AAB7-40DBA56D39A9}" srcOrd="2" destOrd="0" parTransId="{AC6A2633-6DCF-442C-B541-B90C93305CE3}" sibTransId="{C75BB0FA-F95D-49F3-ACBE-AE51F15B2F38}"/>
    <dgm:cxn modelId="{29AA54DE-B700-45FD-AA3F-1514899A5B91}" type="presOf" srcId="{304E38E7-E314-4566-B3B7-A70715193DF0}" destId="{7F1B54E1-BD22-49B5-9314-D6A5518C2224}" srcOrd="0" destOrd="0" presId="urn:microsoft.com/office/officeart/2005/8/layout/chevron2"/>
    <dgm:cxn modelId="{48F9EBC2-03E9-4604-8DBE-E449043C1541}" type="presParOf" srcId="{E5ABE729-8F4A-4BD2-9C6D-E098BBA0D9CB}" destId="{1A31837B-D3BE-4ECB-8203-E72E6FCD2DDE}" srcOrd="0" destOrd="0" presId="urn:microsoft.com/office/officeart/2005/8/layout/chevron2"/>
    <dgm:cxn modelId="{DE93C4D2-A9A2-46AF-8555-5A75D0F575BC}" type="presParOf" srcId="{1A31837B-D3BE-4ECB-8203-E72E6FCD2DDE}" destId="{4EF8AB8C-3157-4340-8152-3E66642F7124}" srcOrd="0" destOrd="0" presId="urn:microsoft.com/office/officeart/2005/8/layout/chevron2"/>
    <dgm:cxn modelId="{0BAAA45A-2A81-4E33-BC8D-022B46D6226F}" type="presParOf" srcId="{1A31837B-D3BE-4ECB-8203-E72E6FCD2DDE}" destId="{FC966D58-B111-4BB4-9382-190DA59562CA}" srcOrd="1" destOrd="0" presId="urn:microsoft.com/office/officeart/2005/8/layout/chevron2"/>
    <dgm:cxn modelId="{3F844D94-77CB-43CF-9C4A-5F3CC075B9AC}" type="presParOf" srcId="{E5ABE729-8F4A-4BD2-9C6D-E098BBA0D9CB}" destId="{7D5384A2-CEEA-4D82-A787-44458760FE77}" srcOrd="1" destOrd="0" presId="urn:microsoft.com/office/officeart/2005/8/layout/chevron2"/>
    <dgm:cxn modelId="{AE5FDF59-634B-4790-A413-67DC52636C1F}" type="presParOf" srcId="{E5ABE729-8F4A-4BD2-9C6D-E098BBA0D9CB}" destId="{E4C7EA4F-FDFA-4C3C-BEC6-160DD134C17B}" srcOrd="2" destOrd="0" presId="urn:microsoft.com/office/officeart/2005/8/layout/chevron2"/>
    <dgm:cxn modelId="{E82D1F05-5A8C-4881-8DC1-F7B7C1215BFE}" type="presParOf" srcId="{E4C7EA4F-FDFA-4C3C-BEC6-160DD134C17B}" destId="{7F1B54E1-BD22-49B5-9314-D6A5518C2224}" srcOrd="0" destOrd="0" presId="urn:microsoft.com/office/officeart/2005/8/layout/chevron2"/>
    <dgm:cxn modelId="{F213DDE1-9BA4-40BE-995B-A3094F7C9D6A}" type="presParOf" srcId="{E4C7EA4F-FDFA-4C3C-BEC6-160DD134C17B}" destId="{5C280D81-9D2A-4E76-94AB-950B0E00F860}" srcOrd="1" destOrd="0" presId="urn:microsoft.com/office/officeart/2005/8/layout/chevron2"/>
    <dgm:cxn modelId="{F3E13FA4-2B03-4046-8053-81845FB2635D}" type="presParOf" srcId="{E5ABE729-8F4A-4BD2-9C6D-E098BBA0D9CB}" destId="{F6C30E18-13A7-4F8F-9345-4915B5B4A871}" srcOrd="3" destOrd="0" presId="urn:microsoft.com/office/officeart/2005/8/layout/chevron2"/>
    <dgm:cxn modelId="{B9E9C7E8-F716-4BF8-BA1B-C6E91F6E71C6}" type="presParOf" srcId="{E5ABE729-8F4A-4BD2-9C6D-E098BBA0D9CB}" destId="{E01B6BB7-FEAC-45D1-A20F-4AF570391518}" srcOrd="4" destOrd="0" presId="urn:microsoft.com/office/officeart/2005/8/layout/chevron2"/>
    <dgm:cxn modelId="{BAEB22A6-F092-4D2A-8286-5E2F817AD827}" type="presParOf" srcId="{E01B6BB7-FEAC-45D1-A20F-4AF570391518}" destId="{49218331-FE47-49D3-90E2-0D7E20D93331}" srcOrd="0" destOrd="0" presId="urn:microsoft.com/office/officeart/2005/8/layout/chevron2"/>
    <dgm:cxn modelId="{2B043E2C-B238-4210-9B42-49330FC31BED}" type="presParOf" srcId="{E01B6BB7-FEAC-45D1-A20F-4AF570391518}" destId="{68CF46F7-286D-4C80-8665-D887376EE87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A8469E-16EC-4420-B491-244501C964F1}">
      <dsp:nvSpPr>
        <dsp:cNvPr id="0" name=""/>
        <dsp:cNvSpPr/>
      </dsp:nvSpPr>
      <dsp:spPr>
        <a:xfrm>
          <a:off x="0" y="0"/>
          <a:ext cx="14630400" cy="3086100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dbl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15ABCD-BB39-435A-B2C4-971B427434C8}">
      <dsp:nvSpPr>
        <dsp:cNvPr id="0" name=""/>
        <dsp:cNvSpPr/>
      </dsp:nvSpPr>
      <dsp:spPr>
        <a:xfrm>
          <a:off x="438912" y="411480"/>
          <a:ext cx="4297680" cy="2263140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rcRect/>
          <a:stretch>
            <a:fillRect t="-32000" b="-32000"/>
          </a:stretch>
        </a:blipFill>
        <a:ln w="25400" cap="flat" cmpd="dbl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E07E15-2777-47F2-A401-373520E7FC26}">
      <dsp:nvSpPr>
        <dsp:cNvPr id="0" name=""/>
        <dsp:cNvSpPr/>
      </dsp:nvSpPr>
      <dsp:spPr>
        <a:xfrm rot="10800000">
          <a:off x="438912" y="3086099"/>
          <a:ext cx="4297680" cy="3771900"/>
        </a:xfrm>
        <a:prstGeom prst="round2SameRect">
          <a:avLst>
            <a:gd name="adj1" fmla="val 10500"/>
            <a:gd name="adj2" fmla="val 0"/>
          </a:avLst>
        </a:prstGeom>
        <a:noFill/>
        <a:ln w="12700" cap="flat" cmpd="dbl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3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If a model fits the data </a:t>
          </a:r>
          <a:r>
            <a:rPr lang="en-US" sz="3600" i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well</a:t>
          </a:r>
          <a:r>
            <a:rPr lang="en-US" sz="3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, then an observed </a:t>
          </a:r>
          <a:r>
            <a:rPr lang="en-US" sz="3600" i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Event</a:t>
          </a:r>
          <a:r>
            <a:rPr lang="en-US" sz="3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will also be classified an </a:t>
          </a:r>
          <a:r>
            <a:rPr lang="en-US" sz="3600" i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Event</a:t>
          </a:r>
          <a:r>
            <a:rPr lang="en-US" sz="3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most of times.</a:t>
          </a:r>
        </a:p>
      </dsp:txBody>
      <dsp:txXfrm rot="10800000">
        <a:off x="554911" y="3086099"/>
        <a:ext cx="4065682" cy="3655901"/>
      </dsp:txXfrm>
    </dsp:sp>
    <dsp:sp modelId="{B841F889-0C50-4D2B-A9A9-E0CD8960B9D9}">
      <dsp:nvSpPr>
        <dsp:cNvPr id="0" name=""/>
        <dsp:cNvSpPr/>
      </dsp:nvSpPr>
      <dsp:spPr>
        <a:xfrm>
          <a:off x="5166360" y="411480"/>
          <a:ext cx="4297680" cy="2263140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rcRect/>
          <a:stretch>
            <a:fillRect t="-3000" b="-3000"/>
          </a:stretch>
        </a:blipFill>
        <a:ln w="25400" cap="flat" cmpd="dbl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D66D92-2D25-4B69-B6F8-061183EAB998}">
      <dsp:nvSpPr>
        <dsp:cNvPr id="0" name=""/>
        <dsp:cNvSpPr/>
      </dsp:nvSpPr>
      <dsp:spPr>
        <a:xfrm rot="10800000">
          <a:off x="5166360" y="3086099"/>
          <a:ext cx="4297680" cy="3771900"/>
        </a:xfrm>
        <a:prstGeom prst="round2SameRect">
          <a:avLst>
            <a:gd name="adj1" fmla="val 10500"/>
            <a:gd name="adj2" fmla="val 0"/>
          </a:avLst>
        </a:prstGeom>
        <a:noFill/>
        <a:ln w="12700" cap="flat" cmpd="dbl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3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Classifying an </a:t>
          </a:r>
          <a:r>
            <a:rPr lang="en-US" sz="3600" i="1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Event</a:t>
          </a:r>
          <a:r>
            <a:rPr lang="en-US" sz="3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3600" i="0" u="sng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depends</a:t>
          </a:r>
          <a:r>
            <a:rPr lang="en-US" sz="3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on our threshold for the predicted Event probability.</a:t>
          </a:r>
        </a:p>
      </dsp:txBody>
      <dsp:txXfrm rot="10800000">
        <a:off x="5282359" y="3086099"/>
        <a:ext cx="4065682" cy="3655901"/>
      </dsp:txXfrm>
    </dsp:sp>
    <dsp:sp modelId="{07F6268F-0B6B-46EA-902B-E3C8AC156D8E}">
      <dsp:nvSpPr>
        <dsp:cNvPr id="0" name=""/>
        <dsp:cNvSpPr/>
      </dsp:nvSpPr>
      <dsp:spPr>
        <a:xfrm>
          <a:off x="9893807" y="411480"/>
          <a:ext cx="4297680" cy="2263140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rcRect/>
          <a:stretch>
            <a:fillRect/>
          </a:stretch>
        </a:blipFill>
        <a:ln w="25400" cap="flat" cmpd="dbl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BD1D2A-9057-45A1-A749-A40941803273}">
      <dsp:nvSpPr>
        <dsp:cNvPr id="0" name=""/>
        <dsp:cNvSpPr/>
      </dsp:nvSpPr>
      <dsp:spPr>
        <a:xfrm rot="10800000">
          <a:off x="9893807" y="3086099"/>
          <a:ext cx="4297680" cy="3771900"/>
        </a:xfrm>
        <a:prstGeom prst="round2SameRect">
          <a:avLst>
            <a:gd name="adj1" fmla="val 10500"/>
            <a:gd name="adj2" fmla="val 0"/>
          </a:avLst>
        </a:prstGeom>
        <a:noFill/>
        <a:ln w="12700" cap="flat" cmpd="dbl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marL="0" lvl="0" indent="0" algn="ctr" defTabSz="15113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3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The ROC curve will show our classification results for all choices of threshold.</a:t>
          </a:r>
        </a:p>
      </dsp:txBody>
      <dsp:txXfrm rot="10800000">
        <a:off x="10009806" y="3086099"/>
        <a:ext cx="4065682" cy="36559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F8AB8C-3157-4340-8152-3E66642F7124}">
      <dsp:nvSpPr>
        <dsp:cNvPr id="0" name=""/>
        <dsp:cNvSpPr/>
      </dsp:nvSpPr>
      <dsp:spPr>
        <a:xfrm rot="5400000">
          <a:off x="-383780" y="390937"/>
          <a:ext cx="2558533" cy="1790973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Score Model</a:t>
          </a:r>
        </a:p>
      </dsp:txBody>
      <dsp:txXfrm rot="-5400000">
        <a:off x="1" y="902644"/>
        <a:ext cx="1790973" cy="767560"/>
      </dsp:txXfrm>
    </dsp:sp>
    <dsp:sp modelId="{FC966D58-B111-4BB4-9382-190DA59562CA}">
      <dsp:nvSpPr>
        <dsp:cNvPr id="0" name=""/>
        <dsp:cNvSpPr/>
      </dsp:nvSpPr>
      <dsp:spPr>
        <a:xfrm rot="5400000">
          <a:off x="7835926" y="-6037795"/>
          <a:ext cx="1663921" cy="13753826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32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Sort the predicted Event probabilities in descending order</a:t>
          </a:r>
        </a:p>
      </dsp:txBody>
      <dsp:txXfrm rot="-5400000">
        <a:off x="1790974" y="88383"/>
        <a:ext cx="13672600" cy="1501469"/>
      </dsp:txXfrm>
    </dsp:sp>
    <dsp:sp modelId="{7F1B54E1-BD22-49B5-9314-D6A5518C2224}">
      <dsp:nvSpPr>
        <dsp:cNvPr id="0" name=""/>
        <dsp:cNvSpPr/>
      </dsp:nvSpPr>
      <dsp:spPr>
        <a:xfrm rot="5400000">
          <a:off x="-383780" y="2762113"/>
          <a:ext cx="2558533" cy="1790973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Create Deciles</a:t>
          </a:r>
        </a:p>
      </dsp:txBody>
      <dsp:txXfrm rot="-5400000">
        <a:off x="1" y="3273820"/>
        <a:ext cx="1790973" cy="767560"/>
      </dsp:txXfrm>
    </dsp:sp>
    <dsp:sp modelId="{5C280D81-9D2A-4E76-94AB-950B0E00F860}">
      <dsp:nvSpPr>
        <dsp:cNvPr id="0" name=""/>
        <dsp:cNvSpPr/>
      </dsp:nvSpPr>
      <dsp:spPr>
        <a:xfrm rot="5400000">
          <a:off x="7836363" y="-3667056"/>
          <a:ext cx="1663046" cy="13753826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32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Divide the probabilities into ten equal-count deciles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32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Decile 1 contains the highest 10% of predicted Event probabilities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32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Decile 10 contains the lowest 10% of predicted Event probabilities</a:t>
          </a:r>
        </a:p>
      </dsp:txBody>
      <dsp:txXfrm rot="-5400000">
        <a:off x="1790974" y="2459516"/>
        <a:ext cx="13672643" cy="1500680"/>
      </dsp:txXfrm>
    </dsp:sp>
    <dsp:sp modelId="{49218331-FE47-49D3-90E2-0D7E20D93331}">
      <dsp:nvSpPr>
        <dsp:cNvPr id="0" name=""/>
        <dsp:cNvSpPr/>
      </dsp:nvSpPr>
      <dsp:spPr>
        <a:xfrm rot="5400000">
          <a:off x="-383780" y="5133289"/>
          <a:ext cx="2558533" cy="1790973"/>
        </a:xfrm>
        <a:prstGeom prst="chevr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100000"/>
                <a:satMod val="120000"/>
              </a:schemeClr>
            </a:gs>
            <a:gs pos="69000">
              <a:schemeClr val="dk2">
                <a:hueOff val="0"/>
                <a:satOff val="0"/>
                <a:lumOff val="0"/>
                <a:alphaOff val="0"/>
                <a:tint val="80000"/>
                <a:shade val="100000"/>
                <a:satMod val="15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Calculate Statistics</a:t>
          </a:r>
        </a:p>
      </dsp:txBody>
      <dsp:txXfrm rot="-5400000">
        <a:off x="1" y="5644996"/>
        <a:ext cx="1790973" cy="767560"/>
      </dsp:txXfrm>
    </dsp:sp>
    <dsp:sp modelId="{68CF46F7-286D-4C80-8665-D887376EE872}">
      <dsp:nvSpPr>
        <dsp:cNvPr id="0" name=""/>
        <dsp:cNvSpPr/>
      </dsp:nvSpPr>
      <dsp:spPr>
        <a:xfrm rot="5400000">
          <a:off x="7836363" y="-1295880"/>
          <a:ext cx="1663046" cy="13753826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sx="101000" sy="101000" rotWithShape="0">
            <a:srgbClr val="000000">
              <a:alpha val="4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32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Determine the actual count in each decile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32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Calculate the Response Rate, the Gain, and the Lift in each decile</a:t>
          </a:r>
        </a:p>
      </dsp:txBody>
      <dsp:txXfrm rot="-5400000">
        <a:off x="1790974" y="4830692"/>
        <a:ext cx="13672643" cy="1500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1-03-12T02:50:13.8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15266 5766 0</inkml:trace>
  <inkml:trace contextRef="#ctx0" brushRef="#br0" timeOffset="47944.64">11534 20562 0</inkml:trace>
  <inkml:trace contextRef="#ctx0" brushRef="#br0" timeOffset="93637.95">11025 21495 0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007C94-780E-4ED2-9A6E-74F72C049F25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B1B9FC-681F-4591-B3BB-14AC94966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54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1B9FC-681F-4591-B3BB-14AC949665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919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25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7971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646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192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9919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43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2052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029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1580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363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0186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8505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36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5125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2802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5287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2504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6169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22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298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621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086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177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372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2692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394041-AB16-4FF7-A9C5-62D99BEC926B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24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A486D6-E442-077A-EEB3-88D208F2FC4C}"/>
              </a:ext>
            </a:extLst>
          </p:cNvPr>
          <p:cNvSpPr/>
          <p:nvPr/>
        </p:nvSpPr>
        <p:spPr>
          <a:xfrm>
            <a:off x="2657477" y="1943101"/>
            <a:ext cx="12973050" cy="473075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/>
          <a:p>
            <a:pPr defTabSz="1828800" fontAlgn="auto">
              <a:spcBef>
                <a:spcPts val="4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/>
            </a:pPr>
            <a:endParaRPr sz="6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5842" y="2286000"/>
            <a:ext cx="12996316" cy="2587300"/>
          </a:xfrm>
        </p:spPr>
        <p:txBody>
          <a:bodyPr lIns="182880" rIns="182880" rtlCol="0" anchor="ctr">
            <a:noAutofit/>
          </a:bodyPr>
          <a:lstStyle>
            <a:lvl1pPr marL="0" indent="0" algn="ctr" defTabSz="18288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7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5845" y="4948519"/>
            <a:ext cx="12996318" cy="1374962"/>
          </a:xfrm>
        </p:spPr>
        <p:txBody>
          <a:bodyPr rtlCol="0" anchor="ctr">
            <a:normAutofit/>
          </a:bodyPr>
          <a:lstStyle>
            <a:lvl1pPr marL="0" indent="0" algn="ctr" defTabSz="18288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74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550" y="161365"/>
            <a:ext cx="16084552" cy="1551434"/>
          </a:xfrm>
        </p:spPr>
        <p:txBody>
          <a:bodyPr anchor="ctr"/>
          <a:lstStyle>
            <a:lvl1pPr>
              <a:defRPr sz="5600" b="1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8550" y="2050699"/>
            <a:ext cx="16084552" cy="6888006"/>
          </a:xfrm>
        </p:spPr>
        <p:txBody>
          <a:bodyPr/>
          <a:lstStyle>
            <a:lvl1pPr>
              <a:defRPr sz="4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3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2593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8550" y="2085698"/>
            <a:ext cx="7680960" cy="6515100"/>
          </a:xfrm>
        </p:spPr>
        <p:txBody>
          <a:bodyPr>
            <a:normAutofit/>
          </a:bodyPr>
          <a:lstStyle>
            <a:lvl1pPr>
              <a:spcBef>
                <a:spcPts val="3200"/>
              </a:spcBef>
              <a:defRPr sz="4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3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02142" y="2085698"/>
            <a:ext cx="7680960" cy="6515100"/>
          </a:xfrm>
        </p:spPr>
        <p:txBody>
          <a:bodyPr>
            <a:normAutofit/>
          </a:bodyPr>
          <a:lstStyle>
            <a:lvl1pPr>
              <a:spcBef>
                <a:spcPts val="3200"/>
              </a:spcBef>
              <a:defRPr sz="4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3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8550" y="161365"/>
            <a:ext cx="16084552" cy="1551434"/>
          </a:xfrm>
        </p:spPr>
        <p:txBody>
          <a:bodyPr anchor="ctr"/>
          <a:lstStyle>
            <a:lvl1pPr>
              <a:defRPr sz="5600" b="1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6114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82098A7-74DB-47EC-8637-CFD1F5FF8EA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098551" y="161926"/>
            <a:ext cx="16084550" cy="2003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30E7C49-5D51-22BD-9218-005012D508B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098551" y="2400300"/>
            <a:ext cx="16084550" cy="651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pic>
        <p:nvPicPr>
          <p:cNvPr id="1028" name="Picture 5" descr="ILTECH_wht_horiz.png">
            <a:extLst>
              <a:ext uri="{FF2B5EF4-FFF2-40B4-BE49-F238E27FC236}">
                <a16:creationId xmlns:a16="http://schemas.microsoft.com/office/drawing/2014/main" id="{42D74730-BBC2-6B47-9AEF-9E8FDE440A0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9076" y="9185276"/>
            <a:ext cx="35560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4" r:id="rId2"/>
    <p:sldLayoutId id="2147483675" r:id="rId3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5600" b="1" kern="1200">
          <a:solidFill>
            <a:schemeClr val="accent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914400"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1828800"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2743200"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3657600"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698500" indent="-698500" algn="l" rtl="0" fontAlgn="base">
        <a:spcBef>
          <a:spcPts val="4000"/>
        </a:spcBef>
        <a:spcAft>
          <a:spcPct val="0"/>
        </a:spcAft>
        <a:buClr>
          <a:schemeClr val="accent2"/>
        </a:buClr>
        <a:buSzPct val="100000"/>
        <a:buFont typeface="Wingdings 2" pitchFamily="2" charset="2"/>
        <a:buChar char=""/>
        <a:defRPr sz="48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1371600" indent="-673100" algn="l" rtl="0" fontAlgn="base">
        <a:spcBef>
          <a:spcPts val="1200"/>
        </a:spcBef>
        <a:spcAft>
          <a:spcPct val="0"/>
        </a:spcAft>
        <a:buClr>
          <a:srgbClr val="808080"/>
        </a:buClr>
        <a:buSzPct val="100000"/>
        <a:buFont typeface="Wingdings 2" pitchFamily="2" charset="2"/>
        <a:buChar char=""/>
        <a:defRPr sz="44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1936750" indent="-565150" algn="l" rtl="0" fontAlgn="base">
        <a:spcBef>
          <a:spcPts val="1200"/>
        </a:spcBef>
        <a:spcAft>
          <a:spcPct val="0"/>
        </a:spcAft>
        <a:buClr>
          <a:srgbClr val="969696"/>
        </a:buClr>
        <a:buSzPct val="100000"/>
        <a:buFont typeface="Wingdings 2" pitchFamily="2" charset="2"/>
        <a:buChar char=""/>
        <a:defRPr sz="40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2527300" indent="-590550" algn="l" rtl="0" fontAlgn="base">
        <a:spcBef>
          <a:spcPts val="1200"/>
        </a:spcBef>
        <a:spcAft>
          <a:spcPct val="0"/>
        </a:spcAft>
        <a:buClr>
          <a:srgbClr val="F8BC65"/>
        </a:buClr>
        <a:buSzPct val="100000"/>
        <a:buFont typeface="Wingdings 2" pitchFamily="2" charset="2"/>
        <a:buChar char=""/>
        <a:defRPr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3092450" indent="-565150" algn="l" rtl="0" fontAlgn="base">
        <a:spcBef>
          <a:spcPts val="1200"/>
        </a:spcBef>
        <a:spcAft>
          <a:spcPct val="0"/>
        </a:spcAft>
        <a:buClr>
          <a:srgbClr val="FBD299"/>
        </a:buClr>
        <a:buSzPct val="100000"/>
        <a:buFont typeface="Wingdings 2" pitchFamily="2" charset="2"/>
        <a:buChar char=""/>
        <a:defRPr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3657600" indent="-565150" algn="l" defTabSz="18288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36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4235450" indent="-565150" algn="l" defTabSz="18288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36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4797426" indent="-565150" algn="l" defTabSz="18288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36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5378450" indent="-565150" algn="l" defTabSz="18288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36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0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3D2C4-084C-C545-00AC-430EC19B6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4777" y="1891862"/>
            <a:ext cx="12998450" cy="4776951"/>
          </a:xfr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Data Preparation</a:t>
            </a:r>
            <a:br>
              <a:rPr lang="en-US" dirty="0"/>
            </a:br>
            <a:r>
              <a:rPr lang="en-US" dirty="0"/>
              <a:t>and Analysis</a:t>
            </a:r>
            <a:br>
              <a:rPr lang="en-US" dirty="0"/>
            </a:br>
            <a:r>
              <a:rPr lang="en-US" dirty="0"/>
              <a:t>Module 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57405C4-DF5D-5B45-496A-93D78923B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50" y="161365"/>
            <a:ext cx="16084552" cy="1551434"/>
          </a:xfrm>
        </p:spPr>
        <p:txBody>
          <a:bodyPr/>
          <a:lstStyle/>
          <a:p>
            <a:r>
              <a:rPr lang="en-US" dirty="0"/>
              <a:t>Root Average Squared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6825A12-104F-D10E-3D29-3B9FBF19E1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>
                  <a:lnSpc>
                    <a:spcPct val="125000"/>
                  </a:lnSpc>
                  <a:spcBef>
                    <a:spcPts val="600"/>
                  </a:spcBef>
                </a:pPr>
                <a:r>
                  <a:rPr lang="en-US" sz="4000" dirty="0"/>
                  <a:t>The Root Average Squared Error (RASE) is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4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0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4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4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40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4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r>
                  <a:rPr lang="en-US" sz="4000" dirty="0"/>
                  <a:t>.</a:t>
                </a:r>
              </a:p>
              <a:p>
                <a:pPr>
                  <a:lnSpc>
                    <a:spcPct val="125000"/>
                  </a:lnSpc>
                  <a:spcBef>
                    <a:spcPts val="600"/>
                  </a:spcBef>
                </a:pPr>
                <a:r>
                  <a:rPr lang="en-US" sz="4000" dirty="0"/>
                  <a:t>It gives us an idea of the magnitude of a </a:t>
                </a:r>
                <a:r>
                  <a:rPr lang="en-US" sz="4000" i="1" dirty="0"/>
                  <a:t>typical</a:t>
                </a:r>
                <a:r>
                  <a:rPr lang="en-US" sz="4000" dirty="0"/>
                  <a:t> residual.</a:t>
                </a:r>
              </a:p>
              <a:p>
                <a:pPr>
                  <a:lnSpc>
                    <a:spcPct val="125000"/>
                  </a:lnSpc>
                  <a:spcBef>
                    <a:spcPts val="600"/>
                  </a:spcBef>
                </a:pPr>
                <a:r>
                  <a:rPr lang="en-US" sz="4000" dirty="0"/>
                  <a:t>Of course, we prefer a model with a smaller RASE.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6825A12-104F-D10E-3D29-3B9FBF19E1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4748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57405C4-DF5D-5B45-496A-93D78923B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50" y="161365"/>
            <a:ext cx="16084552" cy="1551434"/>
          </a:xfrm>
        </p:spPr>
        <p:txBody>
          <a:bodyPr/>
          <a:lstStyle/>
          <a:p>
            <a:r>
              <a:rPr lang="en-US" dirty="0"/>
              <a:t>Relative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6825A12-104F-D10E-3D29-3B9FBF19E1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>
                  <a:lnSpc>
                    <a:spcPct val="125000"/>
                  </a:lnSpc>
                  <a:spcBef>
                    <a:spcPts val="600"/>
                  </a:spcBef>
                </a:pPr>
                <a:r>
                  <a:rPr lang="en-US" sz="4000" dirty="0"/>
                  <a:t>The Relative Error is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4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0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4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4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40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4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4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0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4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40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-US" sz="4000" dirty="0"/>
                  <a:t>.</a:t>
                </a:r>
              </a:p>
              <a:p>
                <a:pPr>
                  <a:lnSpc>
                    <a:spcPct val="125000"/>
                  </a:lnSpc>
                  <a:spcBef>
                    <a:spcPts val="600"/>
                  </a:spcBef>
                </a:pPr>
                <a:r>
                  <a:rPr lang="en-US" sz="4000" dirty="0"/>
                  <a:t>It compares the variability of the residuals to the variability of the data about its mean.</a:t>
                </a:r>
              </a:p>
              <a:p>
                <a:pPr>
                  <a:lnSpc>
                    <a:spcPct val="125000"/>
                  </a:lnSpc>
                  <a:spcBef>
                    <a:spcPts val="600"/>
                  </a:spcBef>
                </a:pPr>
                <a:r>
                  <a:rPr lang="en-US" sz="4000" dirty="0"/>
                  <a:t>Since the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4000" dirty="0"/>
                  <a:t> is often regarded as the prediction of an uninformative model, the Relative Error tells us how well our model is compared to an uninformative model.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6825A12-104F-D10E-3D29-3B9FBF19E1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9" r="-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4885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57405C4-DF5D-5B45-496A-93D78923B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50" y="161365"/>
            <a:ext cx="16084552" cy="1551434"/>
          </a:xfrm>
        </p:spPr>
        <p:txBody>
          <a:bodyPr/>
          <a:lstStyle/>
          <a:p>
            <a:r>
              <a:rPr lang="en-US" dirty="0"/>
              <a:t>Relative Error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825A12-104F-D10E-3D29-3B9FBF19E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sz="4000" dirty="0"/>
              <a:t>If the Relative Error is one, this means our model literally performs the same as the uninformative model.  Our efforts do not pay off!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sz="4000" dirty="0"/>
              <a:t>If the Relative Error is greater than one, this means our model performs worse than the uninformative model. Our model does more damage.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sz="4000" dirty="0"/>
              <a:t>If the Relative Error is less than one, this means our model can explain the variability in the label variable.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sz="4000" dirty="0"/>
              <a:t>In a linear regression model, the Relative Error is one minus the Coefficient of Determination. </a:t>
            </a:r>
          </a:p>
        </p:txBody>
      </p:sp>
    </p:spTree>
    <p:extLst>
      <p:ext uri="{BB962C8B-B14F-4D97-AF65-F5344CB8AC3E}">
        <p14:creationId xmlns:p14="http://schemas.microsoft.com/office/powerpoint/2010/main" val="1481526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57405C4-DF5D-5B45-496A-93D78923B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50" y="161365"/>
            <a:ext cx="16084552" cy="1551434"/>
          </a:xfrm>
        </p:spPr>
        <p:txBody>
          <a:bodyPr/>
          <a:lstStyle/>
          <a:p>
            <a:r>
              <a:rPr lang="en-US" dirty="0"/>
              <a:t>Absolute Proportion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6825A12-104F-D10E-3D29-3B9FBF19E1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>
                  <a:lnSpc>
                    <a:spcPct val="125000"/>
                  </a:lnSpc>
                  <a:spcBef>
                    <a:spcPts val="600"/>
                  </a:spcBef>
                </a:pPr>
                <a:r>
                  <a:rPr lang="en-US" sz="4000" dirty="0"/>
                  <a:t>When the severity of a residual varies with the size of the data, we will consider the Absolute Proportion Error (APE)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sz="4000" dirty="0"/>
                  <a:t>.</a:t>
                </a:r>
              </a:p>
              <a:p>
                <a:pPr>
                  <a:lnSpc>
                    <a:spcPct val="125000"/>
                  </a:lnSpc>
                  <a:spcBef>
                    <a:spcPts val="600"/>
                  </a:spcBef>
                </a:pPr>
                <a:r>
                  <a:rPr lang="en-US" sz="4000" dirty="0"/>
                  <a:t>Of course, this error is undefined for data values of zero (i.e.,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4000" dirty="0"/>
                  <a:t>).</a:t>
                </a:r>
              </a:p>
              <a:p>
                <a:pPr>
                  <a:lnSpc>
                    <a:spcPct val="125000"/>
                  </a:lnSpc>
                  <a:spcBef>
                    <a:spcPts val="600"/>
                  </a:spcBef>
                </a:pPr>
                <a:r>
                  <a:rPr lang="en-US" sz="4000" dirty="0"/>
                  <a:t>Let’s say we train a model to predict home values.  Suppose the residual of a prediction is $10,000.</a:t>
                </a:r>
              </a:p>
              <a:p>
                <a:pPr lvl="1">
                  <a:lnSpc>
                    <a:spcPct val="125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§"/>
                </a:pPr>
                <a:r>
                  <a:rPr lang="en-US" sz="3200" dirty="0"/>
                  <a:t>This is a serious error if the home’s actual value is $100,000 and the APE is 0.1.</a:t>
                </a:r>
              </a:p>
              <a:p>
                <a:pPr lvl="1">
                  <a:lnSpc>
                    <a:spcPct val="125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§"/>
                </a:pPr>
                <a:r>
                  <a:rPr lang="en-US" sz="3200" dirty="0"/>
                  <a:t>On the contrary, this is merely a rounding mistake if the home’s value is $10,000,000 because the APE is 0.001.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6825A12-104F-D10E-3D29-3B9FBF19E1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0221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57405C4-DF5D-5B45-496A-93D78923B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50" y="161365"/>
            <a:ext cx="16084552" cy="1551434"/>
          </a:xfrm>
        </p:spPr>
        <p:txBody>
          <a:bodyPr/>
          <a:lstStyle/>
          <a:p>
            <a:r>
              <a:rPr lang="en-US" dirty="0"/>
              <a:t>Mean Absolute Proportion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6825A12-104F-D10E-3D29-3B9FBF19E1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>
                  <a:lnSpc>
                    <a:spcPct val="125000"/>
                  </a:lnSpc>
                  <a:spcBef>
                    <a:spcPts val="600"/>
                  </a:spcBef>
                </a:pPr>
                <a:r>
                  <a:rPr lang="en-US" sz="4000" dirty="0"/>
                  <a:t>The Mean Absolute Proportion Error (MAPE)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0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4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4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40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4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0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4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</m:e>
                        </m:d>
                      </m:e>
                    </m:nary>
                  </m:oMath>
                </a14:m>
                <a:r>
                  <a:rPr lang="en-US" sz="4000" dirty="0"/>
                  <a:t>.</a:t>
                </a:r>
              </a:p>
              <a:p>
                <a:pPr>
                  <a:lnSpc>
                    <a:spcPct val="125000"/>
                  </a:lnSpc>
                  <a:spcBef>
                    <a:spcPts val="600"/>
                  </a:spcBef>
                </a:pPr>
                <a:r>
                  <a:rPr lang="en-US" sz="4000" dirty="0"/>
                  <a:t>If the label variable can have zero values, we either skip over these zero values in calculating the mean or replace the denominator in APE by a fixed positive value.  In the latter case, we need to choose the positive value based on the context of our analysis.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6825A12-104F-D10E-3D29-3B9FBF19E1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1088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F33CE27-7CDF-6C4D-736F-BD49DA842DD4}"/>
              </a:ext>
            </a:extLst>
          </p:cNvPr>
          <p:cNvSpPr/>
          <p:nvPr/>
        </p:nvSpPr>
        <p:spPr>
          <a:xfrm>
            <a:off x="1828800" y="1485900"/>
            <a:ext cx="14630400" cy="7315200"/>
          </a:xfrm>
          <a:prstGeom prst="roundRect">
            <a:avLst/>
          </a:prstGeom>
          <a:noFill/>
          <a:ln w="762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7200" b="1" dirty="0">
                <a:solidFill>
                  <a:schemeClr val="tx1"/>
                </a:solidFill>
              </a:rPr>
              <a:t>Linear Regression Model</a:t>
            </a:r>
          </a:p>
          <a:p>
            <a:pPr algn="ctr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7200" b="1" dirty="0">
                <a:solidFill>
                  <a:schemeClr val="tx1"/>
                </a:solidFill>
              </a:rPr>
              <a:t>Taxi in Chicago</a:t>
            </a:r>
          </a:p>
          <a:p>
            <a:pPr algn="ctr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7200" b="1" dirty="0">
                <a:solidFill>
                  <a:schemeClr val="tx1"/>
                </a:solidFill>
              </a:rPr>
              <a:t>Module 5</a:t>
            </a:r>
          </a:p>
        </p:txBody>
      </p:sp>
    </p:spTree>
    <p:extLst>
      <p:ext uri="{BB962C8B-B14F-4D97-AF65-F5344CB8AC3E}">
        <p14:creationId xmlns:p14="http://schemas.microsoft.com/office/powerpoint/2010/main" val="1489539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Twenty Chicago Taxi Trips</a:t>
            </a:r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6875735-226C-47AD-BF51-42F332C6B6A6}"/>
              </a:ext>
            </a:extLst>
          </p:cNvPr>
          <p:cNvSpPr/>
          <p:nvPr/>
        </p:nvSpPr>
        <p:spPr>
          <a:xfrm>
            <a:off x="2282826" y="3086100"/>
            <a:ext cx="13716000" cy="4114800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 8 Twenty Chicago Taxi Trip.py</a:t>
            </a:r>
          </a:p>
        </p:txBody>
      </p:sp>
    </p:spTree>
    <p:extLst>
      <p:ext uri="{BB962C8B-B14F-4D97-AF65-F5344CB8AC3E}">
        <p14:creationId xmlns:p14="http://schemas.microsoft.com/office/powerpoint/2010/main" val="2997659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Linear Regression Model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703B050-2C82-96E0-A215-41327CB48A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639231"/>
              </p:ext>
            </p:extLst>
          </p:nvPr>
        </p:nvGraphicFramePr>
        <p:xfrm>
          <a:off x="1139826" y="2948940"/>
          <a:ext cx="16002000" cy="4389120"/>
        </p:xfrm>
        <a:graphic>
          <a:graphicData uri="http://schemas.openxmlformats.org/drawingml/2006/table">
            <a:tbl>
              <a:tblPr firstRow="1">
                <a:tableStyleId>{3B4B98B0-60AC-42C2-AFA5-B58CD77FA1E5}</a:tableStyleId>
              </a:tblPr>
              <a:tblGrid>
                <a:gridCol w="4480560">
                  <a:extLst>
                    <a:ext uri="{9D8B030D-6E8A-4147-A177-3AD203B41FA5}">
                      <a16:colId xmlns:a16="http://schemas.microsoft.com/office/drawing/2014/main" val="3297981092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107204295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565612986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692162832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1145755849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926719901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3527972647"/>
                    </a:ext>
                  </a:extLst>
                </a:gridCol>
              </a:tblGrid>
              <a:tr h="73152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8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Parameter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8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Estimate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8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Error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8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28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Significance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8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95% Confidence Interval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b"/>
                      <a:r>
                        <a:rPr lang="en-US" sz="36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Upper 95 CI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3519625"/>
                  </a:ext>
                </a:extLst>
              </a:tr>
              <a:tr h="7315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Lower Limit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Upper Limit</a:t>
                      </a: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763021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Intercept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5.7612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1.7317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3.3269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3.9917E-03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2.1076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9.4148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9756694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Trip_Miles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2.1793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21.1649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1.1841E-13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1.9620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2.3965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7308355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Payment_Method_Credit</a:t>
                      </a: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Card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7.9110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0.5793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13.6559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1.3599E-10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6.6887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9.1332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87166458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Payment_Method_Cash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endParaRPr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7323970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863D981-5B49-0799-7688-09D9EE656112}"/>
              </a:ext>
            </a:extLst>
          </p:cNvPr>
          <p:cNvSpPr txBox="1"/>
          <p:nvPr/>
        </p:nvSpPr>
        <p:spPr>
          <a:xfrm>
            <a:off x="3654426" y="2296283"/>
            <a:ext cx="109728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model is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Trip_Payment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~ Intercept +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Trip_Miles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Payment_Method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886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Predicted Versus Observed Response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8548" y="2050699"/>
            <a:ext cx="6610789" cy="6858000"/>
          </a:xfrm>
        </p:spPr>
        <p:txBody>
          <a:bodyPr anchor="ctr">
            <a:normAutofit/>
          </a:bodyPr>
          <a:lstStyle/>
          <a:p>
            <a:pPr>
              <a:lnSpc>
                <a:spcPct val="125000"/>
              </a:lnSpc>
              <a:spcBef>
                <a:spcPts val="900"/>
              </a:spcBef>
            </a:pPr>
            <a:r>
              <a:rPr lang="en-US" sz="3600" dirty="0"/>
              <a:t>The red dotted line is a 45-degree reference line.</a:t>
            </a:r>
          </a:p>
          <a:p>
            <a:pPr>
              <a:lnSpc>
                <a:spcPct val="125000"/>
              </a:lnSpc>
              <a:spcBef>
                <a:spcPts val="900"/>
              </a:spcBef>
            </a:pPr>
            <a:r>
              <a:rPr lang="en-US" sz="3600" dirty="0"/>
              <a:t>The Pearson correlation between the Predicted and the Observed responses is 0.9874.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67B353-D921-FCC8-3763-5F2344D97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259" y="2050699"/>
            <a:ext cx="9146193" cy="6858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49635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57405C4-DF5D-5B45-496A-93D78923B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50" y="161365"/>
            <a:ext cx="16084552" cy="1551434"/>
          </a:xfrm>
        </p:spPr>
        <p:txBody>
          <a:bodyPr/>
          <a:lstStyle/>
          <a:p>
            <a:r>
              <a:rPr lang="en-US" dirty="0"/>
              <a:t>Linear Regression Model Metrics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825A12-104F-D10E-3D29-3B9FBF19E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550" y="5328745"/>
            <a:ext cx="16084552" cy="3657600"/>
          </a:xfrm>
        </p:spPr>
        <p:txBody>
          <a:bodyPr anchor="ctr"/>
          <a:lstStyle/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sz="4000" dirty="0"/>
              <a:t>The RASE Error indicates our prediction is, on average, off the actual trip payment by $1.19.  The Relative Error is approximately 2.5% and the MAPE is about 1.9%.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sz="4000" dirty="0"/>
              <a:t>All these metrics allow us to conclude that the model fits the data well.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66B1E408-DE16-9F68-39D9-1F2BD9ED29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036587"/>
              </p:ext>
            </p:extLst>
          </p:nvPr>
        </p:nvGraphicFramePr>
        <p:xfrm>
          <a:off x="4297680" y="2011242"/>
          <a:ext cx="9692640" cy="2926080"/>
        </p:xfrm>
        <a:graphic>
          <a:graphicData uri="http://schemas.openxmlformats.org/drawingml/2006/table">
            <a:tbl>
              <a:tblPr firstRow="1">
                <a:tableStyleId>{BC89EF96-8CEA-46FF-86C4-4CE0E7609802}</a:tableStyleId>
              </a:tblPr>
              <a:tblGrid>
                <a:gridCol w="6949440">
                  <a:extLst>
                    <a:ext uri="{9D8B030D-6E8A-4147-A177-3AD203B41FA5}">
                      <a16:colId xmlns:a16="http://schemas.microsoft.com/office/drawing/2014/main" val="168034559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781642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l"/>
                      <a:r>
                        <a:rPr lang="en-US" sz="4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291944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l"/>
                      <a:r>
                        <a:rPr lang="en-US" sz="4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Root Average Squared Error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1.1929</a:t>
                      </a:r>
                      <a:endParaRPr lang="en-US" sz="40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956918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l"/>
                      <a:r>
                        <a:rPr lang="en-US" sz="4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Relative Error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0.0250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6085495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l"/>
                      <a:r>
                        <a:rPr lang="en-US" sz="4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 Absolute Proportion Error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4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0.0188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1417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6170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2807F-AA75-8289-ABFC-30F1E44E67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4777" y="1970688"/>
            <a:ext cx="12998450" cy="3383280"/>
          </a:xfr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Evaluating the </a:t>
            </a:r>
            <a:br>
              <a:rPr lang="en-US" dirty="0"/>
            </a:br>
            <a:r>
              <a:rPr lang="en-US" dirty="0"/>
              <a:t>Performance of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820C0-3BC8-687A-7D56-C3951CF5E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4775" y="5426734"/>
            <a:ext cx="12998450" cy="1280160"/>
          </a:xfr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Mr. Ming-Long Lam</a:t>
            </a:r>
            <a:br>
              <a:rPr lang="en-US" dirty="0"/>
            </a:br>
            <a:r>
              <a:rPr lang="en-US" sz="3200" i="1" dirty="0"/>
              <a:t>Ph.D. in Statistics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F33CE27-7CDF-6C4D-736F-BD49DA842DD4}"/>
              </a:ext>
            </a:extLst>
          </p:cNvPr>
          <p:cNvSpPr/>
          <p:nvPr/>
        </p:nvSpPr>
        <p:spPr>
          <a:xfrm>
            <a:off x="1828800" y="1485900"/>
            <a:ext cx="14630400" cy="73152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END OF LESSON 1</a:t>
            </a:r>
          </a:p>
        </p:txBody>
      </p:sp>
    </p:spTree>
    <p:extLst>
      <p:ext uri="{BB962C8B-B14F-4D97-AF65-F5344CB8AC3E}">
        <p14:creationId xmlns:p14="http://schemas.microsoft.com/office/powerpoint/2010/main" val="3970526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F33CE27-7CDF-6C4D-736F-BD49DA842DD4}"/>
              </a:ext>
            </a:extLst>
          </p:cNvPr>
          <p:cNvSpPr/>
          <p:nvPr/>
        </p:nvSpPr>
        <p:spPr>
          <a:xfrm>
            <a:off x="1828800" y="1485900"/>
            <a:ext cx="14630400" cy="7315200"/>
          </a:xfrm>
          <a:prstGeom prst="ellipse">
            <a:avLst/>
          </a:prstGeom>
          <a:noFill/>
          <a:ln w="762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7200" b="1" dirty="0">
                <a:solidFill>
                  <a:schemeClr val="tx1"/>
                </a:solidFill>
              </a:rPr>
              <a:t>Lesson 2:</a:t>
            </a:r>
            <a:br>
              <a:rPr lang="en-US" altLang="en-US" sz="7200" b="1" dirty="0">
                <a:solidFill>
                  <a:schemeClr val="tx1"/>
                </a:solidFill>
              </a:rPr>
            </a:br>
            <a:r>
              <a:rPr lang="en-US" altLang="en-US" sz="7200" b="1" dirty="0">
                <a:solidFill>
                  <a:schemeClr val="tx1"/>
                </a:solidFill>
              </a:rPr>
              <a:t>Nominal Classification Models</a:t>
            </a:r>
            <a:endParaRPr lang="en-US" sz="7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2163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57405C4-DF5D-5B45-496A-93D78923B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State of A Nominal Classification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D89DB19-4487-9B73-4456-A9D5CB73C6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25626" y="2050699"/>
                <a:ext cx="14630400" cy="6888006"/>
              </a:xfrm>
            </p:spPr>
            <p:txBody>
              <a:bodyPr anchor="ctr"/>
              <a:lstStyle/>
              <a:p>
                <a:pPr>
                  <a:lnSpc>
                    <a:spcPct val="125000"/>
                  </a:lnSpc>
                  <a:spcBef>
                    <a:spcPts val="600"/>
                  </a:spcBef>
                </a:pPr>
                <a:r>
                  <a:rPr lang="en-US" sz="4000" dirty="0"/>
                  <a:t>Suppose we trained a classification model with a nominal label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4000" dirty="0"/>
                  <a:t>.</a:t>
                </a:r>
              </a:p>
              <a:p>
                <a:pPr>
                  <a:lnSpc>
                    <a:spcPct val="125000"/>
                  </a:lnSpc>
                  <a:spcBef>
                    <a:spcPts val="600"/>
                  </a:spcBef>
                </a:pPr>
                <a:r>
                  <a:rPr lang="en-US" sz="4000" dirty="0"/>
                  <a:t>The label categories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4000" dirty="0"/>
                  <a:t>.</a:t>
                </a:r>
              </a:p>
              <a:p>
                <a:pPr>
                  <a:lnSpc>
                    <a:spcPct val="125000"/>
                  </a:lnSpc>
                  <a:spcBef>
                    <a:spcPts val="600"/>
                  </a:spcBef>
                </a:pPr>
                <a:r>
                  <a:rPr lang="en-US" sz="4000" dirty="0"/>
                  <a:t>The observed label values (i.e., data)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4000" dirty="0"/>
                  <a:t>.</a:t>
                </a:r>
              </a:p>
              <a:p>
                <a:pPr>
                  <a:lnSpc>
                    <a:spcPct val="125000"/>
                  </a:lnSpc>
                  <a:spcBef>
                    <a:spcPts val="600"/>
                  </a:spcBef>
                </a:pPr>
                <a:r>
                  <a:rPr lang="en-US" sz="4000" dirty="0"/>
                  <a:t>The corresponding predicted target categories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4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4000" dirty="0"/>
              </a:p>
              <a:p>
                <a:pPr>
                  <a:lnSpc>
                    <a:spcPct val="125000"/>
                  </a:lnSpc>
                  <a:spcBef>
                    <a:spcPts val="600"/>
                  </a:spcBef>
                </a:pPr>
                <a:r>
                  <a:rPr lang="en-US" sz="4000" dirty="0"/>
                  <a:t>The corresponding predicted probabilities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4000" dirty="0"/>
                  <a:t> and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4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000" dirty="0"/>
                  <a:t> The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4000" dirty="0"/>
                  <a:t> is the probability that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panose="02040503050406030204" pitchFamily="18" charset="0"/>
                          </a:rPr>
                          <m:t>th</m:t>
                        </m:r>
                      </m:sup>
                    </m:sSup>
                  </m:oMath>
                </a14:m>
                <a:r>
                  <a:rPr lang="en-US" sz="4000" dirty="0"/>
                  <a:t> label category will be observed at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4000">
                            <a:latin typeface="Cambria Math" panose="02040503050406030204" pitchFamily="18" charset="0"/>
                          </a:rPr>
                          <m:t>th</m:t>
                        </m:r>
                      </m:sup>
                    </m:sSup>
                  </m:oMath>
                </a14:m>
                <a:r>
                  <a:rPr lang="en-US" sz="4000" dirty="0"/>
                  <a:t> label value.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4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4000" dirty="0"/>
                  <a:t>.  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D89DB19-4487-9B73-4456-A9D5CB73C6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25626" y="2050699"/>
                <a:ext cx="14630400" cy="6888006"/>
              </a:xfrm>
              <a:blipFill>
                <a:blip r:embed="rId2"/>
                <a:stretch>
                  <a:fillRect l="-1208" r="-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94961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57405C4-DF5D-5B45-496A-93D78923B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Misclassification Rate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D89DB19-4487-9B73-4456-A9D5CB73C6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25626" y="2050699"/>
                <a:ext cx="14630400" cy="6888006"/>
              </a:xfrm>
            </p:spPr>
            <p:txBody>
              <a:bodyPr anchor="ctr"/>
              <a:lstStyle/>
              <a:p>
                <a:pPr>
                  <a:lnSpc>
                    <a:spcPct val="125000"/>
                  </a:lnSpc>
                  <a:spcBef>
                    <a:spcPts val="600"/>
                  </a:spcBef>
                </a:pPr>
                <a:r>
                  <a:rPr lang="en-US" sz="4000" dirty="0"/>
                  <a:t>We correctly classify an observation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4000" dirty="0"/>
                  <a:t>.</a:t>
                </a:r>
              </a:p>
              <a:p>
                <a:pPr>
                  <a:lnSpc>
                    <a:spcPct val="125000"/>
                  </a:lnSpc>
                  <a:spcBef>
                    <a:spcPts val="600"/>
                  </a:spcBef>
                </a:pPr>
                <a:r>
                  <a:rPr lang="en-US" sz="4000" dirty="0"/>
                  <a:t>We misclassify an observation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4000" dirty="0"/>
                  <a:t>.</a:t>
                </a:r>
              </a:p>
              <a:p>
                <a:pPr>
                  <a:lnSpc>
                    <a:spcPct val="125000"/>
                  </a:lnSpc>
                  <a:spcBef>
                    <a:spcPts val="600"/>
                  </a:spcBef>
                </a:pPr>
                <a:r>
                  <a:rPr lang="en-US" sz="4000" dirty="0"/>
                  <a:t>Let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#</m:t>
                    </m:r>
                    <m:d>
                      <m:dPr>
                        <m:begChr m:val="{"/>
                        <m:endChr m:val="}"/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4000" dirty="0"/>
                  <a:t> denote the number of misclassified observations.</a:t>
                </a:r>
              </a:p>
              <a:p>
                <a:pPr>
                  <a:lnSpc>
                    <a:spcPct val="125000"/>
                  </a:lnSpc>
                  <a:spcBef>
                    <a:spcPts val="600"/>
                  </a:spcBef>
                </a:pPr>
                <a:r>
                  <a:rPr lang="en-US" sz="4000" dirty="0"/>
                  <a:t>The Misclassifications Rate is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#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sSub>
                              <m:sSub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4000" dirty="0"/>
                  <a:t>.  It is a numeric value between zero and one inclusively.</a:t>
                </a:r>
              </a:p>
              <a:p>
                <a:pPr>
                  <a:lnSpc>
                    <a:spcPct val="125000"/>
                  </a:lnSpc>
                  <a:spcBef>
                    <a:spcPts val="600"/>
                  </a:spcBef>
                </a:pPr>
                <a:r>
                  <a:rPr lang="en-US" sz="4000" dirty="0"/>
                  <a:t>We prefer a model with a low misclassification rate.</a:t>
                </a:r>
              </a:p>
              <a:p>
                <a:pPr>
                  <a:lnSpc>
                    <a:spcPct val="125000"/>
                  </a:lnSpc>
                  <a:spcBef>
                    <a:spcPts val="600"/>
                  </a:spcBef>
                </a:pPr>
                <a:r>
                  <a:rPr lang="en-US" sz="4000" dirty="0"/>
                  <a:t>The Accuracy is one minus the Misclassification Rate.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D89DB19-4487-9B73-4456-A9D5CB73C6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25626" y="2050699"/>
                <a:ext cx="14630400" cy="6888006"/>
              </a:xfrm>
              <a:blipFill>
                <a:blip r:embed="rId2"/>
                <a:stretch>
                  <a:fillRect l="-1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83496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57405C4-DF5D-5B45-496A-93D78923B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Average Squared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D89DB19-4487-9B73-4456-A9D5CB73C6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25626" y="2050699"/>
                <a:ext cx="14630400" cy="6888006"/>
              </a:xfrm>
            </p:spPr>
            <p:txBody>
              <a:bodyPr anchor="ctr"/>
              <a:lstStyle/>
              <a:p>
                <a:pPr>
                  <a:lnSpc>
                    <a:spcPct val="125000"/>
                  </a:lnSpc>
                  <a:spcBef>
                    <a:spcPts val="600"/>
                  </a:spcBef>
                </a:pPr>
                <a:r>
                  <a:rPr lang="en-US" sz="4000" dirty="0"/>
                  <a:t>We measure the classification error for each label category.  The error indicates how well the model is in classifying an observation in a particular label category.</a:t>
                </a:r>
              </a:p>
              <a:p>
                <a:pPr>
                  <a:lnSpc>
                    <a:spcPct val="125000"/>
                  </a:lnSpc>
                  <a:spcBef>
                    <a:spcPts val="600"/>
                  </a:spcBef>
                </a:pPr>
                <a:r>
                  <a:rPr lang="en-US" sz="4000" dirty="0"/>
                  <a:t>The classification error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4000" dirty="0"/>
                  <a:t>,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4000" dirty="0"/>
                  <a:t> and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4000" dirty="0"/>
                  <a:t>.  If the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4000">
                            <a:latin typeface="Cambria Math" panose="02040503050406030204" pitchFamily="18" charset="0"/>
                          </a:rPr>
                          <m:t>th</m:t>
                        </m:r>
                      </m:sup>
                    </m:sSup>
                  </m:oMath>
                </a14:m>
                <a:r>
                  <a:rPr lang="en-US" sz="4000" dirty="0"/>
                  <a:t> label category is observed at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4000">
                            <a:latin typeface="Cambria Math" panose="02040503050406030204" pitchFamily="18" charset="0"/>
                          </a:rPr>
                          <m:t>th</m:t>
                        </m:r>
                      </m:sup>
                    </m:sSup>
                  </m:oMath>
                </a14:m>
                <a:r>
                  <a:rPr lang="en-US" sz="4000" dirty="0"/>
                  <a:t> label value (i.e.,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4000" dirty="0"/>
                  <a:t>), the indicator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4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4000" dirty="0"/>
                  <a:t>.  Otherwise,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4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4000" dirty="0"/>
                  <a:t>.</a:t>
                </a:r>
              </a:p>
              <a:p>
                <a:pPr>
                  <a:lnSpc>
                    <a:spcPct val="125000"/>
                  </a:lnSpc>
                  <a:spcBef>
                    <a:spcPts val="600"/>
                  </a:spcBef>
                </a:pPr>
                <a:r>
                  <a:rPr lang="en-US" sz="4000" dirty="0"/>
                  <a:t>The Root Average Squared Error is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𝑛𝑘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sz="40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4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4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4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𝛿</m:t>
                                            </m:r>
                                          </m:e>
                                          <m:sub>
                                            <m:r>
                                              <a:rPr lang="en-US" sz="4000" i="1"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  <m:r>
                                          <a:rPr lang="en-US" sz="40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4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sz="4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4000" i="1">
                                                    <a:latin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4000" i="1"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nary>
                      </m:e>
                    </m:rad>
                  </m:oMath>
                </a14:m>
                <a:r>
                  <a:rPr lang="en-US" sz="4000" dirty="0"/>
                  <a:t>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D89DB19-4487-9B73-4456-A9D5CB73C6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25626" y="2050699"/>
                <a:ext cx="14630400" cy="6888006"/>
              </a:xfrm>
              <a:blipFill>
                <a:blip r:embed="rId2"/>
                <a:stretch>
                  <a:fillRect l="-1208" r="-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34306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57405C4-DF5D-5B45-496A-93D78923B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Average Squared Error: Ideal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D89DB19-4487-9B73-4456-A9D5CB73C6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25626" y="2050699"/>
                <a:ext cx="14630400" cy="5120640"/>
              </a:xfrm>
            </p:spPr>
            <p:txBody>
              <a:bodyPr anchor="ctr"/>
              <a:lstStyle/>
              <a:p>
                <a:pPr>
                  <a:lnSpc>
                    <a:spcPct val="125000"/>
                  </a:lnSpc>
                  <a:spcBef>
                    <a:spcPts val="600"/>
                  </a:spcBef>
                </a:pPr>
                <a:r>
                  <a:rPr lang="en-US" sz="4000" dirty="0"/>
                  <a:t>In the ideal case,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4000" dirty="0"/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4000" dirty="0"/>
                  <a:t> 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4000" dirty="0"/>
                  <a:t> when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4000" dirty="0"/>
                  <a:t>. This 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4000" dirty="0"/>
                  <a:t> for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4000" dirty="0"/>
                  <a:t> and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4000" dirty="0"/>
                  <a:t>.</a:t>
                </a:r>
              </a:p>
              <a:p>
                <a:pPr>
                  <a:lnSpc>
                    <a:spcPct val="125000"/>
                  </a:lnSpc>
                  <a:spcBef>
                    <a:spcPts val="600"/>
                  </a:spcBef>
                </a:pPr>
                <a:r>
                  <a:rPr lang="en-US" sz="4000" dirty="0"/>
                  <a:t>Thus, the Root Average Squared Error will attain its minimum value of zero. 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D89DB19-4487-9B73-4456-A9D5CB73C6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25626" y="2050699"/>
                <a:ext cx="14630400" cy="5120640"/>
              </a:xfrm>
              <a:blipFill>
                <a:blip r:embed="rId2"/>
                <a:stretch>
                  <a:fillRect l="-1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1E6DAB1C-AA93-CB98-05D4-8C13DD01F2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3636027"/>
                  </p:ext>
                </p:extLst>
              </p:nvPr>
            </p:nvGraphicFramePr>
            <p:xfrm>
              <a:off x="1825626" y="7362902"/>
              <a:ext cx="14630400" cy="1304290"/>
            </p:xfrm>
            <a:graphic>
              <a:graphicData uri="http://schemas.openxmlformats.org/drawingml/2006/table">
                <a:tbl>
                  <a:tblPr firstRow="1">
                    <a:tableStyleId>{5DA37D80-6434-44D0-A028-1B22A696006F}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116632126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59292078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81625081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560776284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917087904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021966705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499101335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561331035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83632408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36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36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36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6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  <m:r>
                                      <a:rPr lang="en-US" sz="36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36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36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36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6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  <m:r>
                                      <a:rPr lang="en-US" sz="3600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36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3600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925254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…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…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111081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1E6DAB1C-AA93-CB98-05D4-8C13DD01F2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3636027"/>
                  </p:ext>
                </p:extLst>
              </p:nvPr>
            </p:nvGraphicFramePr>
            <p:xfrm>
              <a:off x="1825626" y="7362902"/>
              <a:ext cx="14630400" cy="1304290"/>
            </p:xfrm>
            <a:graphic>
              <a:graphicData uri="http://schemas.openxmlformats.org/drawingml/2006/table">
                <a:tbl>
                  <a:tblPr firstRow="1">
                    <a:tableStyleId>{5DA37D80-6434-44D0-A028-1B22A696006F}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116632126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59292078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81625081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560776284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917087904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021966705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499101335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561331035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836324086"/>
                        </a:ext>
                      </a:extLst>
                    </a:gridCol>
                  </a:tblGrid>
                  <a:tr h="66421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75" t="-11927" r="-800375" b="-1321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375" t="-11927" r="-700375" b="-1321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128" t="-11927" r="-603008" b="-1321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0000" t="-11927" r="-400749" b="-1321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00000" t="-11927" r="-300749" b="-1321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02256" t="-11927" r="-201880" b="-1321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99625" t="-11927" r="-1124" b="-1321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252547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75" t="-115094" r="-800375" b="-358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…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…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1110819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268789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57405C4-DF5D-5B45-496A-93D78923B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Average Squared Error: Worst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D89DB19-4487-9B73-4456-A9D5CB73C6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25626" y="2050699"/>
                <a:ext cx="14630400" cy="5120640"/>
              </a:xfrm>
            </p:spPr>
            <p:txBody>
              <a:bodyPr anchor="ctr"/>
              <a:lstStyle/>
              <a:p>
                <a:pPr>
                  <a:lnSpc>
                    <a:spcPct val="125000"/>
                  </a:lnSpc>
                  <a:spcBef>
                    <a:spcPts val="600"/>
                  </a:spcBef>
                </a:pPr>
                <a:r>
                  <a:rPr lang="en-US" sz="4000" dirty="0"/>
                  <a:t>In the worst case,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4000" dirty="0"/>
                  <a:t> 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4000" dirty="0"/>
                  <a:t> for some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4000" dirty="0"/>
                  <a:t>.</a:t>
                </a:r>
              </a:p>
              <a:p>
                <a:pPr>
                  <a:lnSpc>
                    <a:spcPct val="125000"/>
                  </a:lnSpc>
                  <a:spcBef>
                    <a:spcPts val="600"/>
                  </a:spcBef>
                </a:pPr>
                <a:r>
                  <a:rPr lang="en-US" sz="4000" dirty="0"/>
                  <a:t>This 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=1,</m:t>
                    </m:r>
                  </m:oMath>
                </a14:m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40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40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40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4000" dirty="0"/>
                  <a:t> for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4000" dirty="0"/>
                  <a:t> and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4000" dirty="0"/>
                  <a:t>.  Thus,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4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p>
                          <m:sSup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40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sz="4000" i="1">
                        <a:latin typeface="Cambria Math" panose="02040503050406030204" pitchFamily="18" charset="0"/>
                      </a:rPr>
                      <m:t>=2 </m:t>
                    </m:r>
                  </m:oMath>
                </a14:m>
                <a:r>
                  <a:rPr lang="en-US" sz="4000" dirty="0"/>
                  <a:t>.</a:t>
                </a:r>
              </a:p>
              <a:p>
                <a:pPr>
                  <a:lnSpc>
                    <a:spcPct val="125000"/>
                  </a:lnSpc>
                  <a:spcBef>
                    <a:spcPts val="600"/>
                  </a:spcBef>
                </a:pPr>
                <a:r>
                  <a:rPr lang="en-US" sz="4000" dirty="0"/>
                  <a:t>The Root Average Squared Error will attain its maximum value of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type m:val="lin"/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4000" dirty="0"/>
                  <a:t>. 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D89DB19-4487-9B73-4456-A9D5CB73C6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25626" y="2050699"/>
                <a:ext cx="14630400" cy="5120640"/>
              </a:xfrm>
              <a:blipFill>
                <a:blip r:embed="rId2"/>
                <a:stretch>
                  <a:fillRect l="-1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1E6DAB1C-AA93-CB98-05D4-8C13DD01F2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6479786"/>
                  </p:ext>
                </p:extLst>
              </p:nvPr>
            </p:nvGraphicFramePr>
            <p:xfrm>
              <a:off x="1825626" y="7362902"/>
              <a:ext cx="14630400" cy="1304290"/>
            </p:xfrm>
            <a:graphic>
              <a:graphicData uri="http://schemas.openxmlformats.org/drawingml/2006/table">
                <a:tbl>
                  <a:tblPr firstRow="1">
                    <a:tableStyleId>{5DA37D80-6434-44D0-A028-1B22A696006F}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116632126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59292078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81625081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560776284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917087904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021966705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499101335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561331035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83632408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36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36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3600" b="1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6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600" b="1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3600" b="1" i="1" smtClean="0"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lang="en-US" sz="360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3600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925254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…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111081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1E6DAB1C-AA93-CB98-05D4-8C13DD01F2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6479786"/>
                  </p:ext>
                </p:extLst>
              </p:nvPr>
            </p:nvGraphicFramePr>
            <p:xfrm>
              <a:off x="1825626" y="7362902"/>
              <a:ext cx="14630400" cy="1304290"/>
            </p:xfrm>
            <a:graphic>
              <a:graphicData uri="http://schemas.openxmlformats.org/drawingml/2006/table">
                <a:tbl>
                  <a:tblPr firstRow="1">
                    <a:tableStyleId>{5DA37D80-6434-44D0-A028-1B22A696006F}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116632126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59292078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81625081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560776284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917087904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021966705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499101335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561331035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836324086"/>
                        </a:ext>
                      </a:extLst>
                    </a:gridCol>
                  </a:tblGrid>
                  <a:tr h="66421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75" t="-11927" r="-800375" b="-1321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375" t="-11927" r="-700375" b="-1321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1128" t="-11927" r="-603008" b="-1321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0000" t="-11927" r="-400749" b="-1321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00000" t="-11927" r="-300749" b="-1321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02256" t="-11927" r="-201880" b="-1321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99625" t="-11927" r="-1124" b="-1321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252547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75" t="-115094" r="-800375" b="-358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…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1110819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452286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57405C4-DF5D-5B45-496A-93D78923B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Average Squared Error: Inclusive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D89DB19-4487-9B73-4456-A9D5CB73C6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8550" y="2335660"/>
                <a:ext cx="16093440" cy="5120640"/>
              </a:xfrm>
            </p:spPr>
            <p:txBody>
              <a:bodyPr anchor="ctr"/>
              <a:lstStyle/>
              <a:p>
                <a:pPr>
                  <a:lnSpc>
                    <a:spcPct val="125000"/>
                  </a:lnSpc>
                  <a:spcBef>
                    <a:spcPts val="600"/>
                  </a:spcBef>
                </a:pPr>
                <a:r>
                  <a:rPr lang="en-US" sz="4000" dirty="0"/>
                  <a:t>In the inclusive case, there is no winner among the label categories because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4000" dirty="0"/>
                  <a:t> for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4000" dirty="0"/>
                  <a:t>.</a:t>
                </a:r>
              </a:p>
              <a:p>
                <a:pPr>
                  <a:lnSpc>
                    <a:spcPct val="125000"/>
                  </a:lnSpc>
                  <a:spcBef>
                    <a:spcPts val="600"/>
                  </a:spcBef>
                </a:pPr>
                <a:r>
                  <a:rPr lang="en-US" sz="4000" dirty="0"/>
                  <a:t>This 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40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4000" dirty="0"/>
                  <a:t> for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4000" dirty="0"/>
                  <a:t>.  Thus,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4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p>
                          <m:sSup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40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sSup>
                      <m:s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4000" dirty="0"/>
                  <a:t>.</a:t>
                </a:r>
              </a:p>
              <a:p>
                <a:pPr>
                  <a:lnSpc>
                    <a:spcPct val="125000"/>
                  </a:lnSpc>
                  <a:spcBef>
                    <a:spcPts val="600"/>
                  </a:spcBef>
                </a:pPr>
                <a:r>
                  <a:rPr lang="en-US" sz="4000" dirty="0"/>
                  <a:t>The Root Average Squared Error is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rad>
                      </m:num>
                      <m:den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4000" dirty="0"/>
                  <a:t>. 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D89DB19-4487-9B73-4456-A9D5CB73C6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8550" y="2335660"/>
                <a:ext cx="16093440" cy="5120640"/>
              </a:xfrm>
              <a:blipFill>
                <a:blip r:embed="rId2"/>
                <a:stretch>
                  <a:fillRect l="-1098" t="-1310" b="-6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1E6DAB1C-AA93-CB98-05D4-8C13DD01F2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1577771"/>
                  </p:ext>
                </p:extLst>
              </p:nvPr>
            </p:nvGraphicFramePr>
            <p:xfrm>
              <a:off x="3451226" y="7951340"/>
              <a:ext cx="11379200" cy="1280160"/>
            </p:xfrm>
            <a:graphic>
              <a:graphicData uri="http://schemas.openxmlformats.org/drawingml/2006/table">
                <a:tbl>
                  <a:tblPr firstRow="1">
                    <a:tableStyleId>{5DA37D80-6434-44D0-A028-1B22A696006F}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116632126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59292078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81625081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560776284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021966705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561331035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83632408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36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36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3600" b="1" i="1" smtClean="0"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3600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925254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 gridSpan="5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𝑘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…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…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111081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1E6DAB1C-AA93-CB98-05D4-8C13DD01F2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1577771"/>
                  </p:ext>
                </p:extLst>
              </p:nvPr>
            </p:nvGraphicFramePr>
            <p:xfrm>
              <a:off x="3451226" y="7951340"/>
              <a:ext cx="11379200" cy="1280160"/>
            </p:xfrm>
            <a:graphic>
              <a:graphicData uri="http://schemas.openxmlformats.org/drawingml/2006/table">
                <a:tbl>
                  <a:tblPr firstRow="1">
                    <a:tableStyleId>{5DA37D80-6434-44D0-A028-1B22A696006F}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116632126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59292078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81625081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560776284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021966705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561331035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836324086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75" t="-14151" r="-600375" b="-1339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752" t="-14151" r="-502632" b="-1339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000" t="-14151" r="-400749" b="-1339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0000" t="-14151" r="-200749" b="-1339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99625" t="-14151" r="-1124" b="-1339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252547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75" t="-115238" r="-600375" b="-3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 gridSpan="5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030" t="-115238" r="-225" b="-3523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…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…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1110819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94858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57405C4-DF5D-5B45-496A-93D78923B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Average Squared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D89DB19-4487-9B73-4456-A9D5CB73C6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25626" y="2050699"/>
                <a:ext cx="14630400" cy="6888006"/>
              </a:xfrm>
            </p:spPr>
            <p:txBody>
              <a:bodyPr anchor="ctr"/>
              <a:lstStyle/>
              <a:p>
                <a:pPr>
                  <a:lnSpc>
                    <a:spcPct val="125000"/>
                  </a:lnSpc>
                  <a:spcBef>
                    <a:spcPts val="600"/>
                  </a:spcBef>
                </a:pPr>
                <a:r>
                  <a:rPr lang="en-US" sz="4000" dirty="0"/>
                  <a:t>The Root Average Squared Error is between zero and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type m:val="lin"/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4000" dirty="0"/>
                  <a:t>.</a:t>
                </a:r>
              </a:p>
              <a:p>
                <a:pPr>
                  <a:lnSpc>
                    <a:spcPct val="125000"/>
                  </a:lnSpc>
                  <a:spcBef>
                    <a:spcPts val="600"/>
                  </a:spcBef>
                </a:pPr>
                <a:r>
                  <a:rPr lang="en-US" sz="4000" dirty="0"/>
                  <a:t>We prefer a model with a Root Average Squared Error that is less than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rad>
                      </m:num>
                      <m:den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4000" dirty="0"/>
                  <a:t>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D89DB19-4487-9B73-4456-A9D5CB73C6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25626" y="2050699"/>
                <a:ext cx="14630400" cy="6888006"/>
              </a:xfrm>
              <a:blipFill>
                <a:blip r:embed="rId2"/>
                <a:stretch>
                  <a:fillRect l="-1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15640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F33CE27-7CDF-6C4D-736F-BD49DA842DD4}"/>
              </a:ext>
            </a:extLst>
          </p:cNvPr>
          <p:cNvSpPr/>
          <p:nvPr/>
        </p:nvSpPr>
        <p:spPr>
          <a:xfrm>
            <a:off x="1828800" y="1485900"/>
            <a:ext cx="14630400" cy="73152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END OF LESSON 2</a:t>
            </a:r>
          </a:p>
        </p:txBody>
      </p:sp>
    </p:spTree>
    <p:extLst>
      <p:ext uri="{BB962C8B-B14F-4D97-AF65-F5344CB8AC3E}">
        <p14:creationId xmlns:p14="http://schemas.microsoft.com/office/powerpoint/2010/main" val="220816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>
            <a:extLst>
              <a:ext uri="{FF2B5EF4-FFF2-40B4-BE49-F238E27FC236}">
                <a16:creationId xmlns:a16="http://schemas.microsoft.com/office/drawing/2014/main" id="{4201BE09-6437-8CAC-DA00-D42CB41E2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51" y="161926"/>
            <a:ext cx="16084550" cy="1549400"/>
          </a:xfrm>
        </p:spPr>
        <p:txBody>
          <a:bodyPr anchor="ctr"/>
          <a:lstStyle/>
          <a:p>
            <a:r>
              <a:rPr lang="en-US" altLang="en-US" dirty="0"/>
              <a:t>Module 8 Lesson Plan</a:t>
            </a:r>
          </a:p>
        </p:txBody>
      </p:sp>
      <p:sp>
        <p:nvSpPr>
          <p:cNvPr id="5122" name="Content Placeholder 2">
            <a:extLst>
              <a:ext uri="{FF2B5EF4-FFF2-40B4-BE49-F238E27FC236}">
                <a16:creationId xmlns:a16="http://schemas.microsoft.com/office/drawing/2014/main" id="{B5CFF3DD-1E43-F576-FF57-62AAAE9F9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551" y="1711326"/>
            <a:ext cx="15767379" cy="7315200"/>
          </a:xfrm>
        </p:spPr>
        <p:txBody>
          <a:bodyPr anchor="ctr"/>
          <a:lstStyle/>
          <a:p>
            <a:pPr marL="742950" indent="-742950">
              <a:buFont typeface="+mj-lt"/>
              <a:buAutoNum type="arabicPeriod"/>
            </a:pPr>
            <a:r>
              <a:rPr lang="en-US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Lesson 1: Prediction Models</a:t>
            </a:r>
          </a:p>
          <a:p>
            <a:pPr lvl="1">
              <a:spcBef>
                <a:spcPts val="600"/>
              </a:spcBef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Root Average Squared Error, Relative Error, and</a:t>
            </a:r>
            <a:b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Mean Absolute Proportion Error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Lesson 2: Nominal Classification Models</a:t>
            </a:r>
          </a:p>
          <a:p>
            <a:pPr lvl="1">
              <a:spcBef>
                <a:spcPts val="600"/>
              </a:spcBef>
            </a:pPr>
            <a:r>
              <a:rPr lang="en-US" altLang="en-US" dirty="0"/>
              <a:t>Misclassification Rate, Root Average Squared Error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Lesson 3: Binary Classification Models</a:t>
            </a:r>
          </a:p>
          <a:p>
            <a:pPr lvl="1">
              <a:spcBef>
                <a:spcPts val="600"/>
              </a:spcBef>
            </a:pPr>
            <a:r>
              <a:rPr lang="en-US" altLang="en-US" dirty="0"/>
              <a:t>Area Under Curve, Kolmogorov-Smirnov Statistic, and F1 Score</a:t>
            </a:r>
          </a:p>
          <a:p>
            <a:pPr lvl="1">
              <a:spcBef>
                <a:spcPts val="600"/>
              </a:spcBef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Receiver Operating Characteristics Curve, Precision and Recall Curve, and</a:t>
            </a:r>
            <a:b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Lift Curve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F33CE27-7CDF-6C4D-736F-BD49DA842DD4}"/>
              </a:ext>
            </a:extLst>
          </p:cNvPr>
          <p:cNvSpPr/>
          <p:nvPr/>
        </p:nvSpPr>
        <p:spPr>
          <a:xfrm>
            <a:off x="1828800" y="1485900"/>
            <a:ext cx="14630400" cy="7315200"/>
          </a:xfrm>
          <a:prstGeom prst="ellipse">
            <a:avLst/>
          </a:prstGeom>
          <a:noFill/>
          <a:ln w="762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7200" b="1" dirty="0">
                <a:solidFill>
                  <a:schemeClr val="tx1"/>
                </a:solidFill>
              </a:rPr>
              <a:t>Lesson 3:</a:t>
            </a:r>
            <a:br>
              <a:rPr lang="en-US" altLang="en-US" sz="7200" b="1" dirty="0">
                <a:solidFill>
                  <a:schemeClr val="tx1"/>
                </a:solidFill>
              </a:rPr>
            </a:br>
            <a:r>
              <a:rPr lang="en-US" altLang="en-US" sz="7200" b="1" dirty="0">
                <a:solidFill>
                  <a:schemeClr val="tx1"/>
                </a:solidFill>
              </a:rPr>
              <a:t>Binary Classification Models – Part I</a:t>
            </a:r>
            <a:endParaRPr lang="en-US" sz="7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5514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57405C4-DF5D-5B45-496A-93D78923B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State of A Binary Classification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D89DB19-4487-9B73-4456-A9D5CB73C6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25626" y="2050699"/>
                <a:ext cx="14630400" cy="6888006"/>
              </a:xfrm>
            </p:spPr>
            <p:txBody>
              <a:bodyPr anchor="ctr"/>
              <a:lstStyle/>
              <a:p>
                <a:pPr>
                  <a:lnSpc>
                    <a:spcPct val="125000"/>
                  </a:lnSpc>
                  <a:spcBef>
                    <a:spcPts val="600"/>
                  </a:spcBef>
                </a:pPr>
                <a:r>
                  <a:rPr lang="en-US" sz="4000" dirty="0"/>
                  <a:t>Suppose we trained a classification model with a binary label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4000" dirty="0"/>
                  <a:t>.</a:t>
                </a:r>
              </a:p>
              <a:p>
                <a:pPr>
                  <a:lnSpc>
                    <a:spcPct val="125000"/>
                  </a:lnSpc>
                  <a:spcBef>
                    <a:spcPts val="600"/>
                  </a:spcBef>
                </a:pPr>
                <a:r>
                  <a:rPr lang="en-US" sz="4000" dirty="0"/>
                  <a:t>The label categories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=1, 2</m:t>
                    </m:r>
                  </m:oMath>
                </a14:m>
                <a:r>
                  <a:rPr lang="en-US" sz="4000" dirty="0"/>
                  <a:t> (i.e.,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4000" dirty="0"/>
                  <a:t>).</a:t>
                </a:r>
              </a:p>
              <a:p>
                <a:pPr>
                  <a:lnSpc>
                    <a:spcPct val="125000"/>
                  </a:lnSpc>
                  <a:spcBef>
                    <a:spcPts val="600"/>
                  </a:spcBef>
                </a:pPr>
                <a:r>
                  <a:rPr lang="en-US" sz="4000" dirty="0"/>
                  <a:t>The observed label values (i.e., data)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4000" dirty="0"/>
                  <a:t>.</a:t>
                </a:r>
              </a:p>
              <a:p>
                <a:pPr>
                  <a:lnSpc>
                    <a:spcPct val="125000"/>
                  </a:lnSpc>
                  <a:spcBef>
                    <a:spcPts val="600"/>
                  </a:spcBef>
                </a:pPr>
                <a:r>
                  <a:rPr lang="en-US" sz="4000" dirty="0"/>
                  <a:t>The corresponding predicted target categories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4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4000" dirty="0"/>
              </a:p>
              <a:p>
                <a:pPr>
                  <a:lnSpc>
                    <a:spcPct val="125000"/>
                  </a:lnSpc>
                  <a:spcBef>
                    <a:spcPts val="600"/>
                  </a:spcBef>
                </a:pPr>
                <a:r>
                  <a:rPr lang="en-US" sz="4000" dirty="0"/>
                  <a:t>The corresponding predicted probabilities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=1, 2</m:t>
                    </m:r>
                  </m:oMath>
                </a14:m>
                <a:r>
                  <a:rPr lang="en-US" sz="4000" dirty="0"/>
                  <a:t> and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4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000" dirty="0"/>
                  <a:t> The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4000" dirty="0"/>
                  <a:t> is the probability that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panose="02040503050406030204" pitchFamily="18" charset="0"/>
                          </a:rPr>
                          <m:t>th</m:t>
                        </m:r>
                      </m:sup>
                    </m:sSup>
                  </m:oMath>
                </a14:m>
                <a:r>
                  <a:rPr lang="en-US" sz="4000" dirty="0"/>
                  <a:t> label category will be observed at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4000">
                            <a:latin typeface="Cambria Math" panose="02040503050406030204" pitchFamily="18" charset="0"/>
                          </a:rPr>
                          <m:t>th</m:t>
                        </m:r>
                      </m:sup>
                    </m:sSup>
                  </m:oMath>
                </a14:m>
                <a:r>
                  <a:rPr lang="en-US" sz="4000" dirty="0"/>
                  <a:t> label value.  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D89DB19-4487-9B73-4456-A9D5CB73C6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25626" y="2050699"/>
                <a:ext cx="14630400" cy="6888006"/>
              </a:xfrm>
              <a:blipFill>
                <a:blip r:embed="rId2"/>
                <a:stretch>
                  <a:fillRect l="-1208" r="-7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45058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57405C4-DF5D-5B45-496A-93D78923B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Event Label Category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D89DB19-4487-9B73-4456-A9D5CB73C6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25626" y="2050699"/>
                <a:ext cx="14630400" cy="6888006"/>
              </a:xfrm>
            </p:spPr>
            <p:txBody>
              <a:bodyPr anchor="ctr"/>
              <a:lstStyle/>
              <a:p>
                <a:pPr>
                  <a:lnSpc>
                    <a:spcPct val="125000"/>
                  </a:lnSpc>
                  <a:spcBef>
                    <a:spcPts val="600"/>
                  </a:spcBef>
                </a:pPr>
                <a:r>
                  <a:rPr lang="en-US" sz="4000" dirty="0"/>
                  <a:t>Without loss of generality, we assume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4000" dirty="0"/>
                  <a:t> is the Event category (i.e., the category of our attention).</a:t>
                </a:r>
              </a:p>
              <a:p>
                <a:pPr>
                  <a:lnSpc>
                    <a:spcPct val="125000"/>
                  </a:lnSpc>
                  <a:spcBef>
                    <a:spcPts val="600"/>
                  </a:spcBef>
                </a:pPr>
                <a:r>
                  <a:rPr lang="en-US" sz="4000" dirty="0"/>
                  <a:t>The Non-Event category is, therefore,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4000" dirty="0"/>
                  <a:t>.</a:t>
                </a:r>
              </a:p>
              <a:p>
                <a:pPr>
                  <a:lnSpc>
                    <a:spcPct val="125000"/>
                  </a:lnSpc>
                  <a:spcBef>
                    <a:spcPts val="600"/>
                  </a:spcBef>
                </a:pPr>
                <a:r>
                  <a:rPr lang="en-US" sz="4000" dirty="0"/>
                  <a:t>We call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4000" dirty="0"/>
                  <a:t> the predicted Event probability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4000" dirty="0"/>
                  <a:t> the predicted Non-Event probability accordingly.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4000" dirty="0"/>
                  <a:t>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D89DB19-4487-9B73-4456-A9D5CB73C6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25626" y="2050699"/>
                <a:ext cx="14630400" cy="6888006"/>
              </a:xfrm>
              <a:blipFill>
                <a:blip r:embed="rId2"/>
                <a:stretch>
                  <a:fillRect l="-1208" r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5887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How to </a:t>
            </a:r>
            <a:r>
              <a:rPr lang="en-US" b="1" dirty="0">
                <a:solidFill>
                  <a:schemeClr val="bg1"/>
                </a:solidFill>
              </a:rPr>
              <a:t>Classify an Observation as an Event?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05677" y="2536034"/>
                <a:ext cx="15925023" cy="6729411"/>
              </a:xfrm>
            </p:spPr>
            <p:txBody>
              <a:bodyPr anchor="ctr">
                <a:noAutofit/>
              </a:bodyPr>
              <a:lstStyle/>
              <a:p>
                <a:pPr>
                  <a:lnSpc>
                    <a:spcPct val="125000"/>
                  </a:lnSpc>
                  <a:spcBef>
                    <a:spcPts val="900"/>
                  </a:spcBef>
                </a:pPr>
                <a:r>
                  <a:rPr lang="en-US" sz="4000" dirty="0"/>
                  <a:t>To determine whether we should classify an observation as an Event, we compare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4000" dirty="0"/>
                  <a:t> with the threshold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4000" dirty="0"/>
                  <a:t> where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sz="4000" dirty="0"/>
                  <a:t>. </a:t>
                </a:r>
              </a:p>
              <a:p>
                <a:pPr>
                  <a:lnSpc>
                    <a:spcPct val="125000"/>
                  </a:lnSpc>
                  <a:spcBef>
                    <a:spcPts val="900"/>
                  </a:spcBef>
                </a:pPr>
                <a:r>
                  <a:rPr lang="en-US" sz="40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4000" dirty="0"/>
                  <a:t>, we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4000" dirty="0"/>
                  <a:t> and classify an observation as an Event.</a:t>
                </a:r>
              </a:p>
              <a:p>
                <a:pPr>
                  <a:lnSpc>
                    <a:spcPct val="125000"/>
                  </a:lnSpc>
                  <a:spcBef>
                    <a:spcPts val="900"/>
                  </a:spcBef>
                </a:pPr>
                <a:r>
                  <a:rPr lang="en-US" sz="40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4000" dirty="0"/>
                  <a:t>, we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4000" dirty="0"/>
                  <a:t> and classify an observation as a Non-Event.</a:t>
                </a:r>
              </a:p>
              <a:p>
                <a:pPr>
                  <a:lnSpc>
                    <a:spcPct val="125000"/>
                  </a:lnSpc>
                  <a:spcBef>
                    <a:spcPts val="900"/>
                  </a:spcBef>
                </a:pPr>
                <a:r>
                  <a:rPr lang="en-US" sz="4000" dirty="0"/>
                  <a:t>If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4000" dirty="0"/>
                  <a:t>, then we will classify all observations as Event.</a:t>
                </a:r>
              </a:p>
              <a:p>
                <a:pPr>
                  <a:lnSpc>
                    <a:spcPct val="125000"/>
                  </a:lnSpc>
                  <a:spcBef>
                    <a:spcPts val="900"/>
                  </a:spcBef>
                </a:pPr>
                <a:r>
                  <a:rPr lang="en-US" sz="4000" dirty="0"/>
                  <a:t>If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4000" dirty="0"/>
                  <a:t>, then we will classify all observations, except for those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4000" dirty="0"/>
                  <a:t>, as Non-Event.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5677" y="2536034"/>
                <a:ext cx="15925023" cy="6729411"/>
              </a:xfrm>
              <a:blipFill>
                <a:blip r:embed="rId3"/>
                <a:stretch>
                  <a:fillRect l="-1110" r="-1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C20BA80-1909-427C-B3BD-3DD8AEAFD5B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9371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The Art of Classifying a</a:t>
            </a:r>
            <a:r>
              <a:rPr lang="en-US" dirty="0">
                <a:solidFill>
                  <a:schemeClr val="bg1"/>
                </a:solidFill>
              </a:rPr>
              <a:t>s an </a:t>
            </a:r>
            <a:r>
              <a:rPr lang="en-US" b="1" dirty="0">
                <a:solidFill>
                  <a:schemeClr val="bg1"/>
                </a:solidFill>
              </a:rPr>
              <a:t>Event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8550" y="2031538"/>
                <a:ext cx="15925023" cy="6729411"/>
              </a:xfrm>
            </p:spPr>
            <p:txBody>
              <a:bodyPr anchor="ctr">
                <a:noAutofit/>
              </a:bodyPr>
              <a:lstStyle/>
              <a:p>
                <a:pPr>
                  <a:lnSpc>
                    <a:spcPct val="125000"/>
                  </a:lnSpc>
                  <a:spcBef>
                    <a:spcPts val="600"/>
                  </a:spcBef>
                </a:pPr>
                <a:r>
                  <a:rPr lang="en-US" sz="4000" b="1" dirty="0"/>
                  <a:t>Empirical Choice</a:t>
                </a:r>
                <a:r>
                  <a:rPr lang="en-US" sz="4000" dirty="0"/>
                  <a:t>.  It is the observed proportion of the Event category in the training partition or the entire data.</a:t>
                </a:r>
              </a:p>
              <a:p>
                <a:pPr>
                  <a:lnSpc>
                    <a:spcPct val="125000"/>
                  </a:lnSpc>
                  <a:spcBef>
                    <a:spcPts val="600"/>
                  </a:spcBef>
                </a:pPr>
                <a:r>
                  <a:rPr lang="en-US" sz="4000" b="1" dirty="0"/>
                  <a:t>Uninformative Choice</a:t>
                </a:r>
                <a:r>
                  <a:rPr lang="en-US" sz="4000" dirty="0"/>
                  <a:t>. Often,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sz="4000" dirty="0"/>
                  <a:t>.</a:t>
                </a:r>
              </a:p>
              <a:p>
                <a:pPr>
                  <a:lnSpc>
                    <a:spcPct val="125000"/>
                  </a:lnSpc>
                  <a:spcBef>
                    <a:spcPts val="600"/>
                  </a:spcBef>
                </a:pPr>
                <a:r>
                  <a:rPr lang="en-US" sz="4000" b="1" dirty="0"/>
                  <a:t>Model Directed Choice</a:t>
                </a:r>
                <a:r>
                  <a:rPr lang="en-US" sz="4000" dirty="0"/>
                  <a:t>.  It is the value that maximizes a model property.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8550" y="2031538"/>
                <a:ext cx="15925023" cy="6729411"/>
              </a:xfrm>
              <a:blipFill>
                <a:blip r:embed="rId3"/>
                <a:stretch>
                  <a:fillRect l="-1110" r="-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C20BA80-1909-427C-B3BD-3DD8AEAFD5B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4004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57405C4-DF5D-5B45-496A-93D78923B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Confusion Matrix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89DB19-4487-9B73-4456-A9D5CB73C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0026" y="5901946"/>
            <a:ext cx="12801600" cy="3200400"/>
          </a:xfrm>
        </p:spPr>
        <p:txBody>
          <a:bodyPr anchor="ctr"/>
          <a:lstStyle/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sz="4000" dirty="0"/>
              <a:t>TP, FP, FN, and TN denote the number of observations.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sz="4000" dirty="0"/>
              <a:t>True Positive Rate: Sensitivity = TP / (TP + FN).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sz="4000" dirty="0"/>
              <a:t>True Negative Rate: Specificity = TN / (FP + TN).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sz="4000" dirty="0"/>
              <a:t>Misclassification Rate is (FP + FN) / (TP + FP + FN + TN).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3DF27AE3-0AC4-2837-8920-A84D6962FC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199923"/>
              </p:ext>
            </p:extLst>
          </p:nvPr>
        </p:nvGraphicFramePr>
        <p:xfrm>
          <a:off x="2282826" y="2270236"/>
          <a:ext cx="13716000" cy="3291840"/>
        </p:xfrm>
        <a:graphic>
          <a:graphicData uri="http://schemas.openxmlformats.org/drawingml/2006/table">
            <a:tbl>
              <a:tblPr firstRow="1">
                <a:tableStyleId>{5DA37D80-6434-44D0-A028-1B22A696006F}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1155965644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944446626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1586169486"/>
                    </a:ext>
                  </a:extLst>
                </a:gridCol>
              </a:tblGrid>
              <a:tr h="822960">
                <a:tc rowSpan="2">
                  <a:txBody>
                    <a:bodyPr/>
                    <a:lstStyle/>
                    <a:p>
                      <a:r>
                        <a:rPr lang="en-US" sz="4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Observed Label Category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Predicted Label Category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40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829673"/>
                  </a:ext>
                </a:extLst>
              </a:tr>
              <a:tr h="822960">
                <a:tc vMerge="1">
                  <a:txBody>
                    <a:bodyPr/>
                    <a:lstStyle/>
                    <a:p>
                      <a:endParaRPr lang="en-US" sz="40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Event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Non-Event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0406399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r>
                        <a:rPr lang="en-US" sz="4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Event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True Positive (TP)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False Negative (FN)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4768023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r>
                        <a:rPr lang="en-US" sz="4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Non-Event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False Positive (FP)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True Negative (TN)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7004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48283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F33CE27-7CDF-6C4D-736F-BD49DA842DD4}"/>
              </a:ext>
            </a:extLst>
          </p:cNvPr>
          <p:cNvSpPr/>
          <p:nvPr/>
        </p:nvSpPr>
        <p:spPr>
          <a:xfrm>
            <a:off x="1828800" y="1485900"/>
            <a:ext cx="14630400" cy="7315200"/>
          </a:xfrm>
          <a:prstGeom prst="roundRect">
            <a:avLst/>
          </a:prstGeom>
          <a:noFill/>
          <a:ln w="762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7200" b="1" dirty="0">
                <a:solidFill>
                  <a:schemeClr val="tx1"/>
                </a:solidFill>
              </a:rPr>
              <a:t>Misclassification Rate</a:t>
            </a:r>
            <a:br>
              <a:rPr lang="en-US" altLang="en-US" sz="7200" b="1" dirty="0">
                <a:solidFill>
                  <a:schemeClr val="tx1"/>
                </a:solidFill>
              </a:rPr>
            </a:br>
            <a:r>
              <a:rPr lang="en-US" altLang="en-US" sz="7200" b="1" dirty="0">
                <a:solidFill>
                  <a:schemeClr val="tx1"/>
                </a:solidFill>
              </a:rPr>
              <a:t>Root Average Squared Error</a:t>
            </a:r>
          </a:p>
        </p:txBody>
      </p:sp>
    </p:spTree>
    <p:extLst>
      <p:ext uri="{BB962C8B-B14F-4D97-AF65-F5344CB8AC3E}">
        <p14:creationId xmlns:p14="http://schemas.microsoft.com/office/powerpoint/2010/main" val="12509125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57405C4-DF5D-5B45-496A-93D78923B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Misclassification Rate and RASE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D89DB19-4487-9B73-4456-A9D5CB73C6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68426" y="2050699"/>
                <a:ext cx="15544800" cy="6888006"/>
              </a:xfrm>
            </p:spPr>
            <p:txBody>
              <a:bodyPr anchor="ctr"/>
              <a:lstStyle/>
              <a:p>
                <a:pPr>
                  <a:lnSpc>
                    <a:spcPct val="125000"/>
                  </a:lnSpc>
                  <a:spcBef>
                    <a:spcPts val="600"/>
                  </a:spcBef>
                </a:pPr>
                <a:r>
                  <a:rPr lang="en-US" sz="4000" dirty="0"/>
                  <a:t>A binary classification model is a special case of the nominal classification model when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4000" dirty="0"/>
                  <a:t>.</a:t>
                </a:r>
              </a:p>
              <a:p>
                <a:pPr>
                  <a:lnSpc>
                    <a:spcPct val="125000"/>
                  </a:lnSpc>
                  <a:spcBef>
                    <a:spcPts val="600"/>
                  </a:spcBef>
                </a:pPr>
                <a:r>
                  <a:rPr lang="en-US" sz="4000" dirty="0"/>
                  <a:t>We will apply the Misclassification Rate and the Root Average Squared Error of a nominal classification model for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4000" dirty="0"/>
                  <a:t> here.</a:t>
                </a:r>
              </a:p>
              <a:p>
                <a:pPr>
                  <a:lnSpc>
                    <a:spcPct val="125000"/>
                  </a:lnSpc>
                  <a:spcBef>
                    <a:spcPts val="600"/>
                  </a:spcBef>
                </a:pPr>
                <a:r>
                  <a:rPr lang="en-US" sz="4000" dirty="0"/>
                  <a:t>For a binary classification model, the Root Average Squared Error is between zero and one.</a:t>
                </a:r>
              </a:p>
              <a:p>
                <a:pPr>
                  <a:lnSpc>
                    <a:spcPct val="125000"/>
                  </a:lnSpc>
                  <a:spcBef>
                    <a:spcPts val="600"/>
                  </a:spcBef>
                </a:pPr>
                <a:r>
                  <a:rPr lang="en-US" sz="4000" dirty="0"/>
                  <a:t>We prefer a model with a Root Average Squared Error that is less than 0.5.  Of course, the smaller the RASE value the better.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D89DB19-4487-9B73-4456-A9D5CB73C6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8426" y="2050699"/>
                <a:ext cx="15544800" cy="6888006"/>
              </a:xfrm>
              <a:blipFill>
                <a:blip r:embed="rId2"/>
                <a:stretch>
                  <a:fillRect l="-1137" r="-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59455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>
            <a:extLst>
              <a:ext uri="{FF2B5EF4-FFF2-40B4-BE49-F238E27FC236}">
                <a16:creationId xmlns:a16="http://schemas.microsoft.com/office/drawing/2014/main" id="{4201BE09-6437-8CAC-DA00-D42CB41E2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51" y="161926"/>
            <a:ext cx="16084550" cy="1549400"/>
          </a:xfrm>
        </p:spPr>
        <p:txBody>
          <a:bodyPr anchor="ctr"/>
          <a:lstStyle/>
          <a:p>
            <a:r>
              <a:rPr lang="en-US" altLang="en-US" dirty="0"/>
              <a:t>=== In-Video Questions For Slide 31 ===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13BD67C-224F-3925-73F1-3F67ABD61F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8551" y="1521372"/>
                <a:ext cx="16084552" cy="7315200"/>
              </a:xfrm>
            </p:spPr>
            <p:txBody>
              <a:bodyPr anchor="ctr"/>
              <a:lstStyle/>
              <a:p>
                <a:pPr marL="742950" indent="-742950">
                  <a:lnSpc>
                    <a:spcPct val="125000"/>
                  </a:lnSpc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en-US" sz="4000" dirty="0"/>
                  <a:t>When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4000" dirty="0"/>
                  <a:t>, we only need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4000" dirty="0"/>
                  <a:t> to calculate the RASE value because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4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4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40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𝛿</m:t>
                                            </m:r>
                                          </m:e>
                                          <m:sub>
                                            <m:r>
                                              <a:rPr lang="en-US" sz="4000" i="1"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  <m:r>
                                          <a:rPr lang="en-US" sz="40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4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sz="4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4000" i="1">
                                                    <a:latin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4000" i="1"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nary>
                      </m:e>
                    </m:rad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4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4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4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sz="4000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4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4000" i="1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4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4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r>
                  <a:rPr lang="en-US" sz="4000" dirty="0"/>
                  <a:t>.  We challenge you to prove that this equation is true.</a:t>
                </a:r>
              </a:p>
              <a:p>
                <a:pPr marL="742950" indent="-742950">
                  <a:lnSpc>
                    <a:spcPct val="125000"/>
                  </a:lnSpc>
                  <a:spcBef>
                    <a:spcPts val="600"/>
                  </a:spcBef>
                  <a:buFont typeface="+mj-lt"/>
                  <a:buAutoNum type="arabicPeriod"/>
                </a:pPr>
                <a:endParaRPr lang="en-US" sz="4000" dirty="0"/>
              </a:p>
              <a:p>
                <a:pPr marL="0" indent="0">
                  <a:lnSpc>
                    <a:spcPct val="125000"/>
                  </a:lnSpc>
                  <a:spcBef>
                    <a:spcPts val="600"/>
                  </a:spcBef>
                  <a:buNone/>
                </a:pPr>
                <a:r>
                  <a:rPr lang="en-US" sz="4000" b="1" dirty="0"/>
                  <a:t>Suggestions</a:t>
                </a:r>
                <a:r>
                  <a:rPr lang="en-US" sz="4000" dirty="0"/>
                  <a:t>.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4000" dirty="0"/>
                  <a:t> (we cannot observe both categories at the same time)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4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4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4000" dirty="0"/>
                  <a:t> (the mutually exclusive event rule),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40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p>
                          <m:sSup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4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40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40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4000" dirty="0"/>
                  <a:t>. 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13BD67C-224F-3925-73F1-3F67ABD61F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8551" y="1521372"/>
                <a:ext cx="16084552" cy="7315200"/>
              </a:xfrm>
              <a:blipFill>
                <a:blip r:embed="rId2"/>
                <a:stretch>
                  <a:fillRect l="-1364" r="-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71255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F33CE27-7CDF-6C4D-736F-BD49DA842DD4}"/>
              </a:ext>
            </a:extLst>
          </p:cNvPr>
          <p:cNvSpPr/>
          <p:nvPr/>
        </p:nvSpPr>
        <p:spPr>
          <a:xfrm>
            <a:off x="1828800" y="1485900"/>
            <a:ext cx="14630400" cy="7315200"/>
          </a:xfrm>
          <a:prstGeom prst="roundRect">
            <a:avLst/>
          </a:prstGeom>
          <a:noFill/>
          <a:ln w="762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7200" b="1" dirty="0">
                <a:solidFill>
                  <a:schemeClr val="tx1"/>
                </a:solidFill>
              </a:rPr>
              <a:t>Area Under Curve</a:t>
            </a:r>
          </a:p>
        </p:txBody>
      </p:sp>
    </p:spTree>
    <p:extLst>
      <p:ext uri="{BB962C8B-B14F-4D97-AF65-F5344CB8AC3E}">
        <p14:creationId xmlns:p14="http://schemas.microsoft.com/office/powerpoint/2010/main" val="2117377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>
            <a:extLst>
              <a:ext uri="{FF2B5EF4-FFF2-40B4-BE49-F238E27FC236}">
                <a16:creationId xmlns:a16="http://schemas.microsoft.com/office/drawing/2014/main" id="{4201BE09-6437-8CAC-DA00-D42CB41E2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51" y="161926"/>
            <a:ext cx="16084550" cy="1549400"/>
          </a:xfrm>
        </p:spPr>
        <p:txBody>
          <a:bodyPr anchor="ctr"/>
          <a:lstStyle/>
          <a:p>
            <a:r>
              <a:rPr lang="en-US" altLang="en-US" dirty="0"/>
              <a:t>Applicable Metrics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676B998-7C3F-CD18-93C2-50D7F91ED1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2580991"/>
              </p:ext>
            </p:extLst>
          </p:nvPr>
        </p:nvGraphicFramePr>
        <p:xfrm>
          <a:off x="1324929" y="1523673"/>
          <a:ext cx="15858173" cy="7480046"/>
        </p:xfrm>
        <a:graphic>
          <a:graphicData uri="http://schemas.openxmlformats.org/drawingml/2006/table">
            <a:tbl>
              <a:tblPr firstRow="1">
                <a:tableStyleId>{BC89EF96-8CEA-46FF-86C4-4CE0E7609802}</a:tableStyleId>
              </a:tblPr>
              <a:tblGrid>
                <a:gridCol w="2875691">
                  <a:extLst>
                    <a:ext uri="{9D8B030D-6E8A-4147-A177-3AD203B41FA5}">
                      <a16:colId xmlns:a16="http://schemas.microsoft.com/office/drawing/2014/main" val="490747616"/>
                    </a:ext>
                  </a:extLst>
                </a:gridCol>
                <a:gridCol w="4327494">
                  <a:extLst>
                    <a:ext uri="{9D8B030D-6E8A-4147-A177-3AD203B41FA5}">
                      <a16:colId xmlns:a16="http://schemas.microsoft.com/office/drawing/2014/main" val="1045406775"/>
                    </a:ext>
                  </a:extLst>
                </a:gridCol>
                <a:gridCol w="4327494">
                  <a:extLst>
                    <a:ext uri="{9D8B030D-6E8A-4147-A177-3AD203B41FA5}">
                      <a16:colId xmlns:a16="http://schemas.microsoft.com/office/drawing/2014/main" val="2676746302"/>
                    </a:ext>
                  </a:extLst>
                </a:gridCol>
                <a:gridCol w="4327494">
                  <a:extLst>
                    <a:ext uri="{9D8B030D-6E8A-4147-A177-3AD203B41FA5}">
                      <a16:colId xmlns:a16="http://schemas.microsoft.com/office/drawing/2014/main" val="3199777321"/>
                    </a:ext>
                  </a:extLst>
                </a:gridCol>
              </a:tblGrid>
              <a:tr h="640080">
                <a:tc rowSpan="2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</a:pPr>
                      <a:r>
                        <a:rPr lang="en-US" sz="2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Type of Metric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</a:pPr>
                      <a:r>
                        <a:rPr lang="en-US" sz="2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Measurement Level of Label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703962"/>
                  </a:ext>
                </a:extLst>
              </a:tr>
              <a:tr h="640080">
                <a:tc vMerge="1">
                  <a:txBody>
                    <a:bodyPr/>
                    <a:lstStyle/>
                    <a:p>
                      <a:pPr>
                        <a:lnSpc>
                          <a:spcPct val="125000"/>
                        </a:lnSpc>
                        <a:spcBef>
                          <a:spcPts val="600"/>
                        </a:spcBef>
                      </a:pPr>
                      <a:endParaRPr lang="en-US" sz="2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</a:pPr>
                      <a:r>
                        <a:rPr lang="en-US" sz="2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Interval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</a:pPr>
                      <a:r>
                        <a:rPr lang="en-US" sz="2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Nominal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</a:pPr>
                      <a:r>
                        <a:rPr lang="en-US" sz="2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Binary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3546645"/>
                  </a:ext>
                </a:extLst>
              </a:tr>
              <a:tr h="274320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</a:pPr>
                      <a:r>
                        <a:rPr lang="en-US" sz="2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Numeric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457200" indent="-457200" algn="l">
                        <a:lnSpc>
                          <a:spcPct val="125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Root Average Squared Error, Relative Error, Mean Absolute Proportion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marR="0" lvl="0" indent="-457200" algn="l" defTabSz="1828800" rtl="0" eaLnBrk="1" fontAlgn="auto" latinLnBrk="0" hangingPunct="1">
                        <a:lnSpc>
                          <a:spcPct val="12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Misclassification Rate, Metric, Root Average Squared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 algn="l">
                        <a:lnSpc>
                          <a:spcPct val="125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Misclassification Rate, Area Under Curve, Root Average Squared Error</a:t>
                      </a:r>
                    </a:p>
                    <a:p>
                      <a:pPr marL="457200" indent="-457200" algn="l">
                        <a:lnSpc>
                          <a:spcPct val="125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Probability Threshold by Kolmogorov-Smirnov Statistic and F1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426162"/>
                  </a:ext>
                </a:extLst>
              </a:tr>
              <a:tr h="2743200">
                <a:tc>
                  <a:txBody>
                    <a:bodyPr/>
                    <a:lstStyle/>
                    <a:p>
                      <a:pPr algn="ctr">
                        <a:lnSpc>
                          <a:spcPct val="125000"/>
                        </a:lnSpc>
                        <a:spcBef>
                          <a:spcPts val="600"/>
                        </a:spcBef>
                      </a:pPr>
                      <a:r>
                        <a:rPr lang="en-US" sz="2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Visual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</a:pPr>
                      <a:endParaRPr lang="en-US" sz="2800" strike="noStrike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5000"/>
                        </a:lnSpc>
                        <a:spcBef>
                          <a:spcPts val="600"/>
                        </a:spcBef>
                      </a:pPr>
                      <a:endParaRPr lang="en-US" sz="28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-457200" algn="l">
                        <a:lnSpc>
                          <a:spcPct val="125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Receiver Operating Characteristics Curve</a:t>
                      </a:r>
                    </a:p>
                    <a:p>
                      <a:pPr marL="457200" indent="-457200" algn="l">
                        <a:lnSpc>
                          <a:spcPct val="125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Lift Curve</a:t>
                      </a:r>
                    </a:p>
                    <a:p>
                      <a:pPr marL="457200" indent="-457200" algn="l">
                        <a:lnSpc>
                          <a:spcPct val="125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Precision and Recall Curve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576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99005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 Tale of Two 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25000"/>
                  </a:lnSpc>
                  <a:spcBef>
                    <a:spcPts val="600"/>
                  </a:spcBef>
                </a:pPr>
                <a:r>
                  <a:rPr lang="en-US" sz="4000" dirty="0"/>
                  <a:t>We put the predicted Event probabilities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4000" dirty="0"/>
                  <a:t> into two groups according to the corresponding observed Label categories.</a:t>
                </a:r>
              </a:p>
              <a:p>
                <a:pPr>
                  <a:lnSpc>
                    <a:spcPct val="125000"/>
                  </a:lnSpc>
                  <a:spcBef>
                    <a:spcPts val="600"/>
                  </a:spcBef>
                </a:pPr>
                <a:r>
                  <a:rPr lang="en-US" sz="4000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4000" dirty="0"/>
                  <a:t>, we denote those predicted Event probabilities 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4000" dirty="0"/>
                  <a:t> and 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d>
                          <m:dPr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4000" dirty="0"/>
                  <a:t>of these values.</a:t>
                </a:r>
              </a:p>
              <a:p>
                <a:pPr>
                  <a:lnSpc>
                    <a:spcPct val="125000"/>
                  </a:lnSpc>
                  <a:spcBef>
                    <a:spcPts val="600"/>
                  </a:spcBef>
                </a:pPr>
                <a:r>
                  <a:rPr lang="en-US" sz="4000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4000" dirty="0"/>
                  <a:t>, we denote those predicted Event probabilities 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𝑁𝐸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4000" dirty="0"/>
                  <a:t> and 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sup>
                    </m:sSup>
                    <m:r>
                      <a:rPr lang="en-US" sz="4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000" dirty="0"/>
                  <a:t>of these values.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99" r="-1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C20BA80-1909-427C-B3BD-3DD8AEAFD5B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3191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Ideate a Model Metric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 fontScale="92500" lnSpcReduction="10000"/>
              </a:bodyPr>
              <a:lstStyle/>
              <a:p>
                <a:pPr>
                  <a:lnSpc>
                    <a:spcPct val="135000"/>
                  </a:lnSpc>
                  <a:spcBef>
                    <a:spcPts val="900"/>
                  </a:spcBef>
                </a:pPr>
                <a:r>
                  <a:rPr lang="en-US" dirty="0"/>
                  <a:t>Suppose we randomly pick two observations, say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th</m:t>
                        </m:r>
                      </m:sup>
                    </m:sSup>
                  </m:oMath>
                </a14:m>
                <a:r>
                  <a:rPr lang="en-US" dirty="0"/>
                  <a:t> and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th</m:t>
                        </m:r>
                      </m:sup>
                    </m:sSup>
                  </m:oMath>
                </a14:m>
                <a:r>
                  <a:rPr lang="en-US" dirty="0"/>
                  <a:t>, with different observed Label categories.  Without loss of generality,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135000"/>
                  </a:lnSpc>
                  <a:spcBef>
                    <a:spcPts val="900"/>
                  </a:spcBef>
                </a:pPr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 way to pick an Event observation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 way to pick a Non-Event observation.  Therefore, 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 pairs of observations with different Label categories.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37" r="-17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C20BA80-1909-427C-B3BD-3DD8AEAFD5BE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4847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Ideate a Model Metric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 fontScale="92500" lnSpcReduction="10000"/>
              </a:bodyPr>
              <a:lstStyle/>
              <a:p>
                <a:pPr>
                  <a:lnSpc>
                    <a:spcPct val="135000"/>
                  </a:lnSpc>
                  <a:spcBef>
                    <a:spcPts val="900"/>
                  </a:spcBef>
                </a:pPr>
                <a:r>
                  <a:rPr lang="en-US" dirty="0"/>
                  <a:t>If a binary classification model is doing a good job in predicting the Event probability, should we expect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sz="4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sup>
                    </m:sSubSup>
                    <m:r>
                      <a:rPr lang="en-US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dirty="0"/>
                  <a:t>? </a:t>
                </a:r>
              </a:p>
              <a:p>
                <a:pPr>
                  <a:lnSpc>
                    <a:spcPct val="135000"/>
                  </a:lnSpc>
                  <a:spcBef>
                    <a:spcPts val="900"/>
                  </a:spcBef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sz="4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sup>
                    </m:sSubSup>
                    <m:r>
                      <a:rPr lang="en-US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dirty="0"/>
                  <a:t>, would this a sign of troubles in using the model?</a:t>
                </a:r>
              </a:p>
              <a:p>
                <a:pPr>
                  <a:lnSpc>
                    <a:spcPct val="135000"/>
                  </a:lnSpc>
                  <a:spcBef>
                    <a:spcPts val="900"/>
                  </a:spcBef>
                </a:pPr>
                <a:r>
                  <a:rPr lang="en-US" dirty="0"/>
                  <a:t>Finally, we don’t know what to say 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sz="4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sup>
                    </m:sSubSup>
                    <m:r>
                      <a:rPr lang="en-US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C20BA80-1909-427C-B3BD-3DD8AEAFD5BE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9331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Concordance, Discordant, and Tied Pairs</a:t>
            </a:r>
            <a:endParaRPr lang="en-US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76800" y="1906877"/>
                <a:ext cx="9144000" cy="6888006"/>
              </a:xfrm>
            </p:spPr>
            <p:txBody>
              <a:bodyPr anchor="ctr">
                <a:normAutofit fontScale="92500" lnSpcReduction="10000"/>
              </a:bodyPr>
              <a:lstStyle/>
              <a:p>
                <a:pPr marL="742950" indent="-742950">
                  <a:lnSpc>
                    <a:spcPct val="135000"/>
                  </a:lnSpc>
                  <a:spcBef>
                    <a:spcPts val="900"/>
                  </a:spcBef>
                  <a:buFont typeface="+mj-lt"/>
                  <a:buAutoNum type="arabicPeriod"/>
                </a:pPr>
                <a:r>
                  <a:rPr lang="en-US" dirty="0"/>
                  <a:t>A pair is Concordant 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sz="4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sup>
                    </m:sSubSup>
                    <m:r>
                      <a:rPr lang="en-US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sup>
                    </m:sSubSup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742950" indent="-742950">
                  <a:lnSpc>
                    <a:spcPct val="135000"/>
                  </a:lnSpc>
                  <a:spcBef>
                    <a:spcPts val="900"/>
                  </a:spcBef>
                  <a:buFont typeface="+mj-lt"/>
                  <a:buAutoNum type="arabicPeriod"/>
                </a:pPr>
                <a:r>
                  <a:rPr lang="en-US" dirty="0"/>
                  <a:t>A pair is Discordant 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sz="4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sup>
                    </m:sSubSup>
                    <m:r>
                      <a:rPr lang="en-US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dirty="0"/>
                  <a:t>.</a:t>
                </a:r>
              </a:p>
              <a:p>
                <a:pPr marL="742950" indent="-742950">
                  <a:lnSpc>
                    <a:spcPct val="135000"/>
                  </a:lnSpc>
                  <a:spcBef>
                    <a:spcPts val="900"/>
                  </a:spcBef>
                  <a:buFont typeface="+mj-lt"/>
                  <a:buAutoNum type="arabicPeriod"/>
                </a:pPr>
                <a:r>
                  <a:rPr lang="en-US" dirty="0"/>
                  <a:t>Finally, a pair is Tied 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sz="4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sup>
                    </m:sSubSup>
                    <m:r>
                      <a:rPr lang="en-US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76800" y="1906877"/>
                <a:ext cx="9144000" cy="6888006"/>
              </a:xfrm>
              <a:blipFill>
                <a:blip r:embed="rId3"/>
                <a:stretch>
                  <a:fillRect l="-2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C20BA80-1909-427C-B3BD-3DD8AEAFD5BE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9004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Area Under Curve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 fontScale="92500" lnSpcReduction="10000"/>
              </a:bodyPr>
              <a:lstStyle/>
              <a:p>
                <a:pPr>
                  <a:lnSpc>
                    <a:spcPct val="135000"/>
                  </a:lnSpc>
                  <a:spcBef>
                    <a:spcPts val="900"/>
                  </a:spcBef>
                </a:pPr>
                <a:r>
                  <a:rPr lang="en-US" dirty="0"/>
                  <a:t>Count the number of Concordant pairs and denote the result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135000"/>
                  </a:lnSpc>
                  <a:spcBef>
                    <a:spcPts val="900"/>
                  </a:spcBef>
                </a:pPr>
                <a:r>
                  <a:rPr lang="en-US" dirty="0"/>
                  <a:t>Count the number of Discordant pairs and denote the result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135000"/>
                  </a:lnSpc>
                  <a:spcBef>
                    <a:spcPts val="900"/>
                  </a:spcBef>
                </a:pPr>
                <a:r>
                  <a:rPr lang="en-US" dirty="0"/>
                  <a:t>Count the number of Tied pairs and denote the result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135000"/>
                  </a:lnSpc>
                  <a:spcBef>
                    <a:spcPts val="900"/>
                  </a:spcBef>
                </a:pPr>
                <a:r>
                  <a:rPr lang="en-US" dirty="0"/>
                  <a:t>To make sure we counted correctly,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𝑁𝐸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135000"/>
                  </a:lnSpc>
                  <a:spcBef>
                    <a:spcPts val="900"/>
                  </a:spcBef>
                </a:pPr>
                <a:r>
                  <a:rPr lang="en-US" dirty="0"/>
                  <a:t>The Area Under Curve (AUC) metric is</a:t>
                </a:r>
              </a:p>
              <a:p>
                <a:pPr marL="0" indent="0">
                  <a:lnSpc>
                    <a:spcPct val="135000"/>
                  </a:lnSpc>
                  <a:spcBef>
                    <a:spcPts val="9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C20BA80-1909-427C-B3BD-3DD8AEAFD5BE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9169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Area Under Curve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 fontScale="92500" lnSpcReduction="10000"/>
              </a:bodyPr>
              <a:lstStyle/>
              <a:p>
                <a:pPr>
                  <a:lnSpc>
                    <a:spcPct val="135000"/>
                  </a:lnSpc>
                  <a:spcBef>
                    <a:spcPts val="900"/>
                  </a:spcBef>
                </a:pPr>
                <a:r>
                  <a:rPr lang="en-US" dirty="0"/>
                  <a:t>When all pairs are Concordant (i.e.,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), AUC = 1.</a:t>
                </a:r>
              </a:p>
              <a:p>
                <a:pPr>
                  <a:lnSpc>
                    <a:spcPct val="135000"/>
                  </a:lnSpc>
                  <a:spcBef>
                    <a:spcPts val="900"/>
                  </a:spcBef>
                </a:pPr>
                <a:r>
                  <a:rPr lang="en-US" dirty="0"/>
                  <a:t>When all pairs are Discordant (i.e.,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), AUC = 0.</a:t>
                </a:r>
              </a:p>
              <a:p>
                <a:pPr>
                  <a:lnSpc>
                    <a:spcPct val="135000"/>
                  </a:lnSpc>
                  <a:spcBef>
                    <a:spcPts val="900"/>
                  </a:spcBef>
                </a:pPr>
                <a:r>
                  <a:rPr lang="en-US" dirty="0"/>
                  <a:t>When all pairs are Tied (i.e.,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), AUC = 0.5.</a:t>
                </a:r>
              </a:p>
              <a:p>
                <a:pPr>
                  <a:lnSpc>
                    <a:spcPct val="135000"/>
                  </a:lnSpc>
                  <a:spcBef>
                    <a:spcPts val="900"/>
                  </a:spcBef>
                </a:pPr>
                <a:r>
                  <a:rPr lang="en-US" dirty="0"/>
                  <a:t>When there are no Tied pairs but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, AUC = 0.5.</a:t>
                </a:r>
              </a:p>
              <a:p>
                <a:pPr>
                  <a:lnSpc>
                    <a:spcPct val="135000"/>
                  </a:lnSpc>
                  <a:spcBef>
                    <a:spcPts val="900"/>
                  </a:spcBef>
                </a:pPr>
                <a:r>
                  <a:rPr lang="en-US" sz="4400" dirty="0"/>
                  <a:t>We prefer a model with an Area Under Curve that is greater than 0.5.  Of course, the higher the AUC value the better.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C20BA80-1909-427C-B3BD-3DD8AEAFD5B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4439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>
            <a:extLst>
              <a:ext uri="{FF2B5EF4-FFF2-40B4-BE49-F238E27FC236}">
                <a16:creationId xmlns:a16="http://schemas.microsoft.com/office/drawing/2014/main" id="{4201BE09-6437-8CAC-DA00-D42CB41E2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51" y="161926"/>
            <a:ext cx="16084550" cy="1549400"/>
          </a:xfrm>
        </p:spPr>
        <p:txBody>
          <a:bodyPr anchor="ctr"/>
          <a:lstStyle/>
          <a:p>
            <a:r>
              <a:rPr lang="en-US" altLang="en-US" dirty="0"/>
              <a:t>=== In-Video Questions For Slide 40 ===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13BD67C-224F-3925-73F1-3F67ABD61F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00978" y="1479555"/>
                <a:ext cx="16084552" cy="7315200"/>
              </a:xfrm>
            </p:spPr>
            <p:txBody>
              <a:bodyPr anchor="ctr"/>
              <a:lstStyle/>
              <a:p>
                <a:pPr>
                  <a:lnSpc>
                    <a:spcPct val="135000"/>
                  </a:lnSpc>
                  <a:spcBef>
                    <a:spcPts val="900"/>
                  </a:spcBef>
                </a:pPr>
                <a:r>
                  <a:rPr lang="en-US" sz="4000" dirty="0"/>
                  <a:t>Suppose we randomly pick two observations, say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4000">
                            <a:latin typeface="Cambria Math" panose="02040503050406030204" pitchFamily="18" charset="0"/>
                          </a:rPr>
                          <m:t>th</m:t>
                        </m:r>
                      </m:sup>
                    </m:sSup>
                  </m:oMath>
                </a14:m>
                <a:r>
                  <a:rPr lang="en-US" sz="4000" dirty="0"/>
                  <a:t> and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4000">
                            <a:latin typeface="Cambria Math" panose="02040503050406030204" pitchFamily="18" charset="0"/>
                          </a:rPr>
                          <m:t>th</m:t>
                        </m:r>
                      </m:sup>
                    </m:sSup>
                  </m:oMath>
                </a14:m>
                <a:r>
                  <a:rPr lang="en-US" sz="4000" dirty="0"/>
                  <a:t>, with different observed Label categories.  Without loss of generality,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4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4000" dirty="0"/>
                  <a:t>. How likely will we get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sup>
                    </m:sSubSup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Sup>
                      <m:sSub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sup>
                    </m:sSubSup>
                    <m:r>
                      <a:rPr lang="en-US" sz="4000" b="0" i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sz="4000" b="1" dirty="0"/>
              </a:p>
              <a:p>
                <a:pPr marL="0" indent="0">
                  <a:lnSpc>
                    <a:spcPct val="125000"/>
                  </a:lnSpc>
                  <a:spcBef>
                    <a:spcPts val="900"/>
                  </a:spcBef>
                  <a:buNone/>
                </a:pPr>
                <a:endParaRPr lang="en-US" sz="4000" b="1" dirty="0"/>
              </a:p>
              <a:p>
                <a:pPr marL="0" indent="0">
                  <a:lnSpc>
                    <a:spcPct val="125000"/>
                  </a:lnSpc>
                  <a:spcBef>
                    <a:spcPts val="900"/>
                  </a:spcBef>
                  <a:buNone/>
                </a:pPr>
                <a:r>
                  <a:rPr lang="en-US" sz="4000" b="1" dirty="0"/>
                  <a:t>Feedback</a:t>
                </a:r>
                <a:r>
                  <a:rPr lang="en-US" sz="4000" dirty="0"/>
                  <a:t>. The chance of getting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sup>
                    </m:sSubSup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Sup>
                      <m:sSub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4000" dirty="0"/>
                  <a:t> is the Area Under Curve value.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13BD67C-224F-3925-73F1-3F67ABD61F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00978" y="1479555"/>
                <a:ext cx="16084552" cy="7315200"/>
              </a:xfrm>
              <a:blipFill>
                <a:blip r:embed="rId2"/>
                <a:stretch>
                  <a:fillRect l="-1326" r="-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04433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F33CE27-7CDF-6C4D-736F-BD49DA842DD4}"/>
              </a:ext>
            </a:extLst>
          </p:cNvPr>
          <p:cNvSpPr/>
          <p:nvPr/>
        </p:nvSpPr>
        <p:spPr>
          <a:xfrm>
            <a:off x="1828800" y="1485900"/>
            <a:ext cx="14630400" cy="7315200"/>
          </a:xfrm>
          <a:prstGeom prst="roundRect">
            <a:avLst/>
          </a:prstGeom>
          <a:noFill/>
          <a:ln w="762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7200" b="1" dirty="0">
                <a:solidFill>
                  <a:schemeClr val="tx1"/>
                </a:solidFill>
              </a:rPr>
              <a:t>Logistic Regression Model</a:t>
            </a:r>
          </a:p>
          <a:p>
            <a:pPr algn="ctr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7200" b="1" dirty="0">
                <a:solidFill>
                  <a:schemeClr val="tx1"/>
                </a:solidFill>
              </a:rPr>
              <a:t>College Student Retention</a:t>
            </a:r>
          </a:p>
          <a:p>
            <a:pPr algn="ctr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7200" b="1" dirty="0">
                <a:solidFill>
                  <a:schemeClr val="tx1"/>
                </a:solidFill>
              </a:rPr>
              <a:t>Module 6</a:t>
            </a:r>
          </a:p>
        </p:txBody>
      </p:sp>
    </p:spTree>
    <p:extLst>
      <p:ext uri="{BB962C8B-B14F-4D97-AF65-F5344CB8AC3E}">
        <p14:creationId xmlns:p14="http://schemas.microsoft.com/office/powerpoint/2010/main" val="17823879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College Student Retention</a:t>
            </a:r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6875735-226C-47AD-BF51-42F332C6B6A6}"/>
              </a:ext>
            </a:extLst>
          </p:cNvPr>
          <p:cNvSpPr/>
          <p:nvPr/>
        </p:nvSpPr>
        <p:spPr>
          <a:xfrm>
            <a:off x="2282826" y="3086100"/>
            <a:ext cx="13716000" cy="4114800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 8 Academic Success.py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C4EDA6-8A62-0484-5D67-5002114DB112}"/>
              </a:ext>
            </a:extLst>
          </p:cNvPr>
          <p:cNvSpPr txBox="1"/>
          <p:nvPr/>
        </p:nvSpPr>
        <p:spPr>
          <a:xfrm>
            <a:off x="2538247" y="7200900"/>
            <a:ext cx="10972800" cy="105554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25000"/>
              </a:lnSpc>
              <a:spcBef>
                <a:spcPts val="600"/>
              </a:spcBef>
            </a:pPr>
            <a:r>
              <a:rPr lang="en-US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wrap all the metric calculations in a custom </a:t>
            </a:r>
            <a:r>
              <a:rPr lang="en-US" sz="2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binary_model_metric</a:t>
            </a:r>
            <a:r>
              <a:rPr lang="en-US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 function which is available in the Utility.py file.</a:t>
            </a:r>
          </a:p>
        </p:txBody>
      </p:sp>
    </p:spTree>
    <p:extLst>
      <p:ext uri="{BB962C8B-B14F-4D97-AF65-F5344CB8AC3E}">
        <p14:creationId xmlns:p14="http://schemas.microsoft.com/office/powerpoint/2010/main" val="17794774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Logistic Regression Model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66CBDC5-1A63-B66A-0EF6-752A876029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957017"/>
              </p:ext>
            </p:extLst>
          </p:nvPr>
        </p:nvGraphicFramePr>
        <p:xfrm>
          <a:off x="2282825" y="2184602"/>
          <a:ext cx="6400800" cy="6583680"/>
        </p:xfrm>
        <a:graphic>
          <a:graphicData uri="http://schemas.openxmlformats.org/drawingml/2006/table">
            <a:tbl>
              <a:tblPr firstRow="1">
                <a:tableStyleId>{3B4B98B0-60AC-42C2-AFA5-B58CD77FA1E5}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1719865979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443692529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Parameter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Estimate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9468815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Intercept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-2.3409513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02012679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Scholarship </a:t>
                      </a:r>
                      <a:r>
                        <a:rPr lang="en-US" sz="2800" b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holder_No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1.3392169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73956164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l" defTabSz="1828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Scholarship </a:t>
                      </a:r>
                      <a:r>
                        <a:rPr lang="en-US" sz="2800" b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holder_Yes</a:t>
                      </a:r>
                      <a:r>
                        <a:rPr lang="en-US" sz="28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†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186045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Debtor_No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-1.3240921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663086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Debtor_Yes</a:t>
                      </a:r>
                      <a:r>
                        <a:rPr lang="en-US" sz="28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†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7405524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Age at enrollment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0.0610271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841838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Attendance_Daytime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0.2436942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6785223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Attendance_Evening</a:t>
                      </a:r>
                      <a:r>
                        <a:rPr lang="en-US" sz="28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†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7676832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52C67F8-A9B9-A8B1-5E3D-58D214D7F491}"/>
              </a:ext>
            </a:extLst>
          </p:cNvPr>
          <p:cNvSpPr txBox="1"/>
          <p:nvPr/>
        </p:nvSpPr>
        <p:spPr>
          <a:xfrm>
            <a:off x="2282825" y="8959334"/>
            <a:ext cx="2743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† Aliased Parameter</a:t>
            </a:r>
            <a:endParaRPr lang="en-US" sz="20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C811234-A268-50BC-E311-BF2A417F89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284917"/>
              </p:ext>
            </p:extLst>
          </p:nvPr>
        </p:nvGraphicFramePr>
        <p:xfrm>
          <a:off x="10061575" y="4379162"/>
          <a:ext cx="5943600" cy="2926080"/>
        </p:xfrm>
        <a:graphic>
          <a:graphicData uri="http://schemas.openxmlformats.org/drawingml/2006/table">
            <a:tbl>
              <a:tblPr firstRow="1">
                <a:tableStyleId>{3B4B98B0-60AC-42C2-AFA5-B58CD77FA1E5}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171986597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443692529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Metric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Value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9468815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Area Under Curve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0.7377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02012679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Root Average Squared Error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0.4319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73956164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Misclassification Rate*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0.2864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361240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504FB33-37AE-D25E-BEA6-BA55F64028AA}"/>
              </a:ext>
            </a:extLst>
          </p:cNvPr>
          <p:cNvSpPr txBox="1"/>
          <p:nvPr/>
        </p:nvSpPr>
        <p:spPr>
          <a:xfrm>
            <a:off x="10061575" y="7500875"/>
            <a:ext cx="594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 Based on Uninformative Threshold of 0.5</a:t>
            </a:r>
          </a:p>
        </p:txBody>
      </p:sp>
    </p:spTree>
    <p:extLst>
      <p:ext uri="{BB962C8B-B14F-4D97-AF65-F5344CB8AC3E}">
        <p14:creationId xmlns:p14="http://schemas.microsoft.com/office/powerpoint/2010/main" val="1215584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F33CE27-7CDF-6C4D-736F-BD49DA842DD4}"/>
              </a:ext>
            </a:extLst>
          </p:cNvPr>
          <p:cNvSpPr/>
          <p:nvPr/>
        </p:nvSpPr>
        <p:spPr>
          <a:xfrm>
            <a:off x="1828800" y="1485900"/>
            <a:ext cx="14630400" cy="73152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END OF INTRODUCTION</a:t>
            </a:r>
          </a:p>
        </p:txBody>
      </p:sp>
    </p:spTree>
    <p:extLst>
      <p:ext uri="{BB962C8B-B14F-4D97-AF65-F5344CB8AC3E}">
        <p14:creationId xmlns:p14="http://schemas.microsoft.com/office/powerpoint/2010/main" val="31014845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Logistic Regression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10000"/>
          </a:bodyPr>
          <a:lstStyle/>
          <a:p>
            <a:pPr>
              <a:lnSpc>
                <a:spcPct val="135000"/>
              </a:lnSpc>
              <a:spcBef>
                <a:spcPts val="900"/>
              </a:spcBef>
            </a:pPr>
            <a:r>
              <a:rPr lang="en-US" sz="4000" dirty="0"/>
              <a:t>The Area Under Curve value is 0.7377 and it is greater than 0.5.</a:t>
            </a:r>
          </a:p>
          <a:p>
            <a:pPr>
              <a:lnSpc>
                <a:spcPct val="135000"/>
              </a:lnSpc>
              <a:spcBef>
                <a:spcPts val="900"/>
              </a:spcBef>
            </a:pPr>
            <a:r>
              <a:rPr lang="en-US" sz="4000" dirty="0"/>
              <a:t>The Root Average Squared Error is 0.4319 and it is less than 0.5.</a:t>
            </a:r>
          </a:p>
          <a:p>
            <a:pPr>
              <a:lnSpc>
                <a:spcPct val="135000"/>
              </a:lnSpc>
              <a:spcBef>
                <a:spcPts val="900"/>
              </a:spcBef>
            </a:pPr>
            <a:r>
              <a:rPr lang="en-US" sz="4000" dirty="0"/>
              <a:t>The Misclassification Rate is </a:t>
            </a: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0.2864 and it based on </a:t>
            </a:r>
            <a:r>
              <a:rPr lang="en-US" sz="4000" dirty="0">
                <a:solidFill>
                  <a:srgbClr val="000000"/>
                </a:solidFill>
              </a:rPr>
              <a:t>the uninformative threshold of 0.5.</a:t>
            </a:r>
          </a:p>
          <a:p>
            <a:pPr>
              <a:lnSpc>
                <a:spcPct val="135000"/>
              </a:lnSpc>
              <a:spcBef>
                <a:spcPts val="900"/>
              </a:spcBef>
            </a:pP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AUC and RASE values indicate that this model is acceptable, though there are plenty of room for improvement.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C20BA80-1909-427C-B3BD-3DD8AEAFD5BE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8511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F33CE27-7CDF-6C4D-736F-BD49DA842DD4}"/>
              </a:ext>
            </a:extLst>
          </p:cNvPr>
          <p:cNvSpPr/>
          <p:nvPr/>
        </p:nvSpPr>
        <p:spPr>
          <a:xfrm>
            <a:off x="1828800" y="1485900"/>
            <a:ext cx="14630400" cy="7315200"/>
          </a:xfrm>
          <a:prstGeom prst="ellipse">
            <a:avLst/>
          </a:prstGeom>
          <a:noFill/>
          <a:ln w="762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7200" b="1" dirty="0">
                <a:solidFill>
                  <a:schemeClr val="tx1"/>
                </a:solidFill>
              </a:rPr>
              <a:t>Lesson 3:</a:t>
            </a:r>
            <a:br>
              <a:rPr lang="en-US" altLang="en-US" sz="7200" b="1" dirty="0">
                <a:solidFill>
                  <a:schemeClr val="tx1"/>
                </a:solidFill>
              </a:rPr>
            </a:br>
            <a:r>
              <a:rPr lang="en-US" altLang="en-US" sz="7200" b="1" dirty="0">
                <a:solidFill>
                  <a:schemeClr val="tx1"/>
                </a:solidFill>
              </a:rPr>
              <a:t>Binary Classification Models – Part II</a:t>
            </a:r>
            <a:endParaRPr lang="en-US" sz="7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3070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F33CE27-7CDF-6C4D-736F-BD49DA842DD4}"/>
              </a:ext>
            </a:extLst>
          </p:cNvPr>
          <p:cNvSpPr/>
          <p:nvPr/>
        </p:nvSpPr>
        <p:spPr>
          <a:xfrm>
            <a:off x="1828800" y="1485900"/>
            <a:ext cx="14630400" cy="7315200"/>
          </a:xfrm>
          <a:prstGeom prst="roundRect">
            <a:avLst/>
          </a:prstGeom>
          <a:noFill/>
          <a:ln w="762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7200" b="1" dirty="0">
                <a:solidFill>
                  <a:schemeClr val="tx1"/>
                </a:solidFill>
              </a:rPr>
              <a:t>Receiver Operating Characteristics (ROC) Curve</a:t>
            </a:r>
          </a:p>
        </p:txBody>
      </p:sp>
    </p:spTree>
    <p:extLst>
      <p:ext uri="{BB962C8B-B14F-4D97-AF65-F5344CB8AC3E}">
        <p14:creationId xmlns:p14="http://schemas.microsoft.com/office/powerpoint/2010/main" val="23374479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691486-DC94-6B1E-96E7-7E726A259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Can Try All Thresholds?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C0244462-5E33-04F6-6F35-49EF247803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5388567"/>
              </p:ext>
            </p:extLst>
          </p:nvPr>
        </p:nvGraphicFramePr>
        <p:xfrm>
          <a:off x="1825626" y="2046343"/>
          <a:ext cx="14630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43841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Construct the ROC Curve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C20BA80-1909-427C-B3BD-3DD8AEAFD5BE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322C85-F9B2-9A48-7A56-54044FCCA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771525" indent="-771525">
              <a:lnSpc>
                <a:spcPct val="125000"/>
              </a:lnSpc>
              <a:spcBef>
                <a:spcPts val="900"/>
              </a:spcBef>
              <a:buFont typeface="+mj-lt"/>
              <a:buAutoNum type="arabicPeriod"/>
            </a:pPr>
            <a:r>
              <a:rPr lang="en-US" sz="4000" dirty="0"/>
              <a:t>Create a set of distinct values from the predicted Event probabilities.</a:t>
            </a:r>
          </a:p>
          <a:p>
            <a:pPr marL="771525" indent="-771525">
              <a:lnSpc>
                <a:spcPct val="125000"/>
              </a:lnSpc>
              <a:spcBef>
                <a:spcPts val="900"/>
              </a:spcBef>
              <a:buFont typeface="+mj-lt"/>
              <a:buAutoNum type="arabicPeriod"/>
            </a:pPr>
            <a:r>
              <a:rPr lang="en-US" sz="4000" dirty="0"/>
              <a:t>Use each distinct value as a threshold for classification.</a:t>
            </a:r>
          </a:p>
          <a:p>
            <a:pPr marL="771525" indent="-771525">
              <a:lnSpc>
                <a:spcPct val="125000"/>
              </a:lnSpc>
              <a:spcBef>
                <a:spcPts val="900"/>
              </a:spcBef>
              <a:buFont typeface="+mj-lt"/>
              <a:buAutoNum type="arabicPeriod"/>
            </a:pPr>
            <a:r>
              <a:rPr lang="en-US" sz="4000" dirty="0"/>
              <a:t>Calculate the True Positive Rate as Sensitivity.</a:t>
            </a:r>
          </a:p>
          <a:p>
            <a:pPr marL="771525" indent="-771525">
              <a:lnSpc>
                <a:spcPct val="125000"/>
              </a:lnSpc>
              <a:spcBef>
                <a:spcPts val="900"/>
              </a:spcBef>
              <a:buFont typeface="+mj-lt"/>
              <a:buAutoNum type="arabicPeriod"/>
            </a:pPr>
            <a:r>
              <a:rPr lang="en-US" sz="4000" dirty="0"/>
              <a:t>Calculate the False Positive Rate as 1 – Specificity.</a:t>
            </a:r>
          </a:p>
          <a:p>
            <a:pPr marL="771525" indent="-771525">
              <a:lnSpc>
                <a:spcPct val="125000"/>
              </a:lnSpc>
              <a:spcBef>
                <a:spcPts val="900"/>
              </a:spcBef>
              <a:buFont typeface="+mj-lt"/>
              <a:buAutoNum type="arabicPeriod"/>
            </a:pPr>
            <a:r>
              <a:rPr lang="en-US" sz="4000" dirty="0"/>
              <a:t>Plot Sensitivity on vertical axis versus 1 – Specificity on horizontal axis.</a:t>
            </a:r>
          </a:p>
          <a:p>
            <a:pPr marL="771525" indent="-771525">
              <a:lnSpc>
                <a:spcPct val="125000"/>
              </a:lnSpc>
              <a:spcBef>
                <a:spcPts val="900"/>
              </a:spcBef>
              <a:buFont typeface="+mj-lt"/>
              <a:buAutoNum type="arabicPeriod"/>
            </a:pPr>
            <a:r>
              <a:rPr lang="en-US" sz="4000" dirty="0"/>
              <a:t>Sensitivity and 1 – Specificity will move up or down together.</a:t>
            </a:r>
          </a:p>
        </p:txBody>
      </p:sp>
    </p:spTree>
    <p:extLst>
      <p:ext uri="{BB962C8B-B14F-4D97-AF65-F5344CB8AC3E}">
        <p14:creationId xmlns:p14="http://schemas.microsoft.com/office/powerpoint/2010/main" val="17338176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F33CE27-7CDF-6C4D-736F-BD49DA842DD4}"/>
              </a:ext>
            </a:extLst>
          </p:cNvPr>
          <p:cNvSpPr/>
          <p:nvPr/>
        </p:nvSpPr>
        <p:spPr>
          <a:xfrm>
            <a:off x="1828800" y="1485900"/>
            <a:ext cx="14630400" cy="7315200"/>
          </a:xfrm>
          <a:prstGeom prst="roundRect">
            <a:avLst/>
          </a:prstGeom>
          <a:noFill/>
          <a:ln w="762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7200" b="1" dirty="0">
                <a:solidFill>
                  <a:schemeClr val="tx1"/>
                </a:solidFill>
              </a:rPr>
              <a:t>Kolmogorov-Smirnov Chart</a:t>
            </a:r>
          </a:p>
        </p:txBody>
      </p:sp>
    </p:spTree>
    <p:extLst>
      <p:ext uri="{BB962C8B-B14F-4D97-AF65-F5344CB8AC3E}">
        <p14:creationId xmlns:p14="http://schemas.microsoft.com/office/powerpoint/2010/main" val="25686125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Kolmogorov-Smirnov Chart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C20BA80-1909-427C-B3BD-3DD8AEAFD5BE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A32F65-3E1B-9348-B3C4-F10174B97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sz="4000" dirty="0"/>
              <a:t>Can we maximize the True Positive rate while keeping the False Positive rate in check?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sz="4000" dirty="0"/>
              <a:t>If we can do it, what is the threshold that allows us to do it?</a:t>
            </a:r>
          </a:p>
        </p:txBody>
      </p:sp>
    </p:spTree>
    <p:extLst>
      <p:ext uri="{BB962C8B-B14F-4D97-AF65-F5344CB8AC3E}">
        <p14:creationId xmlns:p14="http://schemas.microsoft.com/office/powerpoint/2010/main" val="37202658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Construct the Kolmogorov-Smirnov Chart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C20BA80-1909-427C-B3BD-3DD8AEAFD5BE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322C85-F9B2-9A48-7A56-54044FCCA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771525" indent="-771525">
              <a:lnSpc>
                <a:spcPct val="125000"/>
              </a:lnSpc>
              <a:spcBef>
                <a:spcPts val="900"/>
              </a:spcBef>
              <a:buFont typeface="+mj-lt"/>
              <a:buAutoNum type="arabicPeriod"/>
            </a:pPr>
            <a:r>
              <a:rPr lang="en-US" sz="4000" dirty="0"/>
              <a:t>We will reuse the necessary statistics for the ROC curve, </a:t>
            </a:r>
          </a:p>
          <a:p>
            <a:pPr marL="771525" indent="-771525">
              <a:lnSpc>
                <a:spcPct val="125000"/>
              </a:lnSpc>
              <a:spcBef>
                <a:spcPts val="900"/>
              </a:spcBef>
              <a:buFont typeface="+mj-lt"/>
              <a:buAutoNum type="arabicPeriod"/>
            </a:pPr>
            <a:r>
              <a:rPr lang="en-US" sz="4000" dirty="0"/>
              <a:t>Plot True Positive rates on vertical axis versus the thresholds on horizontal axis.</a:t>
            </a:r>
          </a:p>
          <a:p>
            <a:pPr marL="771525" indent="-771525">
              <a:lnSpc>
                <a:spcPct val="125000"/>
              </a:lnSpc>
              <a:spcBef>
                <a:spcPts val="900"/>
              </a:spcBef>
              <a:buFont typeface="+mj-lt"/>
              <a:buAutoNum type="arabicPeriod"/>
            </a:pPr>
            <a:r>
              <a:rPr lang="en-US" sz="4000" dirty="0"/>
              <a:t>Plot False Positive rates on vertical axis versus the thresholds on horizontal axis.</a:t>
            </a:r>
          </a:p>
          <a:p>
            <a:pPr marL="771525" indent="-771525">
              <a:lnSpc>
                <a:spcPct val="125000"/>
              </a:lnSpc>
              <a:spcBef>
                <a:spcPts val="900"/>
              </a:spcBef>
              <a:buFont typeface="+mj-lt"/>
              <a:buAutoNum type="arabicPeriod"/>
            </a:pPr>
            <a:r>
              <a:rPr lang="en-US" sz="4000" dirty="0"/>
              <a:t>Both rates should decrease as the thresholds increase.</a:t>
            </a:r>
          </a:p>
          <a:p>
            <a:pPr marL="771525" indent="-771525">
              <a:lnSpc>
                <a:spcPct val="125000"/>
              </a:lnSpc>
              <a:spcBef>
                <a:spcPts val="900"/>
              </a:spcBef>
              <a:buFont typeface="+mj-lt"/>
              <a:buAutoNum type="arabicPeriod"/>
            </a:pPr>
            <a:r>
              <a:rPr lang="en-US" sz="4000" dirty="0"/>
              <a:t>Determine the Kolmogorov-Smirnov threshold where the two rates show the greatest difference.</a:t>
            </a:r>
          </a:p>
        </p:txBody>
      </p:sp>
    </p:spTree>
    <p:extLst>
      <p:ext uri="{BB962C8B-B14F-4D97-AF65-F5344CB8AC3E}">
        <p14:creationId xmlns:p14="http://schemas.microsoft.com/office/powerpoint/2010/main" val="39198181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F33CE27-7CDF-6C4D-736F-BD49DA842DD4}"/>
              </a:ext>
            </a:extLst>
          </p:cNvPr>
          <p:cNvSpPr/>
          <p:nvPr/>
        </p:nvSpPr>
        <p:spPr>
          <a:xfrm>
            <a:off x="1828800" y="1485900"/>
            <a:ext cx="14630400" cy="7315200"/>
          </a:xfrm>
          <a:prstGeom prst="roundRect">
            <a:avLst/>
          </a:prstGeom>
          <a:noFill/>
          <a:ln w="762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7200" b="1" dirty="0">
                <a:solidFill>
                  <a:schemeClr val="tx1"/>
                </a:solidFill>
              </a:rPr>
              <a:t>Precision and Recall Curve</a:t>
            </a:r>
          </a:p>
        </p:txBody>
      </p:sp>
    </p:spTree>
    <p:extLst>
      <p:ext uri="{BB962C8B-B14F-4D97-AF65-F5344CB8AC3E}">
        <p14:creationId xmlns:p14="http://schemas.microsoft.com/office/powerpoint/2010/main" val="20367137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Construct the Precision and Recall Curve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C20BA80-1909-427C-B3BD-3DD8AEAFD5BE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53B43-055E-69C6-5E1F-75709E1A3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sz="4000" dirty="0"/>
              <a:t>Suppose we train a binary classification model to study what drives a customer to purchase a particular product.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sz="4000" dirty="0"/>
              <a:t>It is an Event when a customer purchases the product.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sz="4000" dirty="0"/>
              <a:t>When we train this model, we want it to classify as many customers as Event if they have already purchased the product.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sz="4000" dirty="0"/>
              <a:t>When this model classifies a customer as a buyer, we hope the customer will purchase the product indeed. 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sz="4000" dirty="0"/>
              <a:t>How can we balance between these two competing demands? </a:t>
            </a:r>
          </a:p>
        </p:txBody>
      </p:sp>
    </p:spTree>
    <p:extLst>
      <p:ext uri="{BB962C8B-B14F-4D97-AF65-F5344CB8AC3E}">
        <p14:creationId xmlns:p14="http://schemas.microsoft.com/office/powerpoint/2010/main" val="2343910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F33CE27-7CDF-6C4D-736F-BD49DA842DD4}"/>
              </a:ext>
            </a:extLst>
          </p:cNvPr>
          <p:cNvSpPr/>
          <p:nvPr/>
        </p:nvSpPr>
        <p:spPr>
          <a:xfrm>
            <a:off x="1828800" y="1485900"/>
            <a:ext cx="14630400" cy="7315200"/>
          </a:xfrm>
          <a:prstGeom prst="ellipse">
            <a:avLst/>
          </a:prstGeom>
          <a:noFill/>
          <a:ln w="762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7200" b="1" dirty="0">
                <a:solidFill>
                  <a:schemeClr val="tx1"/>
                </a:solidFill>
              </a:rPr>
              <a:t>Lesson 1:</a:t>
            </a:r>
            <a:br>
              <a:rPr lang="en-US" altLang="en-US" sz="7200" b="1" dirty="0">
                <a:solidFill>
                  <a:schemeClr val="tx1"/>
                </a:solidFill>
              </a:rPr>
            </a:br>
            <a:r>
              <a:rPr lang="en-US" altLang="en-US" sz="7200" b="1" dirty="0">
                <a:solidFill>
                  <a:schemeClr val="tx1"/>
                </a:solidFill>
              </a:rPr>
              <a:t>Prediction Models</a:t>
            </a:r>
            <a:endParaRPr lang="en-US" sz="7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51141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57405C4-DF5D-5B45-496A-93D78923B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Precision and Recall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89DB19-4487-9B73-4456-A9D5CB73C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0026" y="5901946"/>
            <a:ext cx="12801600" cy="3200400"/>
          </a:xfrm>
        </p:spPr>
        <p:txBody>
          <a:bodyPr anchor="ctr"/>
          <a:lstStyle/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sz="4000" dirty="0"/>
              <a:t>Recall is TP / (TP + FN).  Same as Sensitivity.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sz="4000" dirty="0"/>
              <a:t>Precision is TP / (TP + FP).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3DF27AE3-0AC4-2837-8920-A84D6962FC58}"/>
              </a:ext>
            </a:extLst>
          </p:cNvPr>
          <p:cNvGraphicFramePr>
            <a:graphicFrameLocks noGrp="1"/>
          </p:cNvGraphicFramePr>
          <p:nvPr/>
        </p:nvGraphicFramePr>
        <p:xfrm>
          <a:off x="2282826" y="2270236"/>
          <a:ext cx="13716000" cy="3291840"/>
        </p:xfrm>
        <a:graphic>
          <a:graphicData uri="http://schemas.openxmlformats.org/drawingml/2006/table">
            <a:tbl>
              <a:tblPr firstRow="1">
                <a:tableStyleId>{5DA37D80-6434-44D0-A028-1B22A696006F}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1155965644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944446626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1586169486"/>
                    </a:ext>
                  </a:extLst>
                </a:gridCol>
              </a:tblGrid>
              <a:tr h="822960">
                <a:tc rowSpan="2">
                  <a:txBody>
                    <a:bodyPr/>
                    <a:lstStyle/>
                    <a:p>
                      <a:r>
                        <a:rPr lang="en-US" sz="4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Observed Label Category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Predicted Label Category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40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829673"/>
                  </a:ext>
                </a:extLst>
              </a:tr>
              <a:tr h="822960">
                <a:tc vMerge="1">
                  <a:txBody>
                    <a:bodyPr/>
                    <a:lstStyle/>
                    <a:p>
                      <a:endParaRPr lang="en-US" sz="40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Event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Non-Event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0406399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r>
                        <a:rPr lang="en-US" sz="4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Event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True Positive (TP)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False Negative (FN)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4768023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r>
                        <a:rPr lang="en-US" sz="4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Non-Event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False Positive (FP)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True Negative (TN)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7004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313522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Precision and Recall Curve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C20BA80-1909-427C-B3BD-3DD8AEAFD5BE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53B43-055E-69C6-5E1F-75709E1A3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550" y="1874165"/>
            <a:ext cx="16084552" cy="6858000"/>
          </a:xfrm>
        </p:spPr>
        <p:txBody>
          <a:bodyPr anchor="ctr"/>
          <a:lstStyle/>
          <a:p>
            <a:pPr marL="771525" indent="-771525">
              <a:lnSpc>
                <a:spcPct val="125000"/>
              </a:lnSpc>
              <a:spcBef>
                <a:spcPts val="900"/>
              </a:spcBef>
              <a:buFont typeface="+mj-lt"/>
              <a:buAutoNum type="arabicPeriod"/>
            </a:pPr>
            <a:r>
              <a:rPr lang="en-US" sz="4000" dirty="0"/>
              <a:t>Create a set of distinct values from the predicted Event probabilities.</a:t>
            </a:r>
          </a:p>
          <a:p>
            <a:pPr marL="771525" indent="-771525">
              <a:lnSpc>
                <a:spcPct val="125000"/>
              </a:lnSpc>
              <a:spcBef>
                <a:spcPts val="900"/>
              </a:spcBef>
              <a:buFont typeface="+mj-lt"/>
              <a:buAutoNum type="arabicPeriod"/>
            </a:pPr>
            <a:r>
              <a:rPr lang="en-US" sz="4000" dirty="0"/>
              <a:t>Use each distinct value as a threshold for classification.</a:t>
            </a:r>
          </a:p>
          <a:p>
            <a:pPr marL="771525" indent="-771525">
              <a:lnSpc>
                <a:spcPct val="125000"/>
              </a:lnSpc>
              <a:spcBef>
                <a:spcPts val="900"/>
              </a:spcBef>
              <a:buFont typeface="+mj-lt"/>
              <a:buAutoNum type="arabicPeriod"/>
            </a:pPr>
            <a:r>
              <a:rPr lang="en-US" sz="4000" dirty="0"/>
              <a:t>Calculate the Recall and the Precision values.</a:t>
            </a:r>
          </a:p>
          <a:p>
            <a:pPr marL="771525" indent="-771525">
              <a:lnSpc>
                <a:spcPct val="125000"/>
              </a:lnSpc>
              <a:spcBef>
                <a:spcPts val="900"/>
              </a:spcBef>
              <a:buFont typeface="+mj-lt"/>
              <a:buAutoNum type="arabicPeriod"/>
            </a:pPr>
            <a:r>
              <a:rPr lang="en-US" sz="4000" dirty="0"/>
              <a:t>Plot Precision on vertical axis versus Recall on horizontal axis.</a:t>
            </a:r>
          </a:p>
          <a:p>
            <a:pPr marL="771525" indent="-771525">
              <a:lnSpc>
                <a:spcPct val="125000"/>
              </a:lnSpc>
              <a:spcBef>
                <a:spcPts val="900"/>
              </a:spcBef>
              <a:buFont typeface="+mj-lt"/>
              <a:buAutoNum type="arabicPeriod"/>
            </a:pPr>
            <a:r>
              <a:rPr lang="en-US" sz="4000" dirty="0"/>
              <a:t>Precision will usually go down as Recall increases, and vice versa.</a:t>
            </a:r>
          </a:p>
        </p:txBody>
      </p:sp>
    </p:spTree>
    <p:extLst>
      <p:ext uri="{BB962C8B-B14F-4D97-AF65-F5344CB8AC3E}">
        <p14:creationId xmlns:p14="http://schemas.microsoft.com/office/powerpoint/2010/main" val="422633148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F1 Score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C20BA80-1909-427C-B3BD-3DD8AEAFD5BE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53B43-055E-69C6-5E1F-75709E1A3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550" y="1874165"/>
            <a:ext cx="16084552" cy="6858000"/>
          </a:xfrm>
        </p:spPr>
        <p:txBody>
          <a:bodyPr anchor="ctr"/>
          <a:lstStyle/>
          <a:p>
            <a:pPr marL="771525" indent="-771525">
              <a:lnSpc>
                <a:spcPct val="125000"/>
              </a:lnSpc>
              <a:spcBef>
                <a:spcPts val="900"/>
              </a:spcBef>
              <a:buFont typeface="+mj-lt"/>
              <a:buAutoNum type="arabicPeriod"/>
            </a:pPr>
            <a:r>
              <a:rPr lang="en-US" sz="4000" dirty="0"/>
              <a:t>Calculate the harmonic mean of Precision and Recall as</a:t>
            </a:r>
            <a:br>
              <a:rPr lang="en-US" sz="4000" dirty="0"/>
            </a:br>
            <a:r>
              <a:rPr lang="en-US" sz="4000" dirty="0"/>
              <a:t>F1 Score =  1 / ((1 / Precision + 1 / Recall) / 2)</a:t>
            </a:r>
          </a:p>
          <a:p>
            <a:pPr marL="771525" indent="-771525">
              <a:lnSpc>
                <a:spcPct val="125000"/>
              </a:lnSpc>
              <a:spcBef>
                <a:spcPts val="900"/>
              </a:spcBef>
              <a:buFont typeface="+mj-lt"/>
              <a:buAutoNum type="arabicPeriod"/>
            </a:pPr>
            <a:r>
              <a:rPr lang="en-US" sz="4000" dirty="0"/>
              <a:t>Plot the series of harmonic means versus the thresholds.</a:t>
            </a:r>
          </a:p>
          <a:p>
            <a:pPr marL="771525" indent="-771525">
              <a:lnSpc>
                <a:spcPct val="125000"/>
              </a:lnSpc>
              <a:spcBef>
                <a:spcPts val="900"/>
              </a:spcBef>
              <a:buFont typeface="+mj-lt"/>
              <a:buAutoNum type="arabicPeriod"/>
            </a:pPr>
            <a:r>
              <a:rPr lang="en-US" sz="4000" dirty="0"/>
              <a:t>Locate the highest F1 Score and the threshold when it happens.</a:t>
            </a:r>
          </a:p>
          <a:p>
            <a:pPr marL="771525" indent="-771525">
              <a:lnSpc>
                <a:spcPct val="125000"/>
              </a:lnSpc>
              <a:spcBef>
                <a:spcPts val="900"/>
              </a:spcBef>
              <a:buFont typeface="+mj-lt"/>
              <a:buAutoNum type="arabicPeriod"/>
            </a:pPr>
            <a:r>
              <a:rPr lang="en-US" sz="4000" dirty="0"/>
              <a:t>We call that threshold the F1 Score threshold.  </a:t>
            </a:r>
          </a:p>
        </p:txBody>
      </p:sp>
    </p:spTree>
    <p:extLst>
      <p:ext uri="{BB962C8B-B14F-4D97-AF65-F5344CB8AC3E}">
        <p14:creationId xmlns:p14="http://schemas.microsoft.com/office/powerpoint/2010/main" val="5568009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F33CE27-7CDF-6C4D-736F-BD49DA842DD4}"/>
              </a:ext>
            </a:extLst>
          </p:cNvPr>
          <p:cNvSpPr/>
          <p:nvPr/>
        </p:nvSpPr>
        <p:spPr>
          <a:xfrm>
            <a:off x="1828800" y="1485900"/>
            <a:ext cx="14630400" cy="7315200"/>
          </a:xfrm>
          <a:prstGeom prst="roundRect">
            <a:avLst/>
          </a:prstGeom>
          <a:noFill/>
          <a:ln w="762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7200" b="1" dirty="0">
                <a:solidFill>
                  <a:schemeClr val="tx1"/>
                </a:solidFill>
              </a:rPr>
              <a:t>Logistic Regression Model</a:t>
            </a:r>
          </a:p>
          <a:p>
            <a:pPr algn="ctr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7200" b="1" dirty="0">
                <a:solidFill>
                  <a:schemeClr val="tx1"/>
                </a:solidFill>
              </a:rPr>
              <a:t>College Student Retention</a:t>
            </a:r>
          </a:p>
          <a:p>
            <a:pPr algn="ctr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7200" b="1" dirty="0">
                <a:solidFill>
                  <a:schemeClr val="tx1"/>
                </a:solidFill>
              </a:rPr>
              <a:t>Module 6</a:t>
            </a:r>
          </a:p>
        </p:txBody>
      </p:sp>
    </p:spTree>
    <p:extLst>
      <p:ext uri="{BB962C8B-B14F-4D97-AF65-F5344CB8AC3E}">
        <p14:creationId xmlns:p14="http://schemas.microsoft.com/office/powerpoint/2010/main" val="104162726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College Student Retention</a:t>
            </a:r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6875735-226C-47AD-BF51-42F332C6B6A6}"/>
              </a:ext>
            </a:extLst>
          </p:cNvPr>
          <p:cNvSpPr/>
          <p:nvPr/>
        </p:nvSpPr>
        <p:spPr>
          <a:xfrm>
            <a:off x="2282826" y="3086100"/>
            <a:ext cx="13716000" cy="4114800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 8 Academic Success.py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E591CB-4F3C-4D07-13D6-6FA91E798620}"/>
              </a:ext>
            </a:extLst>
          </p:cNvPr>
          <p:cNvSpPr txBox="1"/>
          <p:nvPr/>
        </p:nvSpPr>
        <p:spPr>
          <a:xfrm>
            <a:off x="2538247" y="7200900"/>
            <a:ext cx="10972800" cy="105554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25000"/>
              </a:lnSpc>
              <a:spcBef>
                <a:spcPts val="600"/>
              </a:spcBef>
            </a:pPr>
            <a:r>
              <a:rPr lang="en-US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wrap all the coordinates calculation in a custom </a:t>
            </a:r>
            <a:r>
              <a:rPr lang="en-US" sz="2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curve_coordinates</a:t>
            </a:r>
            <a:r>
              <a:rPr lang="en-US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 function which is available in the Utility.py file.</a:t>
            </a:r>
          </a:p>
        </p:txBody>
      </p:sp>
    </p:spTree>
    <p:extLst>
      <p:ext uri="{BB962C8B-B14F-4D97-AF65-F5344CB8AC3E}">
        <p14:creationId xmlns:p14="http://schemas.microsoft.com/office/powerpoint/2010/main" val="222978370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8550" y="161365"/>
            <a:ext cx="16084552" cy="1551434"/>
          </a:xfrm>
        </p:spPr>
        <p:txBody>
          <a:bodyPr>
            <a:normAutofit/>
          </a:bodyPr>
          <a:lstStyle/>
          <a:p>
            <a:r>
              <a:rPr lang="en-US" dirty="0"/>
              <a:t>Logistic Regression Model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AA9636-3E2D-89D3-B822-58107F6F4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453" y="2298920"/>
            <a:ext cx="6631114" cy="64008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7CDFD9-3602-79E0-667A-89ECFF148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7132" y="2298920"/>
            <a:ext cx="8584022" cy="64008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0288635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Interpretation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C20BA80-1909-427C-B3BD-3DD8AEAFD5BE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53B43-055E-69C6-5E1F-75709E1A3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550" y="1874165"/>
            <a:ext cx="16084552" cy="6858000"/>
          </a:xfrm>
        </p:spPr>
        <p:txBody>
          <a:bodyPr anchor="ctr"/>
          <a:lstStyle/>
          <a:p>
            <a:pPr marL="771525" indent="-771525">
              <a:lnSpc>
                <a:spcPct val="125000"/>
              </a:lnSpc>
              <a:spcBef>
                <a:spcPts val="900"/>
              </a:spcBef>
              <a:buFont typeface="+mj-lt"/>
              <a:buAutoNum type="arabicPeriod"/>
            </a:pPr>
            <a:r>
              <a:rPr lang="en-US" sz="4000" dirty="0"/>
              <a:t>According to the ROC curve, if we can tolerate up to 10% of False Positive rate, we can get a benefit of up to 30% of True Positive.</a:t>
            </a:r>
          </a:p>
          <a:p>
            <a:pPr marL="771525" indent="-771525">
              <a:lnSpc>
                <a:spcPct val="125000"/>
              </a:lnSpc>
              <a:spcBef>
                <a:spcPts val="900"/>
              </a:spcBef>
              <a:buFont typeface="+mj-lt"/>
              <a:buAutoNum type="arabicPeriod"/>
            </a:pPr>
            <a:r>
              <a:rPr lang="en-US" sz="4000" dirty="0"/>
              <a:t>If we want to get at least 80% of True Positive, we must tolerate at least 50% of False Positive.</a:t>
            </a:r>
          </a:p>
          <a:p>
            <a:pPr marL="771525" indent="-771525">
              <a:lnSpc>
                <a:spcPct val="125000"/>
              </a:lnSpc>
              <a:spcBef>
                <a:spcPts val="900"/>
              </a:spcBef>
              <a:buFont typeface="+mj-lt"/>
              <a:buAutoNum type="arabicPeriod"/>
            </a:pPr>
            <a:r>
              <a:rPr lang="en-US" sz="4000" dirty="0"/>
              <a:t>The largest difference between the True Positive and the False Positive rates is 0.3724.  It occurs when the threshold is 0.29709371.</a:t>
            </a:r>
          </a:p>
        </p:txBody>
      </p:sp>
    </p:spTree>
    <p:extLst>
      <p:ext uri="{BB962C8B-B14F-4D97-AF65-F5344CB8AC3E}">
        <p14:creationId xmlns:p14="http://schemas.microsoft.com/office/powerpoint/2010/main" val="396620581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8550" y="161365"/>
            <a:ext cx="16084552" cy="1551434"/>
          </a:xfrm>
        </p:spPr>
        <p:txBody>
          <a:bodyPr>
            <a:normAutofit/>
          </a:bodyPr>
          <a:lstStyle/>
          <a:p>
            <a:r>
              <a:rPr lang="en-US" dirty="0"/>
              <a:t>Logistic Regression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75AE26-901B-81E2-FE43-0ED013A0A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802" y="2516329"/>
            <a:ext cx="8081807" cy="603504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5AFA46-C1DA-0240-6CDE-3AFBAC3C8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8393" y="2516329"/>
            <a:ext cx="8093504" cy="603504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7461679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Interpretation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C20BA80-1909-427C-B3BD-3DD8AEAFD5BE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53B43-055E-69C6-5E1F-75709E1A3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550" y="1874165"/>
            <a:ext cx="16084552" cy="6858000"/>
          </a:xfrm>
        </p:spPr>
        <p:txBody>
          <a:bodyPr anchor="ctr"/>
          <a:lstStyle/>
          <a:p>
            <a:pPr marL="771525" indent="-771525">
              <a:lnSpc>
                <a:spcPct val="125000"/>
              </a:lnSpc>
              <a:spcBef>
                <a:spcPts val="900"/>
              </a:spcBef>
              <a:buFont typeface="+mj-lt"/>
              <a:buAutoNum type="arabicPeriod"/>
            </a:pPr>
            <a:r>
              <a:rPr lang="en-US" sz="4000" dirty="0"/>
              <a:t>The highest F1 Score is 0.5816.  It occurs at the threshold of 0.29709371.</a:t>
            </a:r>
          </a:p>
          <a:p>
            <a:pPr marL="771525" indent="-771525">
              <a:lnSpc>
                <a:spcPct val="125000"/>
              </a:lnSpc>
              <a:spcBef>
                <a:spcPts val="900"/>
              </a:spcBef>
              <a:buFont typeface="+mj-lt"/>
              <a:buAutoNum type="arabicPeriod"/>
            </a:pPr>
            <a:r>
              <a:rPr lang="en-US" sz="4000" dirty="0"/>
              <a:t>At this threshold value, the Precision is 0.5234 and the Recall is 0.6545.</a:t>
            </a:r>
          </a:p>
          <a:p>
            <a:pPr marL="771525" indent="-771525">
              <a:lnSpc>
                <a:spcPct val="125000"/>
              </a:lnSpc>
              <a:spcBef>
                <a:spcPts val="900"/>
              </a:spcBef>
              <a:buFont typeface="+mj-lt"/>
              <a:buAutoNum type="arabicPeriod"/>
            </a:pPr>
            <a:r>
              <a:rPr lang="en-US" sz="4000" dirty="0"/>
              <a:t>Since the Kolmogorov-Smirnov chart also suggests this threshold value, we will use it as our optimal threshold value.  The misclassification rate with this threshold is 0.3024.</a:t>
            </a:r>
          </a:p>
          <a:p>
            <a:pPr marL="771525" indent="-771525">
              <a:lnSpc>
                <a:spcPct val="125000"/>
              </a:lnSpc>
              <a:spcBef>
                <a:spcPts val="900"/>
              </a:spcBef>
              <a:buFont typeface="+mj-lt"/>
              <a:buAutoNum type="arabicPeriod"/>
            </a:pPr>
            <a:r>
              <a:rPr lang="en-US" sz="4000" dirty="0"/>
              <a:t>Although the misclassification rate is 0.016 higher than that for the uninformative threshold, we will pay the price for the model-driven threshold value.</a:t>
            </a:r>
          </a:p>
        </p:txBody>
      </p:sp>
    </p:spTree>
    <p:extLst>
      <p:ext uri="{BB962C8B-B14F-4D97-AF65-F5344CB8AC3E}">
        <p14:creationId xmlns:p14="http://schemas.microsoft.com/office/powerpoint/2010/main" val="152802255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F33CE27-7CDF-6C4D-736F-BD49DA842DD4}"/>
              </a:ext>
            </a:extLst>
          </p:cNvPr>
          <p:cNvSpPr/>
          <p:nvPr/>
        </p:nvSpPr>
        <p:spPr>
          <a:xfrm>
            <a:off x="1828800" y="1485900"/>
            <a:ext cx="14630400" cy="7315200"/>
          </a:xfrm>
          <a:prstGeom prst="roundRect">
            <a:avLst/>
          </a:prstGeom>
          <a:noFill/>
          <a:ln w="762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7200" b="1" dirty="0">
                <a:solidFill>
                  <a:schemeClr val="tx1"/>
                </a:solidFill>
              </a:rPr>
              <a:t>Lift Curve</a:t>
            </a:r>
          </a:p>
        </p:txBody>
      </p:sp>
    </p:spTree>
    <p:extLst>
      <p:ext uri="{BB962C8B-B14F-4D97-AF65-F5344CB8AC3E}">
        <p14:creationId xmlns:p14="http://schemas.microsoft.com/office/powerpoint/2010/main" val="2895475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57405C4-DF5D-5B45-496A-93D78923B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State of A Prediction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D89DB19-4487-9B73-4456-A9D5CB73C6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25626" y="2050699"/>
                <a:ext cx="14630400" cy="6888006"/>
              </a:xfrm>
            </p:spPr>
            <p:txBody>
              <a:bodyPr anchor="ctr"/>
              <a:lstStyle/>
              <a:p>
                <a:pPr>
                  <a:lnSpc>
                    <a:spcPct val="125000"/>
                  </a:lnSpc>
                  <a:spcBef>
                    <a:spcPts val="600"/>
                  </a:spcBef>
                </a:pPr>
                <a:r>
                  <a:rPr lang="en-US" sz="4000" dirty="0"/>
                  <a:t>Suppose we trained a prediction model with an interval label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4000" dirty="0"/>
                  <a:t>.</a:t>
                </a:r>
              </a:p>
              <a:p>
                <a:pPr>
                  <a:lnSpc>
                    <a:spcPct val="125000"/>
                  </a:lnSpc>
                  <a:spcBef>
                    <a:spcPts val="600"/>
                  </a:spcBef>
                </a:pPr>
                <a:r>
                  <a:rPr lang="en-US" sz="4000" dirty="0"/>
                  <a:t>The observed label values (i.e., data)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4000" dirty="0"/>
                  <a:t>.</a:t>
                </a:r>
              </a:p>
              <a:p>
                <a:pPr>
                  <a:lnSpc>
                    <a:spcPct val="125000"/>
                  </a:lnSpc>
                  <a:spcBef>
                    <a:spcPts val="600"/>
                  </a:spcBef>
                </a:pPr>
                <a:r>
                  <a:rPr lang="en-US" sz="4000" dirty="0"/>
                  <a:t>The corresponding predictions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4000" b="0" dirty="0"/>
              </a:p>
              <a:p>
                <a:pPr>
                  <a:lnSpc>
                    <a:spcPct val="125000"/>
                  </a:lnSpc>
                  <a:spcBef>
                    <a:spcPts val="600"/>
                  </a:spcBef>
                </a:pPr>
                <a:r>
                  <a:rPr lang="en-US" sz="4000" dirty="0"/>
                  <a:t>The residual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4000" dirty="0"/>
                  <a:t>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D89DB19-4487-9B73-4456-A9D5CB73C6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25626" y="2050699"/>
                <a:ext cx="14630400" cy="6888006"/>
              </a:xfrm>
              <a:blipFill>
                <a:blip r:embed="rId2"/>
                <a:stretch>
                  <a:fillRect l="-1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763129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Marketing Science Analytics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C20BA80-1909-427C-B3BD-3DD8AEAFD5BE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53B43-055E-69C6-5E1F-75709E1A3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550" y="1874165"/>
            <a:ext cx="16084552" cy="6858000"/>
          </a:xfrm>
        </p:spPr>
        <p:txBody>
          <a:bodyPr anchor="ctr"/>
          <a:lstStyle/>
          <a:p>
            <a:pPr>
              <a:lnSpc>
                <a:spcPct val="125000"/>
              </a:lnSpc>
              <a:spcBef>
                <a:spcPts val="900"/>
              </a:spcBef>
            </a:pPr>
            <a:r>
              <a:rPr lang="en-US" sz="4000" dirty="0"/>
              <a:t>We trained a binary classification model to predict a customer’s likelihood to respond to our marketing campaign.</a:t>
            </a:r>
          </a:p>
          <a:p>
            <a:pPr>
              <a:lnSpc>
                <a:spcPct val="125000"/>
              </a:lnSpc>
              <a:spcBef>
                <a:spcPts val="900"/>
              </a:spcBef>
            </a:pPr>
            <a:r>
              <a:rPr lang="en-US" sz="4000" dirty="0"/>
              <a:t>We cannot contact all the customers because of our limited resources.</a:t>
            </a:r>
          </a:p>
          <a:p>
            <a:pPr>
              <a:lnSpc>
                <a:spcPct val="125000"/>
              </a:lnSpc>
              <a:spcBef>
                <a:spcPts val="900"/>
              </a:spcBef>
            </a:pPr>
            <a:r>
              <a:rPr lang="en-US" sz="4000" dirty="0"/>
              <a:t>How should we choose the customers to contact?</a:t>
            </a:r>
          </a:p>
          <a:p>
            <a:pPr>
              <a:lnSpc>
                <a:spcPct val="125000"/>
              </a:lnSpc>
              <a:spcBef>
                <a:spcPts val="900"/>
              </a:spcBef>
            </a:pPr>
            <a:r>
              <a:rPr lang="en-US" sz="4000" dirty="0"/>
              <a:t>What percentage of customers should we contact?</a:t>
            </a:r>
          </a:p>
          <a:p>
            <a:pPr>
              <a:lnSpc>
                <a:spcPct val="125000"/>
              </a:lnSpc>
              <a:spcBef>
                <a:spcPts val="900"/>
              </a:spcBef>
            </a:pPr>
            <a:r>
              <a:rPr lang="en-US" sz="4000" dirty="0"/>
              <a:t>What will be the response rate of the customers we contacted?</a:t>
            </a:r>
          </a:p>
        </p:txBody>
      </p:sp>
    </p:spTree>
    <p:extLst>
      <p:ext uri="{BB962C8B-B14F-4D97-AF65-F5344CB8AC3E}">
        <p14:creationId xmlns:p14="http://schemas.microsoft.com/office/powerpoint/2010/main" val="312435687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Marketing Science Analytics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C20BA80-1909-427C-B3BD-3DD8AEAFD5BE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53B43-055E-69C6-5E1F-75709E1A3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550" y="1874165"/>
            <a:ext cx="16084552" cy="6858000"/>
          </a:xfrm>
        </p:spPr>
        <p:txBody>
          <a:bodyPr anchor="ctr"/>
          <a:lstStyle/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sz="4000" dirty="0"/>
              <a:t>If the predictions are correct, the customers with higher predicted Event probabilities are more likely to respond than the customers with lower predicted Event probabilities.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sz="4000" dirty="0"/>
              <a:t>An idea is to divide customers into groups of decreasing predicted Event probabilities and then study the response rates of these groups.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sz="4000" dirty="0"/>
              <a:t>Ideally, the first few groups should contain the “more preferred” customers.</a:t>
            </a:r>
          </a:p>
        </p:txBody>
      </p:sp>
    </p:spTree>
    <p:extLst>
      <p:ext uri="{BB962C8B-B14F-4D97-AF65-F5344CB8AC3E}">
        <p14:creationId xmlns:p14="http://schemas.microsoft.com/office/powerpoint/2010/main" val="374079082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Construct Gain and Lift Table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C20BA80-1909-427C-B3BD-3DD8AEAFD5BE}" type="slidenum">
              <a:rPr lang="en-US" smtClean="0"/>
              <a:pPr/>
              <a:t>72</a:t>
            </a:fld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2A92A51F-469E-0A66-4765-FE9175EBCF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3122758"/>
              </p:ext>
            </p:extLst>
          </p:nvPr>
        </p:nvGraphicFramePr>
        <p:xfrm>
          <a:off x="1368426" y="2183195"/>
          <a:ext cx="15544800" cy="731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8315531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Gain and Lift Table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C20BA80-1909-427C-B3BD-3DD8AEAFD5BE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53B43-055E-69C6-5E1F-75709E1A3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550" y="1874165"/>
            <a:ext cx="16084552" cy="6858000"/>
          </a:xfrm>
        </p:spPr>
        <p:txBody>
          <a:bodyPr numCol="2" spcCol="274320" anchor="ctr"/>
          <a:lstStyle/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sz="3800" b="1" dirty="0"/>
              <a:t>Decile N</a:t>
            </a:r>
            <a:r>
              <a:rPr lang="en-US" sz="3800" dirty="0"/>
              <a:t>: Number of observations in the decile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sz="3800" b="1" dirty="0"/>
              <a:t>Decile %</a:t>
            </a:r>
            <a:r>
              <a:rPr lang="en-US" sz="3800" dirty="0"/>
              <a:t>: Percent of observations in the decile (base = all observations)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sz="3800" b="1" dirty="0"/>
              <a:t>Gain N</a:t>
            </a:r>
            <a:r>
              <a:rPr lang="en-US" sz="3800" dirty="0"/>
              <a:t>: Number of observations of the target Event category in the decile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endParaRPr lang="en-US" sz="3800" dirty="0"/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sz="3800" b="1" dirty="0"/>
              <a:t>Gain %</a:t>
            </a:r>
            <a:r>
              <a:rPr lang="en-US" sz="3800" dirty="0"/>
              <a:t>: Percent of Event observations in the decile</a:t>
            </a:r>
            <a:br>
              <a:rPr lang="en-US" sz="3800" dirty="0"/>
            </a:br>
            <a:r>
              <a:rPr lang="en-US" sz="3800" dirty="0"/>
              <a:t>(base = all Event observations)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sz="3800" b="1" dirty="0"/>
              <a:t>Response %</a:t>
            </a:r>
            <a:r>
              <a:rPr lang="en-US" sz="3800" dirty="0"/>
              <a:t>: Percent of Event observations in the decile</a:t>
            </a:r>
            <a:br>
              <a:rPr lang="en-US" sz="3800" dirty="0"/>
            </a:br>
            <a:r>
              <a:rPr lang="en-US" sz="3800" dirty="0"/>
              <a:t>(based = observations in decile)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sz="3800" b="1" dirty="0"/>
              <a:t>Lift</a:t>
            </a:r>
            <a:r>
              <a:rPr lang="en-US" sz="3800" dirty="0"/>
              <a:t>: Response % divided by the overall percentage of the target category</a:t>
            </a:r>
          </a:p>
        </p:txBody>
      </p:sp>
    </p:spTree>
    <p:extLst>
      <p:ext uri="{BB962C8B-B14F-4D97-AF65-F5344CB8AC3E}">
        <p14:creationId xmlns:p14="http://schemas.microsoft.com/office/powerpoint/2010/main" val="30664506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Cumulative Gain and Lift Table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C20BA80-1909-427C-B3BD-3DD8AEAFD5BE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53B43-055E-69C6-5E1F-75709E1A3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550" y="1712799"/>
            <a:ext cx="16093440" cy="7132320"/>
          </a:xfrm>
        </p:spPr>
        <p:txBody>
          <a:bodyPr numCol="2" spcCol="274320" anchor="ctr"/>
          <a:lstStyle/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sz="3600" b="1" dirty="0"/>
              <a:t>Cumulative Decile N</a:t>
            </a:r>
            <a:r>
              <a:rPr lang="en-US" sz="3600" dirty="0"/>
              <a:t>: Number of observations in the cumulative decile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sz="3600" b="1" dirty="0"/>
              <a:t>Cumulative Decile %</a:t>
            </a:r>
            <a:r>
              <a:rPr lang="en-US" sz="3600" dirty="0"/>
              <a:t>: Percent of observations in the cumulative decile (base is all observations)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sz="3600" b="1" dirty="0"/>
              <a:t>Cumulative Gain N</a:t>
            </a:r>
            <a:r>
              <a:rPr lang="en-US" sz="3600" dirty="0"/>
              <a:t>: Number of observations of the target Event category in the cumulative decile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endParaRPr lang="en-US" sz="3600" b="1" dirty="0"/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sz="3600" b="1" dirty="0"/>
              <a:t>Cumulative Gain %</a:t>
            </a:r>
            <a:r>
              <a:rPr lang="en-US" sz="3600" dirty="0"/>
              <a:t>: Percentage of Event observations in the cumulative decile (base is all Event observations)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sz="3600" b="1" dirty="0"/>
              <a:t>Cumulative Response %</a:t>
            </a:r>
            <a:r>
              <a:rPr lang="en-US" sz="3600" dirty="0"/>
              <a:t>: Percentage  of Event observations in the cumulative decile (base is observations in decile)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sz="3600" b="1" dirty="0"/>
              <a:t>Cumulative Lift</a:t>
            </a:r>
            <a:r>
              <a:rPr lang="en-US" sz="3600" dirty="0"/>
              <a:t>: Cumulative response % divided by the overall percentage of the target category</a:t>
            </a:r>
          </a:p>
        </p:txBody>
      </p:sp>
    </p:spTree>
    <p:extLst>
      <p:ext uri="{BB962C8B-B14F-4D97-AF65-F5344CB8AC3E}">
        <p14:creationId xmlns:p14="http://schemas.microsoft.com/office/powerpoint/2010/main" val="337605758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Sample Gain and Lift Table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C20BA80-1909-427C-B3BD-3DD8AEAFD5BE}" type="slidenum">
              <a:rPr lang="en-US" smtClean="0"/>
              <a:pPr/>
              <a:t>75</a:t>
            </a:fld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200356"/>
              </p:ext>
            </p:extLst>
          </p:nvPr>
        </p:nvGraphicFramePr>
        <p:xfrm>
          <a:off x="1502982" y="2090649"/>
          <a:ext cx="15275687" cy="6731292"/>
        </p:xfrm>
        <a:graphic>
          <a:graphicData uri="http://schemas.openxmlformats.org/drawingml/2006/table">
            <a:tbl>
              <a:tblPr/>
              <a:tblGrid>
                <a:gridCol w="2182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2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2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22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822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822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1822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93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Decile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Decile N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Decile %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Gain N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Gain %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Response %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Lift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3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9.07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17.90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52.47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1.97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7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7.45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12.19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43.52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1.64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17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7.38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9.21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33.18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1.25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17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431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14.87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16.47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29.47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1.11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17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4.48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5.71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33.85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1.27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17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259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8.93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7.91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23.55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17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317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10.93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10.38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25.24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17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9.76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6.36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17.31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517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15.21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7.13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12.47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793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345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11.90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6.74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15.07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79333">
                <a:tc>
                  <a:txBody>
                    <a:bodyPr/>
                    <a:lstStyle/>
                    <a:p>
                      <a:pPr algn="l" fontAlgn="b"/>
                      <a:r>
                        <a:rPr lang="en-US" sz="2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Overall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2899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771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26.60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Rounded Rectangular Callout 4">
            <a:extLst>
              <a:ext uri="{FF2B5EF4-FFF2-40B4-BE49-F238E27FC236}">
                <a16:creationId xmlns:a16="http://schemas.microsoft.com/office/drawing/2014/main" id="{A973A2D6-B4CF-45D2-9057-6194B9A3300B}"/>
              </a:ext>
            </a:extLst>
          </p:cNvPr>
          <p:cNvSpPr/>
          <p:nvPr/>
        </p:nvSpPr>
        <p:spPr>
          <a:xfrm>
            <a:off x="4163787" y="4637315"/>
            <a:ext cx="3575958" cy="2090057"/>
          </a:xfrm>
          <a:prstGeom prst="wedgeRoundRectCallout">
            <a:avLst>
              <a:gd name="adj1" fmla="val 99440"/>
              <a:gd name="adj2" fmla="val -116406"/>
              <a:gd name="adj3" fmla="val 16667"/>
            </a:avLst>
          </a:prstGeom>
          <a:solidFill>
            <a:schemeClr val="bg2"/>
          </a:solidFill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138 observations with Response = 1 in Decile 1</a:t>
            </a:r>
          </a:p>
        </p:txBody>
      </p:sp>
      <p:sp>
        <p:nvSpPr>
          <p:cNvPr id="10" name="Rounded Rectangular Callout 5">
            <a:extLst>
              <a:ext uri="{FF2B5EF4-FFF2-40B4-BE49-F238E27FC236}">
                <a16:creationId xmlns:a16="http://schemas.microsoft.com/office/drawing/2014/main" id="{72CD5817-E4BD-4EBC-928B-5AEF136F65D6}"/>
              </a:ext>
            </a:extLst>
          </p:cNvPr>
          <p:cNvSpPr/>
          <p:nvPr/>
        </p:nvSpPr>
        <p:spPr>
          <a:xfrm>
            <a:off x="8028992" y="4754167"/>
            <a:ext cx="3184071" cy="1404257"/>
          </a:xfrm>
          <a:prstGeom prst="wedgeRoundRectCallout">
            <a:avLst>
              <a:gd name="adj1" fmla="val 46877"/>
              <a:gd name="adj2" fmla="val -167011"/>
              <a:gd name="adj3" fmla="val 16667"/>
            </a:avLst>
          </a:prstGeom>
          <a:solidFill>
            <a:schemeClr val="bg2"/>
          </a:solidFill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138/771 = 17.90%</a:t>
            </a:r>
          </a:p>
        </p:txBody>
      </p:sp>
      <p:sp>
        <p:nvSpPr>
          <p:cNvPr id="11" name="Rounded Rectangular Callout 8">
            <a:extLst>
              <a:ext uri="{FF2B5EF4-FFF2-40B4-BE49-F238E27FC236}">
                <a16:creationId xmlns:a16="http://schemas.microsoft.com/office/drawing/2014/main" id="{F67F32DB-ABDB-441F-82AD-443AF40D07F3}"/>
              </a:ext>
            </a:extLst>
          </p:cNvPr>
          <p:cNvSpPr/>
          <p:nvPr/>
        </p:nvSpPr>
        <p:spPr>
          <a:xfrm>
            <a:off x="11551296" y="4758832"/>
            <a:ext cx="3167742" cy="1404257"/>
          </a:xfrm>
          <a:prstGeom prst="wedgeRoundRectCallout">
            <a:avLst>
              <a:gd name="adj1" fmla="val 12330"/>
              <a:gd name="adj2" fmla="val -158085"/>
              <a:gd name="adj3" fmla="val 16667"/>
            </a:avLst>
          </a:prstGeom>
          <a:solidFill>
            <a:schemeClr val="bg2"/>
          </a:solidFill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138 / 263 = 52.47%</a:t>
            </a:r>
          </a:p>
        </p:txBody>
      </p:sp>
      <p:sp>
        <p:nvSpPr>
          <p:cNvPr id="12" name="Rounded Rectangular Callout 10">
            <a:extLst>
              <a:ext uri="{FF2B5EF4-FFF2-40B4-BE49-F238E27FC236}">
                <a16:creationId xmlns:a16="http://schemas.microsoft.com/office/drawing/2014/main" id="{6C018459-8B6A-4D6E-9BC4-63B61ED4613B}"/>
              </a:ext>
            </a:extLst>
          </p:cNvPr>
          <p:cNvSpPr/>
          <p:nvPr/>
        </p:nvSpPr>
        <p:spPr>
          <a:xfrm>
            <a:off x="15024614" y="4615372"/>
            <a:ext cx="2906486" cy="1665515"/>
          </a:xfrm>
          <a:prstGeom prst="wedgeRoundRectCallout">
            <a:avLst>
              <a:gd name="adj1" fmla="val -25488"/>
              <a:gd name="adj2" fmla="val -123634"/>
              <a:gd name="adj3" fmla="val 16667"/>
            </a:avLst>
          </a:prstGeom>
          <a:solidFill>
            <a:schemeClr val="bg2"/>
          </a:solidFill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52.47 / 26.60 = 1.97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582295E-2B91-4978-BC5A-728EDE23CED0}"/>
              </a:ext>
            </a:extLst>
          </p:cNvPr>
          <p:cNvSpPr/>
          <p:nvPr/>
        </p:nvSpPr>
        <p:spPr>
          <a:xfrm>
            <a:off x="8285177" y="8204093"/>
            <a:ext cx="2220686" cy="8001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4EA8177-303B-432E-9322-6449BE4CAC06}"/>
              </a:ext>
            </a:extLst>
          </p:cNvPr>
          <p:cNvSpPr/>
          <p:nvPr/>
        </p:nvSpPr>
        <p:spPr>
          <a:xfrm>
            <a:off x="12439808" y="8204093"/>
            <a:ext cx="2220686" cy="800100"/>
          </a:xfrm>
          <a:prstGeom prst="ellipse">
            <a:avLst/>
          </a:prstGeom>
          <a:noFill/>
          <a:ln w="635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70E2D4F-13B5-4362-A746-F56367692EC7}"/>
                  </a:ext>
                </a:extLst>
              </p14:cNvPr>
              <p14:cNvContentPartPr/>
              <p14:nvPr/>
            </p14:nvContentPartPr>
            <p14:xfrm>
              <a:off x="5953500" y="3113640"/>
              <a:ext cx="1527120" cy="56629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70E2D4F-13B5-4362-A746-F56367692EC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44140" y="3104280"/>
                <a:ext cx="1545480" cy="568170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486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Gain and Lift: 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4126" y="2139348"/>
            <a:ext cx="15773400" cy="2747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5000"/>
              </a:lnSpc>
              <a:spcBef>
                <a:spcPts val="900"/>
              </a:spcBef>
            </a:pPr>
            <a:r>
              <a:rPr lang="en-US" sz="3900" dirty="0"/>
              <a:t>If we only contact the top 10% of customers, then 52.47% of them will respond.  This response rate is 1.97 times the overall rate.</a:t>
            </a:r>
          </a:p>
          <a:p>
            <a:pPr>
              <a:lnSpc>
                <a:spcPct val="125000"/>
              </a:lnSpc>
              <a:spcBef>
                <a:spcPts val="900"/>
              </a:spcBef>
            </a:pPr>
            <a:r>
              <a:rPr lang="en-US" sz="3900" dirty="0"/>
              <a:t>If we only contact the next 10% of customers, then 43.52% of them will respond.  This response rate is 1.64 times the overall rate.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C20BA80-1909-427C-B3BD-3DD8AEAFD5BE}" type="slidenum">
              <a:rPr lang="en-US" smtClean="0"/>
              <a:pPr/>
              <a:t>76</a:t>
            </a:fld>
            <a:endParaRPr lang="en-US" dirty="0"/>
          </a:p>
        </p:txBody>
      </p:sp>
      <p:graphicFrame>
        <p:nvGraphicFramePr>
          <p:cNvPr id="9" name="Content Placeholder 7">
            <a:extLst>
              <a:ext uri="{FF2B5EF4-FFF2-40B4-BE49-F238E27FC236}">
                <a16:creationId xmlns:a16="http://schemas.microsoft.com/office/drawing/2014/main" id="{B44AB55C-E76C-4CE4-A5BB-5859C7CB0C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1602132"/>
              </p:ext>
            </p:extLst>
          </p:nvPr>
        </p:nvGraphicFramePr>
        <p:xfrm>
          <a:off x="1257300" y="5300147"/>
          <a:ext cx="9290925" cy="3533075"/>
        </p:xfrm>
        <a:graphic>
          <a:graphicData uri="http://schemas.openxmlformats.org/drawingml/2006/table">
            <a:tbl>
              <a:tblPr/>
              <a:tblGrid>
                <a:gridCol w="1327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7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7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7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7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7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27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34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Decile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Decile N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Decile %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Gain N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Gain %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Response %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Lift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8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9.07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17.90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52.47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1.97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9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7.45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12.19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43.52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1.64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9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7.38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9.21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33.18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1.25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9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431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14.87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16.47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29.47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1.11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9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4.48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5.71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33.85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1.27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79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259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8.93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7.91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23.55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79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317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10.93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10.38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25.24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79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9.76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6.36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17.31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0.65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79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441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15.21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7.13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12.47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18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345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11.90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6.74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15.07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18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Overall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2899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771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26.60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D054B44-7D9C-4468-AE17-121FB549B95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0820400" y="5300146"/>
            <a:ext cx="6172200" cy="35330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7170582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Sample Cumulative Gain and Lift Table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C20BA80-1909-427C-B3BD-3DD8AEAFD5BE}" type="slidenum">
              <a:rPr lang="en-US" smtClean="0"/>
              <a:pPr/>
              <a:t>77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8230419"/>
              </p:ext>
            </p:extLst>
          </p:nvPr>
        </p:nvGraphicFramePr>
        <p:xfrm>
          <a:off x="1496028" y="2379350"/>
          <a:ext cx="15102066" cy="6602376"/>
        </p:xfrm>
        <a:graphic>
          <a:graphicData uri="http://schemas.openxmlformats.org/drawingml/2006/table">
            <a:tbl>
              <a:tblPr/>
              <a:tblGrid>
                <a:gridCol w="2157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7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7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7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574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397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750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069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Cumulative Decile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Cumulative Decile N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Cumulative Decile %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Cumulative Gain N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Cumulative Gain %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Cumulative Response %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Cumulative Lift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9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9.07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17.90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52.47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1.97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0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479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16.52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30.09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48.43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1.82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0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693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23.90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39.30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43.72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1.64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0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1124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38.77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430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55.77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38.26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1.44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0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1254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43.26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474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61.48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37.80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1.42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70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1513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52.19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535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69.39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35.36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1.33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70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1830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63.13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615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79.77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33.61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1.26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70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2113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72.89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664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86.12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31.42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1.18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70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2554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88.10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719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93.26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28.15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1.06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429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2899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771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26.60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4290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Overall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2899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771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26.60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31960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Cumulative Gain and Lift: 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4126" y="2357778"/>
            <a:ext cx="15773400" cy="2886074"/>
          </a:xfrm>
        </p:spPr>
        <p:txBody>
          <a:bodyPr>
            <a:normAutofit/>
          </a:bodyPr>
          <a:lstStyle/>
          <a:p>
            <a:r>
              <a:rPr lang="en-US" sz="3900" dirty="0"/>
              <a:t>If we only contact the top 20% of customers, then 48.43% of them will respond.  This response rate is 1.82 times the overall rate.</a:t>
            </a:r>
          </a:p>
          <a:p>
            <a:r>
              <a:rPr lang="en-US" sz="3900" dirty="0"/>
              <a:t>If we only contact the top 30% of customers, then 43.72% of them will respond.  This response rate is 1.64 times the overall rate.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48800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C20BA80-1909-427C-B3BD-3DD8AEAFD5BE}" type="slidenum">
              <a:rPr lang="en-US" smtClean="0"/>
              <a:pPr/>
              <a:t>78</a:t>
            </a:fld>
            <a:endParaRPr lang="en-US" dirty="0"/>
          </a:p>
        </p:txBody>
      </p:sp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2970D2E7-9430-4627-BEAB-55414EBF3F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0986833"/>
              </p:ext>
            </p:extLst>
          </p:nvPr>
        </p:nvGraphicFramePr>
        <p:xfrm>
          <a:off x="1707503" y="5607104"/>
          <a:ext cx="8873417" cy="3553506"/>
        </p:xfrm>
        <a:graphic>
          <a:graphicData uri="http://schemas.openxmlformats.org/drawingml/2006/table">
            <a:tbl>
              <a:tblPr/>
              <a:tblGrid>
                <a:gridCol w="1267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7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7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76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76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3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17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65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Cumulative Decile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Cumulative Decile N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Cumulative Decile %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Cumulative Gain N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Cumulative Gain %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Cumulative Response %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Cumulative Lift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1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9.07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17.90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52.47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1.97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8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479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16.52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30.09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48.43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1.82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8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693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23.90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39.30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43.72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1.64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8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1124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38.77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430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55.77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38.26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1.44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8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1254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43.26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474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61.48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37.80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1.42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8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1513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52.19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535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69.39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35.36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1.33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8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1830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63.13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615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79.77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33.61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1.26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8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2113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72.89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664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86.12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31.42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1.18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28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2554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88.10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719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93.26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28.15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1.06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31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2899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771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26.60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31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Overall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2899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771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26.60</a:t>
                      </a:r>
                    </a:p>
                  </a:txBody>
                  <a:tcPr marL="11430" marR="11430" marT="1143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C7F3BE4-2AE1-458B-A820-895E8A177E7C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0820400" y="5598810"/>
            <a:ext cx="6172200" cy="356179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2125005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F33CE27-7CDF-6C4D-736F-BD49DA842DD4}"/>
              </a:ext>
            </a:extLst>
          </p:cNvPr>
          <p:cNvSpPr/>
          <p:nvPr/>
        </p:nvSpPr>
        <p:spPr>
          <a:xfrm>
            <a:off x="1828800" y="1485900"/>
            <a:ext cx="14630400" cy="73152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END OF LESSON 3</a:t>
            </a:r>
          </a:p>
        </p:txBody>
      </p:sp>
    </p:spTree>
    <p:extLst>
      <p:ext uri="{BB962C8B-B14F-4D97-AF65-F5344CB8AC3E}">
        <p14:creationId xmlns:p14="http://schemas.microsoft.com/office/powerpoint/2010/main" val="3766077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57405C4-DF5D-5B45-496A-93D78923B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Big is the Gap?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89DB19-4487-9B73-4456-A9D5CB73C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626" y="2050699"/>
            <a:ext cx="14630400" cy="6888006"/>
          </a:xfrm>
        </p:spPr>
        <p:txBody>
          <a:bodyPr anchor="ctr"/>
          <a:lstStyle/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sz="4000" dirty="0"/>
              <a:t>The residuals indicate the goodness-of-fit of the model.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sz="4000" dirty="0"/>
              <a:t>The absolute value tells us how close the prediction is to the data.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sz="4000" dirty="0"/>
              <a:t>A positive residual means the model underestimates the data.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sz="4000" dirty="0"/>
              <a:t>A negative residual implies the model overestimates the data.</a:t>
            </a:r>
          </a:p>
        </p:txBody>
      </p:sp>
    </p:spTree>
    <p:extLst>
      <p:ext uri="{BB962C8B-B14F-4D97-AF65-F5344CB8AC3E}">
        <p14:creationId xmlns:p14="http://schemas.microsoft.com/office/powerpoint/2010/main" val="364156344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F33CE27-7CDF-6C4D-736F-BD49DA842DD4}"/>
              </a:ext>
            </a:extLst>
          </p:cNvPr>
          <p:cNvSpPr/>
          <p:nvPr/>
        </p:nvSpPr>
        <p:spPr>
          <a:xfrm>
            <a:off x="1828800" y="1485900"/>
            <a:ext cx="14630400" cy="73152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END OF </a:t>
            </a:r>
            <a:r>
              <a:rPr lang="en-US" sz="4400" b="1">
                <a:solidFill>
                  <a:schemeClr val="tx1"/>
                </a:solidFill>
              </a:rPr>
              <a:t>MODULE 8</a:t>
            </a:r>
            <a:endParaRPr lang="en-US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541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57405C4-DF5D-5B45-496A-93D78923B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Well Does The Model Fit The Data?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89DB19-4487-9B73-4456-A9D5CB73C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sz="4000" dirty="0"/>
              <a:t>We are fully aware of the fact that residuals will come in all sizes. Some are positive, some are negative, and some occasionally are zero.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sz="4000" dirty="0"/>
              <a:t>However, we need a single metric that summarizes the goodness-of-fit of the prediction model.</a:t>
            </a:r>
          </a:p>
        </p:txBody>
      </p:sp>
    </p:spTree>
    <p:extLst>
      <p:ext uri="{BB962C8B-B14F-4D97-AF65-F5344CB8AC3E}">
        <p14:creationId xmlns:p14="http://schemas.microsoft.com/office/powerpoint/2010/main" val="36573711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Custom 3">
      <a:dk1>
        <a:sysClr val="windowText" lastClr="000000"/>
      </a:dk1>
      <a:lt1>
        <a:srgbClr val="C40724"/>
      </a:lt1>
      <a:dk2>
        <a:srgbClr val="000000"/>
      </a:dk2>
      <a:lt2>
        <a:srgbClr val="F8F8F8"/>
      </a:lt2>
      <a:accent1>
        <a:srgbClr val="BD061C"/>
      </a:accent1>
      <a:accent2>
        <a:srgbClr val="E98D0A"/>
      </a:accent2>
      <a:accent3>
        <a:srgbClr val="969696"/>
      </a:accent3>
      <a:accent4>
        <a:srgbClr val="808080"/>
      </a:accent4>
      <a:accent5>
        <a:srgbClr val="C40724"/>
      </a:accent5>
      <a:accent6>
        <a:srgbClr val="3F4F6C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LTECH_Template_2019 (1)  -  Compatibility Mode" id="{96DF2388-B785-2045-9157-84F6A1D402CB}" vid="{FA40E05E-1420-CD4F-AB4E-3CD2BC76CD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5e41b080-9453-459c-bb93-b19be7335f42" xsi:nil="true"/>
    <Comments xmlns="5e41b080-9453-459c-bb93-b19be7335f42" xsi:nil="true"/>
    <Due_x0020_Date xmlns="5e41b080-9453-459c-bb93-b19be7335f42" xsi:nil="true"/>
    <lcf76f155ced4ddcb4097134ff3c332f xmlns="5e41b080-9453-459c-bb93-b19be7335f42">
      <Terms xmlns="http://schemas.microsoft.com/office/infopath/2007/PartnerControls"/>
    </lcf76f155ced4ddcb4097134ff3c332f>
    <TaxCatchAll xmlns="4e58ebf2-e4df-4cd3-9186-1e42b3ede12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EF55019BAB0549B2C20BFAAB8A2896" ma:contentTypeVersion="16" ma:contentTypeDescription="Create a new document." ma:contentTypeScope="" ma:versionID="81a54cd395f61cfc29bb41b0389d7858">
  <xsd:schema xmlns:xsd="http://www.w3.org/2001/XMLSchema" xmlns:xs="http://www.w3.org/2001/XMLSchema" xmlns:p="http://schemas.microsoft.com/office/2006/metadata/properties" xmlns:ns2="5e41b080-9453-459c-bb93-b19be7335f42" xmlns:ns3="4e58ebf2-e4df-4cd3-9186-1e42b3ede124" targetNamespace="http://schemas.microsoft.com/office/2006/metadata/properties" ma:root="true" ma:fieldsID="1db123aac500611cfff64836afef3716" ns2:_="" ns3:_="">
    <xsd:import namespace="5e41b080-9453-459c-bb93-b19be7335f42"/>
    <xsd:import namespace="4e58ebf2-e4df-4cd3-9186-1e42b3ede124"/>
    <xsd:element name="properties">
      <xsd:complexType>
        <xsd:sequence>
          <xsd:element name="documentManagement">
            <xsd:complexType>
              <xsd:all>
                <xsd:element ref="ns2:Due_x0020_Date" minOccurs="0"/>
                <xsd:element ref="ns2:Status" minOccurs="0"/>
                <xsd:element ref="ns2:Comments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41b080-9453-459c-bb93-b19be7335f42" elementFormDefault="qualified">
    <xsd:import namespace="http://schemas.microsoft.com/office/2006/documentManagement/types"/>
    <xsd:import namespace="http://schemas.microsoft.com/office/infopath/2007/PartnerControls"/>
    <xsd:element name="Due_x0020_Date" ma:index="8" nillable="true" ma:displayName="Due Date" ma:format="DateOnly" ma:indexed="true" ma:internalName="Due_x0020_Date">
      <xsd:simpleType>
        <xsd:restriction base="dms:DateTime"/>
      </xsd:simpleType>
    </xsd:element>
    <xsd:element name="Status" ma:index="9" nillable="true" ma:displayName="Status" ma:format="Dropdown" ma:indexed="true" ma:internalName="Status">
      <xsd:simpleType>
        <xsd:restriction base="dms:Choice">
          <xsd:enumeration value="For Partner Review"/>
          <xsd:enumeration value="For Collegis Review"/>
          <xsd:enumeration value="Approved by Partner"/>
        </xsd:restriction>
      </xsd:simpleType>
    </xsd:element>
    <xsd:element name="Comments" ma:index="10" nillable="true" ma:displayName="Comments" ma:internalName="Comments">
      <xsd:simpleType>
        <xsd:restriction base="dms:Note">
          <xsd:maxLength value="255"/>
        </xsd:restriction>
      </xsd:simple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11040b95-0fdc-46ce-be91-73dc895452d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58ebf2-e4df-4cd3-9186-1e42b3ede124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ef5f3a8b-878a-4d06-a8de-79a1d9f1fffd}" ma:internalName="TaxCatchAll" ma:showField="CatchAllData" ma:web="4e58ebf2-e4df-4cd3-9186-1e42b3ede1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6A4EEA-2556-441D-B20B-0657893061DE}">
  <ds:schemaRefs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5e41b080-9453-459c-bb93-b19be7335f42"/>
    <ds:schemaRef ds:uri="http://purl.org/dc/dcmitype/"/>
    <ds:schemaRef ds:uri="http://schemas.openxmlformats.org/package/2006/metadata/core-properties"/>
    <ds:schemaRef ds:uri="4e58ebf2-e4df-4cd3-9186-1e42b3ede124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FA838ED-C12F-4A42-8E88-98BAC73D214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AD239CB-8763-4E93-A523-C3D94048C7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41b080-9453-459c-bb93-b19be7335f42"/>
    <ds:schemaRef ds:uri="4e58ebf2-e4df-4cd3-9186-1e42b3ede1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1797</TotalTime>
  <Words>4422</Words>
  <Application>Microsoft Office PowerPoint</Application>
  <PresentationFormat>Custom</PresentationFormat>
  <Paragraphs>820</Paragraphs>
  <Slides>80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1" baseType="lpstr">
      <vt:lpstr>Breeze</vt:lpstr>
      <vt:lpstr>Data Preparation and Analysis Module 8</vt:lpstr>
      <vt:lpstr>Evaluating the  Performance of Models</vt:lpstr>
      <vt:lpstr>Module 8 Lesson Plan</vt:lpstr>
      <vt:lpstr>Applicable Metrics</vt:lpstr>
      <vt:lpstr>PowerPoint Presentation</vt:lpstr>
      <vt:lpstr>PowerPoint Presentation</vt:lpstr>
      <vt:lpstr>The State of A Prediction Model</vt:lpstr>
      <vt:lpstr>How Big is the Gap?</vt:lpstr>
      <vt:lpstr>How Well Does The Model Fit The Data?</vt:lpstr>
      <vt:lpstr>Root Average Squared Error</vt:lpstr>
      <vt:lpstr>Relative Error</vt:lpstr>
      <vt:lpstr>Relative Error</vt:lpstr>
      <vt:lpstr>Absolute Proportion Error</vt:lpstr>
      <vt:lpstr>Mean Absolute Proportion Error</vt:lpstr>
      <vt:lpstr>PowerPoint Presentation</vt:lpstr>
      <vt:lpstr>Twenty Chicago Taxi Trips</vt:lpstr>
      <vt:lpstr>Linear Regression Model</vt:lpstr>
      <vt:lpstr>Predicted Versus Observed Response</vt:lpstr>
      <vt:lpstr>Linear Regression Model Metrics</vt:lpstr>
      <vt:lpstr>PowerPoint Presentation</vt:lpstr>
      <vt:lpstr>PowerPoint Presentation</vt:lpstr>
      <vt:lpstr>The State of A Nominal Classification Model</vt:lpstr>
      <vt:lpstr>Misclassification Rate</vt:lpstr>
      <vt:lpstr>Root Average Squared Error</vt:lpstr>
      <vt:lpstr>Root Average Squared Error: Ideal Case</vt:lpstr>
      <vt:lpstr>Root Average Squared Error: Worst Case</vt:lpstr>
      <vt:lpstr>Root Average Squared Error: Inclusive Case</vt:lpstr>
      <vt:lpstr>Root Average Squared Error</vt:lpstr>
      <vt:lpstr>PowerPoint Presentation</vt:lpstr>
      <vt:lpstr>PowerPoint Presentation</vt:lpstr>
      <vt:lpstr>The State of A Binary Classification Model</vt:lpstr>
      <vt:lpstr>The Event Label Category</vt:lpstr>
      <vt:lpstr>How to Classify an Observation as an Event? </vt:lpstr>
      <vt:lpstr>The Art of Classifying as an Event</vt:lpstr>
      <vt:lpstr>The Confusion Matrix</vt:lpstr>
      <vt:lpstr>PowerPoint Presentation</vt:lpstr>
      <vt:lpstr>Misclassification Rate and RASE</vt:lpstr>
      <vt:lpstr>=== In-Video Questions For Slide 31 ===</vt:lpstr>
      <vt:lpstr>PowerPoint Presentation</vt:lpstr>
      <vt:lpstr>A Tale of Two Probabilities</vt:lpstr>
      <vt:lpstr>Ideate a Model Metric </vt:lpstr>
      <vt:lpstr>Ideate a Model Metric </vt:lpstr>
      <vt:lpstr>Concordance, Discordant, and Tied Pairs</vt:lpstr>
      <vt:lpstr>Area Under Curve</vt:lpstr>
      <vt:lpstr>Area Under Curve</vt:lpstr>
      <vt:lpstr>=== In-Video Questions For Slide 40 ===</vt:lpstr>
      <vt:lpstr>PowerPoint Presentation</vt:lpstr>
      <vt:lpstr>College Student Retention</vt:lpstr>
      <vt:lpstr>Logistic Regression Model</vt:lpstr>
      <vt:lpstr>Logistic Regression Model</vt:lpstr>
      <vt:lpstr>PowerPoint Presentation</vt:lpstr>
      <vt:lpstr>PowerPoint Presentation</vt:lpstr>
      <vt:lpstr>What If We Can Try All Thresholds?</vt:lpstr>
      <vt:lpstr>Construct the ROC Curve</vt:lpstr>
      <vt:lpstr>PowerPoint Presentation</vt:lpstr>
      <vt:lpstr>Kolmogorov-Smirnov Chart</vt:lpstr>
      <vt:lpstr>Construct the Kolmogorov-Smirnov Chart</vt:lpstr>
      <vt:lpstr>PowerPoint Presentation</vt:lpstr>
      <vt:lpstr>Construct the Precision and Recall Curve</vt:lpstr>
      <vt:lpstr>Precision and Recall</vt:lpstr>
      <vt:lpstr>Precision and Recall Curve</vt:lpstr>
      <vt:lpstr>F1 Score</vt:lpstr>
      <vt:lpstr>PowerPoint Presentation</vt:lpstr>
      <vt:lpstr>College Student Retention</vt:lpstr>
      <vt:lpstr>Logistic Regression Model</vt:lpstr>
      <vt:lpstr>Interpretation</vt:lpstr>
      <vt:lpstr>Logistic Regression Model</vt:lpstr>
      <vt:lpstr>Interpretation</vt:lpstr>
      <vt:lpstr>PowerPoint Presentation</vt:lpstr>
      <vt:lpstr>Marketing Science Analytics</vt:lpstr>
      <vt:lpstr>Marketing Science Analytics</vt:lpstr>
      <vt:lpstr>Construct Gain and Lift Table</vt:lpstr>
      <vt:lpstr>Gain and Lift Table</vt:lpstr>
      <vt:lpstr>Cumulative Gain and Lift Table</vt:lpstr>
      <vt:lpstr>Sample Gain and Lift Table </vt:lpstr>
      <vt:lpstr>Gain and Lift: Interpretation</vt:lpstr>
      <vt:lpstr>Sample Cumulative Gain and Lift Table</vt:lpstr>
      <vt:lpstr>Cumulative Gain and Lift: Interpretation</vt:lpstr>
      <vt:lpstr>PowerPoint Presentation</vt:lpstr>
      <vt:lpstr>PowerPoint Presentation</vt:lpstr>
    </vt:vector>
  </TitlesOfParts>
  <Manager/>
  <Company>Illinois Institute of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Illinois Tech President's PowerPoint Presentation</dc:title>
  <dc:subject/>
  <dc:creator/>
  <cp:keywords/>
  <dc:description/>
  <cp:lastModifiedBy>Ming-Long Lam</cp:lastModifiedBy>
  <cp:revision>154</cp:revision>
  <dcterms:created xsi:type="dcterms:W3CDTF">2019-02-13T16:04:21Z</dcterms:created>
  <dcterms:modified xsi:type="dcterms:W3CDTF">2023-12-06T19:54:14Z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0x010100F3EF55019BAB0549B2C20BFAAB8A2896</vt:lpwstr>
  </property>
  <property fmtid="{D5CDD505-2E9C-101B-9397-08002B2CF9AE}" pid="3" name="MediaServiceImageTags">
    <vt:lpwstr/>
  </property>
</Properties>
</file>