
<file path=[Content_Types].xml><?xml version="1.0" encoding="utf-8"?>
<Types xmlns="http://schemas.openxmlformats.org/package/2006/content-types">
  <Default Extension="jpeg" ContentType="image/jpeg"/>
  <Default Extension="jpg" ContentType="application/octet-stream"/>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4"/>
  </p:sldMasterIdLst>
  <p:notesMasterIdLst>
    <p:notesMasterId r:id="rId30"/>
  </p:notesMasterIdLst>
  <p:sldIdLst>
    <p:sldId id="259" r:id="rId5"/>
    <p:sldId id="262" r:id="rId6"/>
    <p:sldId id="264" r:id="rId7"/>
    <p:sldId id="294" r:id="rId8"/>
    <p:sldId id="345" r:id="rId9"/>
    <p:sldId id="346" r:id="rId10"/>
    <p:sldId id="328" r:id="rId11"/>
    <p:sldId id="329" r:id="rId12"/>
    <p:sldId id="330" r:id="rId13"/>
    <p:sldId id="331" r:id="rId14"/>
    <p:sldId id="332" r:id="rId15"/>
    <p:sldId id="333" r:id="rId16"/>
    <p:sldId id="334" r:id="rId17"/>
    <p:sldId id="272" r:id="rId18"/>
    <p:sldId id="347" r:id="rId19"/>
    <p:sldId id="335" r:id="rId20"/>
    <p:sldId id="336" r:id="rId21"/>
    <p:sldId id="337" r:id="rId22"/>
    <p:sldId id="338" r:id="rId23"/>
    <p:sldId id="339" r:id="rId24"/>
    <p:sldId id="340" r:id="rId25"/>
    <p:sldId id="341" r:id="rId26"/>
    <p:sldId id="342" r:id="rId27"/>
    <p:sldId id="343" r:id="rId28"/>
    <p:sldId id="344" r:id="rId29"/>
  </p:sldIdLst>
  <p:sldSz cx="18288000" cy="10287000"/>
  <p:notesSz cx="6858000" cy="9144000"/>
  <p:defaultTextStyle>
    <a:defPPr>
      <a:defRPr lang="en-US"/>
    </a:defPPr>
    <a:lvl1pPr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914400"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1828800"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2743200"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3657600" algn="l" defTabSz="9144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4572000" algn="l" defTabSz="18288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5486400" algn="l" defTabSz="18288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6400800" algn="l" defTabSz="18288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7315200" algn="l" defTabSz="18288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240"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70609A-D6D1-4398-8205-3727AD454177}" v="1" dt="2023-05-09T15:11:37.596"/>
    <p1510:client id="{6AD5E037-7EB6-5E87-6C38-A6EA964E9895}" v="3" dt="2023-09-10T20:07:15.1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72"/>
    <p:restoredTop sz="79903" autoAdjust="0"/>
  </p:normalViewPr>
  <p:slideViewPr>
    <p:cSldViewPr snapToGrid="0" snapToObjects="1">
      <p:cViewPr varScale="1">
        <p:scale>
          <a:sx n="59" d="100"/>
          <a:sy n="59" d="100"/>
        </p:scale>
        <p:origin x="672" y="90"/>
      </p:cViewPr>
      <p:guideLst>
        <p:guide orient="horz" pos="3240"/>
        <p:guide pos="57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rosen@iit.edu" userId="S::urn:spo:guest#jrosen@iit.edu::" providerId="AD" clId="Web-{6AD5E037-7EB6-5E87-6C38-A6EA964E9895}"/>
    <pc:docChg chg="modSld">
      <pc:chgData name="jrosen@iit.edu" userId="S::urn:spo:guest#jrosen@iit.edu::" providerId="AD" clId="Web-{6AD5E037-7EB6-5E87-6C38-A6EA964E9895}" dt="2023-09-10T20:07:15.134" v="2" actId="20577"/>
      <pc:docMkLst>
        <pc:docMk/>
      </pc:docMkLst>
      <pc:sldChg chg="modSp">
        <pc:chgData name="jrosen@iit.edu" userId="S::urn:spo:guest#jrosen@iit.edu::" providerId="AD" clId="Web-{6AD5E037-7EB6-5E87-6C38-A6EA964E9895}" dt="2023-09-10T20:07:15.134" v="2" actId="20577"/>
        <pc:sldMkLst>
          <pc:docMk/>
          <pc:sldMk cId="0" sldId="260"/>
        </pc:sldMkLst>
        <pc:spChg chg="mod">
          <ac:chgData name="jrosen@iit.edu" userId="S::urn:spo:guest#jrosen@iit.edu::" providerId="AD" clId="Web-{6AD5E037-7EB6-5E87-6C38-A6EA964E9895}" dt="2023-09-10T20:07:15.134" v="2" actId="20577"/>
          <ac:spMkLst>
            <pc:docMk/>
            <pc:sldMk cId="0" sldId="260"/>
            <ac:spMk id="5121" creationId="{4201BE09-6437-8CAC-DA00-D42CB41E2B9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77AD0C-12B3-7D49-8AB1-3CDD1B339C77}" type="datetimeFigureOut">
              <a:rPr lang="en-US" smtClean="0"/>
              <a:t>8/23/2025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5E4751-2FA4-1F40-84D6-9A2F118C7913}" type="slidenum">
              <a:rPr lang="en-US" smtClean="0"/>
              <a:t>‹#›</a:t>
            </a:fld>
            <a:endParaRPr lang="en-US"/>
          </a:p>
        </p:txBody>
      </p:sp>
    </p:spTree>
    <p:extLst>
      <p:ext uri="{BB962C8B-B14F-4D97-AF65-F5344CB8AC3E}">
        <p14:creationId xmlns:p14="http://schemas.microsoft.com/office/powerpoint/2010/main" val="2995832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lesson 3 of module 6</a:t>
            </a:r>
          </a:p>
        </p:txBody>
      </p:sp>
      <p:sp>
        <p:nvSpPr>
          <p:cNvPr id="4" name="Slide Number Placeholder 3"/>
          <p:cNvSpPr>
            <a:spLocks noGrp="1"/>
          </p:cNvSpPr>
          <p:nvPr>
            <p:ph type="sldNum" sz="quarter" idx="5"/>
          </p:nvPr>
        </p:nvSpPr>
        <p:spPr/>
        <p:txBody>
          <a:bodyPr/>
          <a:lstStyle/>
          <a:p>
            <a:fld id="{EA5E4751-2FA4-1F40-84D6-9A2F118C7913}" type="slidenum">
              <a:rPr lang="en-US" smtClean="0"/>
              <a:t>1</a:t>
            </a:fld>
            <a:endParaRPr lang="en-US"/>
          </a:p>
        </p:txBody>
      </p:sp>
    </p:spTree>
    <p:extLst>
      <p:ext uri="{BB962C8B-B14F-4D97-AF65-F5344CB8AC3E}">
        <p14:creationId xmlns:p14="http://schemas.microsoft.com/office/powerpoint/2010/main" val="2059155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342900" marR="0" lvl="0" indent="-342900">
                  <a:lnSpc>
                    <a:spcPts val="1200"/>
                  </a:lnSpc>
                  <a:spcBef>
                    <a:spcPts val="0"/>
                  </a:spcBef>
                  <a:spcAft>
                    <a:spcPts val="600"/>
                  </a:spcAft>
                  <a:buFont typeface="Symbol" pitchFamily="2" charset="2"/>
                  <a:buChar char=""/>
                  <a:tabLst>
                    <a:tab pos="457200" algn="l"/>
                  </a:tabLst>
                </a:pPr>
                <a:r>
                  <a:rPr lang="en-US" sz="1800" dirty="0">
                    <a:effectLst/>
                    <a:latin typeface="Georgia" panose="02040502050405020303" pitchFamily="18" charset="0"/>
                    <a:ea typeface="Aptos" panose="020B0004020202020204" pitchFamily="34" charset="0"/>
                    <a:cs typeface="Times New Roman" panose="02020603050405020304" pitchFamily="18" charset="0"/>
                  </a:rPr>
                  <a:t>Gibbs sampler, which is also called alternating conditional sampling, is one such Markov chain Monte Carlo algorithm, and it’s used specifically for multivariate distributions, which are notoriously hard to sample from—as we saw in Module 5.</a:t>
                </a:r>
              </a:p>
              <a:p>
                <a:pPr marL="342900" marR="0" lvl="0" indent="-342900">
                  <a:lnSpc>
                    <a:spcPts val="1200"/>
                  </a:lnSpc>
                  <a:spcBef>
                    <a:spcPts val="0"/>
                  </a:spcBef>
                  <a:spcAft>
                    <a:spcPts val="600"/>
                  </a:spcAft>
                  <a:buFont typeface="Symbol" pitchFamily="2" charset="2"/>
                  <a:buChar char=""/>
                  <a:tabLst>
                    <a:tab pos="457200" algn="l"/>
                  </a:tabLst>
                </a:pPr>
                <a:endParaRPr lang="en-US" sz="1800" dirty="0">
                  <a:effectLst/>
                  <a:latin typeface="Georgia" panose="02040502050405020303" pitchFamily="18" charset="0"/>
                  <a:ea typeface="Aptos" panose="020B0004020202020204" pitchFamily="34" charset="0"/>
                  <a:cs typeface="Times New Roman" panose="02020603050405020304" pitchFamily="18" charset="0"/>
                </a:endParaRPr>
              </a:p>
              <a:p>
                <a:pPr marL="342900" marR="0" lvl="0" indent="-342900">
                  <a:lnSpc>
                    <a:spcPts val="1200"/>
                  </a:lnSpc>
                  <a:spcBef>
                    <a:spcPts val="0"/>
                  </a:spcBef>
                  <a:spcAft>
                    <a:spcPts val="600"/>
                  </a:spcAft>
                  <a:buFont typeface="Symbol" pitchFamily="2" charset="2"/>
                  <a:buChar char=""/>
                  <a:tabLst>
                    <a:tab pos="457200" algn="l"/>
                  </a:tabLst>
                </a:pPr>
                <a:r>
                  <a:rPr lang="en-US" sz="1800" dirty="0"/>
                  <a:t>Suppose we wish to sample from a joint probability distribution with </a:t>
                </a:r>
                <a14:m>
                  <m:oMath xmlns:m="http://schemas.openxmlformats.org/officeDocument/2006/math">
                    <m:r>
                      <a:rPr lang="en-US" sz="1800" b="0" i="1" dirty="0" smtClean="0">
                        <a:latin typeface="Cambria Math" panose="02040503050406030204" pitchFamily="18" charset="0"/>
                      </a:rPr>
                      <m:t>𝑑</m:t>
                    </m:r>
                  </m:oMath>
                </a14:m>
                <a:r>
                  <a:rPr lang="en-US" sz="1800" dirty="0"/>
                  <a:t> component parameters, </a:t>
                </a:r>
                <a14:m>
                  <m:oMath xmlns:m="http://schemas.openxmlformats.org/officeDocument/2006/math">
                    <m:r>
                      <a:rPr lang="en-US" sz="1800" b="0" i="1" smtClean="0">
                        <a:latin typeface="Cambria Math" panose="02040503050406030204" pitchFamily="18" charset="0"/>
                      </a:rPr>
                      <m:t>𝑝</m:t>
                    </m:r>
                    <m:d>
                      <m:dPr>
                        <m:ctrlPr>
                          <a:rPr lang="en-US" sz="1800" i="1">
                            <a:latin typeface="Cambria Math" panose="02040503050406030204" pitchFamily="18" charset="0"/>
                          </a:rPr>
                        </m:ctrlPr>
                      </m:dPr>
                      <m:e>
                        <m:sSub>
                          <m:sSubPr>
                            <m:ctrlPr>
                              <a:rPr lang="en-US" sz="1800" i="1">
                                <a:latin typeface="Cambria Math" panose="02040503050406030204" pitchFamily="18" charset="0"/>
                              </a:rPr>
                            </m:ctrlPr>
                          </m:sSubPr>
                          <m:e>
                            <m:r>
                              <a:rPr lang="en-US" sz="1800" i="1">
                                <a:latin typeface="Cambria Math" panose="02040503050406030204" pitchFamily="18" charset="0"/>
                              </a:rPr>
                              <m:t>𝜃</m:t>
                            </m:r>
                          </m:e>
                          <m:sub>
                            <m:r>
                              <a:rPr lang="en-US" sz="1800">
                                <a:latin typeface="Cambria Math" panose="02040503050406030204" pitchFamily="18" charset="0"/>
                              </a:rPr>
                              <m:t>1</m:t>
                            </m:r>
                          </m:sub>
                        </m:sSub>
                        <m:r>
                          <a:rPr lang="en-US" sz="180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𝜃</m:t>
                            </m:r>
                          </m:e>
                          <m:sub>
                            <m:r>
                              <a:rPr lang="en-US" sz="1800" i="1">
                                <a:latin typeface="Cambria Math" panose="02040503050406030204" pitchFamily="18" charset="0"/>
                              </a:rPr>
                              <m:t>𝑑</m:t>
                            </m:r>
                          </m:sub>
                        </m:sSub>
                        <m:r>
                          <a:rPr lang="en-US" sz="1800" b="0" i="1" smtClean="0">
                            <a:latin typeface="Cambria Math" panose="02040503050406030204" pitchFamily="18" charset="0"/>
                          </a:rPr>
                          <m:t>|</m:t>
                        </m:r>
                        <m:r>
                          <a:rPr lang="en-US" sz="1800" b="0" i="1" smtClean="0">
                            <a:latin typeface="Cambria Math" panose="02040503050406030204" pitchFamily="18" charset="0"/>
                          </a:rPr>
                          <m:t>𝑦</m:t>
                        </m:r>
                      </m:e>
                    </m:d>
                  </m:oMath>
                </a14:m>
                <a:endParaRPr lang="en-US" sz="1800" dirty="0">
                  <a:effectLst/>
                  <a:latin typeface="Georgia" panose="02040502050405020303" pitchFamily="18" charset="0"/>
                  <a:ea typeface="Aptos" panose="020B0004020202020204" pitchFamily="34" charset="0"/>
                  <a:cs typeface="Times New Roman" panose="02020603050405020304" pitchFamily="18" charset="0"/>
                </a:endParaRPr>
              </a:p>
              <a:p>
                <a:pPr marL="342900" marR="0" lvl="0" indent="-342900">
                  <a:lnSpc>
                    <a:spcPts val="1200"/>
                  </a:lnSpc>
                  <a:spcBef>
                    <a:spcPts val="0"/>
                  </a:spcBef>
                  <a:spcAft>
                    <a:spcPts val="600"/>
                  </a:spcAft>
                  <a:buFont typeface="Symbol" pitchFamily="2" charset="2"/>
                  <a:buChar char=""/>
                  <a:tabLst>
                    <a:tab pos="457200" algn="l"/>
                  </a:tabLst>
                </a:pPr>
                <a:endParaRPr lang="en-US" sz="1800" dirty="0">
                  <a:effectLst/>
                  <a:latin typeface="Georgia" panose="02040502050405020303" pitchFamily="18" charset="0"/>
                  <a:ea typeface="Aptos" panose="020B0004020202020204" pitchFamily="34" charset="0"/>
                  <a:cs typeface="Times New Roman" panose="02020603050405020304" pitchFamily="18" charset="0"/>
                </a:endParaRPr>
              </a:p>
              <a:p>
                <a:pPr marL="342900" marR="0" lvl="0" indent="-342900">
                  <a:lnSpc>
                    <a:spcPts val="1200"/>
                  </a:lnSpc>
                  <a:spcBef>
                    <a:spcPts val="0"/>
                  </a:spcBef>
                  <a:spcAft>
                    <a:spcPts val="600"/>
                  </a:spcAft>
                  <a:buFont typeface="Symbol" pitchFamily="2" charset="2"/>
                  <a:buChar char=""/>
                  <a:tabLst>
                    <a:tab pos="457200" algn="l"/>
                  </a:tabLst>
                </a:pPr>
                <a:r>
                  <a:rPr lang="en-US" sz="1800" dirty="0">
                    <a:effectLst/>
                    <a:latin typeface="Georgia" panose="02040502050405020303" pitchFamily="18" charset="0"/>
                    <a:ea typeface="Aptos" panose="020B0004020202020204" pitchFamily="34" charset="0"/>
                    <a:cs typeface="Times New Roman" panose="02020603050405020304" pitchFamily="18" charset="0"/>
                  </a:rPr>
                  <a:t>Each iteration of the Gibbs sampler cycles through the d parameter components</a:t>
                </a:r>
              </a:p>
              <a:p>
                <a:pPr marL="342900" marR="0" lvl="0" indent="-342900">
                  <a:lnSpc>
                    <a:spcPts val="1200"/>
                  </a:lnSpc>
                  <a:spcBef>
                    <a:spcPts val="0"/>
                  </a:spcBef>
                  <a:spcAft>
                    <a:spcPts val="600"/>
                  </a:spcAft>
                  <a:buFont typeface="Symbol" pitchFamily="2" charset="2"/>
                  <a:buChar char=""/>
                  <a:tabLst>
                    <a:tab pos="457200" algn="l"/>
                  </a:tabLst>
                </a:pPr>
                <a:endParaRPr lang="en-US" sz="1800" dirty="0">
                  <a:effectLst/>
                  <a:latin typeface="Georgia" panose="02040502050405020303" pitchFamily="18" charset="0"/>
                  <a:ea typeface="Aptos" panose="020B0004020202020204" pitchFamily="34" charset="0"/>
                  <a:cs typeface="Times New Roman" panose="02020603050405020304" pitchFamily="18" charset="0"/>
                </a:endParaRPr>
              </a:p>
              <a:p>
                <a:pPr marL="342900" marR="0" lvl="0" indent="-342900">
                  <a:lnSpc>
                    <a:spcPts val="1200"/>
                  </a:lnSpc>
                  <a:spcBef>
                    <a:spcPts val="0"/>
                  </a:spcBef>
                  <a:spcAft>
                    <a:spcPts val="600"/>
                  </a:spcAft>
                  <a:buFont typeface="Symbol" pitchFamily="2" charset="2"/>
                  <a:buChar char=""/>
                  <a:tabLst>
                    <a:tab pos="457200" algn="l"/>
                  </a:tabLst>
                </a:pPr>
                <a:r>
                  <a:rPr lang="en-US" sz="1800" dirty="0">
                    <a:effectLst/>
                    <a:latin typeface="Georgia" panose="02040502050405020303" pitchFamily="18" charset="0"/>
                    <a:ea typeface="Aptos" panose="020B0004020202020204" pitchFamily="34" charset="0"/>
                    <a:cs typeface="Times New Roman" panose="02020603050405020304" pitchFamily="18" charset="0"/>
                  </a:rPr>
                  <a:t>At each iteration </a:t>
                </a:r>
                <a14:m>
                  <m:oMath xmlns:m="http://schemas.openxmlformats.org/officeDocument/2006/math">
                    <m:r>
                      <a:rPr lang="en-US" sz="1800" i="1">
                        <a:effectLst/>
                        <a:latin typeface="Cambria Math" panose="02040503050406030204" pitchFamily="18" charset="0"/>
                        <a:ea typeface="Aptos" panose="020B0004020202020204" pitchFamily="34" charset="0"/>
                        <a:cs typeface="Times New Roman" panose="02020603050405020304" pitchFamily="18" charset="0"/>
                      </a:rPr>
                      <m:t>𝑡</m:t>
                    </m:r>
                  </m:oMath>
                </a14:m>
                <a:r>
                  <a:rPr lang="en-US" sz="1800" dirty="0">
                    <a:effectLst/>
                    <a:latin typeface="Georgia" panose="02040502050405020303" pitchFamily="18" charset="0"/>
                    <a:ea typeface="Aptos" panose="020B0004020202020204" pitchFamily="34" charset="0"/>
                    <a:cs typeface="Times New Roman" panose="02020603050405020304" pitchFamily="18" charset="0"/>
                  </a:rPr>
                  <a:t>, an ordering of the </a:t>
                </a:r>
                <a14:m>
                  <m:oMath xmlns:m="http://schemas.openxmlformats.org/officeDocument/2006/math">
                    <m:r>
                      <a:rPr lang="en-US" sz="1800" i="1">
                        <a:effectLst/>
                        <a:latin typeface="Cambria Math" panose="02040503050406030204" pitchFamily="18" charset="0"/>
                        <a:ea typeface="Aptos" panose="020B0004020202020204" pitchFamily="34" charset="0"/>
                        <a:cs typeface="Times New Roman" panose="02020603050405020304" pitchFamily="18" charset="0"/>
                      </a:rPr>
                      <m:t>𝑑</m:t>
                    </m:r>
                  </m:oMath>
                </a14:m>
                <a:r>
                  <a:rPr lang="en-US" sz="1800" dirty="0">
                    <a:effectLst/>
                    <a:latin typeface="Georgia" panose="02040502050405020303" pitchFamily="18" charset="0"/>
                    <a:ea typeface="Aptos" panose="020B0004020202020204" pitchFamily="34" charset="0"/>
                    <a:cs typeface="Times New Roman" panose="02020603050405020304" pitchFamily="18" charset="0"/>
                  </a:rPr>
                  <a:t> components is chosen and, </a:t>
                </a:r>
              </a:p>
              <a:p>
                <a:pPr marL="342900" marR="0" lvl="0" indent="-342900">
                  <a:lnSpc>
                    <a:spcPts val="1200"/>
                  </a:lnSpc>
                  <a:spcBef>
                    <a:spcPts val="0"/>
                  </a:spcBef>
                  <a:spcAft>
                    <a:spcPts val="600"/>
                  </a:spcAft>
                  <a:buFont typeface="Symbol" pitchFamily="2" charset="2"/>
                  <a:buChar char=""/>
                  <a:tabLst>
                    <a:tab pos="457200" algn="l"/>
                  </a:tabLst>
                </a:pPr>
                <a:r>
                  <a:rPr lang="en-US" sz="1800" dirty="0">
                    <a:effectLst/>
                    <a:latin typeface="Georgia" panose="02040502050405020303" pitchFamily="18" charset="0"/>
                    <a:ea typeface="Aptos" panose="020B0004020202020204" pitchFamily="34" charset="0"/>
                    <a:cs typeface="Times New Roman" panose="02020603050405020304" pitchFamily="18" charset="0"/>
                  </a:rPr>
                  <a:t>according to that ordering, each </a:t>
                </a:r>
                <a14:m>
                  <m:oMath xmlns:m="http://schemas.openxmlformats.org/officeDocument/2006/math">
                    <m:sSubSup>
                      <m:sSubSupPr>
                        <m:ctrlPr>
                          <a:rPr lang="en-US" sz="1800" i="1">
                            <a:effectLst/>
                            <a:latin typeface="Cambria Math" panose="02040503050406030204" pitchFamily="18" charset="0"/>
                            <a:ea typeface="Aptos" panose="020B0004020202020204" pitchFamily="34" charset="0"/>
                            <a:cs typeface="Times New Roman" panose="02020603050405020304" pitchFamily="18" charset="0"/>
                          </a:rPr>
                        </m:ctrlPr>
                      </m:sSubSupPr>
                      <m:e>
                        <m:r>
                          <a:rPr lang="en-US" sz="1800" i="1">
                            <a:effectLst/>
                            <a:latin typeface="Cambria Math" panose="02040503050406030204" pitchFamily="18" charset="0"/>
                            <a:ea typeface="Aptos" panose="020B0004020202020204" pitchFamily="34" charset="0"/>
                            <a:cs typeface="Times New Roman" panose="02020603050405020304" pitchFamily="18" charset="0"/>
                          </a:rPr>
                          <m:t>𝜃</m:t>
                        </m:r>
                      </m:e>
                      <m:sub>
                        <m:r>
                          <a:rPr lang="en-US" sz="1800" i="1">
                            <a:effectLst/>
                            <a:latin typeface="Cambria Math" panose="02040503050406030204" pitchFamily="18" charset="0"/>
                            <a:ea typeface="Aptos" panose="020B0004020202020204" pitchFamily="34" charset="0"/>
                            <a:cs typeface="Times New Roman" panose="02020603050405020304" pitchFamily="18" charset="0"/>
                          </a:rPr>
                          <m:t>𝑗</m:t>
                        </m:r>
                      </m:sub>
                      <m:sup>
                        <m:r>
                          <a:rPr lang="en-US" sz="1800" i="1">
                            <a:effectLst/>
                            <a:latin typeface="Cambria Math" panose="02040503050406030204" pitchFamily="18" charset="0"/>
                            <a:ea typeface="Aptos" panose="020B0004020202020204" pitchFamily="34" charset="0"/>
                            <a:cs typeface="Times New Roman" panose="02020603050405020304" pitchFamily="18" charset="0"/>
                          </a:rPr>
                          <m:t>𝑡</m:t>
                        </m:r>
                      </m:sup>
                    </m:sSubSup>
                  </m:oMath>
                </a14:m>
                <a:r>
                  <a:rPr lang="en-US" sz="1800" dirty="0">
                    <a:effectLst/>
                    <a:latin typeface="Georgia" panose="02040502050405020303" pitchFamily="18" charset="0"/>
                    <a:ea typeface="Aptos" panose="020B0004020202020204" pitchFamily="34" charset="0"/>
                    <a:cs typeface="Times New Roman" panose="02020603050405020304" pitchFamily="18" charset="0"/>
                  </a:rPr>
                  <a:t> is sampled from the conditional distribution </a:t>
                </a:r>
              </a:p>
              <a:p>
                <a:pPr marL="342900" marR="0" lvl="0" indent="-342900">
                  <a:lnSpc>
                    <a:spcPts val="1200"/>
                  </a:lnSpc>
                  <a:spcBef>
                    <a:spcPts val="0"/>
                  </a:spcBef>
                  <a:spcAft>
                    <a:spcPts val="600"/>
                  </a:spcAft>
                  <a:buFont typeface="Symbol" pitchFamily="2" charset="2"/>
                  <a:buChar char=""/>
                  <a:tabLst>
                    <a:tab pos="457200" algn="l"/>
                  </a:tabLst>
                </a:pPr>
                <a:r>
                  <a:rPr lang="en-US" sz="1800" dirty="0">
                    <a:effectLst/>
                    <a:latin typeface="Georgia" panose="02040502050405020303" pitchFamily="18" charset="0"/>
                    <a:ea typeface="Aptos" panose="020B0004020202020204" pitchFamily="34" charset="0"/>
                    <a:cs typeface="Times New Roman" panose="02020603050405020304" pitchFamily="18" charset="0"/>
                  </a:rPr>
                  <a:t>given all the other components </a:t>
                </a:r>
                <a14:m>
                  <m:oMath xmlns:m="http://schemas.openxmlformats.org/officeDocument/2006/math">
                    <m:sSubSup>
                      <m:sSubSupPr>
                        <m:ctrlPr>
                          <a:rPr lang="en-US" sz="1800" i="1">
                            <a:effectLst/>
                            <a:latin typeface="Cambria Math" panose="02040503050406030204" pitchFamily="18" charset="0"/>
                            <a:ea typeface="Aptos" panose="020B0004020202020204" pitchFamily="34" charset="0"/>
                            <a:cs typeface="Times New Roman" panose="02020603050405020304" pitchFamily="18" charset="0"/>
                          </a:rPr>
                        </m:ctrlPr>
                      </m:sSubSupPr>
                      <m:e>
                        <m:r>
                          <a:rPr lang="en-US" sz="1800" i="1">
                            <a:effectLst/>
                            <a:latin typeface="Cambria Math" panose="02040503050406030204" pitchFamily="18" charset="0"/>
                            <a:ea typeface="Aptos" panose="020B0004020202020204" pitchFamily="34" charset="0"/>
                            <a:cs typeface="Times New Roman" panose="02020603050405020304" pitchFamily="18" charset="0"/>
                          </a:rPr>
                          <m:t>𝜃</m:t>
                        </m:r>
                      </m:e>
                      <m:sub>
                        <m:r>
                          <a:rPr lang="en-US" sz="1800" i="1">
                            <a:effectLst/>
                            <a:latin typeface="Cambria Math" panose="02040503050406030204" pitchFamily="18" charset="0"/>
                            <a:ea typeface="Aptos" panose="020B0004020202020204" pitchFamily="34" charset="0"/>
                            <a:cs typeface="Times New Roman" panose="02020603050405020304" pitchFamily="18" charset="0"/>
                          </a:rPr>
                          <m:t>−</m:t>
                        </m:r>
                        <m:r>
                          <a:rPr lang="en-US" sz="1800" i="1">
                            <a:effectLst/>
                            <a:latin typeface="Cambria Math" panose="02040503050406030204" pitchFamily="18" charset="0"/>
                            <a:ea typeface="Aptos" panose="020B0004020202020204" pitchFamily="34" charset="0"/>
                            <a:cs typeface="Times New Roman" panose="02020603050405020304" pitchFamily="18" charset="0"/>
                          </a:rPr>
                          <m:t>𝑗</m:t>
                        </m:r>
                      </m:sub>
                      <m:sup>
                        <m:r>
                          <a:rPr lang="en-US" sz="1800" i="1">
                            <a:effectLst/>
                            <a:latin typeface="Cambria Math" panose="02040503050406030204" pitchFamily="18" charset="0"/>
                            <a:ea typeface="Aptos" panose="020B0004020202020204" pitchFamily="34" charset="0"/>
                            <a:cs typeface="Times New Roman" panose="02020603050405020304" pitchFamily="18" charset="0"/>
                          </a:rPr>
                          <m:t>𝑡</m:t>
                        </m:r>
                        <m:r>
                          <a:rPr lang="en-US" sz="1800" i="1">
                            <a:effectLst/>
                            <a:latin typeface="Cambria Math" panose="02040503050406030204" pitchFamily="18" charset="0"/>
                            <a:ea typeface="Aptos" panose="020B0004020202020204" pitchFamily="34" charset="0"/>
                            <a:cs typeface="Times New Roman" panose="02020603050405020304" pitchFamily="18" charset="0"/>
                          </a:rPr>
                          <m:t>−</m:t>
                        </m:r>
                        <m:r>
                          <a:rPr lang="en-US" sz="1800">
                            <a:effectLst/>
                            <a:latin typeface="Cambria Math" panose="02040503050406030204" pitchFamily="18" charset="0"/>
                            <a:ea typeface="Aptos" panose="020B0004020202020204" pitchFamily="34" charset="0"/>
                            <a:cs typeface="Times New Roman" panose="02020603050405020304" pitchFamily="18" charset="0"/>
                          </a:rPr>
                          <m:t>1</m:t>
                        </m:r>
                      </m:sup>
                    </m:sSubSup>
                    <m:r>
                      <a:rPr lang="en-US" sz="1800">
                        <a:effectLst/>
                        <a:latin typeface="Cambria Math" panose="02040503050406030204" pitchFamily="18" charset="0"/>
                        <a:ea typeface="Aptos" panose="020B0004020202020204" pitchFamily="34" charset="0"/>
                        <a:cs typeface="Times New Roman" panose="02020603050405020304" pitchFamily="18" charset="0"/>
                      </a:rPr>
                      <m:t>=</m:t>
                    </m:r>
                    <m:d>
                      <m:dPr>
                        <m:ctrlPr>
                          <a:rPr lang="en-US" sz="1800" i="1">
                            <a:effectLst/>
                            <a:latin typeface="Cambria Math" panose="02040503050406030204" pitchFamily="18" charset="0"/>
                            <a:ea typeface="Aptos" panose="020B0004020202020204" pitchFamily="34" charset="0"/>
                            <a:cs typeface="Times New Roman" panose="02020603050405020304" pitchFamily="18" charset="0"/>
                          </a:rPr>
                        </m:ctrlPr>
                      </m:dPr>
                      <m:e>
                        <m:sSubSup>
                          <m:sSubSupPr>
                            <m:ctrlPr>
                              <a:rPr lang="en-US" sz="1800" i="1">
                                <a:effectLst/>
                                <a:latin typeface="Cambria Math" panose="02040503050406030204" pitchFamily="18" charset="0"/>
                                <a:ea typeface="Aptos" panose="020B0004020202020204" pitchFamily="34" charset="0"/>
                                <a:cs typeface="Times New Roman" panose="02020603050405020304" pitchFamily="18" charset="0"/>
                              </a:rPr>
                            </m:ctrlPr>
                          </m:sSubSupPr>
                          <m:e>
                            <m:r>
                              <a:rPr lang="en-US" sz="1800" i="1">
                                <a:effectLst/>
                                <a:latin typeface="Cambria Math" panose="02040503050406030204" pitchFamily="18" charset="0"/>
                                <a:ea typeface="Aptos" panose="020B0004020202020204" pitchFamily="34" charset="0"/>
                                <a:cs typeface="Times New Roman" panose="02020603050405020304" pitchFamily="18" charset="0"/>
                              </a:rPr>
                              <m:t>𝜃</m:t>
                            </m:r>
                          </m:e>
                          <m:sub>
                            <m:r>
                              <a:rPr lang="en-US" sz="1800">
                                <a:effectLst/>
                                <a:latin typeface="Cambria Math" panose="02040503050406030204" pitchFamily="18" charset="0"/>
                                <a:ea typeface="Aptos" panose="020B0004020202020204" pitchFamily="34" charset="0"/>
                                <a:cs typeface="Times New Roman" panose="02020603050405020304" pitchFamily="18" charset="0"/>
                              </a:rPr>
                              <m:t>1</m:t>
                            </m:r>
                          </m:sub>
                          <m:sup>
                            <m:r>
                              <a:rPr lang="en-US" sz="1800" i="1">
                                <a:effectLst/>
                                <a:latin typeface="Cambria Math" panose="02040503050406030204" pitchFamily="18" charset="0"/>
                                <a:ea typeface="Aptos" panose="020B0004020202020204" pitchFamily="34" charset="0"/>
                                <a:cs typeface="Times New Roman" panose="02020603050405020304" pitchFamily="18" charset="0"/>
                              </a:rPr>
                              <m:t>𝑡</m:t>
                            </m:r>
                          </m:sup>
                        </m:sSubSup>
                        <m:r>
                          <a:rPr lang="en-US" sz="1800">
                            <a:effectLst/>
                            <a:latin typeface="Cambria Math" panose="02040503050406030204" pitchFamily="18" charset="0"/>
                            <a:ea typeface="Aptos" panose="020B0004020202020204" pitchFamily="34" charset="0"/>
                            <a:cs typeface="Times New Roman" panose="02020603050405020304" pitchFamily="18" charset="0"/>
                          </a:rPr>
                          <m:t>,</m:t>
                        </m:r>
                        <m:sSubSup>
                          <m:sSubSupPr>
                            <m:ctrlPr>
                              <a:rPr lang="en-US" sz="1800" i="1">
                                <a:effectLst/>
                                <a:latin typeface="Cambria Math" panose="02040503050406030204" pitchFamily="18" charset="0"/>
                                <a:ea typeface="Aptos" panose="020B0004020202020204" pitchFamily="34" charset="0"/>
                                <a:cs typeface="Times New Roman" panose="02020603050405020304" pitchFamily="18" charset="0"/>
                              </a:rPr>
                            </m:ctrlPr>
                          </m:sSubSupPr>
                          <m:e>
                            <m:r>
                              <a:rPr lang="en-US" sz="1800" i="1">
                                <a:effectLst/>
                                <a:latin typeface="Cambria Math" panose="02040503050406030204" pitchFamily="18" charset="0"/>
                                <a:ea typeface="Aptos" panose="020B0004020202020204" pitchFamily="34" charset="0"/>
                                <a:cs typeface="Times New Roman" panose="02020603050405020304" pitchFamily="18" charset="0"/>
                              </a:rPr>
                              <m:t>𝜃</m:t>
                            </m:r>
                          </m:e>
                          <m:sub>
                            <m:r>
                              <a:rPr lang="en-US" sz="1800">
                                <a:effectLst/>
                                <a:latin typeface="Cambria Math" panose="02040503050406030204" pitchFamily="18" charset="0"/>
                                <a:ea typeface="Aptos" panose="020B0004020202020204" pitchFamily="34" charset="0"/>
                                <a:cs typeface="Times New Roman" panose="02020603050405020304" pitchFamily="18" charset="0"/>
                              </a:rPr>
                              <m:t>2</m:t>
                            </m:r>
                          </m:sub>
                          <m:sup>
                            <m:r>
                              <a:rPr lang="en-US" sz="1800" i="1">
                                <a:effectLst/>
                                <a:latin typeface="Cambria Math" panose="02040503050406030204" pitchFamily="18" charset="0"/>
                                <a:ea typeface="Aptos" panose="020B0004020202020204" pitchFamily="34" charset="0"/>
                                <a:cs typeface="Times New Roman" panose="02020603050405020304" pitchFamily="18" charset="0"/>
                              </a:rPr>
                              <m:t>𝑡</m:t>
                            </m:r>
                          </m:sup>
                        </m:sSubSup>
                        <m:r>
                          <a:rPr lang="en-US" sz="1800">
                            <a:effectLst/>
                            <a:latin typeface="Cambria Math" panose="02040503050406030204" pitchFamily="18" charset="0"/>
                            <a:ea typeface="Aptos" panose="020B0004020202020204" pitchFamily="34" charset="0"/>
                            <a:cs typeface="Times New Roman" panose="02020603050405020304" pitchFamily="18" charset="0"/>
                          </a:rPr>
                          <m:t>,…,</m:t>
                        </m:r>
                        <m:sSubSup>
                          <m:sSubSupPr>
                            <m:ctrlPr>
                              <a:rPr lang="en-US" sz="1800" i="1">
                                <a:effectLst/>
                                <a:latin typeface="Cambria Math" panose="02040503050406030204" pitchFamily="18" charset="0"/>
                                <a:ea typeface="Aptos" panose="020B0004020202020204" pitchFamily="34" charset="0"/>
                                <a:cs typeface="Times New Roman" panose="02020603050405020304" pitchFamily="18" charset="0"/>
                              </a:rPr>
                            </m:ctrlPr>
                          </m:sSubSupPr>
                          <m:e>
                            <m:r>
                              <a:rPr lang="en-US" sz="1800" i="1">
                                <a:effectLst/>
                                <a:latin typeface="Cambria Math" panose="02040503050406030204" pitchFamily="18" charset="0"/>
                                <a:ea typeface="Aptos" panose="020B0004020202020204" pitchFamily="34" charset="0"/>
                                <a:cs typeface="Times New Roman" panose="02020603050405020304" pitchFamily="18" charset="0"/>
                              </a:rPr>
                              <m:t>𝜃</m:t>
                            </m:r>
                          </m:e>
                          <m:sub>
                            <m:r>
                              <a:rPr lang="en-US" sz="1800" i="1">
                                <a:effectLst/>
                                <a:latin typeface="Cambria Math" panose="02040503050406030204" pitchFamily="18" charset="0"/>
                                <a:ea typeface="Aptos" panose="020B0004020202020204" pitchFamily="34" charset="0"/>
                                <a:cs typeface="Times New Roman" panose="02020603050405020304" pitchFamily="18" charset="0"/>
                              </a:rPr>
                              <m:t>𝑗</m:t>
                            </m:r>
                            <m:r>
                              <a:rPr lang="en-US" sz="1800" i="1">
                                <a:effectLst/>
                                <a:latin typeface="Cambria Math" panose="02040503050406030204" pitchFamily="18" charset="0"/>
                                <a:ea typeface="Aptos" panose="020B0004020202020204" pitchFamily="34" charset="0"/>
                                <a:cs typeface="Times New Roman" panose="02020603050405020304" pitchFamily="18" charset="0"/>
                              </a:rPr>
                              <m:t>−</m:t>
                            </m:r>
                            <m:r>
                              <a:rPr lang="en-US" sz="1800">
                                <a:effectLst/>
                                <a:latin typeface="Cambria Math" panose="02040503050406030204" pitchFamily="18" charset="0"/>
                                <a:ea typeface="Aptos" panose="020B0004020202020204" pitchFamily="34" charset="0"/>
                                <a:cs typeface="Times New Roman" panose="02020603050405020304" pitchFamily="18" charset="0"/>
                              </a:rPr>
                              <m:t>1</m:t>
                            </m:r>
                          </m:sub>
                          <m:sup>
                            <m:r>
                              <a:rPr lang="en-US" sz="1800" i="1">
                                <a:effectLst/>
                                <a:latin typeface="Cambria Math" panose="02040503050406030204" pitchFamily="18" charset="0"/>
                                <a:ea typeface="Aptos" panose="020B0004020202020204" pitchFamily="34" charset="0"/>
                                <a:cs typeface="Times New Roman" panose="02020603050405020304" pitchFamily="18" charset="0"/>
                              </a:rPr>
                              <m:t>𝑡</m:t>
                            </m:r>
                          </m:sup>
                        </m:sSubSup>
                        <m:r>
                          <a:rPr lang="en-US" sz="1800">
                            <a:effectLst/>
                            <a:latin typeface="Cambria Math" panose="02040503050406030204" pitchFamily="18" charset="0"/>
                            <a:ea typeface="Aptos" panose="020B0004020202020204" pitchFamily="34" charset="0"/>
                            <a:cs typeface="Times New Roman" panose="02020603050405020304" pitchFamily="18" charset="0"/>
                          </a:rPr>
                          <m:t>,</m:t>
                        </m:r>
                        <m:sSubSup>
                          <m:sSubSupPr>
                            <m:ctrlPr>
                              <a:rPr lang="en-US" sz="1800" i="1">
                                <a:effectLst/>
                                <a:latin typeface="Cambria Math" panose="02040503050406030204" pitchFamily="18" charset="0"/>
                                <a:ea typeface="Aptos" panose="020B0004020202020204" pitchFamily="34" charset="0"/>
                                <a:cs typeface="Times New Roman" panose="02020603050405020304" pitchFamily="18" charset="0"/>
                              </a:rPr>
                            </m:ctrlPr>
                          </m:sSubSupPr>
                          <m:e>
                            <m:r>
                              <a:rPr lang="en-US" sz="1800" i="1">
                                <a:effectLst/>
                                <a:latin typeface="Cambria Math" panose="02040503050406030204" pitchFamily="18" charset="0"/>
                                <a:ea typeface="Aptos" panose="020B0004020202020204" pitchFamily="34" charset="0"/>
                                <a:cs typeface="Times New Roman" panose="02020603050405020304" pitchFamily="18" charset="0"/>
                              </a:rPr>
                              <m:t>𝜃</m:t>
                            </m:r>
                          </m:e>
                          <m:sub>
                            <m:r>
                              <a:rPr lang="en-US" sz="1800" i="1">
                                <a:effectLst/>
                                <a:latin typeface="Cambria Math" panose="02040503050406030204" pitchFamily="18" charset="0"/>
                                <a:ea typeface="Aptos" panose="020B0004020202020204" pitchFamily="34" charset="0"/>
                                <a:cs typeface="Times New Roman" panose="02020603050405020304" pitchFamily="18" charset="0"/>
                              </a:rPr>
                              <m:t>𝑗</m:t>
                            </m:r>
                            <m:r>
                              <a:rPr lang="en-US" sz="1800">
                                <a:effectLst/>
                                <a:latin typeface="Cambria Math" panose="02040503050406030204" pitchFamily="18" charset="0"/>
                                <a:ea typeface="Aptos" panose="020B0004020202020204" pitchFamily="34" charset="0"/>
                                <a:cs typeface="Times New Roman" panose="02020603050405020304" pitchFamily="18" charset="0"/>
                              </a:rPr>
                              <m:t>+1</m:t>
                            </m:r>
                          </m:sub>
                          <m:sup>
                            <m:r>
                              <a:rPr lang="en-US" sz="1800" i="1">
                                <a:effectLst/>
                                <a:latin typeface="Cambria Math" panose="02040503050406030204" pitchFamily="18" charset="0"/>
                                <a:ea typeface="Aptos" panose="020B0004020202020204" pitchFamily="34" charset="0"/>
                                <a:cs typeface="Times New Roman" panose="02020603050405020304" pitchFamily="18" charset="0"/>
                              </a:rPr>
                              <m:t>𝑡</m:t>
                            </m:r>
                            <m:r>
                              <a:rPr lang="en-US" sz="1800" i="1">
                                <a:effectLst/>
                                <a:latin typeface="Cambria Math" panose="02040503050406030204" pitchFamily="18" charset="0"/>
                                <a:ea typeface="Aptos" panose="020B0004020202020204" pitchFamily="34" charset="0"/>
                                <a:cs typeface="Times New Roman" panose="02020603050405020304" pitchFamily="18" charset="0"/>
                              </a:rPr>
                              <m:t>−</m:t>
                            </m:r>
                            <m:r>
                              <a:rPr lang="en-US" sz="1800">
                                <a:effectLst/>
                                <a:latin typeface="Cambria Math" panose="02040503050406030204" pitchFamily="18" charset="0"/>
                                <a:ea typeface="Aptos" panose="020B0004020202020204" pitchFamily="34" charset="0"/>
                                <a:cs typeface="Times New Roman" panose="02020603050405020304" pitchFamily="18" charset="0"/>
                              </a:rPr>
                              <m:t>1</m:t>
                            </m:r>
                          </m:sup>
                        </m:sSubSup>
                        <m:r>
                          <a:rPr lang="en-US" sz="1800">
                            <a:effectLst/>
                            <a:latin typeface="Cambria Math" panose="02040503050406030204" pitchFamily="18" charset="0"/>
                            <a:ea typeface="Aptos" panose="020B0004020202020204" pitchFamily="34" charset="0"/>
                            <a:cs typeface="Times New Roman" panose="02020603050405020304" pitchFamily="18" charset="0"/>
                          </a:rPr>
                          <m:t>,…,</m:t>
                        </m:r>
                        <m:sSubSup>
                          <m:sSubSupPr>
                            <m:ctrlPr>
                              <a:rPr lang="en-US" sz="1800" i="1">
                                <a:effectLst/>
                                <a:latin typeface="Cambria Math" panose="02040503050406030204" pitchFamily="18" charset="0"/>
                                <a:ea typeface="Aptos" panose="020B0004020202020204" pitchFamily="34" charset="0"/>
                                <a:cs typeface="Times New Roman" panose="02020603050405020304" pitchFamily="18" charset="0"/>
                              </a:rPr>
                            </m:ctrlPr>
                          </m:sSubSupPr>
                          <m:e>
                            <m:r>
                              <a:rPr lang="en-US" sz="1800" i="1">
                                <a:effectLst/>
                                <a:latin typeface="Cambria Math" panose="02040503050406030204" pitchFamily="18" charset="0"/>
                                <a:ea typeface="Aptos" panose="020B0004020202020204" pitchFamily="34" charset="0"/>
                                <a:cs typeface="Times New Roman" panose="02020603050405020304" pitchFamily="18" charset="0"/>
                              </a:rPr>
                              <m:t>𝜃</m:t>
                            </m:r>
                          </m:e>
                          <m:sub>
                            <m:r>
                              <a:rPr lang="en-US" sz="1800" i="1">
                                <a:effectLst/>
                                <a:latin typeface="Cambria Math" panose="02040503050406030204" pitchFamily="18" charset="0"/>
                                <a:ea typeface="Aptos" panose="020B0004020202020204" pitchFamily="34" charset="0"/>
                                <a:cs typeface="Times New Roman" panose="02020603050405020304" pitchFamily="18" charset="0"/>
                              </a:rPr>
                              <m:t>𝑑</m:t>
                            </m:r>
                          </m:sub>
                          <m:sup>
                            <m:r>
                              <a:rPr lang="en-US" sz="1800" i="1">
                                <a:effectLst/>
                                <a:latin typeface="Cambria Math" panose="02040503050406030204" pitchFamily="18" charset="0"/>
                                <a:ea typeface="Aptos" panose="020B0004020202020204" pitchFamily="34" charset="0"/>
                                <a:cs typeface="Times New Roman" panose="02020603050405020304" pitchFamily="18" charset="0"/>
                              </a:rPr>
                              <m:t>𝑡</m:t>
                            </m:r>
                            <m:r>
                              <a:rPr lang="en-US" sz="1800" i="1">
                                <a:effectLst/>
                                <a:latin typeface="Cambria Math" panose="02040503050406030204" pitchFamily="18" charset="0"/>
                                <a:ea typeface="Aptos" panose="020B0004020202020204" pitchFamily="34" charset="0"/>
                                <a:cs typeface="Times New Roman" panose="02020603050405020304" pitchFamily="18" charset="0"/>
                              </a:rPr>
                              <m:t>−</m:t>
                            </m:r>
                            <m:r>
                              <a:rPr lang="en-US" sz="1800">
                                <a:effectLst/>
                                <a:latin typeface="Cambria Math" panose="02040503050406030204" pitchFamily="18" charset="0"/>
                                <a:ea typeface="Aptos" panose="020B0004020202020204" pitchFamily="34" charset="0"/>
                                <a:cs typeface="Times New Roman" panose="02020603050405020304" pitchFamily="18" charset="0"/>
                              </a:rPr>
                              <m:t>1</m:t>
                            </m:r>
                          </m:sup>
                        </m:sSubSup>
                      </m:e>
                    </m:d>
                  </m:oMath>
                </a14:m>
                <a:endParaRPr lang="en-US" sz="1800" dirty="0">
                  <a:effectLst/>
                  <a:latin typeface="Georgia" panose="02040502050405020303" pitchFamily="18" charset="0"/>
                  <a:ea typeface="Aptos" panose="020B0004020202020204" pitchFamily="34" charset="0"/>
                  <a:cs typeface="Times New Roman" panose="02020603050405020304" pitchFamily="18" charset="0"/>
                </a:endParaRPr>
              </a:p>
              <a:p>
                <a:endParaRPr lang="en-US" dirty="0"/>
              </a:p>
            </p:txBody>
          </p:sp>
        </mc:Choice>
        <mc:Fallback xmlns="">
          <p:sp>
            <p:nvSpPr>
              <p:cNvPr id="3" name="Notes Placeholder 2"/>
              <p:cNvSpPr>
                <a:spLocks noGrp="1"/>
              </p:cNvSpPr>
              <p:nvPr>
                <p:ph type="body" idx="1"/>
              </p:nvPr>
            </p:nvSpPr>
            <p:spPr/>
            <p:txBody>
              <a:bodyPr/>
              <a:lstStyle/>
              <a:p>
                <a:pPr marL="342900" marR="0" lvl="0" indent="-342900">
                  <a:lnSpc>
                    <a:spcPts val="1200"/>
                  </a:lnSpc>
                  <a:spcBef>
                    <a:spcPts val="0"/>
                  </a:spcBef>
                  <a:spcAft>
                    <a:spcPts val="600"/>
                  </a:spcAft>
                  <a:buFont typeface="Symbol" pitchFamily="2" charset="2"/>
                  <a:buChar char=""/>
                  <a:tabLst>
                    <a:tab pos="457200" algn="l"/>
                  </a:tabLst>
                </a:pPr>
                <a:r>
                  <a:rPr lang="en-US" sz="1800" dirty="0">
                    <a:effectLst/>
                    <a:latin typeface="Georgia" panose="02040502050405020303" pitchFamily="18" charset="0"/>
                    <a:ea typeface="Aptos" panose="020B0004020202020204" pitchFamily="34" charset="0"/>
                    <a:cs typeface="Times New Roman" panose="02020603050405020304" pitchFamily="18" charset="0"/>
                  </a:rPr>
                  <a:t>Gibbs sampler, which is also called alternating conditional sampling, is one such Markov chain Monte Carlo algorithm, and it’s used specifically for multivariate distributions, which are notoriously hard to sample from—as we saw in Module 5.</a:t>
                </a:r>
              </a:p>
              <a:p>
                <a:pPr marL="342900" marR="0" lvl="0" indent="-342900">
                  <a:lnSpc>
                    <a:spcPts val="1200"/>
                  </a:lnSpc>
                  <a:spcBef>
                    <a:spcPts val="0"/>
                  </a:spcBef>
                  <a:spcAft>
                    <a:spcPts val="600"/>
                  </a:spcAft>
                  <a:buFont typeface="Symbol" pitchFamily="2" charset="2"/>
                  <a:buChar char=""/>
                  <a:tabLst>
                    <a:tab pos="457200" algn="l"/>
                  </a:tabLst>
                </a:pPr>
                <a:endParaRPr lang="en-US" sz="1800" dirty="0">
                  <a:effectLst/>
                  <a:latin typeface="Georgia" panose="02040502050405020303" pitchFamily="18" charset="0"/>
                  <a:ea typeface="Aptos" panose="020B0004020202020204" pitchFamily="34" charset="0"/>
                  <a:cs typeface="Times New Roman" panose="02020603050405020304" pitchFamily="18" charset="0"/>
                </a:endParaRPr>
              </a:p>
              <a:p>
                <a:pPr marL="342900" marR="0" lvl="0" indent="-342900">
                  <a:lnSpc>
                    <a:spcPts val="1200"/>
                  </a:lnSpc>
                  <a:spcBef>
                    <a:spcPts val="0"/>
                  </a:spcBef>
                  <a:spcAft>
                    <a:spcPts val="600"/>
                  </a:spcAft>
                  <a:buFont typeface="Symbol" pitchFamily="2" charset="2"/>
                  <a:buChar char=""/>
                  <a:tabLst>
                    <a:tab pos="457200" algn="l"/>
                  </a:tabLst>
                </a:pPr>
                <a:r>
                  <a:rPr lang="en-US" sz="1800" dirty="0"/>
                  <a:t>Suppose we wish to sample from a joint probability distribution with </a:t>
                </a:r>
                <a:r>
                  <a:rPr lang="en-US" sz="1800" b="0" i="0" dirty="0">
                    <a:latin typeface="Cambria Math" panose="02040503050406030204" pitchFamily="18" charset="0"/>
                  </a:rPr>
                  <a:t>𝑑</a:t>
                </a:r>
                <a:r>
                  <a:rPr lang="en-US" sz="1800" dirty="0"/>
                  <a:t> component parameters, </a:t>
                </a:r>
                <a:r>
                  <a:rPr lang="en-US" sz="1800" b="0" i="0">
                    <a:latin typeface="Cambria Math" panose="02040503050406030204" pitchFamily="18" charset="0"/>
                  </a:rPr>
                  <a:t>𝑝</a:t>
                </a:r>
                <a:r>
                  <a:rPr lang="en-US" sz="1800" i="0">
                    <a:latin typeface="Cambria Math" panose="02040503050406030204" pitchFamily="18" charset="0"/>
                  </a:rPr>
                  <a:t>(𝜃_1,…,𝜃_𝑑</a:t>
                </a:r>
                <a:r>
                  <a:rPr lang="en-US" sz="1800" b="0" i="0">
                    <a:latin typeface="Cambria Math" panose="02040503050406030204" pitchFamily="18" charset="0"/>
                  </a:rPr>
                  <a:t> |𝑦)</a:t>
                </a:r>
                <a:endParaRPr lang="en-US" sz="1800" dirty="0">
                  <a:effectLst/>
                  <a:latin typeface="Georgia" panose="02040502050405020303" pitchFamily="18" charset="0"/>
                  <a:ea typeface="Aptos" panose="020B0004020202020204" pitchFamily="34" charset="0"/>
                  <a:cs typeface="Times New Roman" panose="02020603050405020304" pitchFamily="18" charset="0"/>
                </a:endParaRPr>
              </a:p>
              <a:p>
                <a:pPr marL="342900" marR="0" lvl="0" indent="-342900">
                  <a:lnSpc>
                    <a:spcPts val="1200"/>
                  </a:lnSpc>
                  <a:spcBef>
                    <a:spcPts val="0"/>
                  </a:spcBef>
                  <a:spcAft>
                    <a:spcPts val="600"/>
                  </a:spcAft>
                  <a:buFont typeface="Symbol" pitchFamily="2" charset="2"/>
                  <a:buChar char=""/>
                  <a:tabLst>
                    <a:tab pos="457200" algn="l"/>
                  </a:tabLst>
                </a:pPr>
                <a:endParaRPr lang="en-US" sz="1800" dirty="0">
                  <a:effectLst/>
                  <a:latin typeface="Georgia" panose="02040502050405020303" pitchFamily="18" charset="0"/>
                  <a:ea typeface="Aptos" panose="020B0004020202020204" pitchFamily="34" charset="0"/>
                  <a:cs typeface="Times New Roman" panose="02020603050405020304" pitchFamily="18" charset="0"/>
                </a:endParaRPr>
              </a:p>
              <a:p>
                <a:pPr marL="342900" marR="0" lvl="0" indent="-342900">
                  <a:lnSpc>
                    <a:spcPts val="1200"/>
                  </a:lnSpc>
                  <a:spcBef>
                    <a:spcPts val="0"/>
                  </a:spcBef>
                  <a:spcAft>
                    <a:spcPts val="600"/>
                  </a:spcAft>
                  <a:buFont typeface="Symbol" pitchFamily="2" charset="2"/>
                  <a:buChar char=""/>
                  <a:tabLst>
                    <a:tab pos="457200" algn="l"/>
                  </a:tabLst>
                </a:pPr>
                <a:r>
                  <a:rPr lang="en-US" sz="1800" dirty="0">
                    <a:effectLst/>
                    <a:latin typeface="Georgia" panose="02040502050405020303" pitchFamily="18" charset="0"/>
                    <a:ea typeface="Aptos" panose="020B0004020202020204" pitchFamily="34" charset="0"/>
                    <a:cs typeface="Times New Roman" panose="02020603050405020304" pitchFamily="18" charset="0"/>
                  </a:rPr>
                  <a:t>Each iteration of the Gibbs sampler cycles through the d parameter components</a:t>
                </a:r>
              </a:p>
              <a:p>
                <a:pPr marL="342900" marR="0" lvl="0" indent="-342900">
                  <a:lnSpc>
                    <a:spcPts val="1200"/>
                  </a:lnSpc>
                  <a:spcBef>
                    <a:spcPts val="0"/>
                  </a:spcBef>
                  <a:spcAft>
                    <a:spcPts val="600"/>
                  </a:spcAft>
                  <a:buFont typeface="Symbol" pitchFamily="2" charset="2"/>
                  <a:buChar char=""/>
                  <a:tabLst>
                    <a:tab pos="457200" algn="l"/>
                  </a:tabLst>
                </a:pPr>
                <a:endParaRPr lang="en-US" sz="1800" dirty="0">
                  <a:effectLst/>
                  <a:latin typeface="Georgia" panose="02040502050405020303" pitchFamily="18" charset="0"/>
                  <a:ea typeface="Aptos" panose="020B0004020202020204" pitchFamily="34" charset="0"/>
                  <a:cs typeface="Times New Roman" panose="02020603050405020304" pitchFamily="18" charset="0"/>
                </a:endParaRPr>
              </a:p>
              <a:p>
                <a:pPr marL="342900" marR="0" lvl="0" indent="-342900">
                  <a:lnSpc>
                    <a:spcPts val="1200"/>
                  </a:lnSpc>
                  <a:spcBef>
                    <a:spcPts val="0"/>
                  </a:spcBef>
                  <a:spcAft>
                    <a:spcPts val="600"/>
                  </a:spcAft>
                  <a:buFont typeface="Symbol" pitchFamily="2" charset="2"/>
                  <a:buChar char=""/>
                  <a:tabLst>
                    <a:tab pos="457200" algn="l"/>
                  </a:tabLst>
                </a:pPr>
                <a:r>
                  <a:rPr lang="en-US" sz="1800" dirty="0">
                    <a:effectLst/>
                    <a:latin typeface="Georgia" panose="02040502050405020303" pitchFamily="18" charset="0"/>
                    <a:ea typeface="Aptos" panose="020B0004020202020204" pitchFamily="34" charset="0"/>
                    <a:cs typeface="Times New Roman" panose="02020603050405020304" pitchFamily="18" charset="0"/>
                  </a:rPr>
                  <a:t>At each iteration </a:t>
                </a:r>
                <a:r>
                  <a:rPr lang="en-US" sz="1800" i="0">
                    <a:effectLst/>
                    <a:latin typeface="Cambria Math" panose="02040503050406030204" pitchFamily="18" charset="0"/>
                    <a:ea typeface="Aptos" panose="020B0004020202020204" pitchFamily="34" charset="0"/>
                    <a:cs typeface="Times New Roman" panose="02020603050405020304" pitchFamily="18" charset="0"/>
                  </a:rPr>
                  <a:t>𝑡</a:t>
                </a:r>
                <a:r>
                  <a:rPr lang="en-US" sz="1800" dirty="0">
                    <a:effectLst/>
                    <a:latin typeface="Georgia" panose="02040502050405020303" pitchFamily="18" charset="0"/>
                    <a:ea typeface="Aptos" panose="020B0004020202020204" pitchFamily="34" charset="0"/>
                    <a:cs typeface="Times New Roman" panose="02020603050405020304" pitchFamily="18" charset="0"/>
                  </a:rPr>
                  <a:t>, an ordering of the </a:t>
                </a:r>
                <a:r>
                  <a:rPr lang="en-US" sz="1800" i="0">
                    <a:effectLst/>
                    <a:latin typeface="Cambria Math" panose="02040503050406030204" pitchFamily="18" charset="0"/>
                    <a:ea typeface="Aptos" panose="020B0004020202020204" pitchFamily="34" charset="0"/>
                    <a:cs typeface="Times New Roman" panose="02020603050405020304" pitchFamily="18" charset="0"/>
                  </a:rPr>
                  <a:t>𝑑</a:t>
                </a:r>
                <a:r>
                  <a:rPr lang="en-US" sz="1800" dirty="0">
                    <a:effectLst/>
                    <a:latin typeface="Georgia" panose="02040502050405020303" pitchFamily="18" charset="0"/>
                    <a:ea typeface="Aptos" panose="020B0004020202020204" pitchFamily="34" charset="0"/>
                    <a:cs typeface="Times New Roman" panose="02020603050405020304" pitchFamily="18" charset="0"/>
                  </a:rPr>
                  <a:t> components is chosen and, </a:t>
                </a:r>
              </a:p>
              <a:p>
                <a:pPr marL="342900" marR="0" lvl="0" indent="-342900">
                  <a:lnSpc>
                    <a:spcPts val="1200"/>
                  </a:lnSpc>
                  <a:spcBef>
                    <a:spcPts val="0"/>
                  </a:spcBef>
                  <a:spcAft>
                    <a:spcPts val="600"/>
                  </a:spcAft>
                  <a:buFont typeface="Symbol" pitchFamily="2" charset="2"/>
                  <a:buChar char=""/>
                  <a:tabLst>
                    <a:tab pos="457200" algn="l"/>
                  </a:tabLst>
                </a:pPr>
                <a:r>
                  <a:rPr lang="en-US" sz="1800" dirty="0">
                    <a:effectLst/>
                    <a:latin typeface="Georgia" panose="02040502050405020303" pitchFamily="18" charset="0"/>
                    <a:ea typeface="Aptos" panose="020B0004020202020204" pitchFamily="34" charset="0"/>
                    <a:cs typeface="Times New Roman" panose="02020603050405020304" pitchFamily="18" charset="0"/>
                  </a:rPr>
                  <a:t>according to that ordering, each </a:t>
                </a:r>
                <a:r>
                  <a:rPr lang="en-US" sz="1800" i="0">
                    <a:effectLst/>
                    <a:latin typeface="Cambria Math" panose="02040503050406030204" pitchFamily="18" charset="0"/>
                    <a:ea typeface="Aptos" panose="020B0004020202020204" pitchFamily="34" charset="0"/>
                    <a:cs typeface="Times New Roman" panose="02020603050405020304" pitchFamily="18" charset="0"/>
                  </a:rPr>
                  <a:t>𝜃_𝑗^𝑡</a:t>
                </a:r>
                <a:r>
                  <a:rPr lang="en-US" sz="1800" dirty="0">
                    <a:effectLst/>
                    <a:latin typeface="Georgia" panose="02040502050405020303" pitchFamily="18" charset="0"/>
                    <a:ea typeface="Aptos" panose="020B0004020202020204" pitchFamily="34" charset="0"/>
                    <a:cs typeface="Times New Roman" panose="02020603050405020304" pitchFamily="18" charset="0"/>
                  </a:rPr>
                  <a:t> is sampled from the conditional distribution </a:t>
                </a:r>
              </a:p>
              <a:p>
                <a:pPr marL="342900" marR="0" lvl="0" indent="-342900">
                  <a:lnSpc>
                    <a:spcPts val="1200"/>
                  </a:lnSpc>
                  <a:spcBef>
                    <a:spcPts val="0"/>
                  </a:spcBef>
                  <a:spcAft>
                    <a:spcPts val="600"/>
                  </a:spcAft>
                  <a:buFont typeface="Symbol" pitchFamily="2" charset="2"/>
                  <a:buChar char=""/>
                  <a:tabLst>
                    <a:tab pos="457200" algn="l"/>
                  </a:tabLst>
                </a:pPr>
                <a:r>
                  <a:rPr lang="en-US" sz="1800" dirty="0">
                    <a:effectLst/>
                    <a:latin typeface="Georgia" panose="02040502050405020303" pitchFamily="18" charset="0"/>
                    <a:ea typeface="Aptos" panose="020B0004020202020204" pitchFamily="34" charset="0"/>
                    <a:cs typeface="Times New Roman" panose="02020603050405020304" pitchFamily="18" charset="0"/>
                  </a:rPr>
                  <a:t>given all the other components </a:t>
                </a:r>
                <a:r>
                  <a:rPr lang="en-US" sz="1800" i="0">
                    <a:effectLst/>
                    <a:latin typeface="Cambria Math" panose="02040503050406030204" pitchFamily="18" charset="0"/>
                    <a:ea typeface="Aptos" panose="020B0004020202020204" pitchFamily="34" charset="0"/>
                    <a:cs typeface="Times New Roman" panose="02020603050405020304" pitchFamily="18" charset="0"/>
                  </a:rPr>
                  <a:t>𝜃_(−𝑗)^(𝑡−1)=</a:t>
                </a:r>
                <a:r>
                  <a:rPr lang="en-US" sz="1800" i="0">
                    <a:effectLst/>
                    <a:latin typeface="Cambria Math" panose="02040503050406030204" pitchFamily="18" charset="0"/>
                    <a:cs typeface="Times New Roman" panose="02020603050405020304" pitchFamily="18" charset="0"/>
                  </a:rPr>
                  <a:t>(</a:t>
                </a:r>
                <a:r>
                  <a:rPr lang="en-US" sz="1800" i="0">
                    <a:effectLst/>
                    <a:latin typeface="Cambria Math" panose="02040503050406030204" pitchFamily="18" charset="0"/>
                    <a:ea typeface="Aptos" panose="020B0004020202020204" pitchFamily="34" charset="0"/>
                    <a:cs typeface="Times New Roman" panose="02020603050405020304" pitchFamily="18" charset="0"/>
                  </a:rPr>
                  <a:t>𝜃_1^𝑡,𝜃_2^𝑡,…,𝜃_(𝑗−1)^𝑡,𝜃_(𝑗+1)^(𝑡−1),…,𝜃_𝑑^(𝑡−1) )</a:t>
                </a:r>
                <a:endParaRPr lang="en-US" sz="1800" dirty="0">
                  <a:effectLst/>
                  <a:latin typeface="Georgia" panose="02040502050405020303" pitchFamily="18" charset="0"/>
                  <a:ea typeface="Aptos" panose="020B0004020202020204" pitchFamily="34" charset="0"/>
                  <a:cs typeface="Times New Roman" panose="02020603050405020304" pitchFamily="18" charset="0"/>
                </a:endParaRPr>
              </a:p>
              <a:p>
                <a:endParaRPr lang="en-US" dirty="0"/>
              </a:p>
            </p:txBody>
          </p:sp>
        </mc:Fallback>
      </mc:AlternateContent>
      <p:sp>
        <p:nvSpPr>
          <p:cNvPr id="4" name="Slide Number Placeholder 3"/>
          <p:cNvSpPr>
            <a:spLocks noGrp="1"/>
          </p:cNvSpPr>
          <p:nvPr>
            <p:ph type="sldNum" sz="quarter" idx="5"/>
          </p:nvPr>
        </p:nvSpPr>
        <p:spPr/>
        <p:txBody>
          <a:bodyPr/>
          <a:lstStyle/>
          <a:p>
            <a:fld id="{EA5E4751-2FA4-1F40-84D6-9A2F118C7913}" type="slidenum">
              <a:rPr lang="en-US" smtClean="0"/>
              <a:t>12</a:t>
            </a:fld>
            <a:endParaRPr lang="en-US"/>
          </a:p>
        </p:txBody>
      </p:sp>
    </p:spTree>
    <p:extLst>
      <p:ext uri="{BB962C8B-B14F-4D97-AF65-F5344CB8AC3E}">
        <p14:creationId xmlns:p14="http://schemas.microsoft.com/office/powerpoint/2010/main" val="3426950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M6L31Gibbs.mov</a:t>
            </a:r>
            <a:endParaRPr lang="en-US" dirty="0"/>
          </a:p>
        </p:txBody>
      </p:sp>
      <p:sp>
        <p:nvSpPr>
          <p:cNvPr id="4" name="Slide Number Placeholder 3"/>
          <p:cNvSpPr>
            <a:spLocks noGrp="1"/>
          </p:cNvSpPr>
          <p:nvPr>
            <p:ph type="sldNum" sz="quarter" idx="5"/>
          </p:nvPr>
        </p:nvSpPr>
        <p:spPr/>
        <p:txBody>
          <a:bodyPr/>
          <a:lstStyle/>
          <a:p>
            <a:fld id="{858C6366-923F-1E4D-A532-3CA59BF46669}" type="slidenum">
              <a:rPr lang="en-US" smtClean="0"/>
              <a:t>14</a:t>
            </a:fld>
            <a:endParaRPr lang="en-US"/>
          </a:p>
        </p:txBody>
      </p:sp>
    </p:spTree>
    <p:extLst>
      <p:ext uri="{BB962C8B-B14F-4D97-AF65-F5344CB8AC3E}">
        <p14:creationId xmlns:p14="http://schemas.microsoft.com/office/powerpoint/2010/main" val="16506722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B6ACFB-536A-BD0A-3657-90BFFB1DC7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A15CD1-F322-0A7E-BEA0-EA5D183E12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9FC55A-ED29-0962-46B3-90B66072D555}"/>
              </a:ext>
            </a:extLst>
          </p:cNvPr>
          <p:cNvSpPr>
            <a:spLocks noGrp="1"/>
          </p:cNvSpPr>
          <p:nvPr>
            <p:ph type="body" idx="1"/>
          </p:nvPr>
        </p:nvSpPr>
        <p:spPr/>
        <p:txBody>
          <a:bodyPr/>
          <a:lstStyle/>
          <a:p>
            <a:r>
              <a:rPr lang="en-US"/>
              <a:t>M6L31Gibbs.mov</a:t>
            </a:r>
            <a:endParaRPr lang="en-US" dirty="0"/>
          </a:p>
        </p:txBody>
      </p:sp>
      <p:sp>
        <p:nvSpPr>
          <p:cNvPr id="4" name="Slide Number Placeholder 3">
            <a:extLst>
              <a:ext uri="{FF2B5EF4-FFF2-40B4-BE49-F238E27FC236}">
                <a16:creationId xmlns:a16="http://schemas.microsoft.com/office/drawing/2014/main" id="{B4769128-2092-7655-7CAE-EF35AB66BA5C}"/>
              </a:ext>
            </a:extLst>
          </p:cNvPr>
          <p:cNvSpPr>
            <a:spLocks noGrp="1"/>
          </p:cNvSpPr>
          <p:nvPr>
            <p:ph type="sldNum" sz="quarter" idx="5"/>
          </p:nvPr>
        </p:nvSpPr>
        <p:spPr/>
        <p:txBody>
          <a:bodyPr/>
          <a:lstStyle/>
          <a:p>
            <a:fld id="{858C6366-923F-1E4D-A532-3CA59BF46669}" type="slidenum">
              <a:rPr lang="en-US" smtClean="0"/>
              <a:t>15</a:t>
            </a:fld>
            <a:endParaRPr lang="en-US"/>
          </a:p>
        </p:txBody>
      </p:sp>
    </p:spTree>
    <p:extLst>
      <p:ext uri="{BB962C8B-B14F-4D97-AF65-F5344CB8AC3E}">
        <p14:creationId xmlns:p14="http://schemas.microsoft.com/office/powerpoint/2010/main" val="1053491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b="1" dirty="0">
                    <a:solidFill>
                      <a:schemeClr val="bg1"/>
                    </a:solidFill>
                  </a:rPr>
                  <a:t>The Metropolis algorithm</a:t>
                </a:r>
                <a:r>
                  <a:rPr lang="en-US" dirty="0"/>
                  <a:t>, is another such Markov chain Monte Carlo algorithm.</a:t>
                </a:r>
              </a:p>
              <a:p>
                <a:endParaRPr lang="en-US" dirty="0"/>
              </a:p>
              <a:p>
                <a:r>
                  <a:rPr lang="en-US" dirty="0"/>
                  <a:t>It is an adaptation of a random walk with an acceptance/rejection rule to converge to the specified target distribution.</a:t>
                </a:r>
              </a:p>
              <a:p>
                <a:endParaRPr lang="en-US" dirty="0"/>
              </a:p>
              <a:p>
                <a:r>
                  <a:rPr lang="en-US" dirty="0"/>
                  <a:t>It relies on the use of a </a:t>
                </a:r>
                <a:r>
                  <a:rPr lang="en-US" b="1" dirty="0">
                    <a:solidFill>
                      <a:schemeClr val="bg1"/>
                    </a:solidFill>
                  </a:rPr>
                  <a:t>jumping distribution</a:t>
                </a:r>
                <a:r>
                  <a:rPr lang="en-US" dirty="0"/>
                  <a:t>, or a </a:t>
                </a:r>
                <a:r>
                  <a:rPr lang="en-US" b="1" dirty="0">
                    <a:solidFill>
                      <a:schemeClr val="bg1"/>
                    </a:solidFill>
                  </a:rPr>
                  <a:t>proposal distribution</a:t>
                </a:r>
                <a:r>
                  <a:rPr lang="en-US" dirty="0"/>
                  <a:t>, denoted as</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𝐽</m:t>
                        </m:r>
                      </m:e>
                      <m:sub>
                        <m:r>
                          <a:rPr lang="en-US" i="1">
                            <a:latin typeface="Cambria Math" panose="02040503050406030204" pitchFamily="18" charset="0"/>
                          </a:rPr>
                          <m:t>𝑡</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i="1">
                                <a:latin typeface="Cambria Math" panose="02040503050406030204" pitchFamily="18" charset="0"/>
                              </a:rPr>
                              <m:t>∗</m:t>
                            </m:r>
                          </m:sup>
                        </m:sSup>
                        <m:r>
                          <a:rPr lang="en-US">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i="1">
                                <a:latin typeface="Cambria Math" panose="02040503050406030204" pitchFamily="18" charset="0"/>
                              </a:rPr>
                              <m:t>𝑡</m:t>
                            </m:r>
                            <m:r>
                              <a:rPr lang="en-US" i="1">
                                <a:latin typeface="Cambria Math" panose="02040503050406030204" pitchFamily="18" charset="0"/>
                              </a:rPr>
                              <m:t>−</m:t>
                            </m:r>
                            <m:r>
                              <a:rPr lang="en-US">
                                <a:latin typeface="Cambria Math" panose="02040503050406030204" pitchFamily="18" charset="0"/>
                              </a:rPr>
                              <m:t>1</m:t>
                            </m:r>
                          </m:sup>
                        </m:sSup>
                      </m:e>
                    </m:d>
                  </m:oMath>
                </a14:m>
                <a:r>
                  <a:rPr lang="en-US" dirty="0"/>
                  <a:t>,that is easier to sample from and symmetric (meaning,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𝐽</m:t>
                        </m:r>
                      </m:e>
                      <m:sub>
                        <m:r>
                          <a:rPr lang="en-US" i="1">
                            <a:latin typeface="Cambria Math" panose="02040503050406030204" pitchFamily="18" charset="0"/>
                          </a:rPr>
                          <m:t>𝑡</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𝑎</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𝑏</m:t>
                            </m:r>
                          </m:sub>
                        </m:sSub>
                      </m:e>
                    </m:d>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𝐽</m:t>
                        </m:r>
                      </m:e>
                      <m:sub>
                        <m:r>
                          <a:rPr lang="en-US" i="1">
                            <a:latin typeface="Cambria Math" panose="02040503050406030204" pitchFamily="18" charset="0"/>
                          </a:rPr>
                          <m:t>𝑡</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𝑏</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𝑎</m:t>
                            </m:r>
                          </m:sub>
                        </m:sSub>
                      </m:e>
                    </m:d>
                  </m:oMath>
                </a14:m>
                <a:r>
                  <a:rPr lang="en-US" dirty="0"/>
                  <a:t>)</a:t>
                </a:r>
              </a:p>
              <a:p>
                <a:endParaRPr lang="en-US" dirty="0"/>
              </a:p>
              <a:p>
                <a:pPr lvl="1"/>
                <a:r>
                  <a:rPr lang="en-US" dirty="0"/>
                  <a:t>Example: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𝐽</m:t>
                        </m:r>
                      </m:e>
                      <m:sub>
                        <m:r>
                          <a:rPr lang="en-US" i="1">
                            <a:latin typeface="Cambria Math" panose="02040503050406030204" pitchFamily="18" charset="0"/>
                          </a:rPr>
                          <m:t>𝑡</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i="1">
                                <a:latin typeface="Cambria Math" panose="02040503050406030204" pitchFamily="18" charset="0"/>
                              </a:rPr>
                              <m:t>∗</m:t>
                            </m:r>
                          </m:sup>
                        </m:sSup>
                        <m:r>
                          <a:rPr lang="en-US">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i="1">
                                <a:latin typeface="Cambria Math" panose="02040503050406030204" pitchFamily="18" charset="0"/>
                              </a:rPr>
                              <m:t>𝑡</m:t>
                            </m:r>
                            <m:r>
                              <a:rPr lang="en-US" i="1">
                                <a:latin typeface="Cambria Math" panose="02040503050406030204" pitchFamily="18" charset="0"/>
                              </a:rPr>
                              <m:t>−</m:t>
                            </m:r>
                            <m:r>
                              <a:rPr lang="en-US">
                                <a:latin typeface="Cambria Math" panose="02040503050406030204" pitchFamily="18" charset="0"/>
                              </a:rPr>
                              <m:t>1</m:t>
                            </m:r>
                          </m:sup>
                        </m:sSup>
                      </m:e>
                    </m:d>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i="1">
                            <a:latin typeface="Cambria Math" panose="02040503050406030204" pitchFamily="18" charset="0"/>
                          </a:rPr>
                          <m:t>𝑡</m:t>
                        </m:r>
                        <m:r>
                          <a:rPr lang="en-US" i="1">
                            <a:latin typeface="Cambria Math" panose="02040503050406030204" pitchFamily="18" charset="0"/>
                          </a:rPr>
                          <m:t>−</m:t>
                        </m:r>
                        <m:r>
                          <a:rPr lang="en-US">
                            <a:latin typeface="Cambria Math" panose="02040503050406030204" pitchFamily="18" charset="0"/>
                          </a:rPr>
                          <m:t>1</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r>
                  <a:rPr lang="en-US" dirty="0"/>
                  <a:t>. The</a:t>
                </a:r>
                <a:r>
                  <a:rPr lang="en-US" baseline="0" dirty="0"/>
                  <a:t> mean is the last known state and the variance is chosen to control for the size of jumps. </a:t>
                </a:r>
                <a:endParaRPr lang="en-US" dirty="0"/>
              </a:p>
              <a:p>
                <a:endParaRPr lang="en-US" dirty="0"/>
              </a:p>
            </p:txBody>
          </p:sp>
        </mc:Choice>
        <mc:Fallback xmlns="">
          <p:sp>
            <p:nvSpPr>
              <p:cNvPr id="3" name="Notes Placeholder 2"/>
              <p:cNvSpPr>
                <a:spLocks noGrp="1"/>
              </p:cNvSpPr>
              <p:nvPr>
                <p:ph type="body" idx="1"/>
              </p:nvPr>
            </p:nvSpPr>
            <p:spPr/>
            <p:txBody>
              <a:bodyPr/>
              <a:lstStyle/>
              <a:p>
                <a:r>
                  <a:rPr lang="en-US" b="1" dirty="0">
                    <a:solidFill>
                      <a:schemeClr val="bg1"/>
                    </a:solidFill>
                  </a:rPr>
                  <a:t>The Metropolis algorithm</a:t>
                </a:r>
                <a:r>
                  <a:rPr lang="en-US" dirty="0"/>
                  <a:t>, is another such Markov chain Monte Carlo algorithm.</a:t>
                </a:r>
              </a:p>
              <a:p>
                <a:endParaRPr lang="en-US" dirty="0"/>
              </a:p>
              <a:p>
                <a:r>
                  <a:rPr lang="en-US" dirty="0"/>
                  <a:t>It is an adaptation of a random walk with an acceptance/rejection rule to converge to the specified target distribution.</a:t>
                </a:r>
              </a:p>
              <a:p>
                <a:endParaRPr lang="en-US" dirty="0"/>
              </a:p>
              <a:p>
                <a:r>
                  <a:rPr lang="en-US" dirty="0"/>
                  <a:t>It relies on the use of a </a:t>
                </a:r>
                <a:r>
                  <a:rPr lang="en-US" b="1" dirty="0">
                    <a:solidFill>
                      <a:schemeClr val="bg1"/>
                    </a:solidFill>
                  </a:rPr>
                  <a:t>jumping distribution</a:t>
                </a:r>
                <a:r>
                  <a:rPr lang="en-US" dirty="0"/>
                  <a:t>, or a </a:t>
                </a:r>
                <a:r>
                  <a:rPr lang="en-US" b="1" dirty="0">
                    <a:solidFill>
                      <a:schemeClr val="bg1"/>
                    </a:solidFill>
                  </a:rPr>
                  <a:t>proposal distribution</a:t>
                </a:r>
                <a:r>
                  <a:rPr lang="en-US" dirty="0"/>
                  <a:t>, denoted as</a:t>
                </a:r>
                <a:r>
                  <a:rPr lang="en-US" i="0">
                    <a:latin typeface="Cambria Math" panose="02040503050406030204" pitchFamily="18" charset="0"/>
                  </a:rPr>
                  <a:t>〖</a:t>
                </a:r>
                <a:r>
                  <a:rPr lang="en-US" b="0" i="0">
                    <a:latin typeface="Cambria Math" panose="02040503050406030204" pitchFamily="18" charset="0"/>
                  </a:rPr>
                  <a:t> </a:t>
                </a:r>
                <a:r>
                  <a:rPr lang="en-US" i="0">
                    <a:latin typeface="Cambria Math" panose="02040503050406030204" pitchFamily="18" charset="0"/>
                  </a:rPr>
                  <a:t>𝐽〗_𝑡 (𝜃^∗∣𝜃^(𝑡−1) )</a:t>
                </a:r>
                <a:r>
                  <a:rPr lang="en-US" dirty="0"/>
                  <a:t>,that is easier to sample from and symmetric (meaning, </a:t>
                </a:r>
                <a:r>
                  <a:rPr lang="en-US" i="0">
                    <a:latin typeface="Cambria Math" panose="02040503050406030204" pitchFamily="18" charset="0"/>
                  </a:rPr>
                  <a:t>𝐽_𝑡 (𝜃_𝑎∣𝜃_𝑏 )=𝐽_𝑡 (𝜃_𝑏∣𝜃_𝑎 )</a:t>
                </a:r>
                <a:r>
                  <a:rPr lang="en-US" dirty="0"/>
                  <a:t>)</a:t>
                </a:r>
              </a:p>
              <a:p>
                <a:endParaRPr lang="en-US" dirty="0"/>
              </a:p>
              <a:p>
                <a:pPr lvl="1"/>
                <a:r>
                  <a:rPr lang="en-US" dirty="0"/>
                  <a:t>Example: </a:t>
                </a:r>
                <a:r>
                  <a:rPr lang="en-US" i="0">
                    <a:latin typeface="Cambria Math" panose="02040503050406030204" pitchFamily="18" charset="0"/>
                  </a:rPr>
                  <a:t>〖</a:t>
                </a:r>
                <a:r>
                  <a:rPr lang="en-US" b="0" i="0">
                    <a:latin typeface="Cambria Math" panose="02040503050406030204" pitchFamily="18" charset="0"/>
                  </a:rPr>
                  <a:t> </a:t>
                </a:r>
                <a:r>
                  <a:rPr lang="en-US" i="0">
                    <a:latin typeface="Cambria Math" panose="02040503050406030204" pitchFamily="18" charset="0"/>
                  </a:rPr>
                  <a:t>𝐽〗_𝑡 (𝜃^∗∣𝜃^(𝑡−1) )</a:t>
                </a:r>
                <a:r>
                  <a:rPr lang="en-US" b="0" i="0">
                    <a:latin typeface="Cambria Math" panose="02040503050406030204" pitchFamily="18" charset="0"/>
                  </a:rPr>
                  <a:t>=𝑁(</a:t>
                </a:r>
                <a:r>
                  <a:rPr lang="en-US" i="0">
                    <a:latin typeface="Cambria Math" panose="02040503050406030204" pitchFamily="18" charset="0"/>
                  </a:rPr>
                  <a:t>𝜃^(𝑡−1)</a:t>
                </a:r>
                <a:r>
                  <a:rPr lang="en-US" b="0" i="0">
                    <a:latin typeface="Cambria Math" panose="02040503050406030204" pitchFamily="18" charset="0"/>
                  </a:rPr>
                  <a:t>, </a:t>
                </a:r>
                <a:r>
                  <a:rPr lang="en-US" b="0" i="0">
                    <a:latin typeface="Cambria Math" panose="02040503050406030204" pitchFamily="18" charset="0"/>
                    <a:ea typeface="Cambria Math" panose="02040503050406030204" pitchFamily="18" charset="0"/>
                  </a:rPr>
                  <a:t>𝜎^</a:t>
                </a:r>
                <a:r>
                  <a:rPr lang="en-US" b="0" i="0">
                    <a:latin typeface="Cambria Math" panose="02040503050406030204" pitchFamily="18" charset="0"/>
                  </a:rPr>
                  <a:t>2)</a:t>
                </a:r>
                <a:r>
                  <a:rPr lang="en-US" dirty="0"/>
                  <a:t>. The</a:t>
                </a:r>
                <a:r>
                  <a:rPr lang="en-US" baseline="0" dirty="0"/>
                  <a:t> mean is the last known state and the variance is chosen to control for the size of jumps. </a:t>
                </a:r>
                <a:endParaRPr lang="en-US" dirty="0"/>
              </a:p>
              <a:p>
                <a:endParaRPr lang="en-US" dirty="0"/>
              </a:p>
            </p:txBody>
          </p:sp>
        </mc:Fallback>
      </mc:AlternateContent>
      <p:sp>
        <p:nvSpPr>
          <p:cNvPr id="4" name="Slide Number Placeholder 3"/>
          <p:cNvSpPr>
            <a:spLocks noGrp="1"/>
          </p:cNvSpPr>
          <p:nvPr>
            <p:ph type="sldNum" sz="quarter" idx="5"/>
          </p:nvPr>
        </p:nvSpPr>
        <p:spPr/>
        <p:txBody>
          <a:bodyPr/>
          <a:lstStyle/>
          <a:p>
            <a:fld id="{EA5E4751-2FA4-1F40-84D6-9A2F118C7913}" type="slidenum">
              <a:rPr lang="en-US" smtClean="0"/>
              <a:t>18</a:t>
            </a:fld>
            <a:endParaRPr lang="en-US"/>
          </a:p>
        </p:txBody>
      </p:sp>
    </p:spTree>
    <p:extLst>
      <p:ext uri="{BB962C8B-B14F-4D97-AF65-F5344CB8AC3E}">
        <p14:creationId xmlns:p14="http://schemas.microsoft.com/office/powerpoint/2010/main" val="3903216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 will discuss Markov Chain Methods</a:t>
            </a:r>
          </a:p>
        </p:txBody>
      </p:sp>
      <p:sp>
        <p:nvSpPr>
          <p:cNvPr id="4" name="Slide Number Placeholder 3"/>
          <p:cNvSpPr>
            <a:spLocks noGrp="1"/>
          </p:cNvSpPr>
          <p:nvPr>
            <p:ph type="sldNum" sz="quarter" idx="5"/>
          </p:nvPr>
        </p:nvSpPr>
        <p:spPr/>
        <p:txBody>
          <a:bodyPr/>
          <a:lstStyle/>
          <a:p>
            <a:fld id="{EA5E4751-2FA4-1F40-84D6-9A2F118C7913}" type="slidenum">
              <a:rPr lang="en-US" smtClean="0"/>
              <a:t>2</a:t>
            </a:fld>
            <a:endParaRPr lang="en-US"/>
          </a:p>
        </p:txBody>
      </p:sp>
    </p:spTree>
    <p:extLst>
      <p:ext uri="{BB962C8B-B14F-4D97-AF65-F5344CB8AC3E}">
        <p14:creationId xmlns:p14="http://schemas.microsoft.com/office/powerpoint/2010/main" val="1262816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the end of this lesson, you will </a:t>
            </a:r>
          </a:p>
          <a:p>
            <a:endParaRPr lang="en-US" dirty="0"/>
          </a:p>
          <a:p>
            <a:r>
              <a:rPr lang="en-US" altLang="en-US" dirty="0"/>
              <a:t>Understand the principles of Markov chain simulation.</a:t>
            </a:r>
          </a:p>
          <a:p>
            <a:endParaRPr lang="en-US" altLang="en-US" dirty="0"/>
          </a:p>
          <a:p>
            <a:r>
              <a:rPr lang="en-US" altLang="en-US" dirty="0"/>
              <a:t>Learn and apply the Gibbs sampler, Metropolis algorithm, and Metropolis-Hasting algorithm.</a:t>
            </a:r>
          </a:p>
        </p:txBody>
      </p:sp>
      <p:sp>
        <p:nvSpPr>
          <p:cNvPr id="4" name="Slide Number Placeholder 3"/>
          <p:cNvSpPr>
            <a:spLocks noGrp="1"/>
          </p:cNvSpPr>
          <p:nvPr>
            <p:ph type="sldNum" sz="quarter" idx="5"/>
          </p:nvPr>
        </p:nvSpPr>
        <p:spPr/>
        <p:txBody>
          <a:bodyPr/>
          <a:lstStyle/>
          <a:p>
            <a:fld id="{EA5E4751-2FA4-1F40-84D6-9A2F118C7913}" type="slidenum">
              <a:rPr lang="en-US" smtClean="0"/>
              <a:t>3</a:t>
            </a:fld>
            <a:endParaRPr lang="en-US"/>
          </a:p>
        </p:txBody>
      </p:sp>
    </p:spTree>
    <p:extLst>
      <p:ext uri="{BB962C8B-B14F-4D97-AF65-F5344CB8AC3E}">
        <p14:creationId xmlns:p14="http://schemas.microsoft.com/office/powerpoint/2010/main" val="2692309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Topics to review for this lesson include </a:t>
            </a:r>
          </a:p>
          <a:p>
            <a:endParaRPr lang="en-US" dirty="0"/>
          </a:p>
          <a:p>
            <a:r>
              <a:rPr lang="en-US" dirty="0"/>
              <a:t>Matrices</a:t>
            </a:r>
          </a:p>
          <a:p>
            <a:endParaRPr lang="en-US" dirty="0"/>
          </a:p>
          <a:p>
            <a:r>
              <a:rPr lang="en-US" dirty="0"/>
              <a:t>Monte </a:t>
            </a:r>
            <a:r>
              <a:rPr lang="en-US" dirty="0" err="1"/>
              <a:t>carlo</a:t>
            </a:r>
            <a:r>
              <a:rPr lang="en-US" dirty="0"/>
              <a:t> simulation </a:t>
            </a:r>
          </a:p>
        </p:txBody>
      </p:sp>
      <p:sp>
        <p:nvSpPr>
          <p:cNvPr id="4" name="Slide Number Placeholder 3"/>
          <p:cNvSpPr>
            <a:spLocks noGrp="1"/>
          </p:cNvSpPr>
          <p:nvPr>
            <p:ph type="sldNum" sz="quarter" idx="5"/>
          </p:nvPr>
        </p:nvSpPr>
        <p:spPr/>
        <p:txBody>
          <a:bodyPr/>
          <a:lstStyle/>
          <a:p>
            <a:fld id="{EA5E4751-2FA4-1F40-84D6-9A2F118C7913}" type="slidenum">
              <a:rPr lang="en-US" smtClean="0"/>
              <a:t>4</a:t>
            </a:fld>
            <a:endParaRPr lang="en-US"/>
          </a:p>
        </p:txBody>
      </p:sp>
    </p:spTree>
    <p:extLst>
      <p:ext uri="{BB962C8B-B14F-4D97-AF65-F5344CB8AC3E}">
        <p14:creationId xmlns:p14="http://schemas.microsoft.com/office/powerpoint/2010/main" val="4285477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53DA10-8744-155C-D50B-DBC8107A1C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8CA894-C2E7-56EC-9693-1C42A63929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CB4977-06E9-2F46-9F7F-95CCD800FBA0}"/>
              </a:ext>
            </a:extLst>
          </p:cNvPr>
          <p:cNvSpPr>
            <a:spLocks noGrp="1"/>
          </p:cNvSpPr>
          <p:nvPr>
            <p:ph type="body" idx="1"/>
          </p:nvPr>
        </p:nvSpPr>
        <p:spPr/>
        <p:txBody>
          <a:bodyPr/>
          <a:lstStyle/>
          <a:p>
            <a:r>
              <a:rPr lang="en-US" dirty="0"/>
              <a:t>Topics to review for this lesson include </a:t>
            </a:r>
          </a:p>
          <a:p>
            <a:endParaRPr lang="en-US" dirty="0"/>
          </a:p>
          <a:p>
            <a:r>
              <a:rPr lang="en-US" dirty="0"/>
              <a:t>Matrices</a:t>
            </a:r>
          </a:p>
          <a:p>
            <a:endParaRPr lang="en-US" dirty="0"/>
          </a:p>
          <a:p>
            <a:r>
              <a:rPr lang="en-US" dirty="0"/>
              <a:t>Monte </a:t>
            </a:r>
            <a:r>
              <a:rPr lang="en-US" dirty="0" err="1"/>
              <a:t>carlo</a:t>
            </a:r>
            <a:r>
              <a:rPr lang="en-US" dirty="0"/>
              <a:t> simulation </a:t>
            </a:r>
          </a:p>
        </p:txBody>
      </p:sp>
      <p:sp>
        <p:nvSpPr>
          <p:cNvPr id="4" name="Slide Number Placeholder 3">
            <a:extLst>
              <a:ext uri="{FF2B5EF4-FFF2-40B4-BE49-F238E27FC236}">
                <a16:creationId xmlns:a16="http://schemas.microsoft.com/office/drawing/2014/main" id="{38BC9727-6A60-3DC1-7283-DF404B27E675}"/>
              </a:ext>
            </a:extLst>
          </p:cNvPr>
          <p:cNvSpPr>
            <a:spLocks noGrp="1"/>
          </p:cNvSpPr>
          <p:nvPr>
            <p:ph type="sldNum" sz="quarter" idx="5"/>
          </p:nvPr>
        </p:nvSpPr>
        <p:spPr/>
        <p:txBody>
          <a:bodyPr/>
          <a:lstStyle/>
          <a:p>
            <a:fld id="{EA5E4751-2FA4-1F40-84D6-9A2F118C7913}" type="slidenum">
              <a:rPr lang="en-US" smtClean="0"/>
              <a:t>5</a:t>
            </a:fld>
            <a:endParaRPr lang="en-US"/>
          </a:p>
        </p:txBody>
      </p:sp>
    </p:spTree>
    <p:extLst>
      <p:ext uri="{BB962C8B-B14F-4D97-AF65-F5344CB8AC3E}">
        <p14:creationId xmlns:p14="http://schemas.microsoft.com/office/powerpoint/2010/main" val="341943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1C9AA9-0B01-542D-E4AE-B0299D637E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7E77DF-34C2-2BE2-A68F-54E3E62ED7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653601-6857-61B1-52DF-E656DE5AD758}"/>
              </a:ext>
            </a:extLst>
          </p:cNvPr>
          <p:cNvSpPr>
            <a:spLocks noGrp="1"/>
          </p:cNvSpPr>
          <p:nvPr>
            <p:ph type="body" idx="1"/>
          </p:nvPr>
        </p:nvSpPr>
        <p:spPr/>
        <p:txBody>
          <a:bodyPr/>
          <a:lstStyle/>
          <a:p>
            <a:r>
              <a:rPr lang="en-US" dirty="0"/>
              <a:t>Topics to review for this lesson include </a:t>
            </a:r>
          </a:p>
          <a:p>
            <a:endParaRPr lang="en-US" dirty="0"/>
          </a:p>
          <a:p>
            <a:r>
              <a:rPr lang="en-US" dirty="0"/>
              <a:t>Matrices</a:t>
            </a:r>
          </a:p>
          <a:p>
            <a:endParaRPr lang="en-US" dirty="0"/>
          </a:p>
          <a:p>
            <a:r>
              <a:rPr lang="en-US" dirty="0"/>
              <a:t>Monte </a:t>
            </a:r>
            <a:r>
              <a:rPr lang="en-US" dirty="0" err="1"/>
              <a:t>carlo</a:t>
            </a:r>
            <a:r>
              <a:rPr lang="en-US" dirty="0"/>
              <a:t> simulation </a:t>
            </a:r>
          </a:p>
        </p:txBody>
      </p:sp>
      <p:sp>
        <p:nvSpPr>
          <p:cNvPr id="4" name="Slide Number Placeholder 3">
            <a:extLst>
              <a:ext uri="{FF2B5EF4-FFF2-40B4-BE49-F238E27FC236}">
                <a16:creationId xmlns:a16="http://schemas.microsoft.com/office/drawing/2014/main" id="{5DDCA686-F96A-E74A-A39B-2B7E3C91680E}"/>
              </a:ext>
            </a:extLst>
          </p:cNvPr>
          <p:cNvSpPr>
            <a:spLocks noGrp="1"/>
          </p:cNvSpPr>
          <p:nvPr>
            <p:ph type="sldNum" sz="quarter" idx="5"/>
          </p:nvPr>
        </p:nvSpPr>
        <p:spPr/>
        <p:txBody>
          <a:bodyPr/>
          <a:lstStyle/>
          <a:p>
            <a:fld id="{EA5E4751-2FA4-1F40-84D6-9A2F118C7913}" type="slidenum">
              <a:rPr lang="en-US" smtClean="0"/>
              <a:t>6</a:t>
            </a:fld>
            <a:endParaRPr lang="en-US"/>
          </a:p>
        </p:txBody>
      </p:sp>
    </p:spTree>
    <p:extLst>
      <p:ext uri="{BB962C8B-B14F-4D97-AF65-F5344CB8AC3E}">
        <p14:creationId xmlns:p14="http://schemas.microsoft.com/office/powerpoint/2010/main" val="3755604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A Markov chain is a sequence of random variables where each variable is influenced only by the most recent one. In other words, it is a memory-less process.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E0E0E"/>
              </a:solidFill>
              <a:effectLst/>
              <a:latin typeface=".SF 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Think of weather forecasting: today’s weather influences tomorrow’s weather. </a:t>
            </a:r>
            <a:endParaRPr lang="en-US" dirty="0"/>
          </a:p>
        </p:txBody>
      </p:sp>
      <p:sp>
        <p:nvSpPr>
          <p:cNvPr id="4" name="Slide Number Placeholder 3"/>
          <p:cNvSpPr>
            <a:spLocks noGrp="1"/>
          </p:cNvSpPr>
          <p:nvPr>
            <p:ph type="sldNum" sz="quarter" idx="5"/>
          </p:nvPr>
        </p:nvSpPr>
        <p:spPr/>
        <p:txBody>
          <a:bodyPr/>
          <a:lstStyle/>
          <a:p>
            <a:fld id="{EA5E4751-2FA4-1F40-84D6-9A2F118C7913}" type="slidenum">
              <a:rPr lang="en-US" smtClean="0"/>
              <a:t>7</a:t>
            </a:fld>
            <a:endParaRPr lang="en-US"/>
          </a:p>
        </p:txBody>
      </p:sp>
    </p:spTree>
    <p:extLst>
      <p:ext uri="{BB962C8B-B14F-4D97-AF65-F5344CB8AC3E}">
        <p14:creationId xmlns:p14="http://schemas.microsoft.com/office/powerpoint/2010/main" val="2925912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5E4751-2FA4-1F40-84D6-9A2F118C7913}" type="slidenum">
              <a:rPr lang="en-US" smtClean="0"/>
              <a:t>8</a:t>
            </a:fld>
            <a:endParaRPr lang="en-US"/>
          </a:p>
        </p:txBody>
      </p:sp>
    </p:spTree>
    <p:extLst>
      <p:ext uri="{BB962C8B-B14F-4D97-AF65-F5344CB8AC3E}">
        <p14:creationId xmlns:p14="http://schemas.microsoft.com/office/powerpoint/2010/main" val="1401261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5E4751-2FA4-1F40-84D6-9A2F118C7913}" type="slidenum">
              <a:rPr lang="en-US" smtClean="0"/>
              <a:t>9</a:t>
            </a:fld>
            <a:endParaRPr lang="en-US"/>
          </a:p>
        </p:txBody>
      </p:sp>
    </p:spTree>
    <p:extLst>
      <p:ext uri="{BB962C8B-B14F-4D97-AF65-F5344CB8AC3E}">
        <p14:creationId xmlns:p14="http://schemas.microsoft.com/office/powerpoint/2010/main" val="2092663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A486D6-E442-077A-EEB3-88D208F2FC4C}"/>
              </a:ext>
            </a:extLst>
          </p:cNvPr>
          <p:cNvSpPr/>
          <p:nvPr/>
        </p:nvSpPr>
        <p:spPr>
          <a:xfrm>
            <a:off x="2657477" y="1943101"/>
            <a:ext cx="12973050" cy="4730750"/>
          </a:xfrm>
          <a:prstGeom prst="rect">
            <a:avLst/>
          </a:prstGeom>
          <a:noFill/>
          <a:ln w="12700" cap="flat" cmpd="sng">
            <a:solidFill>
              <a:schemeClr val="bg1"/>
            </a:solidFill>
            <a:prstDash val="solid"/>
          </a:ln>
          <a:effectLst>
            <a:outerShdw blurRad="63500" sx="100500" sy="100500" algn="ctr" rotWithShape="0">
              <a:prstClr val="black">
                <a:alpha val="50000"/>
              </a:prstClr>
            </a:outerShdw>
          </a:effectLst>
        </p:spPr>
        <p:txBody>
          <a:bodyPr>
            <a:normAutofit/>
          </a:bodyPr>
          <a:lstStyle/>
          <a:p>
            <a:pPr defTabSz="1828800" fontAlgn="auto">
              <a:spcBef>
                <a:spcPts val="4000"/>
              </a:spcBef>
              <a:spcAft>
                <a:spcPts val="0"/>
              </a:spcAft>
              <a:buClr>
                <a:schemeClr val="accent1">
                  <a:lumMod val="60000"/>
                  <a:lumOff val="40000"/>
                </a:schemeClr>
              </a:buClr>
              <a:buSzPct val="110000"/>
              <a:buFont typeface="Wingdings 2" pitchFamily="18" charset="2"/>
              <a:buNone/>
              <a:defRPr/>
            </a:pPr>
            <a:endParaRPr sz="6400">
              <a:solidFill>
                <a:schemeClr val="tx1">
                  <a:lumMod val="65000"/>
                  <a:lumOff val="35000"/>
                </a:schemeClr>
              </a:solidFill>
              <a:latin typeface="+mn-lt"/>
              <a:ea typeface="+mn-ea"/>
            </a:endParaRPr>
          </a:p>
        </p:txBody>
      </p:sp>
      <p:sp>
        <p:nvSpPr>
          <p:cNvPr id="2" name="Title 1"/>
          <p:cNvSpPr>
            <a:spLocks noGrp="1"/>
          </p:cNvSpPr>
          <p:nvPr>
            <p:ph type="ctrTitle"/>
          </p:nvPr>
        </p:nvSpPr>
        <p:spPr>
          <a:xfrm>
            <a:off x="2645842" y="2286000"/>
            <a:ext cx="12996316" cy="2587300"/>
          </a:xfrm>
        </p:spPr>
        <p:txBody>
          <a:bodyPr lIns="182880" rIns="182880" rtlCol="0">
            <a:noAutofit/>
          </a:bodyPr>
          <a:lstStyle>
            <a:lvl1pPr marL="0" indent="0" algn="ctr" defTabSz="1828800" rtl="0" eaLnBrk="1" latinLnBrk="0" hangingPunct="1">
              <a:spcBef>
                <a:spcPct val="0"/>
              </a:spcBef>
              <a:buClr>
                <a:schemeClr val="accent1">
                  <a:lumMod val="60000"/>
                  <a:lumOff val="40000"/>
                </a:schemeClr>
              </a:buClr>
              <a:buSzPct val="110000"/>
              <a:buFont typeface="Wingdings 2" pitchFamily="18" charset="2"/>
              <a:buNone/>
              <a:defRPr sz="7200" b="1" kern="1200">
                <a:solidFill>
                  <a:schemeClr val="accent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2645845" y="4948519"/>
            <a:ext cx="12996318" cy="1374962"/>
          </a:xfrm>
        </p:spPr>
        <p:txBody>
          <a:bodyPr rtlCol="0">
            <a:normAutofit/>
          </a:bodyPr>
          <a:lstStyle>
            <a:lvl1pPr marL="0" indent="0" algn="ctr" defTabSz="1828800" rtl="0" eaLnBrk="1" latinLnBrk="0" hangingPunct="1">
              <a:spcBef>
                <a:spcPts val="600"/>
              </a:spcBef>
              <a:buClr>
                <a:schemeClr val="accent1">
                  <a:lumMod val="60000"/>
                  <a:lumOff val="40000"/>
                </a:schemeClr>
              </a:buClr>
              <a:buSzPct val="110000"/>
              <a:buFont typeface="Wingdings 2" pitchFamily="18" charset="2"/>
              <a:buNone/>
              <a:defRPr sz="3600" kern="1200">
                <a:solidFill>
                  <a:schemeClr val="tx1"/>
                </a:solidFill>
                <a:latin typeface="+mn-lt"/>
                <a:ea typeface="+mn-ea"/>
                <a:cs typeface="+mn-cs"/>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dirty="0"/>
              <a:t>Click to edit Master subtitle style</a:t>
            </a:r>
            <a:endParaRPr dirty="0"/>
          </a:p>
        </p:txBody>
      </p:sp>
    </p:spTree>
    <p:extLst>
      <p:ext uri="{BB962C8B-B14F-4D97-AF65-F5344CB8AC3E}">
        <p14:creationId xmlns:p14="http://schemas.microsoft.com/office/powerpoint/2010/main" val="166748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8550" y="161365"/>
            <a:ext cx="16084552" cy="1551434"/>
          </a:xfrm>
        </p:spPr>
        <p:txBody>
          <a:bodyPr/>
          <a:lstStyle>
            <a:lvl1pPr>
              <a:defRPr sz="5600" b="1"/>
            </a:lvl1pPr>
          </a:lstStyle>
          <a:p>
            <a:r>
              <a:rPr lang="en-US"/>
              <a:t>Click to edit Master title style</a:t>
            </a:r>
            <a:endParaRPr/>
          </a:p>
        </p:txBody>
      </p:sp>
      <p:sp>
        <p:nvSpPr>
          <p:cNvPr id="3" name="Content Placeholder 2"/>
          <p:cNvSpPr>
            <a:spLocks noGrp="1"/>
          </p:cNvSpPr>
          <p:nvPr>
            <p:ph idx="1"/>
          </p:nvPr>
        </p:nvSpPr>
        <p:spPr>
          <a:xfrm>
            <a:off x="1098550" y="2050699"/>
            <a:ext cx="16084552" cy="6888006"/>
          </a:xfrm>
        </p:spPr>
        <p:txBody>
          <a:bodyPr/>
          <a:lstStyle>
            <a:lvl1pPr>
              <a:defRPr sz="4000"/>
            </a:lvl1pPr>
            <a:lvl2pPr>
              <a:defRPr sz="3600"/>
            </a:lvl2pPr>
            <a:lvl3pPr>
              <a:defRPr sz="3200"/>
            </a:lvl3pPr>
            <a:lvl4pPr>
              <a:defRPr sz="2800"/>
            </a:lvl4pPr>
            <a:lvl5pP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Tree>
    <p:extLst>
      <p:ext uri="{BB962C8B-B14F-4D97-AF65-F5344CB8AC3E}">
        <p14:creationId xmlns:p14="http://schemas.microsoft.com/office/powerpoint/2010/main" val="2602593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8550" y="2085698"/>
            <a:ext cx="7680960" cy="6515100"/>
          </a:xfrm>
        </p:spPr>
        <p:txBody>
          <a:bodyPr>
            <a:normAutofit/>
          </a:bodyPr>
          <a:lstStyle>
            <a:lvl1pPr>
              <a:spcBef>
                <a:spcPts val="3200"/>
              </a:spcBef>
              <a:defRPr sz="4000"/>
            </a:lvl1pPr>
            <a:lvl2pPr>
              <a:defRPr sz="3600"/>
            </a:lvl2pPr>
            <a:lvl3pPr>
              <a:defRPr sz="3200"/>
            </a:lvl3pPr>
            <a:lvl4pPr>
              <a:defRPr sz="2800"/>
            </a:lvl4pPr>
            <a:lvl5pPr>
              <a:defRPr sz="2400"/>
            </a:lvl5pPr>
            <a:lvl6pPr>
              <a:defRPr sz="3600"/>
            </a:lvl6pPr>
            <a:lvl7pPr>
              <a:defRPr sz="3600"/>
            </a:lvl7pPr>
            <a:lvl8pPr>
              <a:defRPr sz="3600"/>
            </a:lvl8pPr>
            <a:lvl9pPr>
              <a:defRPr sz="3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9502142" y="2085698"/>
            <a:ext cx="7680960" cy="6515100"/>
          </a:xfrm>
        </p:spPr>
        <p:txBody>
          <a:bodyPr>
            <a:normAutofit/>
          </a:bodyPr>
          <a:lstStyle>
            <a:lvl1pPr>
              <a:spcBef>
                <a:spcPts val="3200"/>
              </a:spcBef>
              <a:defRPr sz="4000"/>
            </a:lvl1pPr>
            <a:lvl2pPr>
              <a:defRPr sz="3600"/>
            </a:lvl2pPr>
            <a:lvl3pPr>
              <a:defRPr sz="3200"/>
            </a:lvl3pPr>
            <a:lvl4pPr>
              <a:defRPr sz="2800"/>
            </a:lvl4pPr>
            <a:lvl5pPr>
              <a:defRPr sz="2400"/>
            </a:lvl5pPr>
            <a:lvl6pPr>
              <a:defRPr sz="3600"/>
            </a:lvl6pPr>
            <a:lvl7pPr>
              <a:defRPr sz="3600"/>
            </a:lvl7pPr>
            <a:lvl8pPr>
              <a:defRPr sz="3600"/>
            </a:lvl8pPr>
            <a:lvl9pPr>
              <a:defRPr sz="3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Title 1"/>
          <p:cNvSpPr>
            <a:spLocks noGrp="1"/>
          </p:cNvSpPr>
          <p:nvPr>
            <p:ph type="title"/>
          </p:nvPr>
        </p:nvSpPr>
        <p:spPr>
          <a:xfrm>
            <a:off x="1098550" y="161365"/>
            <a:ext cx="16084552" cy="1551434"/>
          </a:xfrm>
        </p:spPr>
        <p:txBody>
          <a:bodyPr/>
          <a:lstStyle>
            <a:lvl1pPr>
              <a:defRPr sz="5600" b="1"/>
            </a:lvl1pPr>
          </a:lstStyle>
          <a:p>
            <a:r>
              <a:rPr lang="en-US"/>
              <a:t>Click to edit Master title style</a:t>
            </a:r>
            <a:endParaRPr/>
          </a:p>
        </p:txBody>
      </p:sp>
    </p:spTree>
    <p:extLst>
      <p:ext uri="{BB962C8B-B14F-4D97-AF65-F5344CB8AC3E}">
        <p14:creationId xmlns:p14="http://schemas.microsoft.com/office/powerpoint/2010/main" val="5561141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82098A7-74DB-47EC-8637-CFD1F5FF8EA6}"/>
              </a:ext>
            </a:extLst>
          </p:cNvPr>
          <p:cNvSpPr>
            <a:spLocks noGrp="1"/>
          </p:cNvSpPr>
          <p:nvPr>
            <p:ph type="title"/>
          </p:nvPr>
        </p:nvSpPr>
        <p:spPr bwMode="auto">
          <a:xfrm>
            <a:off x="1098551" y="161926"/>
            <a:ext cx="16084550" cy="2003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30E7C49-5D51-22BD-9218-005012D508B4}"/>
              </a:ext>
            </a:extLst>
          </p:cNvPr>
          <p:cNvSpPr>
            <a:spLocks noGrp="1"/>
          </p:cNvSpPr>
          <p:nvPr>
            <p:ph type="body" idx="1"/>
          </p:nvPr>
        </p:nvSpPr>
        <p:spPr bwMode="auto">
          <a:xfrm>
            <a:off x="1098551" y="2400300"/>
            <a:ext cx="16084550" cy="651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8" name="Picture 5" descr="ILTECH_wht_horiz.png">
            <a:extLst>
              <a:ext uri="{FF2B5EF4-FFF2-40B4-BE49-F238E27FC236}">
                <a16:creationId xmlns:a16="http://schemas.microsoft.com/office/drawing/2014/main" id="{42D74730-BBC2-6B47-9AEF-9E8FDE440A0D}"/>
              </a:ext>
            </a:extLst>
          </p:cNvPr>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4189076" y="9185276"/>
            <a:ext cx="35560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6" r:id="rId1"/>
    <p:sldLayoutId id="2147483674" r:id="rId2"/>
    <p:sldLayoutId id="2147483675" r:id="rId3"/>
  </p:sldLayoutIdLst>
  <p:txStyles>
    <p:titleStyle>
      <a:lvl1pPr algn="ctr" rtl="0" fontAlgn="base">
        <a:spcBef>
          <a:spcPct val="0"/>
        </a:spcBef>
        <a:spcAft>
          <a:spcPct val="0"/>
        </a:spcAft>
        <a:defRPr sz="5600" b="1" kern="1200">
          <a:solidFill>
            <a:schemeClr val="accent1"/>
          </a:solidFill>
          <a:latin typeface="+mj-lt"/>
          <a:ea typeface="ＭＳ Ｐゴシック" panose="020B0600070205080204" pitchFamily="34" charset="-128"/>
          <a:cs typeface="+mj-cs"/>
        </a:defRPr>
      </a:lvl1pPr>
      <a:lvl2pPr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2pPr>
      <a:lvl3pPr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3pPr>
      <a:lvl4pPr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4pPr>
      <a:lvl5pPr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5pPr>
      <a:lvl6pPr marL="914400"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6pPr>
      <a:lvl7pPr marL="1828800"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7pPr>
      <a:lvl8pPr marL="2743200"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8pPr>
      <a:lvl9pPr marL="3657600" algn="ctr" rtl="0" fontAlgn="base">
        <a:spcBef>
          <a:spcPct val="0"/>
        </a:spcBef>
        <a:spcAft>
          <a:spcPct val="0"/>
        </a:spcAft>
        <a:defRPr sz="5600" b="1">
          <a:solidFill>
            <a:schemeClr val="accent1"/>
          </a:solidFill>
          <a:latin typeface="Arial" panose="020B0604020202020204" pitchFamily="34" charset="0"/>
          <a:ea typeface="ＭＳ Ｐゴシック" panose="020B0600070205080204" pitchFamily="34" charset="-128"/>
        </a:defRPr>
      </a:lvl9pPr>
    </p:titleStyle>
    <p:bodyStyle>
      <a:lvl1pPr marL="698500" indent="-698500" algn="l" rtl="0" fontAlgn="base">
        <a:spcBef>
          <a:spcPts val="4000"/>
        </a:spcBef>
        <a:spcAft>
          <a:spcPct val="0"/>
        </a:spcAft>
        <a:buClr>
          <a:schemeClr val="accent2"/>
        </a:buClr>
        <a:buSzPct val="100000"/>
        <a:buFont typeface="Wingdings 2" pitchFamily="2" charset="2"/>
        <a:buChar char=""/>
        <a:defRPr sz="4800" kern="1200">
          <a:solidFill>
            <a:schemeClr val="tx1"/>
          </a:solidFill>
          <a:latin typeface="+mn-lt"/>
          <a:ea typeface="ＭＳ Ｐゴシック" panose="020B0600070205080204" pitchFamily="34" charset="-128"/>
          <a:cs typeface="+mn-cs"/>
        </a:defRPr>
      </a:lvl1pPr>
      <a:lvl2pPr marL="1371600" indent="-673100" algn="l" rtl="0" fontAlgn="base">
        <a:spcBef>
          <a:spcPts val="1200"/>
        </a:spcBef>
        <a:spcAft>
          <a:spcPct val="0"/>
        </a:spcAft>
        <a:buClr>
          <a:srgbClr val="808080"/>
        </a:buClr>
        <a:buSzPct val="100000"/>
        <a:buFont typeface="Wingdings 2" pitchFamily="2" charset="2"/>
        <a:buChar char=""/>
        <a:defRPr sz="4400" kern="1200">
          <a:solidFill>
            <a:schemeClr val="tx1"/>
          </a:solidFill>
          <a:latin typeface="+mn-lt"/>
          <a:ea typeface="ＭＳ Ｐゴシック" panose="020B0600070205080204" pitchFamily="34" charset="-128"/>
          <a:cs typeface="+mn-cs"/>
        </a:defRPr>
      </a:lvl2pPr>
      <a:lvl3pPr marL="1936750" indent="-565150" algn="l" rtl="0" fontAlgn="base">
        <a:spcBef>
          <a:spcPts val="1200"/>
        </a:spcBef>
        <a:spcAft>
          <a:spcPct val="0"/>
        </a:spcAft>
        <a:buClr>
          <a:srgbClr val="969696"/>
        </a:buClr>
        <a:buSzPct val="100000"/>
        <a:buFont typeface="Wingdings 2" pitchFamily="2" charset="2"/>
        <a:buChar char=""/>
        <a:defRPr sz="4000" kern="1200">
          <a:solidFill>
            <a:schemeClr val="tx1"/>
          </a:solidFill>
          <a:latin typeface="+mn-lt"/>
          <a:ea typeface="ＭＳ Ｐゴシック" panose="020B0600070205080204" pitchFamily="34" charset="-128"/>
          <a:cs typeface="+mn-cs"/>
        </a:defRPr>
      </a:lvl3pPr>
      <a:lvl4pPr marL="2527300" indent="-590550" algn="l" rtl="0" fontAlgn="base">
        <a:spcBef>
          <a:spcPts val="1200"/>
        </a:spcBef>
        <a:spcAft>
          <a:spcPct val="0"/>
        </a:spcAft>
        <a:buClr>
          <a:srgbClr val="F8BC65"/>
        </a:buClr>
        <a:buSzPct val="100000"/>
        <a:buFont typeface="Wingdings 2" pitchFamily="2" charset="2"/>
        <a:buChar char=""/>
        <a:defRPr kern="1200">
          <a:solidFill>
            <a:schemeClr val="tx1"/>
          </a:solidFill>
          <a:latin typeface="+mn-lt"/>
          <a:ea typeface="ＭＳ Ｐゴシック" panose="020B0600070205080204" pitchFamily="34" charset="-128"/>
          <a:cs typeface="+mn-cs"/>
        </a:defRPr>
      </a:lvl4pPr>
      <a:lvl5pPr marL="3092450" indent="-565150" algn="l" rtl="0" fontAlgn="base">
        <a:spcBef>
          <a:spcPts val="1200"/>
        </a:spcBef>
        <a:spcAft>
          <a:spcPct val="0"/>
        </a:spcAft>
        <a:buClr>
          <a:srgbClr val="FBD299"/>
        </a:buClr>
        <a:buSzPct val="100000"/>
        <a:buFont typeface="Wingdings 2" pitchFamily="2" charset="2"/>
        <a:buChar char=""/>
        <a:defRPr kern="1200">
          <a:solidFill>
            <a:schemeClr val="tx1"/>
          </a:solidFill>
          <a:latin typeface="+mn-lt"/>
          <a:ea typeface="ＭＳ Ｐゴシック" panose="020B0600070205080204" pitchFamily="34" charset="-128"/>
          <a:cs typeface="+mn-cs"/>
        </a:defRPr>
      </a:lvl5pPr>
      <a:lvl6pPr marL="3657600" indent="-565150" algn="l" defTabSz="1828800" rtl="0" eaLnBrk="1" latinLnBrk="0" hangingPunct="1">
        <a:spcBef>
          <a:spcPct val="20000"/>
        </a:spcBef>
        <a:buClr>
          <a:schemeClr val="accent2"/>
        </a:buClr>
        <a:buSzPct val="110000"/>
        <a:buFont typeface="Wingdings 2" pitchFamily="18" charset="2"/>
        <a:buChar char=""/>
        <a:defRPr lang="en-US" sz="3600" kern="1200" dirty="0" smtClean="0">
          <a:solidFill>
            <a:schemeClr val="tx1">
              <a:lumMod val="65000"/>
              <a:lumOff val="35000"/>
            </a:schemeClr>
          </a:solidFill>
          <a:latin typeface="+mn-lt"/>
          <a:ea typeface="+mn-ea"/>
          <a:cs typeface="+mn-cs"/>
        </a:defRPr>
      </a:lvl6pPr>
      <a:lvl7pPr marL="4235450" indent="-565150" algn="l" defTabSz="1828800" rtl="0" eaLnBrk="1" latinLnBrk="0" hangingPunct="1">
        <a:spcBef>
          <a:spcPct val="20000"/>
        </a:spcBef>
        <a:buClr>
          <a:schemeClr val="accent1">
            <a:lumMod val="60000"/>
            <a:lumOff val="40000"/>
          </a:schemeClr>
        </a:buClr>
        <a:buSzPct val="110000"/>
        <a:buFont typeface="Wingdings 2" pitchFamily="18" charset="2"/>
        <a:buChar char=""/>
        <a:defRPr lang="en-US" sz="3600" kern="1200" dirty="0" smtClean="0">
          <a:solidFill>
            <a:schemeClr val="tx1">
              <a:lumMod val="65000"/>
              <a:lumOff val="35000"/>
            </a:schemeClr>
          </a:solidFill>
          <a:latin typeface="+mn-lt"/>
          <a:ea typeface="+mn-ea"/>
          <a:cs typeface="+mn-cs"/>
        </a:defRPr>
      </a:lvl7pPr>
      <a:lvl8pPr marL="4797426" indent="-565150" algn="l" defTabSz="1828800" rtl="0" eaLnBrk="1" latinLnBrk="0" hangingPunct="1">
        <a:spcBef>
          <a:spcPct val="20000"/>
        </a:spcBef>
        <a:buClr>
          <a:schemeClr val="accent2"/>
        </a:buClr>
        <a:buSzPct val="110000"/>
        <a:buFont typeface="Wingdings 2" pitchFamily="18" charset="2"/>
        <a:buChar char=""/>
        <a:defRPr lang="en-US" sz="3600" kern="1200" dirty="0" smtClean="0">
          <a:solidFill>
            <a:schemeClr val="tx1">
              <a:lumMod val="65000"/>
              <a:lumOff val="35000"/>
            </a:schemeClr>
          </a:solidFill>
          <a:latin typeface="+mn-lt"/>
          <a:ea typeface="+mn-ea"/>
          <a:cs typeface="+mn-cs"/>
        </a:defRPr>
      </a:lvl8pPr>
      <a:lvl9pPr marL="5378450" indent="-565150" algn="l" defTabSz="1828800" rtl="0" eaLnBrk="1" latinLnBrk="0" hangingPunct="1">
        <a:spcBef>
          <a:spcPct val="20000"/>
        </a:spcBef>
        <a:buClr>
          <a:schemeClr val="accent1">
            <a:lumMod val="60000"/>
            <a:lumOff val="40000"/>
          </a:schemeClr>
        </a:buClr>
        <a:buSzPct val="110000"/>
        <a:buFont typeface="Wingdings 2" pitchFamily="18" charset="2"/>
        <a:buChar char=""/>
        <a:defRPr lang="en-US" sz="3600" kern="1200" dirty="0">
          <a:solidFill>
            <a:schemeClr val="tx1">
              <a:lumMod val="65000"/>
              <a:lumOff val="35000"/>
            </a:schemeClr>
          </a:solidFill>
          <a:latin typeface="+mn-lt"/>
          <a:ea typeface="+mn-ea"/>
          <a:cs typeface="+mn-cs"/>
        </a:defRPr>
      </a:lvl9pPr>
    </p:bodyStyle>
    <p:otherStyle>
      <a:defPPr>
        <a:defRPr/>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3D2C4-084C-C545-00AC-430EC19B6C87}"/>
              </a:ext>
            </a:extLst>
          </p:cNvPr>
          <p:cNvSpPr>
            <a:spLocks noGrp="1"/>
          </p:cNvSpPr>
          <p:nvPr>
            <p:ph type="ctrTitle"/>
          </p:nvPr>
        </p:nvSpPr>
        <p:spPr>
          <a:xfrm>
            <a:off x="2644777" y="2286001"/>
            <a:ext cx="12998450" cy="2587626"/>
          </a:xfrm>
        </p:spPr>
        <p:txBody>
          <a:bodyPr/>
          <a:lstStyle/>
          <a:p>
            <a:pPr fontAlgn="auto">
              <a:spcAft>
                <a:spcPts val="0"/>
              </a:spcAft>
              <a:defRPr/>
            </a:pPr>
            <a:r>
              <a:rPr lang="en-US" dirty="0"/>
              <a:t>Bayesian Inference</a:t>
            </a:r>
          </a:p>
        </p:txBody>
      </p:sp>
      <p:sp>
        <p:nvSpPr>
          <p:cNvPr id="3" name="Subtitle 2">
            <a:extLst>
              <a:ext uri="{FF2B5EF4-FFF2-40B4-BE49-F238E27FC236}">
                <a16:creationId xmlns:a16="http://schemas.microsoft.com/office/drawing/2014/main" id="{1773A97B-06C2-BD5D-13DD-A14A00967D4E}"/>
              </a:ext>
            </a:extLst>
          </p:cNvPr>
          <p:cNvSpPr>
            <a:spLocks noGrp="1"/>
          </p:cNvSpPr>
          <p:nvPr>
            <p:ph type="subTitle" idx="1"/>
          </p:nvPr>
        </p:nvSpPr>
        <p:spPr>
          <a:xfrm>
            <a:off x="2644777" y="4949827"/>
            <a:ext cx="12998450" cy="1374774"/>
          </a:xfrm>
        </p:spPr>
        <p:txBody>
          <a:bodyPr/>
          <a:lstStyle/>
          <a:p>
            <a:pPr fontAlgn="auto">
              <a:spcAft>
                <a:spcPts val="0"/>
              </a:spcAft>
              <a:defRPr/>
            </a:pPr>
            <a:r>
              <a:rPr lang="en-US" dirty="0"/>
              <a:t>Module 6, Lesson 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97CEB4-E135-E708-3663-D1027F0853B9}"/>
              </a:ext>
            </a:extLst>
          </p:cNvPr>
          <p:cNvSpPr>
            <a:spLocks noGrp="1"/>
          </p:cNvSpPr>
          <p:nvPr>
            <p:ph type="title"/>
          </p:nvPr>
        </p:nvSpPr>
        <p:spPr/>
        <p:txBody>
          <a:bodyPr/>
          <a:lstStyle/>
          <a:p>
            <a:r>
              <a:rPr lang="en-US" dirty="0"/>
              <a:t>Markov Chain Monte Carlo (MCMC) </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C1EC5BB6-748B-1E4D-9C6C-0D467A299AEF}"/>
                  </a:ext>
                </a:extLst>
              </p:cNvPr>
              <p:cNvSpPr>
                <a:spLocks noGrp="1"/>
              </p:cNvSpPr>
              <p:nvPr>
                <p:ph idx="1"/>
              </p:nvPr>
            </p:nvSpPr>
            <p:spPr/>
            <p:txBody>
              <a:bodyPr/>
              <a:lstStyle/>
              <a:p>
                <a:r>
                  <a:rPr lang="en-US" b="1" dirty="0">
                    <a:solidFill>
                      <a:schemeClr val="bg1"/>
                    </a:solidFill>
                  </a:rPr>
                  <a:t>Monte Carlo </a:t>
                </a:r>
                <a:r>
                  <a:rPr lang="en-US" dirty="0"/>
                  <a:t>methods are algorithms that rely on repeated random sampling to obtain (numerical) results. </a:t>
                </a:r>
              </a:p>
              <a:p>
                <a:pPr lvl="1"/>
                <a:r>
                  <a:rPr lang="en-US" dirty="0"/>
                  <a:t>The basic idea is to use random draws, </a:t>
                </a:r>
                <a14:m>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rPr>
                          <m:t>𝑠</m:t>
                        </m:r>
                      </m:sup>
                    </m:sSup>
                  </m:oMath>
                </a14:m>
                <a:r>
                  <a:rPr lang="en-US" dirty="0"/>
                  <a:t>, to approximate a solution to an analytic problem, for example</a:t>
                </a:r>
              </a:p>
              <a:p>
                <a:pPr marL="698500" lvl="1"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𝑆</m:t>
                          </m:r>
                        </m:den>
                      </m:f>
                      <m:nary>
                        <m:naryPr>
                          <m:chr m:val="∑"/>
                          <m:subHide m:val="on"/>
                          <m:supHide m:val="on"/>
                          <m:ctrlPr>
                            <a:rPr lang="en-US" i="1">
                              <a:latin typeface="Cambria Math" panose="02040503050406030204" pitchFamily="18" charset="0"/>
                            </a:rPr>
                          </m:ctrlPr>
                        </m:naryPr>
                        <m:sub/>
                        <m:sup/>
                        <m:e>
                          <m:r>
                            <a:rPr lang="en-US" i="1">
                              <a:latin typeface="Cambria Math" panose="02040503050406030204" pitchFamily="18" charset="0"/>
                            </a:rPr>
                            <m:t>h</m:t>
                          </m:r>
                          <m:r>
                            <a:rPr lang="en-US" i="1">
                              <a:latin typeface="Cambria Math" panose="02040503050406030204" pitchFamily="18" charset="0"/>
                            </a:rPr>
                            <m:t>(</m:t>
                          </m:r>
                        </m:e>
                      </m:nary>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rPr>
                            <m:t>𝑠</m:t>
                          </m:r>
                        </m:sup>
                      </m:sSup>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nary>
                        <m:naryPr>
                          <m:limLoc m:val="undOvr"/>
                          <m:subHide m:val="on"/>
                          <m:supHide m:val="on"/>
                          <m:ctrlPr>
                            <a:rPr lang="en-US" i="1">
                              <a:latin typeface="Cambria Math" panose="02040503050406030204" pitchFamily="18" charset="0"/>
                            </a:rPr>
                          </m:ctrlPr>
                        </m:naryPr>
                        <m:sub/>
                        <m:sup/>
                        <m:e>
                          <m:r>
                            <a:rPr lang="en-US" i="1">
                              <a:latin typeface="Cambria Math" panose="02040503050406030204" pitchFamily="18" charset="0"/>
                            </a:rPr>
                            <m:t>h</m:t>
                          </m:r>
                          <m:d>
                            <m:dPr>
                              <m:ctrlPr>
                                <a:rPr lang="en-US" i="1">
                                  <a:latin typeface="Cambria Math" panose="02040503050406030204" pitchFamily="18" charset="0"/>
                                </a:rPr>
                              </m:ctrlPr>
                            </m:dPr>
                            <m:e>
                              <m:r>
                                <a:rPr lang="en-US" i="1">
                                  <a:latin typeface="Cambria Math" panose="02040503050406030204" pitchFamily="18" charset="0"/>
                                </a:rPr>
                                <m:t>𝜃</m:t>
                              </m:r>
                            </m:e>
                          </m:d>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𝜃</m:t>
                              </m:r>
                            </m:e>
                            <m:e>
                              <m:r>
                                <a:rPr lang="en-US" i="1">
                                  <a:latin typeface="Cambria Math" panose="02040503050406030204" pitchFamily="18" charset="0"/>
                                </a:rPr>
                                <m:t>𝑦</m:t>
                              </m:r>
                            </m:e>
                          </m:d>
                          <m:r>
                            <a:rPr lang="en-US" i="1">
                              <a:latin typeface="Cambria Math" panose="02040503050406030204" pitchFamily="18" charset="0"/>
                            </a:rPr>
                            <m:t>𝑑</m:t>
                          </m:r>
                          <m:r>
                            <a:rPr lang="en-US" i="1">
                              <a:latin typeface="Cambria Math" panose="02040503050406030204" pitchFamily="18" charset="0"/>
                            </a:rPr>
                            <m:t>𝜃</m:t>
                          </m:r>
                        </m:e>
                      </m:nary>
                    </m:oMath>
                  </m:oMathPara>
                </a14:m>
                <a:endParaRPr lang="en-US" dirty="0"/>
              </a:p>
              <a:p>
                <a:pPr marL="596900" indent="-571500"/>
                <a:r>
                  <a:rPr lang="en-US" b="1" dirty="0">
                    <a:solidFill>
                      <a:schemeClr val="bg1"/>
                    </a:solidFill>
                  </a:rPr>
                  <a:t>Markov chain simulation</a:t>
                </a:r>
                <a:r>
                  <a:rPr lang="en-US" dirty="0"/>
                  <a:t> is used when it is not possible (or not computationally efficient) to sample </a:t>
                </a:r>
                <a14:m>
                  <m:oMath xmlns:m="http://schemas.openxmlformats.org/officeDocument/2006/math">
                    <m:r>
                      <a:rPr lang="en-US" i="1" smtClean="0">
                        <a:latin typeface="Cambria Math" panose="02040503050406030204" pitchFamily="18" charset="0"/>
                      </a:rPr>
                      <m:t>𝜃</m:t>
                    </m:r>
                  </m:oMath>
                </a14:m>
                <a:r>
                  <a:rPr lang="en-US" dirty="0"/>
                  <a:t> directly.</a:t>
                </a:r>
              </a:p>
              <a:p>
                <a:pPr marL="1270000" lvl="1" indent="-571500"/>
                <a:r>
                  <a:rPr lang="en-US" dirty="0"/>
                  <a:t>Ex: sampling from multivariate probability distributions. </a:t>
                </a:r>
              </a:p>
            </p:txBody>
          </p:sp>
        </mc:Choice>
        <mc:Fallback xmlns="">
          <p:sp>
            <p:nvSpPr>
              <p:cNvPr id="6" name="Content Placeholder 5">
                <a:extLst>
                  <a:ext uri="{FF2B5EF4-FFF2-40B4-BE49-F238E27FC236}">
                    <a16:creationId xmlns:a16="http://schemas.microsoft.com/office/drawing/2014/main" id="{C1EC5BB6-748B-1E4D-9C6C-0D467A299AEF}"/>
                  </a:ext>
                </a:extLst>
              </p:cNvPr>
              <p:cNvSpPr>
                <a:spLocks noGrp="1" noRot="1" noChangeAspect="1" noMove="1" noResize="1" noEditPoints="1" noAdjustHandles="1" noChangeArrowheads="1" noChangeShapeType="1" noTextEdit="1"/>
              </p:cNvSpPr>
              <p:nvPr>
                <p:ph idx="1"/>
              </p:nvPr>
            </p:nvSpPr>
            <p:spPr>
              <a:blipFill>
                <a:blip r:embed="rId2"/>
                <a:stretch>
                  <a:fillRect l="-1104" t="-1657" r="-1262" b="-2947"/>
                </a:stretch>
              </a:blipFill>
            </p:spPr>
            <p:txBody>
              <a:bodyPr/>
              <a:lstStyle/>
              <a:p>
                <a:r>
                  <a:rPr lang="en-US">
                    <a:noFill/>
                  </a:rPr>
                  <a:t> </a:t>
                </a:r>
              </a:p>
            </p:txBody>
          </p:sp>
        </mc:Fallback>
      </mc:AlternateContent>
    </p:spTree>
    <p:extLst>
      <p:ext uri="{BB962C8B-B14F-4D97-AF65-F5344CB8AC3E}">
        <p14:creationId xmlns:p14="http://schemas.microsoft.com/office/powerpoint/2010/main" val="75063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97CEB4-E135-E708-3663-D1027F0853B9}"/>
              </a:ext>
            </a:extLst>
          </p:cNvPr>
          <p:cNvSpPr>
            <a:spLocks noGrp="1"/>
          </p:cNvSpPr>
          <p:nvPr>
            <p:ph type="title"/>
          </p:nvPr>
        </p:nvSpPr>
        <p:spPr/>
        <p:txBody>
          <a:bodyPr/>
          <a:lstStyle/>
          <a:p>
            <a:r>
              <a:rPr lang="en-US" dirty="0"/>
              <a:t>Markov Chain Monte Carlo (MCMC) </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C1EC5BB6-748B-1E4D-9C6C-0D467A299AEF}"/>
                  </a:ext>
                </a:extLst>
              </p:cNvPr>
              <p:cNvSpPr>
                <a:spLocks noGrp="1"/>
              </p:cNvSpPr>
              <p:nvPr>
                <p:ph idx="1"/>
              </p:nvPr>
            </p:nvSpPr>
            <p:spPr/>
            <p:txBody>
              <a:bodyPr/>
              <a:lstStyle/>
              <a:p>
                <a:r>
                  <a:rPr lang="en-US" dirty="0"/>
                  <a:t>Instead, several Markov chains are constructed </a:t>
                </a:r>
              </a:p>
              <a:p>
                <a:pPr lvl="1"/>
                <a:r>
                  <a:rPr lang="en-US" dirty="0"/>
                  <a:t>with some starting point, </a:t>
                </a:r>
                <a14:m>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ea typeface="Cambria Math" panose="02040503050406030204" pitchFamily="18" charset="0"/>
                          </a:rPr>
                          <m:t>0</m:t>
                        </m:r>
                      </m:sup>
                    </m:sSup>
                  </m:oMath>
                </a14:m>
                <a:r>
                  <a:rPr lang="en-US" dirty="0"/>
                  <a:t>, </a:t>
                </a:r>
              </a:p>
              <a:p>
                <a:pPr lvl="1"/>
                <a:r>
                  <a:rPr lang="en-US" dirty="0"/>
                  <a:t>drawing successive states,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ea typeface="Cambria Math" panose="02040503050406030204" pitchFamily="18" charset="0"/>
                          </a:rPr>
                          <m:t>𝑡</m:t>
                        </m:r>
                      </m:sup>
                    </m:sSup>
                  </m:oMath>
                </a14:m>
                <a:r>
                  <a:rPr lang="en-US" dirty="0"/>
                  <a:t>, </a:t>
                </a:r>
              </a:p>
              <a:p>
                <a:pPr lvl="2"/>
                <a:r>
                  <a:rPr lang="en-US" dirty="0"/>
                  <a:t>using </a:t>
                </a:r>
                <a:r>
                  <a:rPr lang="en-US" b="1" dirty="0">
                    <a:solidFill>
                      <a:schemeClr val="bg1"/>
                    </a:solidFill>
                  </a:rPr>
                  <a:t>a transition distribution</a:t>
                </a: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𝑡</m:t>
                        </m:r>
                      </m:sub>
                    </m:sSub>
                    <m:d>
                      <m:dPr>
                        <m:ctrlPr>
                          <a:rPr lang="en-US" i="1" smtClean="0">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ea typeface="Cambria Math" panose="02040503050406030204" pitchFamily="18" charset="0"/>
                              </a:rPr>
                              <m:t>𝑡</m:t>
                            </m:r>
                          </m:sup>
                        </m:sSup>
                      </m:e>
                      <m:e>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sup>
                        </m:sSup>
                      </m:e>
                    </m:d>
                  </m:oMath>
                </a14:m>
                <a:r>
                  <a:rPr lang="en-US" dirty="0"/>
                  <a:t>, </a:t>
                </a:r>
              </a:p>
              <a:p>
                <a:pPr lvl="2"/>
                <a:r>
                  <a:rPr lang="en-US" dirty="0"/>
                  <a:t>which depends on the previous draw,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−1</m:t>
                        </m:r>
                      </m:sup>
                    </m:sSup>
                  </m:oMath>
                </a14:m>
                <a:r>
                  <a:rPr lang="en-US" dirty="0"/>
                  <a:t>.</a:t>
                </a:r>
              </a:p>
              <a:p>
                <a:r>
                  <a:rPr lang="en-US" dirty="0"/>
                  <a:t>The </a:t>
                </a:r>
                <a:r>
                  <a:rPr lang="en-US" b="1" dirty="0">
                    <a:solidFill>
                      <a:schemeClr val="bg1"/>
                    </a:solidFill>
                  </a:rPr>
                  <a:t>transition probability distributions </a:t>
                </a:r>
                <a:r>
                  <a:rPr lang="en-US" dirty="0"/>
                  <a:t>must be constructed so that the Markov chain converges to the target distribution.</a:t>
                </a:r>
              </a:p>
              <a:p>
                <a:pPr lvl="1"/>
                <a:r>
                  <a:rPr lang="en-US" dirty="0"/>
                  <a:t>Different methods rely on different constructions.</a:t>
                </a:r>
              </a:p>
            </p:txBody>
          </p:sp>
        </mc:Choice>
        <mc:Fallback xmlns="">
          <p:sp>
            <p:nvSpPr>
              <p:cNvPr id="6" name="Content Placeholder 5">
                <a:extLst>
                  <a:ext uri="{FF2B5EF4-FFF2-40B4-BE49-F238E27FC236}">
                    <a16:creationId xmlns:a16="http://schemas.microsoft.com/office/drawing/2014/main" id="{C1EC5BB6-748B-1E4D-9C6C-0D467A299AEF}"/>
                  </a:ext>
                </a:extLst>
              </p:cNvPr>
              <p:cNvSpPr>
                <a:spLocks noGrp="1" noRot="1" noChangeAspect="1" noMove="1" noResize="1" noEditPoints="1" noAdjustHandles="1" noChangeArrowheads="1" noChangeShapeType="1" noTextEdit="1"/>
              </p:cNvSpPr>
              <p:nvPr>
                <p:ph idx="1"/>
              </p:nvPr>
            </p:nvSpPr>
            <p:spPr>
              <a:blipFill>
                <a:blip r:embed="rId2"/>
                <a:stretch>
                  <a:fillRect l="-1104" t="-1657"/>
                </a:stretch>
              </a:blipFill>
            </p:spPr>
            <p:txBody>
              <a:bodyPr/>
              <a:lstStyle/>
              <a:p>
                <a:r>
                  <a:rPr lang="en-US">
                    <a:noFill/>
                  </a:rPr>
                  <a:t> </a:t>
                </a:r>
              </a:p>
            </p:txBody>
          </p:sp>
        </mc:Fallback>
      </mc:AlternateContent>
    </p:spTree>
    <p:extLst>
      <p:ext uri="{BB962C8B-B14F-4D97-AF65-F5344CB8AC3E}">
        <p14:creationId xmlns:p14="http://schemas.microsoft.com/office/powerpoint/2010/main" val="3126931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2DB03-1114-1AD6-ACB5-CB03CCDC669B}"/>
              </a:ext>
            </a:extLst>
          </p:cNvPr>
          <p:cNvSpPr>
            <a:spLocks noGrp="1"/>
          </p:cNvSpPr>
          <p:nvPr>
            <p:ph type="title"/>
          </p:nvPr>
        </p:nvSpPr>
        <p:spPr/>
        <p:txBody>
          <a:bodyPr/>
          <a:lstStyle/>
          <a:p>
            <a:r>
              <a:rPr lang="en-US" dirty="0"/>
              <a:t>Gibbs Sampler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054437-9EF0-5279-25FE-093C4F015D93}"/>
                  </a:ext>
                </a:extLst>
              </p:cNvPr>
              <p:cNvSpPr>
                <a:spLocks noGrp="1"/>
              </p:cNvSpPr>
              <p:nvPr>
                <p:ph idx="1"/>
              </p:nvPr>
            </p:nvSpPr>
            <p:spPr/>
            <p:txBody>
              <a:bodyPr/>
              <a:lstStyle/>
              <a:p>
                <a:r>
                  <a:rPr lang="en-US" b="1" dirty="0">
                    <a:solidFill>
                      <a:schemeClr val="bg1"/>
                    </a:solidFill>
                  </a:rPr>
                  <a:t>Gibbs sampler</a:t>
                </a:r>
                <a:r>
                  <a:rPr lang="en-US" dirty="0"/>
                  <a:t>, also called </a:t>
                </a:r>
                <a:r>
                  <a:rPr lang="en-US" b="1" dirty="0">
                    <a:solidFill>
                      <a:schemeClr val="bg1"/>
                    </a:solidFill>
                  </a:rPr>
                  <a:t>alternating conditional sampling</a:t>
                </a:r>
                <a:r>
                  <a:rPr lang="en-US" dirty="0"/>
                  <a:t>,</a:t>
                </a:r>
                <a:r>
                  <a:rPr lang="en-US" b="1" dirty="0">
                    <a:solidFill>
                      <a:schemeClr val="bg1"/>
                    </a:solidFill>
                  </a:rPr>
                  <a:t> </a:t>
                </a:r>
                <a:r>
                  <a:rPr lang="en-US" dirty="0"/>
                  <a:t>is a one such Markov chain Monte Carlo algorithm specifically for a multivariate probability distribution.</a:t>
                </a:r>
              </a:p>
              <a:p>
                <a:r>
                  <a:rPr lang="en-US" dirty="0"/>
                  <a:t>Suppose we wish to sample from a joint probability distribution with </a:t>
                </a:r>
                <a14:m>
                  <m:oMath xmlns:m="http://schemas.openxmlformats.org/officeDocument/2006/math">
                    <m:r>
                      <a:rPr lang="en-US" b="0" i="1" dirty="0" smtClean="0">
                        <a:latin typeface="Cambria Math" panose="02040503050406030204" pitchFamily="18" charset="0"/>
                      </a:rPr>
                      <m:t>𝑑</m:t>
                    </m:r>
                  </m:oMath>
                </a14:m>
                <a:r>
                  <a:rPr lang="en-US" dirty="0"/>
                  <a:t> component parameters, </a:t>
                </a:r>
                <a14:m>
                  <m:oMath xmlns:m="http://schemas.openxmlformats.org/officeDocument/2006/math">
                    <m:r>
                      <a:rPr lang="en-US" b="0" i="1" smtClean="0">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𝑑</m:t>
                            </m:r>
                          </m:sub>
                        </m:sSub>
                        <m:r>
                          <a:rPr lang="en-US" b="0" i="1" smtClean="0">
                            <a:latin typeface="Cambria Math" panose="02040503050406030204" pitchFamily="18" charset="0"/>
                          </a:rPr>
                          <m:t>|</m:t>
                        </m:r>
                        <m:r>
                          <a:rPr lang="en-US" b="0" i="1" smtClean="0">
                            <a:latin typeface="Cambria Math" panose="02040503050406030204" pitchFamily="18" charset="0"/>
                          </a:rPr>
                          <m:t>𝑦</m:t>
                        </m:r>
                      </m:e>
                    </m:d>
                  </m:oMath>
                </a14:m>
                <a:endParaRPr lang="en-US" dirty="0"/>
              </a:p>
              <a:p>
                <a:r>
                  <a:rPr lang="en-US" dirty="0"/>
                  <a:t>The Gibbs sampler aims to perform sampling component-wise.</a:t>
                </a:r>
              </a:p>
              <a:p>
                <a:pPr lvl="1"/>
                <a:r>
                  <a:rPr lang="en-US" dirty="0"/>
                  <a:t>At each iteration </a:t>
                </a:r>
                <a14:m>
                  <m:oMath xmlns:m="http://schemas.openxmlformats.org/officeDocument/2006/math">
                    <m:r>
                      <a:rPr lang="en-US" b="0" i="1" smtClean="0">
                        <a:latin typeface="Cambria Math" panose="02040503050406030204" pitchFamily="18" charset="0"/>
                      </a:rPr>
                      <m:t>𝑡</m:t>
                    </m:r>
                  </m:oMath>
                </a14:m>
                <a:r>
                  <a:rPr lang="en-US" dirty="0"/>
                  <a:t>, an ordering of the </a:t>
                </a:r>
                <a14:m>
                  <m:oMath xmlns:m="http://schemas.openxmlformats.org/officeDocument/2006/math">
                    <m:r>
                      <a:rPr lang="en-US" i="1">
                        <a:latin typeface="Cambria Math" panose="02040503050406030204" pitchFamily="18" charset="0"/>
                      </a:rPr>
                      <m:t>𝑑</m:t>
                    </m:r>
                  </m:oMath>
                </a14:m>
                <a:r>
                  <a:rPr lang="en-US" dirty="0"/>
                  <a:t> components is chosen.</a:t>
                </a:r>
              </a:p>
              <a:p>
                <a:pPr lvl="1"/>
                <a:r>
                  <a:rPr lang="en-US" dirty="0"/>
                  <a:t>Using that ordering, each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𝜃</m:t>
                        </m:r>
                      </m:e>
                      <m:sub>
                        <m:r>
                          <a:rPr lang="en-US" i="1">
                            <a:latin typeface="Cambria Math" panose="02040503050406030204" pitchFamily="18" charset="0"/>
                          </a:rPr>
                          <m:t>𝑗</m:t>
                        </m:r>
                      </m:sub>
                      <m:sup>
                        <m:r>
                          <a:rPr lang="en-US" i="1">
                            <a:latin typeface="Cambria Math" panose="02040503050406030204" pitchFamily="18" charset="0"/>
                          </a:rPr>
                          <m:t>𝑡</m:t>
                        </m:r>
                      </m:sup>
                    </m:sSubSup>
                  </m:oMath>
                </a14:m>
                <a:r>
                  <a:rPr lang="en-US" dirty="0"/>
                  <a:t> is sampling from </a:t>
                </a: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𝑗</m:t>
                            </m:r>
                          </m:sub>
                        </m:sSub>
                        <m:r>
                          <a:rPr lang="en-US">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𝜃</m:t>
                            </m:r>
                          </m:e>
                          <m:sub>
                            <m:r>
                              <a:rPr lang="en-US" i="1">
                                <a:latin typeface="Cambria Math" panose="02040503050406030204" pitchFamily="18" charset="0"/>
                              </a:rPr>
                              <m:t>−</m:t>
                            </m:r>
                            <m:r>
                              <a:rPr lang="en-US" i="1">
                                <a:latin typeface="Cambria Math" panose="02040503050406030204" pitchFamily="18" charset="0"/>
                              </a:rPr>
                              <m:t>𝑗</m:t>
                            </m:r>
                          </m:sub>
                          <m:sup>
                            <m:r>
                              <a:rPr lang="en-US" i="1">
                                <a:latin typeface="Cambria Math" panose="02040503050406030204" pitchFamily="18" charset="0"/>
                              </a:rPr>
                              <m:t>𝑡</m:t>
                            </m:r>
                            <m:r>
                              <a:rPr lang="en-US" i="1">
                                <a:latin typeface="Cambria Math" panose="02040503050406030204" pitchFamily="18" charset="0"/>
                              </a:rPr>
                              <m:t>−</m:t>
                            </m:r>
                            <m:r>
                              <a:rPr lang="en-US">
                                <a:latin typeface="Cambria Math" panose="02040503050406030204" pitchFamily="18" charset="0"/>
                              </a:rPr>
                              <m:t>1</m:t>
                            </m:r>
                          </m:sup>
                        </m:sSubSup>
                        <m:r>
                          <a:rPr lang="en-US">
                            <a:latin typeface="Cambria Math" panose="02040503050406030204" pitchFamily="18" charset="0"/>
                          </a:rPr>
                          <m:t>,</m:t>
                        </m:r>
                        <m:r>
                          <a:rPr lang="en-US" i="1">
                            <a:latin typeface="Cambria Math" panose="02040503050406030204" pitchFamily="18" charset="0"/>
                          </a:rPr>
                          <m:t>𝑦</m:t>
                        </m:r>
                      </m:e>
                    </m:d>
                  </m:oMath>
                </a14:m>
                <a:endParaRPr lang="en-US" dirty="0"/>
              </a:p>
              <a:p>
                <a:pPr lvl="2"/>
                <a:r>
                  <a:rPr lang="en-US" dirty="0"/>
                  <a:t>where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𝜃</m:t>
                        </m:r>
                      </m:e>
                      <m:sub>
                        <m:r>
                          <a:rPr lang="en-US" i="1">
                            <a:latin typeface="Cambria Math" panose="02040503050406030204" pitchFamily="18" charset="0"/>
                          </a:rPr>
                          <m:t>−</m:t>
                        </m:r>
                        <m:r>
                          <a:rPr lang="en-US" i="1">
                            <a:latin typeface="Cambria Math" panose="02040503050406030204" pitchFamily="18" charset="0"/>
                          </a:rPr>
                          <m:t>𝑗</m:t>
                        </m:r>
                      </m:sub>
                      <m:sup>
                        <m:r>
                          <a:rPr lang="en-US" i="1">
                            <a:latin typeface="Cambria Math" panose="02040503050406030204" pitchFamily="18" charset="0"/>
                          </a:rPr>
                          <m:t>𝑡</m:t>
                        </m:r>
                        <m:r>
                          <a:rPr lang="en-US" i="1">
                            <a:latin typeface="Cambria Math" panose="02040503050406030204" pitchFamily="18" charset="0"/>
                          </a:rPr>
                          <m:t>−</m:t>
                        </m:r>
                        <m:r>
                          <a:rPr lang="en-US">
                            <a:latin typeface="Cambria Math" panose="02040503050406030204" pitchFamily="18" charset="0"/>
                          </a:rPr>
                          <m:t>1</m:t>
                        </m:r>
                      </m:sup>
                    </m:sSubSup>
                    <m:r>
                      <a:rPr lang="en-US">
                        <a:latin typeface="Cambria Math" panose="02040503050406030204" pitchFamily="18" charset="0"/>
                      </a:rPr>
                      <m:t>=</m:t>
                    </m:r>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𝜃</m:t>
                            </m:r>
                          </m:e>
                          <m:sub>
                            <m:r>
                              <a:rPr lang="en-US">
                                <a:latin typeface="Cambria Math" panose="02040503050406030204" pitchFamily="18" charset="0"/>
                              </a:rPr>
                              <m:t>1</m:t>
                            </m:r>
                          </m:sub>
                          <m:sup>
                            <m:r>
                              <a:rPr lang="en-US" i="1">
                                <a:latin typeface="Cambria Math" panose="02040503050406030204" pitchFamily="18" charset="0"/>
                              </a:rPr>
                              <m:t>𝑡</m:t>
                            </m:r>
                          </m:sup>
                        </m:sSubSup>
                        <m:r>
                          <a:rPr lang="en-US">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𝜃</m:t>
                            </m:r>
                          </m:e>
                          <m:sub>
                            <m:r>
                              <a:rPr lang="en-US">
                                <a:latin typeface="Cambria Math" panose="02040503050406030204" pitchFamily="18" charset="0"/>
                              </a:rPr>
                              <m:t>2</m:t>
                            </m:r>
                          </m:sub>
                          <m:sup>
                            <m:r>
                              <a:rPr lang="en-US" i="1">
                                <a:latin typeface="Cambria Math" panose="02040503050406030204" pitchFamily="18" charset="0"/>
                              </a:rPr>
                              <m:t>𝑡</m:t>
                            </m:r>
                          </m:sup>
                        </m:sSubSup>
                        <m:r>
                          <a:rPr lang="en-US">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𝜃</m:t>
                            </m:r>
                          </m:e>
                          <m:sub>
                            <m:r>
                              <a:rPr lang="en-US" i="1">
                                <a:latin typeface="Cambria Math" panose="02040503050406030204" pitchFamily="18" charset="0"/>
                              </a:rPr>
                              <m:t>𝑗</m:t>
                            </m:r>
                            <m:r>
                              <a:rPr lang="en-US" i="1">
                                <a:latin typeface="Cambria Math" panose="02040503050406030204" pitchFamily="18" charset="0"/>
                              </a:rPr>
                              <m:t>−</m:t>
                            </m:r>
                            <m:r>
                              <a:rPr lang="en-US">
                                <a:latin typeface="Cambria Math" panose="02040503050406030204" pitchFamily="18" charset="0"/>
                              </a:rPr>
                              <m:t>1</m:t>
                            </m:r>
                          </m:sub>
                          <m:sup>
                            <m:r>
                              <a:rPr lang="en-US" i="1">
                                <a:latin typeface="Cambria Math" panose="02040503050406030204" pitchFamily="18" charset="0"/>
                              </a:rPr>
                              <m:t>𝑡</m:t>
                            </m:r>
                          </m:sup>
                        </m:sSubSup>
                        <m:r>
                          <a:rPr lang="en-US">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𝜃</m:t>
                            </m:r>
                          </m:e>
                          <m:sub>
                            <m:r>
                              <a:rPr lang="en-US" i="1">
                                <a:latin typeface="Cambria Math" panose="02040503050406030204" pitchFamily="18" charset="0"/>
                              </a:rPr>
                              <m:t>𝑗</m:t>
                            </m:r>
                            <m:r>
                              <a:rPr lang="en-US">
                                <a:latin typeface="Cambria Math" panose="02040503050406030204" pitchFamily="18" charset="0"/>
                              </a:rPr>
                              <m:t>+1</m:t>
                            </m:r>
                          </m:sub>
                          <m:sup>
                            <m:r>
                              <a:rPr lang="en-US" i="1">
                                <a:latin typeface="Cambria Math" panose="02040503050406030204" pitchFamily="18" charset="0"/>
                              </a:rPr>
                              <m:t>𝑡</m:t>
                            </m:r>
                            <m:r>
                              <a:rPr lang="en-US" i="1">
                                <a:latin typeface="Cambria Math" panose="02040503050406030204" pitchFamily="18" charset="0"/>
                              </a:rPr>
                              <m:t>−</m:t>
                            </m:r>
                            <m:r>
                              <a:rPr lang="en-US">
                                <a:latin typeface="Cambria Math" panose="02040503050406030204" pitchFamily="18" charset="0"/>
                              </a:rPr>
                              <m:t>1</m:t>
                            </m:r>
                          </m:sup>
                        </m:sSubSup>
                        <m:r>
                          <a:rPr lang="en-US">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𝜃</m:t>
                            </m:r>
                          </m:e>
                          <m:sub>
                            <m:r>
                              <a:rPr lang="en-US" i="1">
                                <a:latin typeface="Cambria Math" panose="02040503050406030204" pitchFamily="18" charset="0"/>
                              </a:rPr>
                              <m:t>𝑑</m:t>
                            </m:r>
                          </m:sub>
                          <m:sup>
                            <m:r>
                              <a:rPr lang="en-US" i="1">
                                <a:latin typeface="Cambria Math" panose="02040503050406030204" pitchFamily="18" charset="0"/>
                              </a:rPr>
                              <m:t>𝑡</m:t>
                            </m:r>
                            <m:r>
                              <a:rPr lang="en-US" i="1">
                                <a:latin typeface="Cambria Math" panose="02040503050406030204" pitchFamily="18" charset="0"/>
                              </a:rPr>
                              <m:t>−</m:t>
                            </m:r>
                            <m:r>
                              <a:rPr lang="en-US">
                                <a:latin typeface="Cambria Math" panose="02040503050406030204" pitchFamily="18" charset="0"/>
                              </a:rPr>
                              <m:t>1</m:t>
                            </m:r>
                          </m:sup>
                        </m:sSubSup>
                      </m:e>
                    </m:d>
                  </m:oMath>
                </a14:m>
                <a:endParaRPr lang="en-US" dirty="0"/>
              </a:p>
            </p:txBody>
          </p:sp>
        </mc:Choice>
        <mc:Fallback xmlns="">
          <p:sp>
            <p:nvSpPr>
              <p:cNvPr id="3" name="Content Placeholder 2">
                <a:extLst>
                  <a:ext uri="{FF2B5EF4-FFF2-40B4-BE49-F238E27FC236}">
                    <a16:creationId xmlns:a16="http://schemas.microsoft.com/office/drawing/2014/main" id="{87054437-9EF0-5279-25FE-093C4F015D93}"/>
                  </a:ext>
                </a:extLst>
              </p:cNvPr>
              <p:cNvSpPr>
                <a:spLocks noGrp="1" noRot="1" noChangeAspect="1" noMove="1" noResize="1" noEditPoints="1" noAdjustHandles="1" noChangeArrowheads="1" noChangeShapeType="1" noTextEdit="1"/>
              </p:cNvSpPr>
              <p:nvPr>
                <p:ph idx="1"/>
              </p:nvPr>
            </p:nvSpPr>
            <p:spPr>
              <a:blipFill>
                <a:blip r:embed="rId3"/>
                <a:stretch>
                  <a:fillRect l="-1104" t="-1657" r="-1262" b="-3683"/>
                </a:stretch>
              </a:blipFill>
            </p:spPr>
            <p:txBody>
              <a:bodyPr/>
              <a:lstStyle/>
              <a:p>
                <a:r>
                  <a:rPr lang="en-US">
                    <a:noFill/>
                  </a:rPr>
                  <a:t> </a:t>
                </a:r>
              </a:p>
            </p:txBody>
          </p:sp>
        </mc:Fallback>
      </mc:AlternateContent>
    </p:spTree>
    <p:extLst>
      <p:ext uri="{BB962C8B-B14F-4D97-AF65-F5344CB8AC3E}">
        <p14:creationId xmlns:p14="http://schemas.microsoft.com/office/powerpoint/2010/main" val="403028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6689D-DB3B-2BE2-80B2-E8F3E8DF554E}"/>
              </a:ext>
            </a:extLst>
          </p:cNvPr>
          <p:cNvSpPr>
            <a:spLocks noGrp="1"/>
          </p:cNvSpPr>
          <p:nvPr>
            <p:ph type="title"/>
          </p:nvPr>
        </p:nvSpPr>
        <p:spPr/>
        <p:txBody>
          <a:bodyPr/>
          <a:lstStyle/>
          <a:p>
            <a:r>
              <a:rPr lang="en-US" dirty="0"/>
              <a:t>Gibbs Sampler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3F83D4-7CD8-CA1F-2FF8-5D158FC212B4}"/>
                  </a:ext>
                </a:extLst>
              </p:cNvPr>
              <p:cNvSpPr>
                <a:spLocks noGrp="1"/>
              </p:cNvSpPr>
              <p:nvPr>
                <p:ph idx="1"/>
              </p:nvPr>
            </p:nvSpPr>
            <p:spPr/>
            <p:txBody>
              <a:bodyPr/>
              <a:lstStyle/>
              <a:p>
                <a:r>
                  <a:rPr lang="en-US" dirty="0"/>
                  <a:t>Suppose your target distribution is </a:t>
                </a:r>
              </a:p>
              <a:p>
                <a:pPr marL="0" indent="0">
                  <a:buNone/>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f>
                            <m:fPr>
                              <m:type m:val="noBa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a:latin typeface="Cambria Math" panose="02040503050406030204" pitchFamily="18" charset="0"/>
                                    </a:rPr>
                                    <m:t>1</m:t>
                                  </m:r>
                                </m:sub>
                              </m:sSub>
                            </m:num>
                            <m:den>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a:latin typeface="Cambria Math" panose="02040503050406030204" pitchFamily="18" charset="0"/>
                                    </a:rPr>
                                    <m:t>2</m:t>
                                  </m:r>
                                </m:sub>
                              </m:sSub>
                            </m:den>
                          </m:f>
                        </m:e>
                      </m:d>
                      <m:d>
                        <m:dPr>
                          <m:begChr m:val="|"/>
                          <m:endChr m:val=""/>
                          <m:ctrlPr>
                            <a:rPr lang="en-US" i="1">
                              <a:latin typeface="Cambria Math" panose="02040503050406030204" pitchFamily="18" charset="0"/>
                            </a:rPr>
                          </m:ctrlPr>
                        </m:dPr>
                        <m:e>
                          <m:box>
                            <m:boxPr>
                              <m:ctrlPr>
                                <a:rPr lang="en-US" i="1">
                                  <a:latin typeface="Cambria Math" panose="02040503050406030204" pitchFamily="18" charset="0"/>
                                </a:rPr>
                              </m:ctrlPr>
                            </m:boxPr>
                            <m:e>
                              <m:r>
                                <a:rPr lang="en-US">
                                  <a:latin typeface="Cambria Math" panose="02040503050406030204" pitchFamily="18" charset="0"/>
                                </a:rPr>
                                <m:t> </m:t>
                              </m:r>
                            </m:e>
                          </m:box>
                          <m:r>
                            <a:rPr lang="en-US" i="1">
                              <a:latin typeface="Cambria Math" panose="02040503050406030204" pitchFamily="18" charset="0"/>
                            </a:rPr>
                            <m:t>𝑦</m:t>
                          </m:r>
                          <m:r>
                            <a:rPr lang="en-US">
                              <a:latin typeface="Cambria Math" panose="02040503050406030204" pitchFamily="18" charset="0"/>
                            </a:rPr>
                            <m:t>∼</m:t>
                          </m:r>
                          <m:r>
                            <a:rPr lang="en-US" i="1">
                              <a:latin typeface="Cambria Math" panose="02040503050406030204" pitchFamily="18" charset="0"/>
                            </a:rPr>
                            <m:t>𝑁</m:t>
                          </m:r>
                          <m:d>
                            <m:dPr>
                              <m:ctrlPr>
                                <a:rPr lang="en-US" i="1">
                                  <a:latin typeface="Cambria Math" panose="02040503050406030204" pitchFamily="18" charset="0"/>
                                </a:rPr>
                              </m:ctrlPr>
                            </m:dPr>
                            <m:e>
                              <m:d>
                                <m:dPr>
                                  <m:ctrlPr>
                                    <a:rPr lang="en-US" i="1">
                                      <a:latin typeface="Cambria Math" panose="02040503050406030204" pitchFamily="18" charset="0"/>
                                    </a:rPr>
                                  </m:ctrlPr>
                                </m:dPr>
                                <m:e>
                                  <m:f>
                                    <m:fPr>
                                      <m:type m:val="noBa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a:latin typeface="Cambria Math" panose="02040503050406030204" pitchFamily="18" charset="0"/>
                                            </a:rPr>
                                            <m:t>1</m:t>
                                          </m:r>
                                        </m:sub>
                                      </m:sSub>
                                    </m:num>
                                    <m:den>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a:latin typeface="Cambria Math" panose="02040503050406030204" pitchFamily="18" charset="0"/>
                                            </a:rPr>
                                            <m:t>2</m:t>
                                          </m:r>
                                        </m:sub>
                                      </m:sSub>
                                    </m:den>
                                  </m:f>
                                </m:e>
                              </m:d>
                              <m:r>
                                <a:rPr lang="en-US">
                                  <a:latin typeface="Cambria Math" panose="02040503050406030204" pitchFamily="18" charset="0"/>
                                </a:rPr>
                                <m:t>,</m:t>
                              </m:r>
                              <m:d>
                                <m:dPr>
                                  <m:ctrlPr>
                                    <a:rPr lang="en-US" i="1">
                                      <a:latin typeface="Cambria Math" panose="02040503050406030204" pitchFamily="18" charset="0"/>
                                    </a:rPr>
                                  </m:ctrlPr>
                                </m:dPr>
                                <m:e>
                                  <m:m>
                                    <m:mPr>
                                      <m:plcHide m:val="on"/>
                                      <m:mcs>
                                        <m:mc>
                                          <m:mcPr>
                                            <m:count m:val="2"/>
                                            <m:mcJc m:val="center"/>
                                          </m:mcPr>
                                        </m:mc>
                                      </m:mcs>
                                      <m:ctrlPr>
                                        <a:rPr lang="en-US" i="1">
                                          <a:latin typeface="Cambria Math" panose="02040503050406030204" pitchFamily="18" charset="0"/>
                                        </a:rPr>
                                      </m:ctrlPr>
                                    </m:mPr>
                                    <m:mr>
                                      <m:e>
                                        <m:r>
                                          <a:rPr lang="en-US">
                                            <a:latin typeface="Cambria Math" panose="02040503050406030204" pitchFamily="18" charset="0"/>
                                          </a:rPr>
                                          <m:t>1</m:t>
                                        </m:r>
                                      </m:e>
                                      <m:e>
                                        <m:r>
                                          <a:rPr lang="en-US" i="1">
                                            <a:latin typeface="Cambria Math" panose="02040503050406030204" pitchFamily="18" charset="0"/>
                                          </a:rPr>
                                          <m:t>𝜌</m:t>
                                        </m:r>
                                      </m:e>
                                    </m:mr>
                                    <m:mr>
                                      <m:e>
                                        <m:r>
                                          <a:rPr lang="en-US" i="1">
                                            <a:latin typeface="Cambria Math" panose="02040503050406030204" pitchFamily="18" charset="0"/>
                                          </a:rPr>
                                          <m:t>𝜌</m:t>
                                        </m:r>
                                      </m:e>
                                      <m:e>
                                        <m:r>
                                          <a:rPr lang="en-US">
                                            <a:latin typeface="Cambria Math" panose="02040503050406030204" pitchFamily="18" charset="0"/>
                                          </a:rPr>
                                          <m:t>1</m:t>
                                        </m:r>
                                      </m:e>
                                    </m:mr>
                                  </m:m>
                                </m:e>
                              </m:d>
                            </m:e>
                          </m:d>
                        </m:e>
                      </m:d>
                    </m:oMath>
                  </m:oMathPara>
                </a14:m>
                <a:endParaRPr lang="en-US" dirty="0"/>
              </a:p>
              <a:p>
                <a:r>
                  <a:rPr lang="en-US" dirty="0"/>
                  <a:t>We can derive </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a:latin typeface="Cambria Math" panose="02040503050406030204" pitchFamily="18" charset="0"/>
                          </a:rPr>
                          <m:t>1</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a:latin typeface="Cambria Math" panose="02040503050406030204" pitchFamily="18" charset="0"/>
                          </a:rPr>
                          <m:t>2</m:t>
                        </m:r>
                      </m:sub>
                    </m:sSub>
                    <m:r>
                      <a:rPr lang="en-US">
                        <a:latin typeface="Cambria Math" panose="02040503050406030204" pitchFamily="18" charset="0"/>
                      </a:rPr>
                      <m:t>,</m:t>
                    </m:r>
                    <m:r>
                      <a:rPr lang="en-US" i="1">
                        <a:latin typeface="Cambria Math" panose="02040503050406030204" pitchFamily="18" charset="0"/>
                      </a:rPr>
                      <m:t>𝑦</m:t>
                    </m:r>
                    <m:r>
                      <a:rPr lang="en-US">
                        <a:latin typeface="Cambria Math" panose="02040503050406030204" pitchFamily="18" charset="0"/>
                      </a:rPr>
                      <m:t>∼</m:t>
                    </m:r>
                    <m:r>
                      <a:rPr lang="en-US" i="1">
                        <a:latin typeface="Cambria Math" panose="02040503050406030204" pitchFamily="18" charset="0"/>
                      </a:rPr>
                      <m:t>𝑁</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a:latin typeface="Cambria Math" panose="02040503050406030204" pitchFamily="18" charset="0"/>
                              </a:rPr>
                              <m:t>1</m:t>
                            </m:r>
                          </m:sub>
                        </m:sSub>
                        <m:r>
                          <a:rPr lang="en-US">
                            <a:latin typeface="Cambria Math" panose="02040503050406030204" pitchFamily="18" charset="0"/>
                          </a:rPr>
                          <m:t>+</m:t>
                        </m:r>
                        <m:r>
                          <a:rPr lang="en-US" i="1">
                            <a:latin typeface="Cambria Math" panose="02040503050406030204" pitchFamily="18" charset="0"/>
                          </a:rPr>
                          <m:t>𝜌</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a:latin typeface="Cambria Math" panose="02040503050406030204" pitchFamily="18" charset="0"/>
                                  </a:rPr>
                                  <m:t>2</m:t>
                                </m:r>
                              </m:sub>
                            </m:sSub>
                          </m:e>
                        </m:d>
                        <m:r>
                          <a:rPr lang="en-US">
                            <a:latin typeface="Cambria Math" panose="02040503050406030204" pitchFamily="18" charset="0"/>
                          </a:rPr>
                          <m:t>,1</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𝜌</m:t>
                            </m:r>
                          </m:e>
                          <m:sup>
                            <m:r>
                              <a:rPr lang="en-US">
                                <a:latin typeface="Cambria Math" panose="02040503050406030204" pitchFamily="18" charset="0"/>
                              </a:rPr>
                              <m:t>2</m:t>
                            </m:r>
                          </m:sup>
                        </m:sSup>
                      </m:e>
                    </m:d>
                  </m:oMath>
                </a14:m>
                <a:endParaRPr lang="en-US" dirty="0"/>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a:latin typeface="Cambria Math" panose="02040503050406030204" pitchFamily="18" charset="0"/>
                          </a:rPr>
                          <m:t>2</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a:latin typeface="Cambria Math" panose="02040503050406030204" pitchFamily="18" charset="0"/>
                          </a:rPr>
                          <m:t>1</m:t>
                        </m:r>
                      </m:sub>
                    </m:sSub>
                    <m:r>
                      <a:rPr lang="en-US">
                        <a:latin typeface="Cambria Math" panose="02040503050406030204" pitchFamily="18" charset="0"/>
                      </a:rPr>
                      <m:t>,</m:t>
                    </m:r>
                    <m:r>
                      <a:rPr lang="en-US" i="1">
                        <a:latin typeface="Cambria Math" panose="02040503050406030204" pitchFamily="18" charset="0"/>
                      </a:rPr>
                      <m:t>𝑦</m:t>
                    </m:r>
                    <m:r>
                      <a:rPr lang="en-US">
                        <a:latin typeface="Cambria Math" panose="02040503050406030204" pitchFamily="18" charset="0"/>
                      </a:rPr>
                      <m:t>∼</m:t>
                    </m:r>
                    <m:r>
                      <a:rPr lang="en-US" i="1">
                        <a:latin typeface="Cambria Math" panose="02040503050406030204" pitchFamily="18" charset="0"/>
                      </a:rPr>
                      <m:t>𝑁</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a:latin typeface="Cambria Math" panose="02040503050406030204" pitchFamily="18" charset="0"/>
                              </a:rPr>
                              <m:t>2</m:t>
                            </m:r>
                          </m:sub>
                        </m:sSub>
                        <m:r>
                          <a:rPr lang="en-US">
                            <a:latin typeface="Cambria Math" panose="02040503050406030204" pitchFamily="18" charset="0"/>
                          </a:rPr>
                          <m:t>+</m:t>
                        </m:r>
                        <m:r>
                          <a:rPr lang="en-US" i="1">
                            <a:latin typeface="Cambria Math" panose="02040503050406030204" pitchFamily="18" charset="0"/>
                          </a:rPr>
                          <m:t>𝜌</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a:latin typeface="Cambria Math" panose="02040503050406030204" pitchFamily="18" charset="0"/>
                                  </a:rPr>
                                  <m:t>1</m:t>
                                </m:r>
                              </m:sub>
                            </m:sSub>
                          </m:e>
                        </m:d>
                        <m:r>
                          <a:rPr lang="en-US">
                            <a:latin typeface="Cambria Math" panose="02040503050406030204" pitchFamily="18" charset="0"/>
                          </a:rPr>
                          <m:t>,1</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𝜌</m:t>
                            </m:r>
                          </m:e>
                          <m:sup>
                            <m:r>
                              <a:rPr lang="en-US">
                                <a:latin typeface="Cambria Math" panose="02040503050406030204" pitchFamily="18" charset="0"/>
                              </a:rPr>
                              <m:t>2</m:t>
                            </m:r>
                          </m:sup>
                        </m:sSup>
                      </m:e>
                    </m:d>
                  </m:oMath>
                </a14:m>
                <a:endParaRPr lang="en-US" dirty="0"/>
              </a:p>
              <a:p>
                <a:r>
                  <a:rPr lang="en-US" dirty="0"/>
                  <a:t>We can then generate values, throwing our some of the initial values, called the </a:t>
                </a:r>
                <a:r>
                  <a:rPr lang="en-US" b="1" dirty="0">
                    <a:solidFill>
                      <a:schemeClr val="bg1"/>
                    </a:solidFill>
                  </a:rPr>
                  <a:t>burn in period</a:t>
                </a:r>
                <a:r>
                  <a:rPr lang="en-US" dirty="0"/>
                  <a:t>, which tend to be less accurate</a:t>
                </a:r>
              </a:p>
              <a:p>
                <a:pPr lvl="1"/>
                <a:endParaRPr lang="en-US" dirty="0"/>
              </a:p>
              <a:p>
                <a:pPr marL="698500" lvl="1" indent="0">
                  <a:buNone/>
                </a:pPr>
                <a:endParaRPr lang="en-US" dirty="0"/>
              </a:p>
              <a:p>
                <a:pPr marL="698500" lvl="1" indent="0">
                  <a:buNone/>
                </a:pPr>
                <a:endParaRPr lang="en-US" dirty="0"/>
              </a:p>
            </p:txBody>
          </p:sp>
        </mc:Choice>
        <mc:Fallback xmlns="">
          <p:sp>
            <p:nvSpPr>
              <p:cNvPr id="3" name="Content Placeholder 2">
                <a:extLst>
                  <a:ext uri="{FF2B5EF4-FFF2-40B4-BE49-F238E27FC236}">
                    <a16:creationId xmlns:a16="http://schemas.microsoft.com/office/drawing/2014/main" id="{DE3F83D4-7CD8-CA1F-2FF8-5D158FC212B4}"/>
                  </a:ext>
                </a:extLst>
              </p:cNvPr>
              <p:cNvSpPr>
                <a:spLocks noGrp="1" noRot="1" noChangeAspect="1" noMove="1" noResize="1" noEditPoints="1" noAdjustHandles="1" noChangeArrowheads="1" noChangeShapeType="1" noTextEdit="1"/>
              </p:cNvSpPr>
              <p:nvPr>
                <p:ph idx="1"/>
              </p:nvPr>
            </p:nvSpPr>
            <p:spPr>
              <a:blipFill>
                <a:blip r:embed="rId2"/>
                <a:stretch>
                  <a:fillRect l="-1104" t="-44199" b="-9576"/>
                </a:stretch>
              </a:blipFill>
            </p:spPr>
            <p:txBody>
              <a:bodyPr/>
              <a:lstStyle/>
              <a:p>
                <a:r>
                  <a:rPr lang="en-US">
                    <a:noFill/>
                  </a:rPr>
                  <a:t> </a:t>
                </a:r>
              </a:p>
            </p:txBody>
          </p:sp>
        </mc:Fallback>
      </mc:AlternateContent>
    </p:spTree>
    <p:extLst>
      <p:ext uri="{BB962C8B-B14F-4D97-AF65-F5344CB8AC3E}">
        <p14:creationId xmlns:p14="http://schemas.microsoft.com/office/powerpoint/2010/main" val="17162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C792D61-2612-A324-2580-604DEF80C10C}"/>
              </a:ext>
            </a:extLst>
          </p:cNvPr>
          <p:cNvPicPr>
            <a:picLocks noChangeAspect="1"/>
          </p:cNvPicPr>
          <p:nvPr/>
        </p:nvPicPr>
        <p:blipFill>
          <a:blip r:embed="rId3"/>
          <a:stretch>
            <a:fillRect/>
          </a:stretch>
        </p:blipFill>
        <p:spPr>
          <a:xfrm>
            <a:off x="280675" y="272090"/>
            <a:ext cx="7115965" cy="1213810"/>
          </a:xfrm>
          <a:prstGeom prst="rect">
            <a:avLst/>
          </a:prstGeom>
        </p:spPr>
      </p:pic>
      <p:pic>
        <p:nvPicPr>
          <p:cNvPr id="6" name="Picture 5">
            <a:extLst>
              <a:ext uri="{FF2B5EF4-FFF2-40B4-BE49-F238E27FC236}">
                <a16:creationId xmlns:a16="http://schemas.microsoft.com/office/drawing/2014/main" id="{E848FA11-4CDE-D601-3F9F-EEF70A252E49}"/>
              </a:ext>
            </a:extLst>
          </p:cNvPr>
          <p:cNvPicPr>
            <a:picLocks noChangeAspect="1"/>
          </p:cNvPicPr>
          <p:nvPr/>
        </p:nvPicPr>
        <p:blipFill>
          <a:blip r:embed="rId4"/>
          <a:stretch>
            <a:fillRect/>
          </a:stretch>
        </p:blipFill>
        <p:spPr>
          <a:xfrm>
            <a:off x="280675" y="1773982"/>
            <a:ext cx="8015419" cy="7092431"/>
          </a:xfrm>
          <a:prstGeom prst="rect">
            <a:avLst/>
          </a:prstGeom>
        </p:spPr>
      </p:pic>
      <p:pic>
        <p:nvPicPr>
          <p:cNvPr id="8" name="Picture 7">
            <a:extLst>
              <a:ext uri="{FF2B5EF4-FFF2-40B4-BE49-F238E27FC236}">
                <a16:creationId xmlns:a16="http://schemas.microsoft.com/office/drawing/2014/main" id="{743A4BDB-8A9D-5919-9412-DADD216A4601}"/>
              </a:ext>
            </a:extLst>
          </p:cNvPr>
          <p:cNvPicPr>
            <a:picLocks noChangeAspect="1"/>
          </p:cNvPicPr>
          <p:nvPr/>
        </p:nvPicPr>
        <p:blipFill>
          <a:blip r:embed="rId5"/>
          <a:stretch>
            <a:fillRect/>
          </a:stretch>
        </p:blipFill>
        <p:spPr>
          <a:xfrm>
            <a:off x="9143999" y="1773982"/>
            <a:ext cx="7718568" cy="7092431"/>
          </a:xfrm>
          <a:prstGeom prst="rect">
            <a:avLst/>
          </a:prstGeom>
        </p:spPr>
      </p:pic>
    </p:spTree>
    <p:extLst>
      <p:ext uri="{BB962C8B-B14F-4D97-AF65-F5344CB8AC3E}">
        <p14:creationId xmlns:p14="http://schemas.microsoft.com/office/powerpoint/2010/main" val="3822578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0EE776-EA92-E0EA-7E3C-5F4DF68A0B26}"/>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53732F90-D244-EDD9-43A4-54F259E279B2}"/>
              </a:ext>
            </a:extLst>
          </p:cNvPr>
          <p:cNvPicPr>
            <a:picLocks noChangeAspect="1"/>
          </p:cNvPicPr>
          <p:nvPr/>
        </p:nvPicPr>
        <p:blipFill>
          <a:blip r:embed="rId3"/>
          <a:stretch>
            <a:fillRect/>
          </a:stretch>
        </p:blipFill>
        <p:spPr>
          <a:xfrm>
            <a:off x="280675" y="272090"/>
            <a:ext cx="7115965" cy="1213810"/>
          </a:xfrm>
          <a:prstGeom prst="rect">
            <a:avLst/>
          </a:prstGeom>
        </p:spPr>
      </p:pic>
      <p:pic>
        <p:nvPicPr>
          <p:cNvPr id="3" name="Picture 2">
            <a:extLst>
              <a:ext uri="{FF2B5EF4-FFF2-40B4-BE49-F238E27FC236}">
                <a16:creationId xmlns:a16="http://schemas.microsoft.com/office/drawing/2014/main" id="{EBB53EF7-3CB1-5D70-DE5D-9556B4066CCA}"/>
              </a:ext>
            </a:extLst>
          </p:cNvPr>
          <p:cNvPicPr>
            <a:picLocks noChangeAspect="1"/>
          </p:cNvPicPr>
          <p:nvPr/>
        </p:nvPicPr>
        <p:blipFill>
          <a:blip r:embed="rId4"/>
          <a:stretch>
            <a:fillRect/>
          </a:stretch>
        </p:blipFill>
        <p:spPr>
          <a:xfrm>
            <a:off x="313129" y="1585415"/>
            <a:ext cx="9027556" cy="7868827"/>
          </a:xfrm>
          <a:prstGeom prst="rect">
            <a:avLst/>
          </a:prstGeom>
        </p:spPr>
      </p:pic>
    </p:spTree>
    <p:extLst>
      <p:ext uri="{BB962C8B-B14F-4D97-AF65-F5344CB8AC3E}">
        <p14:creationId xmlns:p14="http://schemas.microsoft.com/office/powerpoint/2010/main" val="3671747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28409EF-DC0C-8128-58F2-E98A5A9BF27E}"/>
              </a:ext>
            </a:extLst>
          </p:cNvPr>
          <p:cNvSpPr>
            <a:spLocks noGrp="1"/>
          </p:cNvSpPr>
          <p:nvPr>
            <p:ph type="title"/>
          </p:nvPr>
        </p:nvSpPr>
        <p:spPr>
          <a:xfrm>
            <a:off x="1098550" y="161365"/>
            <a:ext cx="16084552" cy="1551434"/>
          </a:xfrm>
        </p:spPr>
        <p:txBody>
          <a:bodyPr/>
          <a:lstStyle/>
          <a:p>
            <a:r>
              <a:rPr lang="en-US" dirty="0"/>
              <a:t>Simulations</a:t>
            </a:r>
          </a:p>
        </p:txBody>
      </p:sp>
      <p:pic>
        <p:nvPicPr>
          <p:cNvPr id="4" name="image-e344bd182fc9afbdceef6eda16db963035c26de2.jpg" descr="A black and white graph&#10;&#10;Description automatically generated">
            <a:extLst>
              <a:ext uri="{FF2B5EF4-FFF2-40B4-BE49-F238E27FC236}">
                <a16:creationId xmlns:a16="http://schemas.microsoft.com/office/drawing/2014/main" id="{45A2CBC3-66CF-8F96-4531-4B808AA91DB0}"/>
              </a:ext>
            </a:extLst>
          </p:cNvPr>
          <p:cNvPicPr>
            <a:picLocks noGrp="1"/>
          </p:cNvPicPr>
          <p:nvPr>
            <p:ph idx="1"/>
          </p:nvPr>
        </p:nvPicPr>
        <p:blipFill>
          <a:blip r:embed="rId2" cstate="print"/>
          <a:stretch>
            <a:fillRect/>
          </a:stretch>
        </p:blipFill>
        <p:spPr>
          <a:xfrm>
            <a:off x="1098550" y="2087971"/>
            <a:ext cx="16084552" cy="4765206"/>
          </a:xfrm>
          <a:prstGeom prst="rect">
            <a:avLst/>
          </a:prstGeom>
          <a:noFill/>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57509EA-8E85-4B81-B407-FB526BB3F9F4}"/>
                  </a:ext>
                </a:extLst>
              </p:cNvPr>
              <p:cNvSpPr txBox="1"/>
              <p:nvPr/>
            </p:nvSpPr>
            <p:spPr>
              <a:xfrm>
                <a:off x="1098550" y="7315200"/>
                <a:ext cx="16084552" cy="1200329"/>
              </a:xfrm>
              <a:prstGeom prst="rect">
                <a:avLst/>
              </a:prstGeom>
              <a:noFill/>
            </p:spPr>
            <p:txBody>
              <a:bodyPr wrap="square" rtlCol="0">
                <a:spAutoFit/>
              </a:bodyPr>
              <a:lstStyle/>
              <a:p>
                <a:r>
                  <a:rPr lang="en-US" sz="3600" dirty="0"/>
                  <a:t>Figure 11.2 from the textbook with four independent sequences of the Gibbs sampler for a bivariate normal distribution with correlation </a:t>
                </a:r>
                <a14:m>
                  <m:oMath xmlns:m="http://schemas.openxmlformats.org/officeDocument/2006/math">
                    <m:r>
                      <a:rPr lang="en-US" sz="3600" i="1" smtClean="0">
                        <a:latin typeface="Cambria Math" panose="02040503050406030204" pitchFamily="18" charset="0"/>
                        <a:ea typeface="Cambria Math" panose="02040503050406030204" pitchFamily="18" charset="0"/>
                      </a:rPr>
                      <m:t>𝜌</m:t>
                    </m:r>
                    <m:r>
                      <a:rPr lang="en-US" sz="3600" b="0" i="1" smtClean="0">
                        <a:latin typeface="Cambria Math" panose="02040503050406030204" pitchFamily="18" charset="0"/>
                        <a:ea typeface="Cambria Math" panose="02040503050406030204" pitchFamily="18" charset="0"/>
                      </a:rPr>
                      <m:t>=0.8</m:t>
                    </m:r>
                  </m:oMath>
                </a14:m>
                <a:endParaRPr lang="en-US" sz="3600" dirty="0"/>
              </a:p>
            </p:txBody>
          </p:sp>
        </mc:Choice>
        <mc:Fallback xmlns="">
          <p:sp>
            <p:nvSpPr>
              <p:cNvPr id="5" name="TextBox 4">
                <a:extLst>
                  <a:ext uri="{FF2B5EF4-FFF2-40B4-BE49-F238E27FC236}">
                    <a16:creationId xmlns:a16="http://schemas.microsoft.com/office/drawing/2014/main" id="{357509EA-8E85-4B81-B407-FB526BB3F9F4}"/>
                  </a:ext>
                </a:extLst>
              </p:cNvPr>
              <p:cNvSpPr txBox="1">
                <a:spLocks noRot="1" noChangeAspect="1" noMove="1" noResize="1" noEditPoints="1" noAdjustHandles="1" noChangeArrowheads="1" noChangeShapeType="1" noTextEdit="1"/>
              </p:cNvSpPr>
              <p:nvPr/>
            </p:nvSpPr>
            <p:spPr>
              <a:xfrm>
                <a:off x="1098550" y="7315200"/>
                <a:ext cx="16084552" cy="1200329"/>
              </a:xfrm>
              <a:prstGeom prst="rect">
                <a:avLst/>
              </a:prstGeom>
              <a:blipFill>
                <a:blip r:embed="rId3"/>
                <a:stretch>
                  <a:fillRect l="-1104" t="-8421" b="-17895"/>
                </a:stretch>
              </a:blipFill>
            </p:spPr>
            <p:txBody>
              <a:bodyPr/>
              <a:lstStyle/>
              <a:p>
                <a:r>
                  <a:rPr lang="en-US">
                    <a:noFill/>
                  </a:rPr>
                  <a:t> </a:t>
                </a:r>
              </a:p>
            </p:txBody>
          </p:sp>
        </mc:Fallback>
      </mc:AlternateContent>
    </p:spTree>
    <p:extLst>
      <p:ext uri="{BB962C8B-B14F-4D97-AF65-F5344CB8AC3E}">
        <p14:creationId xmlns:p14="http://schemas.microsoft.com/office/powerpoint/2010/main" val="4247069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FF7AD-C342-D9F2-991C-C24DA8D65C90}"/>
              </a:ext>
            </a:extLst>
          </p:cNvPr>
          <p:cNvSpPr>
            <a:spLocks noGrp="1"/>
          </p:cNvSpPr>
          <p:nvPr>
            <p:ph type="title"/>
          </p:nvPr>
        </p:nvSpPr>
        <p:spPr/>
        <p:txBody>
          <a:bodyPr/>
          <a:lstStyle/>
          <a:p>
            <a:r>
              <a:rPr lang="en-US" dirty="0"/>
              <a:t>Our Simulation</a:t>
            </a:r>
          </a:p>
        </p:txBody>
      </p:sp>
      <p:pic>
        <p:nvPicPr>
          <p:cNvPr id="12" name="Content Placeholder 10" descr="A diagram of a normal distribution&#10;&#10;Description automatically generated">
            <a:extLst>
              <a:ext uri="{FF2B5EF4-FFF2-40B4-BE49-F238E27FC236}">
                <a16:creationId xmlns:a16="http://schemas.microsoft.com/office/drawing/2014/main" id="{6D9D23C0-AEFB-29D6-F66A-6D3471016E67}"/>
              </a:ext>
            </a:extLst>
          </p:cNvPr>
          <p:cNvPicPr>
            <a:picLocks noChangeAspect="1"/>
          </p:cNvPicPr>
          <p:nvPr/>
        </p:nvPicPr>
        <p:blipFill>
          <a:blip r:embed="rId2"/>
          <a:stretch>
            <a:fillRect/>
          </a:stretch>
        </p:blipFill>
        <p:spPr bwMode="auto">
          <a:xfrm>
            <a:off x="6362260" y="2115135"/>
            <a:ext cx="5189743" cy="4169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Content Placeholder 14" descr="A graph of histograms&#10;&#10;Description automatically generated">
            <a:extLst>
              <a:ext uri="{FF2B5EF4-FFF2-40B4-BE49-F238E27FC236}">
                <a16:creationId xmlns:a16="http://schemas.microsoft.com/office/drawing/2014/main" id="{762ECE48-BF04-11F1-6D15-B5D7758BFEAD}"/>
              </a:ext>
            </a:extLst>
          </p:cNvPr>
          <p:cNvPicPr>
            <a:picLocks noChangeAspect="1"/>
          </p:cNvPicPr>
          <p:nvPr/>
        </p:nvPicPr>
        <p:blipFill>
          <a:blip r:embed="rId3"/>
          <a:stretch>
            <a:fillRect/>
          </a:stretch>
        </p:blipFill>
        <p:spPr bwMode="auto">
          <a:xfrm>
            <a:off x="11699936" y="2115135"/>
            <a:ext cx="5189743" cy="4169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Content Placeholder 18" descr="A graph with blue dots&#10;&#10;Description automatically generated">
            <a:extLst>
              <a:ext uri="{FF2B5EF4-FFF2-40B4-BE49-F238E27FC236}">
                <a16:creationId xmlns:a16="http://schemas.microsoft.com/office/drawing/2014/main" id="{862480F2-03AF-A0A1-D438-4E5AD90E2EB0}"/>
              </a:ext>
            </a:extLst>
          </p:cNvPr>
          <p:cNvPicPr>
            <a:picLocks noGrp="1" noChangeAspect="1"/>
          </p:cNvPicPr>
          <p:nvPr>
            <p:ph sz="half" idx="1"/>
          </p:nvPr>
        </p:nvPicPr>
        <p:blipFill>
          <a:blip r:embed="rId4"/>
          <a:stretch>
            <a:fillRect/>
          </a:stretch>
        </p:blipFill>
        <p:spPr>
          <a:xfrm>
            <a:off x="1098550" y="2115135"/>
            <a:ext cx="5189743" cy="4169664"/>
          </a:xfrm>
        </p:spPr>
      </p:pic>
      <p:sp>
        <p:nvSpPr>
          <p:cNvPr id="20" name="TextBox 19">
            <a:extLst>
              <a:ext uri="{FF2B5EF4-FFF2-40B4-BE49-F238E27FC236}">
                <a16:creationId xmlns:a16="http://schemas.microsoft.com/office/drawing/2014/main" id="{04870A86-015E-B162-AA4A-C17C1F19B9C4}"/>
              </a:ext>
            </a:extLst>
          </p:cNvPr>
          <p:cNvSpPr txBox="1"/>
          <p:nvPr/>
        </p:nvSpPr>
        <p:spPr>
          <a:xfrm>
            <a:off x="1098550" y="6656832"/>
            <a:ext cx="16084552" cy="646331"/>
          </a:xfrm>
          <a:prstGeom prst="rect">
            <a:avLst/>
          </a:prstGeom>
          <a:noFill/>
        </p:spPr>
        <p:txBody>
          <a:bodyPr wrap="square" rtlCol="0">
            <a:spAutoFit/>
          </a:bodyPr>
          <a:lstStyle/>
          <a:p>
            <a:r>
              <a:rPr lang="en-US" sz="3600" dirty="0"/>
              <a:t>We generated 1000 samples with a burn in period of 100 samples. </a:t>
            </a:r>
          </a:p>
        </p:txBody>
      </p:sp>
    </p:spTree>
    <p:extLst>
      <p:ext uri="{BB962C8B-B14F-4D97-AF65-F5344CB8AC3E}">
        <p14:creationId xmlns:p14="http://schemas.microsoft.com/office/powerpoint/2010/main" val="511125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B35CF2-5CC4-5416-5956-5060A1C51289}"/>
              </a:ext>
            </a:extLst>
          </p:cNvPr>
          <p:cNvSpPr>
            <a:spLocks noGrp="1"/>
          </p:cNvSpPr>
          <p:nvPr>
            <p:ph type="title"/>
          </p:nvPr>
        </p:nvSpPr>
        <p:spPr/>
        <p:txBody>
          <a:bodyPr/>
          <a:lstStyle/>
          <a:p>
            <a:r>
              <a:rPr lang="en-US" dirty="0"/>
              <a:t>The Metropolis Algorithm</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953D4264-0F43-828A-FF9C-75D3247E11F4}"/>
                  </a:ext>
                </a:extLst>
              </p:cNvPr>
              <p:cNvSpPr>
                <a:spLocks noGrp="1"/>
              </p:cNvSpPr>
              <p:nvPr>
                <p:ph idx="1"/>
              </p:nvPr>
            </p:nvSpPr>
            <p:spPr/>
            <p:txBody>
              <a:bodyPr/>
              <a:lstStyle/>
              <a:p>
                <a:r>
                  <a:rPr lang="en-US" b="1" dirty="0">
                    <a:solidFill>
                      <a:schemeClr val="bg1"/>
                    </a:solidFill>
                  </a:rPr>
                  <a:t>The Metropolis algorithm</a:t>
                </a:r>
                <a:r>
                  <a:rPr lang="en-US" dirty="0"/>
                  <a:t>, is another such Markov chain Monte Carlo algorithm.</a:t>
                </a:r>
              </a:p>
              <a:p>
                <a:r>
                  <a:rPr lang="en-US" dirty="0"/>
                  <a:t>It is an adaptation of a random walk with an acceptance/rejection rule to converge to the specified target distribution.</a:t>
                </a:r>
              </a:p>
              <a:p>
                <a:r>
                  <a:rPr lang="en-US" dirty="0"/>
                  <a:t>It relies on the use of a </a:t>
                </a:r>
                <a:r>
                  <a:rPr lang="en-US" b="1" dirty="0">
                    <a:solidFill>
                      <a:schemeClr val="bg1"/>
                    </a:solidFill>
                  </a:rPr>
                  <a:t>jumping distribution</a:t>
                </a:r>
                <a:r>
                  <a:rPr lang="en-US" dirty="0"/>
                  <a:t>, or a </a:t>
                </a:r>
                <a:r>
                  <a:rPr lang="en-US" b="1" dirty="0">
                    <a:solidFill>
                      <a:schemeClr val="bg1"/>
                    </a:solidFill>
                  </a:rPr>
                  <a:t>proposal distribution</a:t>
                </a:r>
                <a:r>
                  <a:rPr lang="en-US" dirty="0"/>
                  <a:t>, denoted as</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𝐽</m:t>
                        </m:r>
                      </m:e>
                      <m:sub>
                        <m:r>
                          <a:rPr lang="en-US" i="1">
                            <a:latin typeface="Cambria Math" panose="02040503050406030204" pitchFamily="18" charset="0"/>
                          </a:rPr>
                          <m:t>𝑡</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i="1">
                                <a:latin typeface="Cambria Math" panose="02040503050406030204" pitchFamily="18" charset="0"/>
                              </a:rPr>
                              <m:t>∗</m:t>
                            </m:r>
                          </m:sup>
                        </m:sSup>
                        <m:r>
                          <a:rPr lang="en-US">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i="1">
                                <a:latin typeface="Cambria Math" panose="02040503050406030204" pitchFamily="18" charset="0"/>
                              </a:rPr>
                              <m:t>𝑡</m:t>
                            </m:r>
                            <m:r>
                              <a:rPr lang="en-US" i="1">
                                <a:latin typeface="Cambria Math" panose="02040503050406030204" pitchFamily="18" charset="0"/>
                              </a:rPr>
                              <m:t>−</m:t>
                            </m:r>
                            <m:r>
                              <a:rPr lang="en-US">
                                <a:latin typeface="Cambria Math" panose="02040503050406030204" pitchFamily="18" charset="0"/>
                              </a:rPr>
                              <m:t>1</m:t>
                            </m:r>
                          </m:sup>
                        </m:sSup>
                      </m:e>
                    </m:d>
                  </m:oMath>
                </a14:m>
                <a:r>
                  <a:rPr lang="en-US" dirty="0"/>
                  <a:t>,that is easier to sample from and symmetric (meaning,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𝐽</m:t>
                        </m:r>
                      </m:e>
                      <m:sub>
                        <m:r>
                          <a:rPr lang="en-US" i="1">
                            <a:latin typeface="Cambria Math" panose="02040503050406030204" pitchFamily="18" charset="0"/>
                          </a:rPr>
                          <m:t>𝑡</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𝑎</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𝑏</m:t>
                            </m:r>
                          </m:sub>
                        </m:sSub>
                      </m:e>
                    </m:d>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𝐽</m:t>
                        </m:r>
                      </m:e>
                      <m:sub>
                        <m:r>
                          <a:rPr lang="en-US" i="1">
                            <a:latin typeface="Cambria Math" panose="02040503050406030204" pitchFamily="18" charset="0"/>
                          </a:rPr>
                          <m:t>𝑡</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𝑏</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𝑎</m:t>
                            </m:r>
                          </m:sub>
                        </m:sSub>
                      </m:e>
                    </m:d>
                  </m:oMath>
                </a14:m>
                <a:r>
                  <a:rPr lang="en-US" dirty="0"/>
                  <a:t>)</a:t>
                </a:r>
              </a:p>
              <a:p>
                <a:pPr lvl="1"/>
                <a:r>
                  <a:rPr lang="en-US" dirty="0"/>
                  <a:t>Example: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𝐽</m:t>
                        </m:r>
                      </m:e>
                      <m:sub>
                        <m:r>
                          <a:rPr lang="en-US" i="1">
                            <a:latin typeface="Cambria Math" panose="02040503050406030204" pitchFamily="18" charset="0"/>
                          </a:rPr>
                          <m:t>𝑡</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i="1">
                                <a:latin typeface="Cambria Math" panose="02040503050406030204" pitchFamily="18" charset="0"/>
                              </a:rPr>
                              <m:t>∗</m:t>
                            </m:r>
                          </m:sup>
                        </m:sSup>
                        <m:r>
                          <a:rPr lang="en-US">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i="1">
                                <a:latin typeface="Cambria Math" panose="02040503050406030204" pitchFamily="18" charset="0"/>
                              </a:rPr>
                              <m:t>𝑡</m:t>
                            </m:r>
                            <m:r>
                              <a:rPr lang="en-US" i="1">
                                <a:latin typeface="Cambria Math" panose="02040503050406030204" pitchFamily="18" charset="0"/>
                              </a:rPr>
                              <m:t>−</m:t>
                            </m:r>
                            <m:r>
                              <a:rPr lang="en-US">
                                <a:latin typeface="Cambria Math" panose="02040503050406030204" pitchFamily="18" charset="0"/>
                              </a:rPr>
                              <m:t>1</m:t>
                            </m:r>
                          </m:sup>
                        </m:sSup>
                      </m:e>
                    </m:d>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i="1">
                            <a:latin typeface="Cambria Math" panose="02040503050406030204" pitchFamily="18" charset="0"/>
                          </a:rPr>
                          <m:t>𝑡</m:t>
                        </m:r>
                        <m:r>
                          <a:rPr lang="en-US" i="1">
                            <a:latin typeface="Cambria Math" panose="02040503050406030204" pitchFamily="18" charset="0"/>
                          </a:rPr>
                          <m:t>−</m:t>
                        </m:r>
                        <m:r>
                          <a:rPr lang="en-US">
                            <a:latin typeface="Cambria Math" panose="02040503050406030204" pitchFamily="18" charset="0"/>
                          </a:rPr>
                          <m:t>1</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endParaRPr lang="en-US" dirty="0"/>
              </a:p>
            </p:txBody>
          </p:sp>
        </mc:Choice>
        <mc:Fallback xmlns="">
          <p:sp>
            <p:nvSpPr>
              <p:cNvPr id="5" name="Content Placeholder 4">
                <a:extLst>
                  <a:ext uri="{FF2B5EF4-FFF2-40B4-BE49-F238E27FC236}">
                    <a16:creationId xmlns:a16="http://schemas.microsoft.com/office/drawing/2014/main" id="{953D4264-0F43-828A-FF9C-75D3247E11F4}"/>
                  </a:ext>
                </a:extLst>
              </p:cNvPr>
              <p:cNvSpPr>
                <a:spLocks noGrp="1" noRot="1" noChangeAspect="1" noMove="1" noResize="1" noEditPoints="1" noAdjustHandles="1" noChangeArrowheads="1" noChangeShapeType="1" noTextEdit="1"/>
              </p:cNvSpPr>
              <p:nvPr>
                <p:ph idx="1"/>
              </p:nvPr>
            </p:nvSpPr>
            <p:spPr>
              <a:blipFill>
                <a:blip r:embed="rId3"/>
                <a:stretch>
                  <a:fillRect l="-1104" t="-1657" r="-473"/>
                </a:stretch>
              </a:blipFill>
            </p:spPr>
            <p:txBody>
              <a:bodyPr/>
              <a:lstStyle/>
              <a:p>
                <a:r>
                  <a:rPr lang="en-US">
                    <a:noFill/>
                  </a:rPr>
                  <a:t> </a:t>
                </a:r>
              </a:p>
            </p:txBody>
          </p:sp>
        </mc:Fallback>
      </mc:AlternateContent>
    </p:spTree>
    <p:extLst>
      <p:ext uri="{BB962C8B-B14F-4D97-AF65-F5344CB8AC3E}">
        <p14:creationId xmlns:p14="http://schemas.microsoft.com/office/powerpoint/2010/main" val="4220822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47AE8-870B-4415-5A26-A51FCE136454}"/>
              </a:ext>
            </a:extLst>
          </p:cNvPr>
          <p:cNvSpPr>
            <a:spLocks noGrp="1"/>
          </p:cNvSpPr>
          <p:nvPr>
            <p:ph type="title"/>
          </p:nvPr>
        </p:nvSpPr>
        <p:spPr/>
        <p:txBody>
          <a:bodyPr/>
          <a:lstStyle/>
          <a:p>
            <a:r>
              <a:rPr lang="en-US" dirty="0"/>
              <a:t>Metropolis Algorithm Steps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5397AB-5D90-DB43-8FE4-6D89BDDC182B}"/>
                  </a:ext>
                </a:extLst>
              </p:cNvPr>
              <p:cNvSpPr>
                <a:spLocks noGrp="1"/>
              </p:cNvSpPr>
              <p:nvPr>
                <p:ph idx="1"/>
              </p:nvPr>
            </p:nvSpPr>
            <p:spPr/>
            <p:txBody>
              <a:bodyPr/>
              <a:lstStyle/>
              <a:p>
                <a:pPr marL="0" indent="0">
                  <a:buNone/>
                </a:pPr>
                <a:r>
                  <a:rPr lang="en-US" dirty="0"/>
                  <a:t>Let </a:t>
                </a:r>
                <a14:m>
                  <m:oMath xmlns:m="http://schemas.openxmlformats.org/officeDocument/2006/math">
                    <m:r>
                      <a:rPr lang="en-US" i="1">
                        <a:latin typeface="Cambria Math" panose="02040503050406030204" pitchFamily="18" charset="0"/>
                      </a:rPr>
                      <m:t>𝑝</m:t>
                    </m:r>
                    <m:r>
                      <a:rPr lang="en-US">
                        <a:latin typeface="Cambria Math" panose="02040503050406030204" pitchFamily="18" charset="0"/>
                      </a:rPr>
                      <m:t>(</m:t>
                    </m:r>
                    <m:r>
                      <a:rPr lang="en-US" i="1">
                        <a:latin typeface="Cambria Math" panose="02040503050406030204" pitchFamily="18" charset="0"/>
                      </a:rPr>
                      <m:t>𝜃</m:t>
                    </m:r>
                    <m:r>
                      <a:rPr lang="en-US">
                        <a:latin typeface="Cambria Math" panose="02040503050406030204" pitchFamily="18" charset="0"/>
                      </a:rPr>
                      <m:t>∣</m:t>
                    </m:r>
                    <m:r>
                      <a:rPr lang="en-US" i="1">
                        <a:latin typeface="Cambria Math" panose="02040503050406030204" pitchFamily="18" charset="0"/>
                      </a:rPr>
                      <m:t>𝑦</m:t>
                    </m:r>
                    <m:r>
                      <a:rPr lang="en-US">
                        <a:latin typeface="Cambria Math" panose="02040503050406030204" pitchFamily="18" charset="0"/>
                      </a:rPr>
                      <m:t>)</m:t>
                    </m:r>
                  </m:oMath>
                </a14:m>
                <a:r>
                  <a:rPr lang="en-US" dirty="0"/>
                  <a:t> be the target distribution. </a:t>
                </a:r>
              </a:p>
              <a:p>
                <a:pPr marL="742950" indent="-742950">
                  <a:buFont typeface="+mj-lt"/>
                  <a:buAutoNum type="arabicPeriod"/>
                </a:pPr>
                <a:r>
                  <a:rPr lang="en-US" dirty="0"/>
                  <a:t>Draw a starting point,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a:latin typeface="Cambria Math" panose="02040503050406030204" pitchFamily="18" charset="0"/>
                          </a:rPr>
                          <m:t>0</m:t>
                        </m:r>
                      </m:sup>
                    </m:sSup>
                  </m:oMath>
                </a14:m>
                <a:r>
                  <a:rPr lang="en-US" dirty="0"/>
                  <a:t>, for which </a:t>
                </a: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a:latin typeface="Cambria Math" panose="02040503050406030204" pitchFamily="18" charset="0"/>
                              </a:rPr>
                              <m:t>0</m:t>
                            </m:r>
                          </m:sup>
                        </m:sSup>
                        <m:r>
                          <a:rPr lang="en-US">
                            <a:latin typeface="Cambria Math" panose="02040503050406030204" pitchFamily="18" charset="0"/>
                          </a:rPr>
                          <m:t>∣</m:t>
                        </m:r>
                        <m:r>
                          <a:rPr lang="en-US" i="1">
                            <a:latin typeface="Cambria Math" panose="02040503050406030204" pitchFamily="18" charset="0"/>
                          </a:rPr>
                          <m:t>𝑦</m:t>
                        </m:r>
                      </m:e>
                    </m:d>
                    <m:r>
                      <a:rPr lang="en-US">
                        <a:latin typeface="Cambria Math" panose="02040503050406030204" pitchFamily="18" charset="0"/>
                      </a:rPr>
                      <m:t>&gt;0</m:t>
                    </m:r>
                  </m:oMath>
                </a14:m>
                <a:r>
                  <a:rPr lang="en-US" dirty="0"/>
                  <a:t>, which could be given or drawn from some starting distribution,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a:latin typeface="Cambria Math" panose="02040503050406030204" pitchFamily="18" charset="0"/>
                          </a:rPr>
                          <m:t>0</m:t>
                        </m:r>
                      </m:sub>
                    </m:sSub>
                    <m:r>
                      <a:rPr lang="en-US">
                        <a:latin typeface="Cambria Math" panose="02040503050406030204" pitchFamily="18" charset="0"/>
                      </a:rPr>
                      <m:t>(</m:t>
                    </m:r>
                    <m:r>
                      <a:rPr lang="en-US" i="1">
                        <a:latin typeface="Cambria Math" panose="02040503050406030204" pitchFamily="18" charset="0"/>
                      </a:rPr>
                      <m:t>𝜃</m:t>
                    </m:r>
                    <m:r>
                      <a:rPr lang="en-US">
                        <a:latin typeface="Cambria Math" panose="02040503050406030204" pitchFamily="18" charset="0"/>
                      </a:rPr>
                      <m:t>)</m:t>
                    </m:r>
                  </m:oMath>
                </a14:m>
                <a:r>
                  <a:rPr lang="en-US" dirty="0"/>
                  <a:t>.</a:t>
                </a:r>
              </a:p>
              <a:p>
                <a:pPr marL="742950" indent="-742950">
                  <a:buFont typeface="+mj-lt"/>
                  <a:buAutoNum type="arabicPeriod"/>
                </a:pPr>
                <a:r>
                  <a:rPr lang="en-US" dirty="0"/>
                  <a:t>For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&gt;0</m:t>
                    </m:r>
                  </m:oMath>
                </a14:m>
                <a:r>
                  <a:rPr lang="en-US" dirty="0"/>
                  <a:t>, </a:t>
                </a:r>
              </a:p>
              <a:p>
                <a:pPr marL="1416050" lvl="1" indent="-742950">
                  <a:buFont typeface="+mj-lt"/>
                  <a:buAutoNum type="arabicPeriod"/>
                </a:pPr>
                <a:r>
                  <a:rPr lang="en-US" dirty="0"/>
                  <a:t>Sample a </a:t>
                </a:r>
                <a:r>
                  <a:rPr lang="en-US" b="1" dirty="0">
                    <a:solidFill>
                      <a:schemeClr val="bg1"/>
                    </a:solidFill>
                  </a:rPr>
                  <a:t>proposal</a:t>
                </a:r>
                <a:r>
                  <a:rPr lang="en-US" dirty="0"/>
                  <a:t>, </a:t>
                </a:r>
                <a14:m>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rPr>
                          <m:t>𝜃</m:t>
                        </m:r>
                      </m:e>
                      <m:sup>
                        <m:r>
                          <a:rPr lang="en-US" b="0" i="1" smtClean="0">
                            <a:latin typeface="Cambria Math" panose="02040503050406030204" pitchFamily="18" charset="0"/>
                          </a:rPr>
                          <m:t>∗</m:t>
                        </m:r>
                      </m:sup>
                    </m:sSup>
                  </m:oMath>
                </a14:m>
                <a:r>
                  <a:rPr lang="en-US" dirty="0"/>
                  <a:t>, from the </a:t>
                </a:r>
                <a:r>
                  <a:rPr lang="en-US" b="1" dirty="0">
                    <a:solidFill>
                      <a:schemeClr val="bg1"/>
                    </a:solidFill>
                  </a:rPr>
                  <a:t>jumping/proposal distribution</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𝐽</m:t>
                        </m:r>
                      </m:e>
                      <m:sub>
                        <m:r>
                          <a:rPr lang="en-US" i="1">
                            <a:latin typeface="Cambria Math" panose="02040503050406030204" pitchFamily="18" charset="0"/>
                          </a:rPr>
                          <m:t>𝑡</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i="1">
                                <a:latin typeface="Cambria Math" panose="02040503050406030204" pitchFamily="18" charset="0"/>
                              </a:rPr>
                              <m:t>∗</m:t>
                            </m:r>
                          </m:sup>
                        </m:sSup>
                        <m:r>
                          <a:rPr lang="en-US">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i="1">
                                <a:latin typeface="Cambria Math" panose="02040503050406030204" pitchFamily="18" charset="0"/>
                              </a:rPr>
                              <m:t>𝑡</m:t>
                            </m:r>
                            <m:r>
                              <a:rPr lang="en-US" i="1">
                                <a:latin typeface="Cambria Math" panose="02040503050406030204" pitchFamily="18" charset="0"/>
                              </a:rPr>
                              <m:t>−</m:t>
                            </m:r>
                            <m:r>
                              <a:rPr lang="en-US">
                                <a:latin typeface="Cambria Math" panose="02040503050406030204" pitchFamily="18" charset="0"/>
                              </a:rPr>
                              <m:t>1</m:t>
                            </m:r>
                          </m:sup>
                        </m:sSup>
                      </m:e>
                    </m:d>
                  </m:oMath>
                </a14:m>
                <a:r>
                  <a:rPr lang="en-US" dirty="0"/>
                  <a:t>.</a:t>
                </a:r>
              </a:p>
              <a:p>
                <a:pPr marL="1416050" lvl="1" indent="-742950">
                  <a:buFont typeface="+mj-lt"/>
                  <a:buAutoNum type="arabicPeriod"/>
                </a:pPr>
                <a:r>
                  <a:rPr lang="en-US" dirty="0"/>
                  <a:t>Calculate the ratio of densities, </a:t>
                </a: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f>
                      <m:fPr>
                        <m:type m:val="skw"/>
                        <m:ctrlPr>
                          <a:rPr lang="en-US" b="0" i="1" smtClean="0">
                            <a:latin typeface="Cambria Math" panose="02040503050406030204" pitchFamily="18" charset="0"/>
                          </a:rPr>
                        </m:ctrlPr>
                      </m:fPr>
                      <m:num>
                        <m:r>
                          <a:rPr lang="en-US" i="1">
                            <a:latin typeface="Cambria Math" panose="02040503050406030204" pitchFamily="18" charset="0"/>
                          </a:rPr>
                          <m:t>𝑝</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num>
                      <m:den>
                        <m:r>
                          <a:rPr lang="en-US" i="1">
                            <a:latin typeface="Cambria Math" panose="02040503050406030204" pitchFamily="18" charset="0"/>
                          </a:rPr>
                          <m:t>𝑝</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b="0" i="1" smtClean="0">
                                <a:latin typeface="Cambria Math" panose="02040503050406030204" pitchFamily="18" charset="0"/>
                              </a:rPr>
                              <m:t>𝑡</m:t>
                            </m:r>
                            <m:r>
                              <a:rPr lang="en-US" b="0" i="1" smtClean="0">
                                <a:latin typeface="Cambria Math" panose="02040503050406030204" pitchFamily="18" charset="0"/>
                              </a:rPr>
                              <m:t>−1</m:t>
                            </m:r>
                          </m:sup>
                        </m:sSup>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den>
                    </m:f>
                  </m:oMath>
                </a14:m>
                <a:r>
                  <a:rPr lang="en-US" dirty="0"/>
                  <a:t>.</a:t>
                </a:r>
              </a:p>
              <a:p>
                <a:pPr marL="1416050" lvl="1" indent="-742950">
                  <a:buFont typeface="+mj-lt"/>
                  <a:buAutoNum type="arabicPeriod"/>
                </a:pPr>
                <a:r>
                  <a:rPr lang="en-US" dirty="0"/>
                  <a:t>Let </a:t>
                </a:r>
                <a14:m>
                  <m:oMath xmlns:m="http://schemas.openxmlformats.org/officeDocument/2006/math">
                    <m:sSup>
                      <m:sSupPr>
                        <m:ctrlPr>
                          <a:rPr lang="en-US" i="1" smtClean="0">
                            <a:latin typeface="Cambria Math" panose="02040503050406030204" pitchFamily="18" charset="0"/>
                          </a:rPr>
                        </m:ctrlPr>
                      </m:sSupPr>
                      <m:e>
                        <m:r>
                          <a:rPr lang="en-US" i="1">
                            <a:latin typeface="Cambria Math" panose="02040503050406030204" pitchFamily="18" charset="0"/>
                          </a:rPr>
                          <m:t>𝜃</m:t>
                        </m:r>
                      </m:e>
                      <m:sup>
                        <m:r>
                          <a:rPr lang="en-US" b="0" i="1" smtClean="0">
                            <a:latin typeface="Cambria Math" panose="02040503050406030204" pitchFamily="18" charset="0"/>
                          </a:rPr>
                          <m:t>𝑡</m:t>
                        </m:r>
                      </m:sup>
                    </m:sSup>
                    <m:r>
                      <a:rPr lang="en-US" b="0" i="1" smtClean="0">
                        <a:latin typeface="Cambria Math" panose="02040503050406030204" pitchFamily="18" charset="0"/>
                      </a:rPr>
                      <m:t>=</m:t>
                    </m:r>
                  </m:oMath>
                </a14:m>
                <a:r>
                  <a:rPr lang="en-US" dirty="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i="1">
                            <a:latin typeface="Cambria Math" panose="02040503050406030204" pitchFamily="18" charset="0"/>
                          </a:rPr>
                          <m:t>∗</m:t>
                        </m:r>
                      </m:sup>
                    </m:sSup>
                  </m:oMath>
                </a14:m>
                <a:r>
                  <a:rPr lang="en-US" dirty="0"/>
                  <a:t> with probability </a:t>
                </a:r>
                <a14:m>
                  <m:oMath xmlns:m="http://schemas.openxmlformats.org/officeDocument/2006/math">
                    <m:r>
                      <m:rPr>
                        <m:sty m:val="p"/>
                      </m:rPr>
                      <a:rPr lang="en-US" b="0" i="0" smtClean="0">
                        <a:latin typeface="Cambria Math" panose="02040503050406030204" pitchFamily="18" charset="0"/>
                      </a:rPr>
                      <m:t>min</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 1)</m:t>
                    </m:r>
                  </m:oMath>
                </a14:m>
                <a:r>
                  <a:rPr lang="en-US" dirty="0"/>
                  <a:t>, and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i="1">
                            <a:latin typeface="Cambria Math" panose="02040503050406030204" pitchFamily="18" charset="0"/>
                          </a:rPr>
                          <m:t>𝑡</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i="1">
                            <a:latin typeface="Cambria Math" panose="02040503050406030204" pitchFamily="18" charset="0"/>
                          </a:rPr>
                          <m:t>𝑡</m:t>
                        </m:r>
                        <m:r>
                          <a:rPr lang="en-US" i="1">
                            <a:latin typeface="Cambria Math" panose="02040503050406030204" pitchFamily="18" charset="0"/>
                          </a:rPr>
                          <m:t>−</m:t>
                        </m:r>
                        <m:r>
                          <a:rPr lang="en-US">
                            <a:latin typeface="Cambria Math" panose="02040503050406030204" pitchFamily="18" charset="0"/>
                          </a:rPr>
                          <m:t>1</m:t>
                        </m:r>
                      </m:sup>
                    </m:sSup>
                  </m:oMath>
                </a14:m>
                <a:r>
                  <a:rPr lang="en-US" dirty="0"/>
                  <a:t> otherwise. </a:t>
                </a:r>
              </a:p>
            </p:txBody>
          </p:sp>
        </mc:Choice>
        <mc:Fallback xmlns="">
          <p:sp>
            <p:nvSpPr>
              <p:cNvPr id="3" name="Content Placeholder 2">
                <a:extLst>
                  <a:ext uri="{FF2B5EF4-FFF2-40B4-BE49-F238E27FC236}">
                    <a16:creationId xmlns:a16="http://schemas.microsoft.com/office/drawing/2014/main" id="{F95397AB-5D90-DB43-8FE4-6D89BDDC182B}"/>
                  </a:ext>
                </a:extLst>
              </p:cNvPr>
              <p:cNvSpPr>
                <a:spLocks noGrp="1" noRot="1" noChangeAspect="1" noMove="1" noResize="1" noEditPoints="1" noAdjustHandles="1" noChangeArrowheads="1" noChangeShapeType="1" noTextEdit="1"/>
              </p:cNvSpPr>
              <p:nvPr>
                <p:ph idx="1"/>
              </p:nvPr>
            </p:nvSpPr>
            <p:spPr>
              <a:blipFill>
                <a:blip r:embed="rId2"/>
                <a:stretch>
                  <a:fillRect l="-1341" t="-1657" b="-7551"/>
                </a:stretch>
              </a:blipFill>
            </p:spPr>
            <p:txBody>
              <a:bodyPr/>
              <a:lstStyle/>
              <a:p>
                <a:r>
                  <a:rPr lang="en-US">
                    <a:noFill/>
                  </a:rPr>
                  <a:t> </a:t>
                </a:r>
              </a:p>
            </p:txBody>
          </p:sp>
        </mc:Fallback>
      </mc:AlternateContent>
    </p:spTree>
    <p:extLst>
      <p:ext uri="{BB962C8B-B14F-4D97-AF65-F5344CB8AC3E}">
        <p14:creationId xmlns:p14="http://schemas.microsoft.com/office/powerpoint/2010/main" val="3558742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2807F-AA75-8289-ABFC-30F1E44E67A4}"/>
              </a:ext>
            </a:extLst>
          </p:cNvPr>
          <p:cNvSpPr>
            <a:spLocks noGrp="1"/>
          </p:cNvSpPr>
          <p:nvPr>
            <p:ph type="ctrTitle"/>
          </p:nvPr>
        </p:nvSpPr>
        <p:spPr>
          <a:xfrm>
            <a:off x="2644777" y="2286001"/>
            <a:ext cx="12998450" cy="2587626"/>
          </a:xfrm>
        </p:spPr>
        <p:txBody>
          <a:bodyPr/>
          <a:lstStyle/>
          <a:p>
            <a:pPr fontAlgn="auto">
              <a:spcAft>
                <a:spcPts val="0"/>
              </a:spcAft>
              <a:defRPr/>
            </a:pPr>
            <a:r>
              <a:rPr lang="en-US" dirty="0"/>
              <a:t>Markov Chain Methods</a:t>
            </a:r>
          </a:p>
        </p:txBody>
      </p:sp>
      <p:sp>
        <p:nvSpPr>
          <p:cNvPr id="3" name="Subtitle 2">
            <a:extLst>
              <a:ext uri="{FF2B5EF4-FFF2-40B4-BE49-F238E27FC236}">
                <a16:creationId xmlns:a16="http://schemas.microsoft.com/office/drawing/2014/main" id="{A1D820C0-3BC8-687A-7D56-C3951CF5E866}"/>
              </a:ext>
            </a:extLst>
          </p:cNvPr>
          <p:cNvSpPr>
            <a:spLocks noGrp="1"/>
          </p:cNvSpPr>
          <p:nvPr>
            <p:ph type="subTitle" idx="1"/>
          </p:nvPr>
        </p:nvSpPr>
        <p:spPr>
          <a:xfrm>
            <a:off x="2644777" y="4949827"/>
            <a:ext cx="12998450" cy="1374774"/>
          </a:xfrm>
        </p:spPr>
        <p:txBody>
          <a:bodyPr/>
          <a:lstStyle/>
          <a:p>
            <a:pPr fontAlgn="auto">
              <a:spcAft>
                <a:spcPts val="0"/>
              </a:spcAft>
              <a:defRPr/>
            </a:pPr>
            <a:r>
              <a:rPr lang="en-US" dirty="0"/>
              <a:t>Shahrzad Jamshidi, PhD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B210A-34AC-65A0-23B3-FF018A0C9A1E}"/>
              </a:ext>
            </a:extLst>
          </p:cNvPr>
          <p:cNvSpPr>
            <a:spLocks noGrp="1"/>
          </p:cNvSpPr>
          <p:nvPr>
            <p:ph type="title"/>
          </p:nvPr>
        </p:nvSpPr>
        <p:spPr/>
        <p:txBody>
          <a:bodyPr/>
          <a:lstStyle/>
          <a:p>
            <a:r>
              <a:rPr lang="en-US" dirty="0"/>
              <a:t>Metropolis Algorithm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CBE2DC-36EE-FE70-A46F-C8E17E62DC79}"/>
                  </a:ext>
                </a:extLst>
              </p:cNvPr>
              <p:cNvSpPr>
                <a:spLocks noGrp="1"/>
              </p:cNvSpPr>
              <p:nvPr>
                <p:ph idx="1"/>
              </p:nvPr>
            </p:nvSpPr>
            <p:spPr/>
            <p:txBody>
              <a:bodyPr/>
              <a:lstStyle/>
              <a:p>
                <a:r>
                  <a:rPr lang="en-US" dirty="0"/>
                  <a:t>The target distribution is </a:t>
                </a:r>
                <a14:m>
                  <m:oMath xmlns:m="http://schemas.openxmlformats.org/officeDocument/2006/math">
                    <m:r>
                      <m:rPr>
                        <m:sty m:val="p"/>
                      </m:rPr>
                      <a:rPr lang="en-US" b="0" i="0" smtClean="0">
                        <a:latin typeface="Cambria Math" panose="02040503050406030204" pitchFamily="18" charset="0"/>
                      </a:rPr>
                      <m:t>Beta</m:t>
                    </m:r>
                    <m:r>
                      <a:rPr lang="en-US" b="0" i="1" smtClean="0">
                        <a:latin typeface="Cambria Math" panose="02040503050406030204" pitchFamily="18" charset="0"/>
                      </a:rPr>
                      <m:t>(2, 5)</m:t>
                    </m:r>
                  </m:oMath>
                </a14:m>
                <a:r>
                  <a:rPr lang="en-US" dirty="0"/>
                  <a:t>.</a:t>
                </a:r>
              </a:p>
              <a:p>
                <a:r>
                  <a:rPr lang="en-US" dirty="0"/>
                  <a:t>The jumping/proposal distribution is </a:t>
                </a:r>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,0.1)</m:t>
                    </m:r>
                  </m:oMath>
                </a14:m>
                <a:endParaRPr lang="en-US" dirty="0"/>
              </a:p>
              <a:p>
                <a:r>
                  <a:rPr lang="en-US" dirty="0"/>
                  <a:t>Initial value is given as 0.5. </a:t>
                </a:r>
              </a:p>
              <a:p>
                <a:r>
                  <a:rPr lang="en-US" dirty="0"/>
                  <a:t>How many samples are enough for approximation?</a:t>
                </a:r>
              </a:p>
              <a:p>
                <a:pPr lvl="1"/>
                <a:r>
                  <a:rPr lang="en-US" dirty="0"/>
                  <a:t>Rough estimates for histograms usually need 1000</a:t>
                </a:r>
              </a:p>
              <a:p>
                <a:pPr lvl="1"/>
                <a:r>
                  <a:rPr lang="en-US" dirty="0"/>
                  <a:t>But we are also concerned with convergence, so 5000 will be a better rough estimate. </a:t>
                </a:r>
              </a:p>
              <a:p>
                <a:pPr marL="698500" lvl="1" indent="0">
                  <a:buNone/>
                </a:pPr>
                <a:endParaRPr lang="en-US" dirty="0"/>
              </a:p>
            </p:txBody>
          </p:sp>
        </mc:Choice>
        <mc:Fallback xmlns="">
          <p:sp>
            <p:nvSpPr>
              <p:cNvPr id="3" name="Content Placeholder 2">
                <a:extLst>
                  <a:ext uri="{FF2B5EF4-FFF2-40B4-BE49-F238E27FC236}">
                    <a16:creationId xmlns:a16="http://schemas.microsoft.com/office/drawing/2014/main" id="{9ECBE2DC-36EE-FE70-A46F-C8E17E62DC79}"/>
                  </a:ext>
                </a:extLst>
              </p:cNvPr>
              <p:cNvSpPr>
                <a:spLocks noGrp="1" noRot="1" noChangeAspect="1" noMove="1" noResize="1" noEditPoints="1" noAdjustHandles="1" noChangeArrowheads="1" noChangeShapeType="1" noTextEdit="1"/>
              </p:cNvSpPr>
              <p:nvPr>
                <p:ph idx="1"/>
              </p:nvPr>
            </p:nvSpPr>
            <p:spPr>
              <a:blipFill>
                <a:blip r:embed="rId2"/>
                <a:stretch>
                  <a:fillRect l="-1104" t="-1657"/>
                </a:stretch>
              </a:blipFill>
            </p:spPr>
            <p:txBody>
              <a:bodyPr/>
              <a:lstStyle/>
              <a:p>
                <a:r>
                  <a:rPr lang="en-US">
                    <a:noFill/>
                  </a:rPr>
                  <a:t> </a:t>
                </a:r>
              </a:p>
            </p:txBody>
          </p:sp>
        </mc:Fallback>
      </mc:AlternateContent>
    </p:spTree>
    <p:extLst>
      <p:ext uri="{BB962C8B-B14F-4D97-AF65-F5344CB8AC3E}">
        <p14:creationId xmlns:p14="http://schemas.microsoft.com/office/powerpoint/2010/main" val="1840493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graph of a graph with Sahara in the background&#10;&#10;Description automatically generated with medium confidence">
            <a:extLst>
              <a:ext uri="{FF2B5EF4-FFF2-40B4-BE49-F238E27FC236}">
                <a16:creationId xmlns:a16="http://schemas.microsoft.com/office/drawing/2014/main" id="{17CA381E-5298-86C0-4A38-7FB39E80F711}"/>
              </a:ext>
            </a:extLst>
          </p:cNvPr>
          <p:cNvPicPr>
            <a:picLocks noGrp="1" noChangeAspect="1"/>
          </p:cNvPicPr>
          <p:nvPr>
            <p:ph sz="half" idx="1"/>
          </p:nvPr>
        </p:nvPicPr>
        <p:blipFill>
          <a:blip r:embed="rId2"/>
          <a:stretch>
            <a:fillRect/>
          </a:stretch>
        </p:blipFill>
        <p:spPr>
          <a:xfrm>
            <a:off x="1098550" y="2258172"/>
            <a:ext cx="7680325" cy="6170705"/>
          </a:xfrm>
        </p:spPr>
      </p:pic>
      <p:pic>
        <p:nvPicPr>
          <p:cNvPr id="10" name="Content Placeholder 9" descr="A graph of a graph of a line&#10;&#10;Description automatically generated with medium confidence">
            <a:extLst>
              <a:ext uri="{FF2B5EF4-FFF2-40B4-BE49-F238E27FC236}">
                <a16:creationId xmlns:a16="http://schemas.microsoft.com/office/drawing/2014/main" id="{A214CAE8-1A5F-2F5B-9606-868323E42B75}"/>
              </a:ext>
            </a:extLst>
          </p:cNvPr>
          <p:cNvPicPr>
            <a:picLocks noGrp="1" noChangeAspect="1"/>
          </p:cNvPicPr>
          <p:nvPr>
            <p:ph sz="half" idx="2"/>
          </p:nvPr>
        </p:nvPicPr>
        <p:blipFill>
          <a:blip r:embed="rId3"/>
          <a:stretch>
            <a:fillRect/>
          </a:stretch>
        </p:blipFill>
        <p:spPr>
          <a:xfrm>
            <a:off x="9502775" y="2258172"/>
            <a:ext cx="7680325" cy="6170705"/>
          </a:xfrm>
        </p:spPr>
      </p:pic>
      <p:sp>
        <p:nvSpPr>
          <p:cNvPr id="4" name="Title 3">
            <a:extLst>
              <a:ext uri="{FF2B5EF4-FFF2-40B4-BE49-F238E27FC236}">
                <a16:creationId xmlns:a16="http://schemas.microsoft.com/office/drawing/2014/main" id="{9C31EB0A-7643-1105-67F6-3EE34218E70F}"/>
              </a:ext>
            </a:extLst>
          </p:cNvPr>
          <p:cNvSpPr>
            <a:spLocks noGrp="1"/>
          </p:cNvSpPr>
          <p:nvPr>
            <p:ph type="title"/>
          </p:nvPr>
        </p:nvSpPr>
        <p:spPr/>
        <p:txBody>
          <a:bodyPr/>
          <a:lstStyle/>
          <a:p>
            <a:r>
              <a:rPr lang="en-US" dirty="0"/>
              <a:t>Simulations (1000 vs. 5000)</a:t>
            </a:r>
          </a:p>
        </p:txBody>
      </p:sp>
    </p:spTree>
    <p:extLst>
      <p:ext uri="{BB962C8B-B14F-4D97-AF65-F5344CB8AC3E}">
        <p14:creationId xmlns:p14="http://schemas.microsoft.com/office/powerpoint/2010/main" val="977847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B4FCC0D-99A1-0E95-5630-C5BB1E2C1A2F}"/>
              </a:ext>
            </a:extLst>
          </p:cNvPr>
          <p:cNvSpPr>
            <a:spLocks noGrp="1"/>
          </p:cNvSpPr>
          <p:nvPr>
            <p:ph sz="half" idx="1"/>
          </p:nvPr>
        </p:nvSpPr>
        <p:spPr/>
        <p:txBody>
          <a:bodyPr/>
          <a:lstStyle/>
          <a:p>
            <a:r>
              <a:rPr lang="en-US" dirty="0"/>
              <a:t>The precision of an estimate generated from the Metropolis algorithm can be evaluated by computing the standard error of the estimate.</a:t>
            </a:r>
          </a:p>
          <a:p>
            <a:r>
              <a:rPr lang="en-US" dirty="0"/>
              <a:t>At 1,000 samples, SE = 2%</a:t>
            </a:r>
          </a:p>
          <a:p>
            <a:r>
              <a:rPr lang="en-US" dirty="0"/>
              <a:t>At 5,000, SE = 1%</a:t>
            </a:r>
          </a:p>
          <a:p>
            <a:r>
              <a:rPr lang="en-US" dirty="0"/>
              <a:t>At 13,000, SE = 0.5%</a:t>
            </a:r>
          </a:p>
        </p:txBody>
      </p:sp>
      <p:sp>
        <p:nvSpPr>
          <p:cNvPr id="3" name="Content Placeholder 2">
            <a:extLst>
              <a:ext uri="{FF2B5EF4-FFF2-40B4-BE49-F238E27FC236}">
                <a16:creationId xmlns:a16="http://schemas.microsoft.com/office/drawing/2014/main" id="{4698FBB9-F7AC-3CB1-C56B-2FB7F1F91FFC}"/>
              </a:ext>
            </a:extLst>
          </p:cNvPr>
          <p:cNvSpPr>
            <a:spLocks noGrp="1"/>
          </p:cNvSpPr>
          <p:nvPr>
            <p:ph sz="half" idx="2"/>
          </p:nvPr>
        </p:nvSpPr>
        <p:spPr/>
        <p:txBody>
          <a:bodyPr>
            <a:normAutofit fontScale="92500" lnSpcReduction="10000"/>
          </a:bodyPr>
          <a:lstStyle/>
          <a:p>
            <a:pPr marL="0" indent="0">
              <a:buNone/>
            </a:pPr>
            <a:r>
              <a:rPr lang="en-US" dirty="0">
                <a:solidFill>
                  <a:srgbClr val="B85DD5"/>
                </a:solidFill>
                <a:effectLst/>
                <a:latin typeface=".AppleSystemUIFontMonospaced"/>
              </a:rPr>
              <a:t>library</a:t>
            </a:r>
            <a:r>
              <a:rPr lang="en-US" dirty="0">
                <a:solidFill>
                  <a:srgbClr val="9BA2B1"/>
                </a:solidFill>
                <a:effectLst/>
                <a:latin typeface=".AppleSystemUIFontMonospaced"/>
              </a:rPr>
              <a:t>(coda)</a:t>
            </a:r>
          </a:p>
          <a:p>
            <a:pPr marL="0" indent="0">
              <a:buNone/>
            </a:pPr>
            <a:r>
              <a:rPr lang="en-US" dirty="0">
                <a:solidFill>
                  <a:srgbClr val="9BA2B1"/>
                </a:solidFill>
                <a:effectLst/>
                <a:latin typeface=".AppleSystemUIFontMonospaced"/>
              </a:rPr>
              <a:t>ess &lt;- </a:t>
            </a:r>
            <a:r>
              <a:rPr lang="en-US" dirty="0" err="1">
                <a:solidFill>
                  <a:srgbClr val="9BA2B1"/>
                </a:solidFill>
                <a:effectLst/>
                <a:latin typeface=".AppleSystemUIFontMonospaced"/>
              </a:rPr>
              <a:t>effectiveSize</a:t>
            </a:r>
            <a:r>
              <a:rPr lang="en-US" dirty="0">
                <a:solidFill>
                  <a:srgbClr val="9BA2B1"/>
                </a:solidFill>
                <a:effectLst/>
                <a:latin typeface=".AppleSystemUIFontMonospaced"/>
              </a:rPr>
              <a:t>(samples)</a:t>
            </a:r>
          </a:p>
          <a:p>
            <a:pPr marL="0" indent="0">
              <a:buNone/>
            </a:pPr>
            <a:r>
              <a:rPr lang="en-US" dirty="0">
                <a:solidFill>
                  <a:srgbClr val="9BA2B1"/>
                </a:solidFill>
                <a:effectLst/>
                <a:latin typeface=".AppleSystemUIFontMonospaced"/>
              </a:rPr>
              <a:t>cat(</a:t>
            </a:r>
            <a:r>
              <a:rPr lang="en-US" dirty="0">
                <a:solidFill>
                  <a:srgbClr val="88B966"/>
                </a:solidFill>
                <a:effectLst/>
                <a:latin typeface=".AppleSystemUIFontMonospaced"/>
              </a:rPr>
              <a:t>"Effective Sample Size (ESS):"</a:t>
            </a:r>
            <a:r>
              <a:rPr lang="en-US" dirty="0">
                <a:solidFill>
                  <a:srgbClr val="9BA2B1"/>
                </a:solidFill>
                <a:effectLst/>
                <a:latin typeface=".AppleSystemUIFontMonospaced"/>
              </a:rPr>
              <a:t>, ess, </a:t>
            </a:r>
            <a:r>
              <a:rPr lang="en-US" dirty="0">
                <a:solidFill>
                  <a:srgbClr val="88B966"/>
                </a:solidFill>
                <a:effectLst/>
                <a:latin typeface=".AppleSystemUIFontMonospaced"/>
              </a:rPr>
              <a:t>"\n"</a:t>
            </a:r>
            <a:r>
              <a:rPr lang="en-US" dirty="0">
                <a:solidFill>
                  <a:srgbClr val="9BA2B1"/>
                </a:solidFill>
                <a:effectLst/>
                <a:latin typeface=".AppleSystemUIFontMonospaced"/>
              </a:rPr>
              <a:t>)</a:t>
            </a:r>
            <a:endParaRPr lang="en-US" dirty="0">
              <a:solidFill>
                <a:srgbClr val="88B966"/>
              </a:solidFill>
              <a:effectLst/>
              <a:latin typeface=".AppleSystemUIFontMonospaced"/>
            </a:endParaRPr>
          </a:p>
          <a:p>
            <a:pPr marL="0" indent="0">
              <a:buNone/>
            </a:pPr>
            <a:r>
              <a:rPr lang="en-US" dirty="0" err="1">
                <a:solidFill>
                  <a:srgbClr val="9BA2B1"/>
                </a:solidFill>
                <a:effectLst/>
                <a:latin typeface=".AppleSystemUIFontMonospaced"/>
              </a:rPr>
              <a:t>sample_sd</a:t>
            </a:r>
            <a:r>
              <a:rPr lang="en-US" dirty="0">
                <a:solidFill>
                  <a:srgbClr val="9BA2B1"/>
                </a:solidFill>
                <a:effectLst/>
                <a:latin typeface=".AppleSystemUIFontMonospaced"/>
              </a:rPr>
              <a:t> &lt;- </a:t>
            </a:r>
            <a:r>
              <a:rPr lang="en-US" dirty="0" err="1">
                <a:solidFill>
                  <a:srgbClr val="9BA2B1"/>
                </a:solidFill>
                <a:effectLst/>
                <a:latin typeface=".AppleSystemUIFontMonospaced"/>
              </a:rPr>
              <a:t>sd</a:t>
            </a:r>
            <a:r>
              <a:rPr lang="en-US" dirty="0">
                <a:solidFill>
                  <a:srgbClr val="9BA2B1"/>
                </a:solidFill>
                <a:effectLst/>
                <a:latin typeface=".AppleSystemUIFontMonospaced"/>
              </a:rPr>
              <a:t>(samples)</a:t>
            </a:r>
          </a:p>
          <a:p>
            <a:pPr marL="0" indent="0">
              <a:buNone/>
            </a:pPr>
            <a:r>
              <a:rPr lang="en-US" dirty="0" err="1">
                <a:solidFill>
                  <a:srgbClr val="9BA2B1"/>
                </a:solidFill>
                <a:effectLst/>
                <a:latin typeface=".AppleSystemUIFontMonospaced"/>
              </a:rPr>
              <a:t>se_mean</a:t>
            </a:r>
            <a:r>
              <a:rPr lang="en-US" dirty="0">
                <a:solidFill>
                  <a:srgbClr val="9BA2B1"/>
                </a:solidFill>
                <a:effectLst/>
                <a:latin typeface=".AppleSystemUIFontMonospaced"/>
              </a:rPr>
              <a:t> &lt;- </a:t>
            </a:r>
            <a:r>
              <a:rPr lang="en-US" dirty="0" err="1">
                <a:solidFill>
                  <a:srgbClr val="9BA2B1"/>
                </a:solidFill>
                <a:effectLst/>
                <a:latin typeface=".AppleSystemUIFontMonospaced"/>
              </a:rPr>
              <a:t>sample_sd</a:t>
            </a:r>
            <a:r>
              <a:rPr lang="en-US" dirty="0">
                <a:solidFill>
                  <a:srgbClr val="9BA2B1"/>
                </a:solidFill>
                <a:effectLst/>
                <a:latin typeface=".AppleSystemUIFontMonospaced"/>
              </a:rPr>
              <a:t> / sqrt(ess)</a:t>
            </a:r>
          </a:p>
          <a:p>
            <a:pPr marL="0" indent="0">
              <a:buNone/>
            </a:pPr>
            <a:r>
              <a:rPr lang="en-US" dirty="0">
                <a:solidFill>
                  <a:srgbClr val="9BA2B1"/>
                </a:solidFill>
                <a:effectLst/>
                <a:latin typeface=".AppleSystemUIFontMonospaced"/>
              </a:rPr>
              <a:t>cat(</a:t>
            </a:r>
            <a:r>
              <a:rPr lang="en-US" dirty="0">
                <a:solidFill>
                  <a:srgbClr val="88B966"/>
                </a:solidFill>
                <a:effectLst/>
                <a:latin typeface=".AppleSystemUIFontMonospaced"/>
              </a:rPr>
              <a:t>"Standard Error (SE) of the Mean:"</a:t>
            </a:r>
            <a:r>
              <a:rPr lang="en-US" dirty="0">
                <a:solidFill>
                  <a:srgbClr val="9BA2B1"/>
                </a:solidFill>
                <a:effectLst/>
                <a:latin typeface=".AppleSystemUIFontMonospaced"/>
              </a:rPr>
              <a:t>, </a:t>
            </a:r>
            <a:r>
              <a:rPr lang="en-US" dirty="0" err="1">
                <a:solidFill>
                  <a:srgbClr val="9BA2B1"/>
                </a:solidFill>
                <a:effectLst/>
                <a:latin typeface=".AppleSystemUIFontMonospaced"/>
              </a:rPr>
              <a:t>se_mean</a:t>
            </a:r>
            <a:r>
              <a:rPr lang="en-US" dirty="0">
                <a:solidFill>
                  <a:srgbClr val="9BA2B1"/>
                </a:solidFill>
                <a:effectLst/>
                <a:latin typeface=".AppleSystemUIFontMonospaced"/>
              </a:rPr>
              <a:t>, </a:t>
            </a:r>
            <a:r>
              <a:rPr lang="en-US" dirty="0">
                <a:solidFill>
                  <a:srgbClr val="88B966"/>
                </a:solidFill>
                <a:effectLst/>
                <a:latin typeface=".AppleSystemUIFontMonospaced"/>
              </a:rPr>
              <a:t>"\n"</a:t>
            </a:r>
            <a:r>
              <a:rPr lang="en-US" dirty="0">
                <a:solidFill>
                  <a:srgbClr val="9BA2B1"/>
                </a:solidFill>
                <a:effectLst/>
                <a:latin typeface=".AppleSystemUIFontMonospaced"/>
              </a:rPr>
              <a:t>)</a:t>
            </a:r>
            <a:endParaRPr lang="en-US" dirty="0">
              <a:solidFill>
                <a:srgbClr val="88B966"/>
              </a:solidFill>
              <a:effectLst/>
              <a:latin typeface=".AppleSystemUIFontMonospaced"/>
            </a:endParaRPr>
          </a:p>
          <a:p>
            <a:pPr marL="0" indent="0">
              <a:buNone/>
            </a:pPr>
            <a:endParaRPr lang="en-US" dirty="0"/>
          </a:p>
        </p:txBody>
      </p:sp>
      <p:sp>
        <p:nvSpPr>
          <p:cNvPr id="4" name="Title 3">
            <a:extLst>
              <a:ext uri="{FF2B5EF4-FFF2-40B4-BE49-F238E27FC236}">
                <a16:creationId xmlns:a16="http://schemas.microsoft.com/office/drawing/2014/main" id="{70B9FDCB-3F1F-7679-5806-5D4DABB1FAF5}"/>
              </a:ext>
            </a:extLst>
          </p:cNvPr>
          <p:cNvSpPr>
            <a:spLocks noGrp="1"/>
          </p:cNvSpPr>
          <p:nvPr>
            <p:ph type="title"/>
          </p:nvPr>
        </p:nvSpPr>
        <p:spPr/>
        <p:txBody>
          <a:bodyPr/>
          <a:lstStyle/>
          <a:p>
            <a:r>
              <a:rPr lang="en-US" dirty="0"/>
              <a:t>Picking Sample Size</a:t>
            </a:r>
          </a:p>
        </p:txBody>
      </p:sp>
    </p:spTree>
    <p:extLst>
      <p:ext uri="{BB962C8B-B14F-4D97-AF65-F5344CB8AC3E}">
        <p14:creationId xmlns:p14="http://schemas.microsoft.com/office/powerpoint/2010/main" val="219640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5D4C7A9-4469-B703-8E91-6FCF8B460974}"/>
              </a:ext>
            </a:extLst>
          </p:cNvPr>
          <p:cNvSpPr>
            <a:spLocks noGrp="1"/>
          </p:cNvSpPr>
          <p:nvPr>
            <p:ph type="title"/>
          </p:nvPr>
        </p:nvSpPr>
        <p:spPr/>
        <p:txBody>
          <a:bodyPr/>
          <a:lstStyle/>
          <a:p>
            <a:r>
              <a:rPr lang="en-US" dirty="0"/>
              <a:t>Metropolis-Hastings Algorithm</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A636BDB-B912-FB47-4255-55A3DD5BEAB1}"/>
                  </a:ext>
                </a:extLst>
              </p:cNvPr>
              <p:cNvSpPr>
                <a:spLocks noGrp="1"/>
              </p:cNvSpPr>
              <p:nvPr>
                <p:ph idx="1"/>
              </p:nvPr>
            </p:nvSpPr>
            <p:spPr/>
            <p:txBody>
              <a:bodyPr/>
              <a:lstStyle/>
              <a:p>
                <a:r>
                  <a:rPr lang="en-US" b="1" dirty="0">
                    <a:solidFill>
                      <a:schemeClr val="bg1"/>
                    </a:solidFill>
                  </a:rPr>
                  <a:t>Metropolis-Hastings</a:t>
                </a:r>
                <a:r>
                  <a:rPr lang="en-US" dirty="0"/>
                  <a:t>, another MCMC algorithm, is a generalization of the Metropolis algorithm. </a:t>
                </a:r>
              </a:p>
              <a:p>
                <a:pPr lvl="1"/>
                <a:r>
                  <a:rPr lang="en-US" dirty="0"/>
                  <a:t>The </a:t>
                </a:r>
                <a:r>
                  <a:rPr lang="en-US" b="1" dirty="0">
                    <a:solidFill>
                      <a:schemeClr val="bg1"/>
                    </a:solidFill>
                  </a:rPr>
                  <a:t>jumping distribution </a:t>
                </a:r>
                <a:r>
                  <a:rPr lang="en-US" dirty="0"/>
                  <a:t>no longer needs to be symmetric. </a:t>
                </a:r>
              </a:p>
              <a:p>
                <a:pPr lvl="1"/>
                <a:r>
                  <a:rPr lang="en-US" dirty="0"/>
                  <a:t>The ratio must be adjusted to account for potential asymmetry</a:t>
                </a:r>
              </a:p>
              <a:p>
                <a:pPr marL="698500" lvl="1"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𝑟</m:t>
                      </m:r>
                      <m:r>
                        <a:rPr lang="en-US" i="1">
                          <a:latin typeface="Cambria Math" panose="02040503050406030204" pitchFamily="18" charset="0"/>
                        </a:rPr>
                        <m:t>=</m:t>
                      </m:r>
                      <m:f>
                        <m:fPr>
                          <m:ctrlPr>
                            <a:rPr lang="en-US" i="1" smtClean="0">
                              <a:latin typeface="Cambria Math" panose="02040503050406030204" pitchFamily="18" charset="0"/>
                            </a:rPr>
                          </m:ctrlPr>
                        </m:fPr>
                        <m:num>
                          <m:f>
                            <m:fPr>
                              <m:type m:val="skw"/>
                              <m:ctrlPr>
                                <a:rPr lang="en-US" i="1">
                                  <a:latin typeface="Cambria Math" panose="02040503050406030204" pitchFamily="18" charset="0"/>
                                </a:rPr>
                              </m:ctrlPr>
                            </m:fPr>
                            <m:num>
                              <m:r>
                                <a:rPr lang="en-US" i="1">
                                  <a:latin typeface="Cambria Math" panose="02040503050406030204" pitchFamily="18" charset="0"/>
                                </a:rPr>
                                <m:t>𝑝</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num>
                            <m:den>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𝐽</m:t>
                                  </m:r>
                                </m:e>
                                <m:sub>
                                  <m:r>
                                    <a:rPr lang="en-US" i="1">
                                      <a:latin typeface="Cambria Math" panose="02040503050406030204" pitchFamily="18" charset="0"/>
                                    </a:rPr>
                                    <m:t>𝑡</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i="1">
                                          <a:latin typeface="Cambria Math" panose="02040503050406030204" pitchFamily="18" charset="0"/>
                                        </a:rPr>
                                        <m:t>∗</m:t>
                                      </m:r>
                                    </m:sup>
                                  </m:sSup>
                                  <m:r>
                                    <a:rPr lang="en-US">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i="1">
                                          <a:latin typeface="Cambria Math" panose="02040503050406030204" pitchFamily="18" charset="0"/>
                                        </a:rPr>
                                        <m:t>𝑡</m:t>
                                      </m:r>
                                      <m:r>
                                        <a:rPr lang="en-US" i="1">
                                          <a:latin typeface="Cambria Math" panose="02040503050406030204" pitchFamily="18" charset="0"/>
                                        </a:rPr>
                                        <m:t>−</m:t>
                                      </m:r>
                                      <m:r>
                                        <a:rPr lang="en-US">
                                          <a:latin typeface="Cambria Math" panose="02040503050406030204" pitchFamily="18" charset="0"/>
                                        </a:rPr>
                                        <m:t>1</m:t>
                                      </m:r>
                                    </m:sup>
                                  </m:sSup>
                                </m:e>
                              </m:d>
                            </m:den>
                          </m:f>
                        </m:num>
                        <m:den>
                          <m:f>
                            <m:fPr>
                              <m:type m:val="skw"/>
                              <m:ctrlPr>
                                <a:rPr lang="en-US" i="1">
                                  <a:latin typeface="Cambria Math" panose="02040503050406030204" pitchFamily="18" charset="0"/>
                                </a:rPr>
                              </m:ctrlPr>
                            </m:fPr>
                            <m:num>
                              <m:r>
                                <a:rPr lang="en-US" i="1">
                                  <a:latin typeface="Cambria Math" panose="02040503050406030204" pitchFamily="18" charset="0"/>
                                </a:rPr>
                                <m:t>𝑝</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i="1">
                                      <a:latin typeface="Cambria Math" panose="02040503050406030204" pitchFamily="18" charset="0"/>
                                    </a:rPr>
                                    <m:t>𝑡</m:t>
                                  </m:r>
                                  <m:r>
                                    <a:rPr lang="en-US" i="1">
                                      <a:latin typeface="Cambria Math" panose="02040503050406030204" pitchFamily="18" charset="0"/>
                                    </a:rPr>
                                    <m:t>−1</m:t>
                                  </m:r>
                                </m:sup>
                              </m:sSup>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num>
                            <m:den>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𝐽</m:t>
                                  </m:r>
                                </m:e>
                                <m:sub>
                                  <m:r>
                                    <a:rPr lang="en-US" i="1">
                                      <a:latin typeface="Cambria Math" panose="02040503050406030204" pitchFamily="18" charset="0"/>
                                    </a:rPr>
                                    <m:t>𝑡</m:t>
                                  </m:r>
                                </m:sub>
                              </m:sSub>
                              <m:d>
                                <m:dPr>
                                  <m:ctrlPr>
                                    <a:rPr lang="en-US" i="1">
                                      <a:latin typeface="Cambria Math" panose="02040503050406030204" pitchFamily="18" charset="0"/>
                                    </a:rPr>
                                  </m:ctrlPr>
                                </m:dPr>
                                <m:e>
                                  <m:sSup>
                                    <m:sSupPr>
                                      <m:ctrlPr>
                                        <a:rPr lang="en-US" i="1" smtClean="0">
                                          <a:latin typeface="Cambria Math" panose="02040503050406030204" pitchFamily="18" charset="0"/>
                                        </a:rPr>
                                      </m:ctrlPr>
                                    </m:sSupPr>
                                    <m:e>
                                      <m:r>
                                        <a:rPr lang="en-US" i="1">
                                          <a:latin typeface="Cambria Math" panose="02040503050406030204" pitchFamily="18" charset="0"/>
                                        </a:rPr>
                                        <m:t>𝜃</m:t>
                                      </m:r>
                                    </m:e>
                                    <m:sup>
                                      <m:r>
                                        <a:rPr lang="en-US" b="0" i="1" smtClean="0">
                                          <a:latin typeface="Cambria Math" panose="02040503050406030204" pitchFamily="18" charset="0"/>
                                        </a:rPr>
                                        <m:t>𝑡</m:t>
                                      </m:r>
                                      <m:r>
                                        <a:rPr lang="en-US" b="0" i="1" smtClean="0">
                                          <a:latin typeface="Cambria Math" panose="02040503050406030204" pitchFamily="18" charset="0"/>
                                        </a:rPr>
                                        <m:t>−1</m:t>
                                      </m:r>
                                    </m:sup>
                                  </m:sSup>
                                  <m:r>
                                    <a:rPr lang="en-US">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𝜃</m:t>
                                      </m:r>
                                    </m:e>
                                    <m:sup>
                                      <m:r>
                                        <a:rPr lang="en-US" b="0" i="1" smtClean="0">
                                          <a:latin typeface="Cambria Math" panose="02040503050406030204" pitchFamily="18" charset="0"/>
                                        </a:rPr>
                                        <m:t>∗</m:t>
                                      </m:r>
                                    </m:sup>
                                  </m:sSup>
                                </m:e>
                              </m:d>
                            </m:den>
                          </m:f>
                        </m:den>
                      </m:f>
                    </m:oMath>
                  </m:oMathPara>
                </a14:m>
                <a:endParaRPr lang="en-US" dirty="0"/>
              </a:p>
              <a:p>
                <a:pPr marL="596900" indent="-571500"/>
                <a:r>
                  <a:rPr lang="en-US" dirty="0"/>
                  <a:t>The advantage of these changes is a potential for faster convergence.</a:t>
                </a:r>
              </a:p>
            </p:txBody>
          </p:sp>
        </mc:Choice>
        <mc:Fallback xmlns="">
          <p:sp>
            <p:nvSpPr>
              <p:cNvPr id="6" name="Content Placeholder 5">
                <a:extLst>
                  <a:ext uri="{FF2B5EF4-FFF2-40B4-BE49-F238E27FC236}">
                    <a16:creationId xmlns:a16="http://schemas.microsoft.com/office/drawing/2014/main" id="{3A636BDB-B912-FB47-4255-55A3DD5BEAB1}"/>
                  </a:ext>
                </a:extLst>
              </p:cNvPr>
              <p:cNvSpPr>
                <a:spLocks noGrp="1" noRot="1" noChangeAspect="1" noMove="1" noResize="1" noEditPoints="1" noAdjustHandles="1" noChangeArrowheads="1" noChangeShapeType="1" noTextEdit="1"/>
              </p:cNvSpPr>
              <p:nvPr>
                <p:ph idx="1"/>
              </p:nvPr>
            </p:nvSpPr>
            <p:spPr>
              <a:blipFill>
                <a:blip r:embed="rId2"/>
                <a:stretch>
                  <a:fillRect l="-1104" t="-1657" b="-12523"/>
                </a:stretch>
              </a:blipFill>
            </p:spPr>
            <p:txBody>
              <a:bodyPr/>
              <a:lstStyle/>
              <a:p>
                <a:r>
                  <a:rPr lang="en-US">
                    <a:noFill/>
                  </a:rPr>
                  <a:t> </a:t>
                </a:r>
              </a:p>
            </p:txBody>
          </p:sp>
        </mc:Fallback>
      </mc:AlternateContent>
    </p:spTree>
    <p:extLst>
      <p:ext uri="{BB962C8B-B14F-4D97-AF65-F5344CB8AC3E}">
        <p14:creationId xmlns:p14="http://schemas.microsoft.com/office/powerpoint/2010/main" val="2905213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CBE2DC-36EE-FE70-A46F-C8E17E62DC79}"/>
                  </a:ext>
                </a:extLst>
              </p:cNvPr>
              <p:cNvSpPr>
                <a:spLocks noGrp="1"/>
              </p:cNvSpPr>
              <p:nvPr>
                <p:ph sz="half" idx="1"/>
              </p:nvPr>
            </p:nvSpPr>
            <p:spPr/>
            <p:txBody>
              <a:bodyPr/>
              <a:lstStyle/>
              <a:p>
                <a:r>
                  <a:rPr lang="en-US" dirty="0"/>
                  <a:t>The target distribution is </a:t>
                </a:r>
                <a14:m>
                  <m:oMath xmlns:m="http://schemas.openxmlformats.org/officeDocument/2006/math">
                    <m:r>
                      <m:rPr>
                        <m:sty m:val="p"/>
                      </m:rPr>
                      <a:rPr lang="en-US" b="0" i="0" smtClean="0">
                        <a:latin typeface="Cambria Math" panose="02040503050406030204" pitchFamily="18" charset="0"/>
                      </a:rPr>
                      <m:t>Beta</m:t>
                    </m:r>
                    <m:r>
                      <a:rPr lang="en-US" b="0" i="1" smtClean="0">
                        <a:latin typeface="Cambria Math" panose="02040503050406030204" pitchFamily="18" charset="0"/>
                      </a:rPr>
                      <m:t>(2, 5)</m:t>
                    </m:r>
                  </m:oMath>
                </a14:m>
                <a:r>
                  <a:rPr lang="en-US" dirty="0"/>
                  <a:t>.</a:t>
                </a:r>
              </a:p>
              <a:p>
                <a:r>
                  <a:rPr lang="en-US" dirty="0"/>
                  <a:t>The jumping/proposal distribution is </a:t>
                </a:r>
                <a14:m>
                  <m:oMath xmlns:m="http://schemas.openxmlformats.org/officeDocument/2006/math">
                    <m:sSubSup>
                      <m:sSubSupPr>
                        <m:ctrlPr>
                          <a:rPr lang="en-US" i="1" smtClean="0">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𝜒</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oMath>
                </a14:m>
                <a:endParaRPr lang="en-US" dirty="0"/>
              </a:p>
              <a:p>
                <a:r>
                  <a:rPr lang="en-US" dirty="0"/>
                  <a:t>Initial value is given as 0.5. </a:t>
                </a:r>
              </a:p>
              <a:p>
                <a:endParaRPr lang="en-US" dirty="0"/>
              </a:p>
            </p:txBody>
          </p:sp>
        </mc:Choice>
        <mc:Fallback xmlns="">
          <p:sp>
            <p:nvSpPr>
              <p:cNvPr id="3" name="Content Placeholder 2">
                <a:extLst>
                  <a:ext uri="{FF2B5EF4-FFF2-40B4-BE49-F238E27FC236}">
                    <a16:creationId xmlns:a16="http://schemas.microsoft.com/office/drawing/2014/main" id="{9ECBE2DC-36EE-FE70-A46F-C8E17E62DC79}"/>
                  </a:ext>
                </a:extLst>
              </p:cNvPr>
              <p:cNvSpPr>
                <a:spLocks noGrp="1" noRot="1" noChangeAspect="1" noMove="1" noResize="1" noEditPoints="1" noAdjustHandles="1" noChangeArrowheads="1" noChangeShapeType="1" noTextEdit="1"/>
              </p:cNvSpPr>
              <p:nvPr>
                <p:ph sz="half" idx="1"/>
              </p:nvPr>
            </p:nvSpPr>
            <p:spPr>
              <a:blipFill>
                <a:blip r:embed="rId2"/>
                <a:stretch>
                  <a:fillRect l="-2310" t="-1751"/>
                </a:stretch>
              </a:blipFill>
            </p:spPr>
            <p:txBody>
              <a:bodyPr/>
              <a:lstStyle/>
              <a:p>
                <a:r>
                  <a:rPr lang="en-US">
                    <a:noFill/>
                  </a:rPr>
                  <a:t> </a:t>
                </a:r>
              </a:p>
            </p:txBody>
          </p:sp>
        </mc:Fallback>
      </mc:AlternateContent>
      <p:graphicFrame>
        <p:nvGraphicFramePr>
          <p:cNvPr id="5" name="Content Placeholder 4">
            <a:extLst>
              <a:ext uri="{FF2B5EF4-FFF2-40B4-BE49-F238E27FC236}">
                <a16:creationId xmlns:a16="http://schemas.microsoft.com/office/drawing/2014/main" id="{A75697D6-57D4-B799-1DE5-CD5ACD5E98A4}"/>
              </a:ext>
            </a:extLst>
          </p:cNvPr>
          <p:cNvGraphicFramePr>
            <a:graphicFrameLocks noGrp="1"/>
          </p:cNvGraphicFramePr>
          <p:nvPr>
            <p:ph sz="half" idx="2"/>
            <p:extLst>
              <p:ext uri="{D42A27DB-BD31-4B8C-83A1-F6EECF244321}">
                <p14:modId xmlns:p14="http://schemas.microsoft.com/office/powerpoint/2010/main" val="1016180653"/>
              </p:ext>
            </p:extLst>
          </p:nvPr>
        </p:nvGraphicFramePr>
        <p:xfrm>
          <a:off x="9502775" y="2085974"/>
          <a:ext cx="7680324" cy="6623478"/>
        </p:xfrm>
        <a:graphic>
          <a:graphicData uri="http://schemas.openxmlformats.org/drawingml/2006/table">
            <a:tbl>
              <a:tblPr firstRow="1" bandRow="1">
                <a:tableStyleId>{5C22544A-7EE6-4342-B048-85BDC9FD1C3A}</a:tableStyleId>
              </a:tblPr>
              <a:tblGrid>
                <a:gridCol w="2560108">
                  <a:extLst>
                    <a:ext uri="{9D8B030D-6E8A-4147-A177-3AD203B41FA5}">
                      <a16:colId xmlns:a16="http://schemas.microsoft.com/office/drawing/2014/main" val="3703921252"/>
                    </a:ext>
                  </a:extLst>
                </a:gridCol>
                <a:gridCol w="2560108">
                  <a:extLst>
                    <a:ext uri="{9D8B030D-6E8A-4147-A177-3AD203B41FA5}">
                      <a16:colId xmlns:a16="http://schemas.microsoft.com/office/drawing/2014/main" val="1584591811"/>
                    </a:ext>
                  </a:extLst>
                </a:gridCol>
                <a:gridCol w="2560108">
                  <a:extLst>
                    <a:ext uri="{9D8B030D-6E8A-4147-A177-3AD203B41FA5}">
                      <a16:colId xmlns:a16="http://schemas.microsoft.com/office/drawing/2014/main" val="3562251652"/>
                    </a:ext>
                  </a:extLst>
                </a:gridCol>
              </a:tblGrid>
              <a:tr h="1628706">
                <a:tc>
                  <a:txBody>
                    <a:bodyPr/>
                    <a:lstStyle/>
                    <a:p>
                      <a:r>
                        <a:rPr lang="en-US" dirty="0">
                          <a:solidFill>
                            <a:schemeClr val="tx1"/>
                          </a:solidFill>
                        </a:rPr>
                        <a:t>Samples Collected</a:t>
                      </a:r>
                    </a:p>
                  </a:txBody>
                  <a:tcPr/>
                </a:tc>
                <a:tc>
                  <a:txBody>
                    <a:bodyPr/>
                    <a:lstStyle/>
                    <a:p>
                      <a:r>
                        <a:rPr lang="en-US" dirty="0">
                          <a:solidFill>
                            <a:schemeClr val="tx1"/>
                          </a:solidFill>
                        </a:rPr>
                        <a:t>SE of M w/ Normal</a:t>
                      </a:r>
                    </a:p>
                  </a:txBody>
                  <a:tcPr/>
                </a:tc>
                <a:tc>
                  <a:txBody>
                    <a:bodyPr/>
                    <a:lstStyle/>
                    <a:p>
                      <a:r>
                        <a:rPr lang="en-US" dirty="0">
                          <a:solidFill>
                            <a:schemeClr val="tx1"/>
                          </a:solidFill>
                        </a:rPr>
                        <a:t>SE of MH w/ chi-squared</a:t>
                      </a:r>
                    </a:p>
                  </a:txBody>
                  <a:tcPr/>
                </a:tc>
                <a:extLst>
                  <a:ext uri="{0D108BD9-81ED-4DB2-BD59-A6C34878D82A}">
                    <a16:rowId xmlns:a16="http://schemas.microsoft.com/office/drawing/2014/main" val="3991533142"/>
                  </a:ext>
                </a:extLst>
              </a:tr>
              <a:tr h="1628706">
                <a:tc>
                  <a:txBody>
                    <a:bodyPr/>
                    <a:lstStyle/>
                    <a:p>
                      <a:r>
                        <a:rPr lang="en-US" dirty="0">
                          <a:solidFill>
                            <a:schemeClr val="tx1"/>
                          </a:solidFill>
                        </a:rPr>
                        <a:t>1,000</a:t>
                      </a:r>
                    </a:p>
                  </a:txBody>
                  <a:tcPr/>
                </a:tc>
                <a:tc>
                  <a:txBody>
                    <a:bodyPr/>
                    <a:lstStyle/>
                    <a:p>
                      <a:r>
                        <a:rPr lang="en-US" dirty="0">
                          <a:solidFill>
                            <a:schemeClr val="tx1"/>
                          </a:solidFill>
                        </a:rPr>
                        <a:t>1.9%</a:t>
                      </a:r>
                    </a:p>
                  </a:txBody>
                  <a:tcPr/>
                </a:tc>
                <a:tc>
                  <a:txBody>
                    <a:bodyPr/>
                    <a:lstStyle/>
                    <a:p>
                      <a:r>
                        <a:rPr lang="en-US" dirty="0">
                          <a:solidFill>
                            <a:schemeClr val="tx1"/>
                          </a:solidFill>
                        </a:rPr>
                        <a:t>1.5%</a:t>
                      </a:r>
                    </a:p>
                  </a:txBody>
                  <a:tcPr/>
                </a:tc>
                <a:extLst>
                  <a:ext uri="{0D108BD9-81ED-4DB2-BD59-A6C34878D82A}">
                    <a16:rowId xmlns:a16="http://schemas.microsoft.com/office/drawing/2014/main" val="2962046560"/>
                  </a:ext>
                </a:extLst>
              </a:tr>
              <a:tr h="1628706">
                <a:tc>
                  <a:txBody>
                    <a:bodyPr/>
                    <a:lstStyle/>
                    <a:p>
                      <a:r>
                        <a:rPr lang="en-US" dirty="0">
                          <a:solidFill>
                            <a:schemeClr val="tx1"/>
                          </a:solidFill>
                        </a:rPr>
                        <a:t>5,000</a:t>
                      </a:r>
                    </a:p>
                  </a:txBody>
                  <a:tcPr/>
                </a:tc>
                <a:tc>
                  <a:txBody>
                    <a:bodyPr/>
                    <a:lstStyle/>
                    <a:p>
                      <a:r>
                        <a:rPr lang="en-US" dirty="0">
                          <a:solidFill>
                            <a:schemeClr val="tx1"/>
                          </a:solidFill>
                        </a:rPr>
                        <a:t>0.8%</a:t>
                      </a:r>
                    </a:p>
                  </a:txBody>
                  <a:tcPr/>
                </a:tc>
                <a:tc>
                  <a:txBody>
                    <a:bodyPr/>
                    <a:lstStyle/>
                    <a:p>
                      <a:r>
                        <a:rPr lang="en-US" dirty="0">
                          <a:solidFill>
                            <a:schemeClr val="tx1"/>
                          </a:solidFill>
                        </a:rPr>
                        <a:t>0.6%</a:t>
                      </a:r>
                    </a:p>
                  </a:txBody>
                  <a:tcPr/>
                </a:tc>
                <a:extLst>
                  <a:ext uri="{0D108BD9-81ED-4DB2-BD59-A6C34878D82A}">
                    <a16:rowId xmlns:a16="http://schemas.microsoft.com/office/drawing/2014/main" val="2622018826"/>
                  </a:ext>
                </a:extLst>
              </a:tr>
              <a:tr h="1628706">
                <a:tc>
                  <a:txBody>
                    <a:bodyPr/>
                    <a:lstStyle/>
                    <a:p>
                      <a:r>
                        <a:rPr lang="en-US" dirty="0">
                          <a:solidFill>
                            <a:schemeClr val="tx1"/>
                          </a:solidFill>
                        </a:rPr>
                        <a:t>10,000</a:t>
                      </a:r>
                    </a:p>
                  </a:txBody>
                  <a:tcPr/>
                </a:tc>
                <a:tc>
                  <a:txBody>
                    <a:bodyPr/>
                    <a:lstStyle/>
                    <a:p>
                      <a:r>
                        <a:rPr lang="en-US" dirty="0">
                          <a:solidFill>
                            <a:schemeClr val="tx1"/>
                          </a:solidFill>
                        </a:rPr>
                        <a:t>0.6%</a:t>
                      </a:r>
                    </a:p>
                  </a:txBody>
                  <a:tcPr/>
                </a:tc>
                <a:tc>
                  <a:txBody>
                    <a:bodyPr/>
                    <a:lstStyle/>
                    <a:p>
                      <a:r>
                        <a:rPr lang="en-US" dirty="0">
                          <a:solidFill>
                            <a:schemeClr val="tx1"/>
                          </a:solidFill>
                        </a:rPr>
                        <a:t>0.4%</a:t>
                      </a:r>
                    </a:p>
                  </a:txBody>
                  <a:tcPr/>
                </a:tc>
                <a:extLst>
                  <a:ext uri="{0D108BD9-81ED-4DB2-BD59-A6C34878D82A}">
                    <a16:rowId xmlns:a16="http://schemas.microsoft.com/office/drawing/2014/main" val="2776003837"/>
                  </a:ext>
                </a:extLst>
              </a:tr>
            </a:tbl>
          </a:graphicData>
        </a:graphic>
      </p:graphicFrame>
      <p:sp>
        <p:nvSpPr>
          <p:cNvPr id="2" name="Title 1">
            <a:extLst>
              <a:ext uri="{FF2B5EF4-FFF2-40B4-BE49-F238E27FC236}">
                <a16:creationId xmlns:a16="http://schemas.microsoft.com/office/drawing/2014/main" id="{45AB210A-34AC-65A0-23B3-FF018A0C9A1E}"/>
              </a:ext>
            </a:extLst>
          </p:cNvPr>
          <p:cNvSpPr>
            <a:spLocks noGrp="1"/>
          </p:cNvSpPr>
          <p:nvPr>
            <p:ph type="title"/>
          </p:nvPr>
        </p:nvSpPr>
        <p:spPr/>
        <p:txBody>
          <a:bodyPr/>
          <a:lstStyle/>
          <a:p>
            <a:r>
              <a:rPr lang="en-US" dirty="0"/>
              <a:t>Metropolis-Hastings Algorithm Example</a:t>
            </a:r>
          </a:p>
        </p:txBody>
      </p:sp>
    </p:spTree>
    <p:extLst>
      <p:ext uri="{BB962C8B-B14F-4D97-AF65-F5344CB8AC3E}">
        <p14:creationId xmlns:p14="http://schemas.microsoft.com/office/powerpoint/2010/main" val="2696013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31EB0A-7643-1105-67F6-3EE34218E70F}"/>
              </a:ext>
            </a:extLst>
          </p:cNvPr>
          <p:cNvSpPr>
            <a:spLocks noGrp="1"/>
          </p:cNvSpPr>
          <p:nvPr>
            <p:ph type="title"/>
          </p:nvPr>
        </p:nvSpPr>
        <p:spPr/>
        <p:txBody>
          <a:bodyPr/>
          <a:lstStyle/>
          <a:p>
            <a:r>
              <a:rPr lang="en-US" dirty="0"/>
              <a:t>Simulations (10,000 Samples)</a:t>
            </a:r>
          </a:p>
        </p:txBody>
      </p:sp>
      <p:pic>
        <p:nvPicPr>
          <p:cNvPr id="5" name="Content Placeholder 4" descr="A graph of a graph&#10;&#10;Description automatically generated">
            <a:extLst>
              <a:ext uri="{FF2B5EF4-FFF2-40B4-BE49-F238E27FC236}">
                <a16:creationId xmlns:a16="http://schemas.microsoft.com/office/drawing/2014/main" id="{8B5AB5B1-845A-210D-3D02-4A84EE2787E2}"/>
              </a:ext>
            </a:extLst>
          </p:cNvPr>
          <p:cNvPicPr>
            <a:picLocks noGrp="1" noChangeAspect="1"/>
          </p:cNvPicPr>
          <p:nvPr>
            <p:ph sz="half" idx="1"/>
          </p:nvPr>
        </p:nvPicPr>
        <p:blipFill>
          <a:blip r:embed="rId2"/>
          <a:stretch>
            <a:fillRect/>
          </a:stretch>
        </p:blipFill>
        <p:spPr>
          <a:xfrm>
            <a:off x="1098550" y="2258172"/>
            <a:ext cx="7680325" cy="6170705"/>
          </a:xfrm>
        </p:spPr>
      </p:pic>
      <p:pic>
        <p:nvPicPr>
          <p:cNvPr id="9" name="Content Placeholder 8" descr="A diagram of a graph&#10;&#10;Description automatically generated">
            <a:extLst>
              <a:ext uri="{FF2B5EF4-FFF2-40B4-BE49-F238E27FC236}">
                <a16:creationId xmlns:a16="http://schemas.microsoft.com/office/drawing/2014/main" id="{06E1AAA5-524B-8A82-8B82-7BBCB6903FCD}"/>
              </a:ext>
            </a:extLst>
          </p:cNvPr>
          <p:cNvPicPr>
            <a:picLocks noGrp="1" noChangeAspect="1"/>
          </p:cNvPicPr>
          <p:nvPr>
            <p:ph sz="half" idx="2"/>
          </p:nvPr>
        </p:nvPicPr>
        <p:blipFill>
          <a:blip r:embed="rId3"/>
          <a:stretch>
            <a:fillRect/>
          </a:stretch>
        </p:blipFill>
        <p:spPr>
          <a:xfrm>
            <a:off x="9502775" y="2258172"/>
            <a:ext cx="7680325" cy="6170705"/>
          </a:xfrm>
        </p:spPr>
      </p:pic>
      <p:sp>
        <p:nvSpPr>
          <p:cNvPr id="11" name="Rectangle 10">
            <a:extLst>
              <a:ext uri="{FF2B5EF4-FFF2-40B4-BE49-F238E27FC236}">
                <a16:creationId xmlns:a16="http://schemas.microsoft.com/office/drawing/2014/main" id="{2CC7D3E5-4BAB-5BB6-3F81-BF6FADCBB0E3}"/>
              </a:ext>
            </a:extLst>
          </p:cNvPr>
          <p:cNvSpPr/>
          <p:nvPr/>
        </p:nvSpPr>
        <p:spPr>
          <a:xfrm>
            <a:off x="9912096" y="7424928"/>
            <a:ext cx="7277354" cy="13898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b="1" dirty="0">
                <a:solidFill>
                  <a:schemeClr val="tx1"/>
                </a:solidFill>
              </a:rPr>
              <a:t>Jumping Distribution Choice Needs Tuning</a:t>
            </a:r>
          </a:p>
        </p:txBody>
      </p:sp>
    </p:spTree>
    <p:extLst>
      <p:ext uri="{BB962C8B-B14F-4D97-AF65-F5344CB8AC3E}">
        <p14:creationId xmlns:p14="http://schemas.microsoft.com/office/powerpoint/2010/main" val="3292040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a:extLst>
              <a:ext uri="{FF2B5EF4-FFF2-40B4-BE49-F238E27FC236}">
                <a16:creationId xmlns:a16="http://schemas.microsoft.com/office/drawing/2014/main" id="{7437B09B-40A5-6CD5-DCB3-08809A79E57D}"/>
              </a:ext>
            </a:extLst>
          </p:cNvPr>
          <p:cNvSpPr>
            <a:spLocks noGrp="1"/>
          </p:cNvSpPr>
          <p:nvPr>
            <p:ph type="title"/>
          </p:nvPr>
        </p:nvSpPr>
        <p:spPr>
          <a:xfrm>
            <a:off x="1098551" y="161926"/>
            <a:ext cx="16084550" cy="1549400"/>
          </a:xfrm>
        </p:spPr>
        <p:txBody>
          <a:bodyPr/>
          <a:lstStyle/>
          <a:p>
            <a:r>
              <a:rPr lang="en-US" altLang="en-US" dirty="0"/>
              <a:t>Objectives</a:t>
            </a:r>
          </a:p>
        </p:txBody>
      </p:sp>
      <p:sp>
        <p:nvSpPr>
          <p:cNvPr id="6146" name="Content Placeholder 2">
            <a:extLst>
              <a:ext uri="{FF2B5EF4-FFF2-40B4-BE49-F238E27FC236}">
                <a16:creationId xmlns:a16="http://schemas.microsoft.com/office/drawing/2014/main" id="{8DFB1FDB-789D-3A4E-B0C7-3BAF194C6643}"/>
              </a:ext>
            </a:extLst>
          </p:cNvPr>
          <p:cNvSpPr>
            <a:spLocks noGrp="1"/>
          </p:cNvSpPr>
          <p:nvPr>
            <p:ph idx="1"/>
          </p:nvPr>
        </p:nvSpPr>
        <p:spPr>
          <a:xfrm>
            <a:off x="1098551" y="2051050"/>
            <a:ext cx="16084550" cy="6886576"/>
          </a:xfrm>
        </p:spPr>
        <p:txBody>
          <a:bodyPr/>
          <a:lstStyle/>
          <a:p>
            <a:r>
              <a:rPr lang="en-US" altLang="en-US" dirty="0"/>
              <a:t>Understand the principles of Markov chain simulation.</a:t>
            </a:r>
          </a:p>
          <a:p>
            <a:r>
              <a:rPr lang="en-US" altLang="en-US" dirty="0"/>
              <a:t>Learn and apply the Gibbs sampler, Metropolis algorithm, and Metropolis-Hasting algorithm.</a:t>
            </a:r>
          </a:p>
        </p:txBody>
      </p:sp>
    </p:spTree>
    <p:extLst>
      <p:ext uri="{BB962C8B-B14F-4D97-AF65-F5344CB8AC3E}">
        <p14:creationId xmlns:p14="http://schemas.microsoft.com/office/powerpoint/2010/main" val="648465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0F057-A486-B673-24C1-BADDEF767F56}"/>
              </a:ext>
            </a:extLst>
          </p:cNvPr>
          <p:cNvSpPr>
            <a:spLocks noGrp="1"/>
          </p:cNvSpPr>
          <p:nvPr>
            <p:ph type="title"/>
          </p:nvPr>
        </p:nvSpPr>
        <p:spPr/>
        <p:txBody>
          <a:bodyPr/>
          <a:lstStyle/>
          <a:p>
            <a:r>
              <a:rPr lang="zh-CN" altLang="en-US" dirty="0"/>
              <a:t>课程目标</a:t>
            </a:r>
          </a:p>
        </p:txBody>
      </p:sp>
      <p:sp>
        <p:nvSpPr>
          <p:cNvPr id="3" name="Content Placeholder 2">
            <a:extLst>
              <a:ext uri="{FF2B5EF4-FFF2-40B4-BE49-F238E27FC236}">
                <a16:creationId xmlns:a16="http://schemas.microsoft.com/office/drawing/2014/main" id="{F5CB2688-AFF4-FE5E-1F71-3BB19F44EECD}"/>
              </a:ext>
            </a:extLst>
          </p:cNvPr>
          <p:cNvSpPr>
            <a:spLocks noGrp="1"/>
          </p:cNvSpPr>
          <p:nvPr>
            <p:ph idx="1"/>
          </p:nvPr>
        </p:nvSpPr>
        <p:spPr/>
        <p:txBody>
          <a:bodyPr/>
          <a:lstStyle/>
          <a:p>
            <a:r>
              <a:rPr lang="zh-CN" altLang="en-US" sz="3600" dirty="0">
                <a:latin typeface="MS PGothic" panose="020B0600070205080204" pitchFamily="34" charset="-128"/>
                <a:ea typeface="MS PGothic" panose="020B0600070205080204" pitchFamily="34" charset="-128"/>
              </a:rPr>
              <a:t>理解马尔可夫链模拟的基本原理。</a:t>
            </a:r>
          </a:p>
          <a:p>
            <a:r>
              <a:rPr lang="zh-CN" altLang="en-US" sz="3600" dirty="0">
                <a:latin typeface="MS PGothic" panose="020B0600070205080204" pitchFamily="34" charset="-128"/>
                <a:ea typeface="MS PGothic" panose="020B0600070205080204" pitchFamily="34" charset="-128"/>
              </a:rPr>
              <a:t>学会并应用三种经典算法：</a:t>
            </a:r>
          </a:p>
          <a:p>
            <a:pPr lvl="1"/>
            <a:r>
              <a:rPr lang="en-US" sz="3200" b="1" dirty="0">
                <a:latin typeface="MS PGothic" panose="020B0600070205080204" pitchFamily="34" charset="-128"/>
                <a:ea typeface="MS PGothic" panose="020B0600070205080204" pitchFamily="34" charset="-128"/>
              </a:rPr>
              <a:t>Gibbs </a:t>
            </a:r>
            <a:r>
              <a:rPr lang="zh-CN" altLang="en-US" sz="3200" b="1" dirty="0">
                <a:latin typeface="MS PGothic" panose="020B0600070205080204" pitchFamily="34" charset="-128"/>
                <a:ea typeface="MS PGothic" panose="020B0600070205080204" pitchFamily="34" charset="-128"/>
              </a:rPr>
              <a:t>采样器</a:t>
            </a:r>
            <a:endParaRPr lang="zh-CN" altLang="en-US" sz="3200" dirty="0">
              <a:latin typeface="MS PGothic" panose="020B0600070205080204" pitchFamily="34" charset="-128"/>
              <a:ea typeface="MS PGothic" panose="020B0600070205080204" pitchFamily="34" charset="-128"/>
            </a:endParaRPr>
          </a:p>
          <a:p>
            <a:pPr lvl="1"/>
            <a:r>
              <a:rPr lang="en-US" sz="3200" b="1" dirty="0">
                <a:latin typeface="MS PGothic" panose="020B0600070205080204" pitchFamily="34" charset="-128"/>
                <a:ea typeface="MS PGothic" panose="020B0600070205080204" pitchFamily="34" charset="-128"/>
              </a:rPr>
              <a:t>Metropolis </a:t>
            </a:r>
            <a:r>
              <a:rPr lang="zh-CN" altLang="en-US" sz="3200" b="1" dirty="0">
                <a:latin typeface="MS PGothic" panose="020B0600070205080204" pitchFamily="34" charset="-128"/>
                <a:ea typeface="MS PGothic" panose="020B0600070205080204" pitchFamily="34" charset="-128"/>
              </a:rPr>
              <a:t>算法</a:t>
            </a:r>
            <a:endParaRPr lang="zh-CN" altLang="en-US" sz="3200" dirty="0">
              <a:latin typeface="MS PGothic" panose="020B0600070205080204" pitchFamily="34" charset="-128"/>
              <a:ea typeface="MS PGothic" panose="020B0600070205080204" pitchFamily="34" charset="-128"/>
            </a:endParaRPr>
          </a:p>
          <a:p>
            <a:pPr lvl="1"/>
            <a:r>
              <a:rPr lang="en-US" sz="3200" b="1" dirty="0">
                <a:latin typeface="MS PGothic" panose="020B0600070205080204" pitchFamily="34" charset="-128"/>
                <a:ea typeface="MS PGothic" panose="020B0600070205080204" pitchFamily="34" charset="-128"/>
              </a:rPr>
              <a:t>Metropolis–Hastings </a:t>
            </a:r>
            <a:r>
              <a:rPr lang="zh-CN" altLang="en-US" sz="3200" b="1" dirty="0">
                <a:latin typeface="MS PGothic" panose="020B0600070205080204" pitchFamily="34" charset="-128"/>
                <a:ea typeface="MS PGothic" panose="020B0600070205080204" pitchFamily="34" charset="-128"/>
              </a:rPr>
              <a:t>算法</a:t>
            </a:r>
            <a:endParaRPr lang="en-US" altLang="zh-CN" sz="3200" b="1" dirty="0">
              <a:latin typeface="MS PGothic" panose="020B0600070205080204" pitchFamily="34" charset="-128"/>
              <a:ea typeface="MS PGothic" panose="020B0600070205080204" pitchFamily="34" charset="-128"/>
            </a:endParaRPr>
          </a:p>
          <a:p>
            <a:r>
              <a:rPr lang="zh-CN" altLang="en-US" sz="3600" b="1" dirty="0">
                <a:latin typeface="MS PGothic" panose="020B0600070205080204" pitchFamily="34" charset="-128"/>
                <a:ea typeface="MS PGothic" panose="020B0600070205080204" pitchFamily="34" charset="-128"/>
              </a:rPr>
              <a:t>基础回顾</a:t>
            </a:r>
          </a:p>
          <a:p>
            <a:pPr lvl="1"/>
            <a:r>
              <a:rPr lang="zh-CN" altLang="en-US" sz="3200" b="1" dirty="0">
                <a:latin typeface="MS PGothic" panose="020B0600070205080204" pitchFamily="34" charset="-128"/>
                <a:ea typeface="MS PGothic" panose="020B0600070205080204" pitchFamily="34" charset="-128"/>
              </a:rPr>
              <a:t>马尔可夫链 </a:t>
            </a:r>
            <a:r>
              <a:rPr lang="en-US" altLang="zh-CN" sz="3200" b="1" dirty="0">
                <a:latin typeface="MS PGothic" panose="020B0600070205080204" pitchFamily="34" charset="-128"/>
                <a:ea typeface="MS PGothic" panose="020B0600070205080204" pitchFamily="34" charset="-128"/>
              </a:rPr>
              <a:t>(Markov Chain)</a:t>
            </a:r>
            <a:r>
              <a:rPr lang="zh-CN" altLang="en-US" sz="3200" dirty="0">
                <a:latin typeface="MS PGothic" panose="020B0600070205080204" pitchFamily="34" charset="-128"/>
                <a:ea typeface="MS PGothic" panose="020B0600070205080204" pitchFamily="34" charset="-128"/>
              </a:rPr>
              <a:t>：下一步只依赖于当前状态，而与过去无关。</a:t>
            </a:r>
          </a:p>
          <a:p>
            <a:pPr lvl="1"/>
            <a:r>
              <a:rPr lang="zh-CN" altLang="en-US" sz="3200" b="1" dirty="0">
                <a:latin typeface="MS PGothic" panose="020B0600070205080204" pitchFamily="34" charset="-128"/>
                <a:ea typeface="MS PGothic" panose="020B0600070205080204" pitchFamily="34" charset="-128"/>
              </a:rPr>
              <a:t>马尔可夫链蒙特卡罗 </a:t>
            </a:r>
            <a:r>
              <a:rPr lang="en-US" altLang="zh-CN" sz="3200" b="1" dirty="0">
                <a:latin typeface="MS PGothic" panose="020B0600070205080204" pitchFamily="34" charset="-128"/>
                <a:ea typeface="MS PGothic" panose="020B0600070205080204" pitchFamily="34" charset="-128"/>
              </a:rPr>
              <a:t>(MCMC)</a:t>
            </a:r>
            <a:r>
              <a:rPr lang="zh-CN" altLang="en-US" sz="3200" dirty="0">
                <a:latin typeface="MS PGothic" panose="020B0600070205080204" pitchFamily="34" charset="-128"/>
                <a:ea typeface="MS PGothic" panose="020B0600070205080204" pitchFamily="34" charset="-128"/>
              </a:rPr>
              <a:t>：构造一个以目标分布（如后验分布）为</a:t>
            </a:r>
            <a:r>
              <a:rPr lang="zh-CN" altLang="en-US" sz="3200" b="1" dirty="0">
                <a:latin typeface="MS PGothic" panose="020B0600070205080204" pitchFamily="34" charset="-128"/>
                <a:ea typeface="MS PGothic" panose="020B0600070205080204" pitchFamily="34" charset="-128"/>
              </a:rPr>
              <a:t>平稳分布</a:t>
            </a:r>
            <a:r>
              <a:rPr lang="zh-CN" altLang="en-US" sz="3200" dirty="0">
                <a:latin typeface="MS PGothic" panose="020B0600070205080204" pitchFamily="34" charset="-128"/>
                <a:ea typeface="MS PGothic" panose="020B0600070205080204" pitchFamily="34" charset="-128"/>
              </a:rPr>
              <a:t>的马尔可夫链，通过长时间模拟来近似目标分布。</a:t>
            </a:r>
          </a:p>
          <a:p>
            <a:pPr marL="0" indent="0">
              <a:buNone/>
            </a:pPr>
            <a:endParaRPr lang="zh-CN" altLang="en-US" sz="3600" dirty="0">
              <a:latin typeface="MS PGothic" panose="020B0600070205080204" pitchFamily="34" charset="-128"/>
              <a:ea typeface="MS PGothic" panose="020B0600070205080204" pitchFamily="34" charset="-128"/>
            </a:endParaRPr>
          </a:p>
          <a:p>
            <a:endParaRPr lang="zh-CN" altLang="en-US" sz="3600"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460825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EB83F8-B5E3-3189-BF1F-0210076E7C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76465B-7895-ECF0-DE8A-E637FB96E47F}"/>
              </a:ext>
            </a:extLst>
          </p:cNvPr>
          <p:cNvSpPr>
            <a:spLocks noGrp="1"/>
          </p:cNvSpPr>
          <p:nvPr>
            <p:ph type="title"/>
          </p:nvPr>
        </p:nvSpPr>
        <p:spPr/>
        <p:txBody>
          <a:bodyPr/>
          <a:lstStyle/>
          <a:p>
            <a:r>
              <a:rPr lang="zh-CN" altLang="en-US" dirty="0"/>
              <a:t>课程总结</a:t>
            </a:r>
          </a:p>
        </p:txBody>
      </p:sp>
      <p:pic>
        <p:nvPicPr>
          <p:cNvPr id="6" name="Picture 5">
            <a:extLst>
              <a:ext uri="{FF2B5EF4-FFF2-40B4-BE49-F238E27FC236}">
                <a16:creationId xmlns:a16="http://schemas.microsoft.com/office/drawing/2014/main" id="{9F35D264-FE21-2D2B-D121-69CA73E7E126}"/>
              </a:ext>
            </a:extLst>
          </p:cNvPr>
          <p:cNvPicPr>
            <a:picLocks noChangeAspect="1"/>
          </p:cNvPicPr>
          <p:nvPr/>
        </p:nvPicPr>
        <p:blipFill>
          <a:blip r:embed="rId3"/>
          <a:stretch>
            <a:fillRect/>
          </a:stretch>
        </p:blipFill>
        <p:spPr>
          <a:xfrm>
            <a:off x="643837" y="1712798"/>
            <a:ext cx="7646511" cy="4116501"/>
          </a:xfrm>
          <a:prstGeom prst="rect">
            <a:avLst/>
          </a:prstGeom>
        </p:spPr>
      </p:pic>
      <p:pic>
        <p:nvPicPr>
          <p:cNvPr id="8" name="Picture 7">
            <a:extLst>
              <a:ext uri="{FF2B5EF4-FFF2-40B4-BE49-F238E27FC236}">
                <a16:creationId xmlns:a16="http://schemas.microsoft.com/office/drawing/2014/main" id="{A4641DD2-DF37-B522-2C65-953FFD32E7F0}"/>
              </a:ext>
            </a:extLst>
          </p:cNvPr>
          <p:cNvPicPr>
            <a:picLocks noChangeAspect="1"/>
          </p:cNvPicPr>
          <p:nvPr/>
        </p:nvPicPr>
        <p:blipFill>
          <a:blip r:embed="rId4"/>
          <a:stretch>
            <a:fillRect/>
          </a:stretch>
        </p:blipFill>
        <p:spPr>
          <a:xfrm>
            <a:off x="9143999" y="1712798"/>
            <a:ext cx="8453828" cy="5879987"/>
          </a:xfrm>
          <a:prstGeom prst="rect">
            <a:avLst/>
          </a:prstGeom>
        </p:spPr>
      </p:pic>
    </p:spTree>
    <p:extLst>
      <p:ext uri="{BB962C8B-B14F-4D97-AF65-F5344CB8AC3E}">
        <p14:creationId xmlns:p14="http://schemas.microsoft.com/office/powerpoint/2010/main" val="1825158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EDBDA9-29CD-3E7A-3EC8-DFAAF55368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3F8BF2-4F05-C2F0-874D-4EE3861734D4}"/>
              </a:ext>
            </a:extLst>
          </p:cNvPr>
          <p:cNvSpPr>
            <a:spLocks noGrp="1"/>
          </p:cNvSpPr>
          <p:nvPr>
            <p:ph type="title"/>
          </p:nvPr>
        </p:nvSpPr>
        <p:spPr/>
        <p:txBody>
          <a:bodyPr/>
          <a:lstStyle/>
          <a:p>
            <a:r>
              <a:rPr lang="zh-CN" altLang="en-US" dirty="0"/>
              <a:t>课程总结</a:t>
            </a:r>
          </a:p>
        </p:txBody>
      </p:sp>
      <p:pic>
        <p:nvPicPr>
          <p:cNvPr id="4" name="Picture 3">
            <a:extLst>
              <a:ext uri="{FF2B5EF4-FFF2-40B4-BE49-F238E27FC236}">
                <a16:creationId xmlns:a16="http://schemas.microsoft.com/office/drawing/2014/main" id="{EA68C13F-FF4B-02AF-D6EA-967A5279E65A}"/>
              </a:ext>
            </a:extLst>
          </p:cNvPr>
          <p:cNvPicPr>
            <a:picLocks noChangeAspect="1"/>
          </p:cNvPicPr>
          <p:nvPr/>
        </p:nvPicPr>
        <p:blipFill>
          <a:blip r:embed="rId3"/>
          <a:stretch>
            <a:fillRect/>
          </a:stretch>
        </p:blipFill>
        <p:spPr>
          <a:xfrm>
            <a:off x="400837" y="1712798"/>
            <a:ext cx="8791198" cy="6680087"/>
          </a:xfrm>
          <a:prstGeom prst="rect">
            <a:avLst/>
          </a:prstGeom>
        </p:spPr>
      </p:pic>
    </p:spTree>
    <p:extLst>
      <p:ext uri="{BB962C8B-B14F-4D97-AF65-F5344CB8AC3E}">
        <p14:creationId xmlns:p14="http://schemas.microsoft.com/office/powerpoint/2010/main" val="337805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Content Placeholder 1">
                <a:extLst>
                  <a:ext uri="{FF2B5EF4-FFF2-40B4-BE49-F238E27FC236}">
                    <a16:creationId xmlns:a16="http://schemas.microsoft.com/office/drawing/2014/main" id="{80FC7684-8A24-2005-4E75-EF8FDF3A3260}"/>
                  </a:ext>
                </a:extLst>
              </p:cNvPr>
              <p:cNvSpPr>
                <a:spLocks noGrp="1"/>
              </p:cNvSpPr>
              <p:nvPr>
                <p:ph sz="half" idx="1"/>
              </p:nvPr>
            </p:nvSpPr>
            <p:spPr>
              <a:xfrm>
                <a:off x="1098550" y="2085698"/>
                <a:ext cx="7680960" cy="6515100"/>
              </a:xfrm>
            </p:spPr>
            <p:txBody>
              <a:bodyPr/>
              <a:lstStyle/>
              <a:p>
                <a:r>
                  <a:rPr lang="en-US" dirty="0"/>
                  <a:t>A Markov chain is a sequence of random variables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rPr>
                          <m:t>1</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r>
                  <a:rPr lang="en-US" dirty="0"/>
                  <a:t> for which a given variable,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rPr>
                          <m:t>𝑡</m:t>
                        </m:r>
                      </m:sup>
                    </m:sSup>
                  </m:oMath>
                </a14:m>
                <a:r>
                  <a:rPr lang="en-US" dirty="0"/>
                  <a:t>, is only influenced by the most recent one,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𝜃</m:t>
                        </m:r>
                      </m:e>
                      <m:sup>
                        <m:r>
                          <a:rPr lang="en-US" i="1">
                            <a:latin typeface="Cambria Math" panose="02040503050406030204" pitchFamily="18" charset="0"/>
                          </a:rPr>
                          <m:t>𝑡</m:t>
                        </m:r>
                        <m:r>
                          <a:rPr lang="en-US" i="1">
                            <a:latin typeface="Cambria Math" panose="02040503050406030204" pitchFamily="18" charset="0"/>
                          </a:rPr>
                          <m:t>−1</m:t>
                        </m:r>
                      </m:sup>
                    </m:sSup>
                  </m:oMath>
                </a14:m>
                <a:r>
                  <a:rPr lang="en-US" dirty="0"/>
                  <a:t>. </a:t>
                </a:r>
              </a:p>
              <a:p>
                <a:r>
                  <a:rPr lang="en-US" dirty="0"/>
                  <a:t>Think weather. </a:t>
                </a:r>
              </a:p>
              <a:p>
                <a:pPr lvl="1"/>
                <a:r>
                  <a:rPr lang="en-US" dirty="0"/>
                  <a:t>Rain and sun today influences tomorrow. </a:t>
                </a:r>
              </a:p>
            </p:txBody>
          </p:sp>
        </mc:Choice>
        <mc:Fallback xmlns="">
          <p:sp>
            <p:nvSpPr>
              <p:cNvPr id="12" name="Content Placeholder 1">
                <a:extLst>
                  <a:ext uri="{FF2B5EF4-FFF2-40B4-BE49-F238E27FC236}">
                    <a16:creationId xmlns:a16="http://schemas.microsoft.com/office/drawing/2014/main" id="{80FC7684-8A24-2005-4E75-EF8FDF3A3260}"/>
                  </a:ext>
                </a:extLst>
              </p:cNvPr>
              <p:cNvSpPr>
                <a:spLocks noGrp="1" noRot="1" noChangeAspect="1" noMove="1" noResize="1" noEditPoints="1" noAdjustHandles="1" noChangeArrowheads="1" noChangeShapeType="1" noTextEdit="1"/>
              </p:cNvSpPr>
              <p:nvPr>
                <p:ph sz="half" idx="1"/>
              </p:nvPr>
            </p:nvSpPr>
            <p:spPr>
              <a:xfrm>
                <a:off x="1098550" y="2085698"/>
                <a:ext cx="7680960" cy="6515100"/>
              </a:xfrm>
              <a:blipFill>
                <a:blip r:embed="rId3"/>
                <a:stretch>
                  <a:fillRect l="-2310" t="-1751" r="-3960"/>
                </a:stretch>
              </a:blipFill>
            </p:spPr>
            <p:txBody>
              <a:bodyPr/>
              <a:lstStyle/>
              <a:p>
                <a:r>
                  <a:rPr lang="en-US">
                    <a:noFill/>
                  </a:rPr>
                  <a:t> </a:t>
                </a:r>
              </a:p>
            </p:txBody>
          </p:sp>
        </mc:Fallback>
      </mc:AlternateContent>
      <p:pic>
        <p:nvPicPr>
          <p:cNvPr id="8" name="Picture 7" descr="Floating paper clouds">
            <a:extLst>
              <a:ext uri="{FF2B5EF4-FFF2-40B4-BE49-F238E27FC236}">
                <a16:creationId xmlns:a16="http://schemas.microsoft.com/office/drawing/2014/main" id="{5BFA7452-26BA-051A-1769-1CE1FEEAFD15}"/>
              </a:ext>
            </a:extLst>
          </p:cNvPr>
          <p:cNvPicPr>
            <a:picLocks noChangeAspect="1"/>
          </p:cNvPicPr>
          <p:nvPr/>
        </p:nvPicPr>
        <p:blipFill>
          <a:blip r:embed="rId4"/>
          <a:srcRect l="13489" r="7816" b="-1"/>
          <a:stretch/>
        </p:blipFill>
        <p:spPr>
          <a:xfrm>
            <a:off x="9502142" y="2085698"/>
            <a:ext cx="7680960" cy="6515100"/>
          </a:xfrm>
          <a:prstGeom prst="rect">
            <a:avLst/>
          </a:prstGeom>
          <a:noFill/>
        </p:spPr>
      </p:pic>
      <p:sp>
        <p:nvSpPr>
          <p:cNvPr id="4" name="Title 3">
            <a:extLst>
              <a:ext uri="{FF2B5EF4-FFF2-40B4-BE49-F238E27FC236}">
                <a16:creationId xmlns:a16="http://schemas.microsoft.com/office/drawing/2014/main" id="{1AA4D4A7-F7C6-07A3-05ED-4E445489FA06}"/>
              </a:ext>
            </a:extLst>
          </p:cNvPr>
          <p:cNvSpPr>
            <a:spLocks noGrp="1"/>
          </p:cNvSpPr>
          <p:nvPr>
            <p:ph type="title"/>
          </p:nvPr>
        </p:nvSpPr>
        <p:spPr>
          <a:xfrm>
            <a:off x="1098550" y="161365"/>
            <a:ext cx="16084552" cy="1551434"/>
          </a:xfrm>
        </p:spPr>
        <p:txBody>
          <a:bodyPr wrap="square" anchor="b">
            <a:normAutofit/>
          </a:bodyPr>
          <a:lstStyle/>
          <a:p>
            <a:r>
              <a:rPr lang="en-US" dirty="0"/>
              <a:t>Markov Chains</a:t>
            </a:r>
          </a:p>
        </p:txBody>
      </p:sp>
    </p:spTree>
    <p:extLst>
      <p:ext uri="{BB962C8B-B14F-4D97-AF65-F5344CB8AC3E}">
        <p14:creationId xmlns:p14="http://schemas.microsoft.com/office/powerpoint/2010/main" val="1522765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C83B9A87-80B0-91A6-0C57-6DAB540CD53E}"/>
                  </a:ext>
                </a:extLst>
              </p:cNvPr>
              <p:cNvSpPr>
                <a:spLocks noGrp="1"/>
              </p:cNvSpPr>
              <p:nvPr>
                <p:ph sz="half" idx="1"/>
              </p:nvPr>
            </p:nvSpPr>
            <p:spPr/>
            <p:txBody>
              <a:bodyPr>
                <a:normAutofit/>
              </a:bodyPr>
              <a:lstStyle/>
              <a:p>
                <a:r>
                  <a:rPr lang="en-US" dirty="0"/>
                  <a:t>Suppose today is sunny.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0</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mr>
                            <m:mr>
                              <m:e>
                                <m:r>
                                  <a:rPr lang="en-US" b="0" i="1" smtClean="0">
                                    <a:latin typeface="Cambria Math" panose="02040503050406030204" pitchFamily="18" charset="0"/>
                                  </a:rPr>
                                  <m:t>0</m:t>
                                </m:r>
                              </m:e>
                            </m:mr>
                          </m:m>
                        </m:e>
                      </m:d>
                    </m:oMath>
                  </m:oMathPara>
                </a14:m>
                <a:endParaRPr lang="en-US" dirty="0"/>
              </a:p>
              <a:p>
                <a:r>
                  <a:rPr lang="en-US" dirty="0"/>
                  <a:t>What will tomorrow’s weather be? </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𝑇</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0</m:t>
                          </m:r>
                        </m:sub>
                      </m:sSub>
                      <m:r>
                        <a:rPr lang="en-US" i="1">
                          <a:latin typeface="Cambria Math" panose="02040503050406030204" pitchFamily="18" charset="0"/>
                        </a:rPr>
                        <m:t>=</m:t>
                      </m:r>
                      <m:d>
                        <m:dPr>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0</m:t>
                                </m:r>
                                <m:r>
                                  <a:rPr lang="en-US" i="1">
                                    <a:latin typeface="Cambria Math" panose="02040503050406030204" pitchFamily="18" charset="0"/>
                                  </a:rPr>
                                  <m:t>.8</m:t>
                                </m:r>
                              </m:e>
                              <m:e>
                                <m:r>
                                  <a:rPr lang="en-US" i="1">
                                    <a:latin typeface="Cambria Math" panose="02040503050406030204" pitchFamily="18" charset="0"/>
                                  </a:rPr>
                                  <m:t>0.</m:t>
                                </m:r>
                                <m:r>
                                  <a:rPr lang="en-US" b="0" i="1" smtClean="0">
                                    <a:latin typeface="Cambria Math" panose="02040503050406030204" pitchFamily="18" charset="0"/>
                                  </a:rPr>
                                  <m:t>4</m:t>
                                </m:r>
                              </m:e>
                            </m:mr>
                            <m:mr>
                              <m:e>
                                <m:r>
                                  <a:rPr lang="en-US" i="1">
                                    <a:latin typeface="Cambria Math" panose="02040503050406030204" pitchFamily="18" charset="0"/>
                                  </a:rPr>
                                  <m:t>0.</m:t>
                                </m:r>
                                <m:r>
                                  <a:rPr lang="en-US" b="0" i="1" smtClean="0">
                                    <a:latin typeface="Cambria Math" panose="02040503050406030204" pitchFamily="18" charset="0"/>
                                  </a:rPr>
                                  <m:t>2</m:t>
                                </m:r>
                              </m:e>
                              <m:e>
                                <m:r>
                                  <a:rPr lang="en-US" i="1">
                                    <a:latin typeface="Cambria Math" panose="02040503050406030204" pitchFamily="18" charset="0"/>
                                  </a:rPr>
                                  <m:t>0.6</m:t>
                                </m:r>
                              </m:e>
                            </m:mr>
                          </m:m>
                        </m:e>
                      </m:d>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1</m:t>
                                </m:r>
                              </m:e>
                            </m:mr>
                            <m:mr>
                              <m:e>
                                <m:r>
                                  <a:rPr lang="en-US" i="1">
                                    <a:latin typeface="Cambria Math" panose="02040503050406030204" pitchFamily="18" charset="0"/>
                                  </a:rPr>
                                  <m:t>0</m:t>
                                </m:r>
                              </m:e>
                            </m:mr>
                          </m:m>
                        </m:e>
                      </m:d>
                      <m:r>
                        <a:rPr lang="en-US" b="0" i="1" smtClean="0">
                          <a:latin typeface="Cambria Math" panose="02040503050406030204" pitchFamily="18" charset="0"/>
                        </a:rPr>
                        <m:t>=</m:t>
                      </m:r>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8</m:t>
                                </m:r>
                              </m:e>
                            </m:mr>
                            <m:mr>
                              <m:e>
                                <m:r>
                                  <a:rPr lang="en-US" b="0" i="1" smtClean="0">
                                    <a:latin typeface="Cambria Math" panose="02040503050406030204" pitchFamily="18" charset="0"/>
                                  </a:rPr>
                                  <m:t>.2</m:t>
                                </m:r>
                              </m:e>
                            </m:mr>
                          </m:m>
                        </m:e>
                      </m:d>
                    </m:oMath>
                  </m:oMathPara>
                </a14:m>
                <a:endParaRPr lang="en-US" dirty="0"/>
              </a:p>
              <a:p>
                <a:r>
                  <a:rPr lang="en-US" dirty="0"/>
                  <a:t>What is it in 10 days?</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10</m:t>
                          </m:r>
                        </m:sub>
                      </m:sSub>
                      <m:r>
                        <a:rPr lang="en-US" i="1">
                          <a:latin typeface="Cambria Math" panose="02040503050406030204" pitchFamily="18" charset="0"/>
                        </a:rPr>
                        <m:t>=</m:t>
                      </m:r>
                      <m:sSup>
                        <m:sSupPr>
                          <m:ctrlPr>
                            <a:rPr lang="en-US" i="1" smtClean="0">
                              <a:latin typeface="Cambria Math" panose="02040503050406030204" pitchFamily="18" charset="0"/>
                            </a:rPr>
                          </m:ctrlPr>
                        </m:sSupPr>
                        <m:e>
                          <m:r>
                            <a:rPr lang="en-US" i="1">
                              <a:latin typeface="Cambria Math" panose="02040503050406030204" pitchFamily="18" charset="0"/>
                            </a:rPr>
                            <m:t>𝑇</m:t>
                          </m:r>
                        </m:e>
                        <m:sup>
                          <m:r>
                            <a:rPr lang="en-US" b="0" i="1" smtClean="0">
                              <a:latin typeface="Cambria Math" panose="02040503050406030204" pitchFamily="18" charset="0"/>
                            </a:rPr>
                            <m:t>10</m:t>
                          </m:r>
                        </m:sup>
                      </m:s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0</m:t>
                          </m:r>
                        </m:sub>
                      </m:sSub>
                      <m:r>
                        <a:rPr lang="en-US" i="1">
                          <a:latin typeface="Cambria Math" panose="02040503050406030204" pitchFamily="18" charset="0"/>
                        </a:rPr>
                        <m:t>=</m:t>
                      </m:r>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667</m:t>
                                </m:r>
                              </m:e>
                            </m:mr>
                            <m:mr>
                              <m:e>
                                <m:r>
                                  <a:rPr lang="en-US" b="0" i="1" smtClean="0">
                                    <a:latin typeface="Cambria Math" panose="02040503050406030204" pitchFamily="18" charset="0"/>
                                  </a:rPr>
                                  <m:t>.333</m:t>
                                </m:r>
                              </m:e>
                            </m:mr>
                          </m:m>
                        </m:e>
                      </m:d>
                    </m:oMath>
                  </m:oMathPara>
                </a14:m>
                <a:endParaRPr lang="en-US" dirty="0"/>
              </a:p>
            </p:txBody>
          </p:sp>
        </mc:Choice>
        <mc:Fallback xmlns="">
          <p:sp>
            <p:nvSpPr>
              <p:cNvPr id="7" name="Content Placeholder 6">
                <a:extLst>
                  <a:ext uri="{FF2B5EF4-FFF2-40B4-BE49-F238E27FC236}">
                    <a16:creationId xmlns:a16="http://schemas.microsoft.com/office/drawing/2014/main" id="{C83B9A87-80B0-91A6-0C57-6DAB540CD53E}"/>
                  </a:ext>
                </a:extLst>
              </p:cNvPr>
              <p:cNvSpPr>
                <a:spLocks noGrp="1" noRot="1" noChangeAspect="1" noMove="1" noResize="1" noEditPoints="1" noAdjustHandles="1" noChangeArrowheads="1" noChangeShapeType="1" noTextEdit="1"/>
              </p:cNvSpPr>
              <p:nvPr>
                <p:ph sz="half" idx="1"/>
              </p:nvPr>
            </p:nvSpPr>
            <p:spPr>
              <a:blipFill>
                <a:blip r:embed="rId3"/>
                <a:stretch>
                  <a:fillRect l="-2310" t="-1751" r="-165"/>
                </a:stretch>
              </a:blipFill>
            </p:spPr>
            <p:txBody>
              <a:bodyPr/>
              <a:lstStyle/>
              <a:p>
                <a:r>
                  <a:rPr lang="en-US">
                    <a:noFill/>
                  </a:rPr>
                  <a:t> </a:t>
                </a:r>
              </a:p>
            </p:txBody>
          </p:sp>
        </mc:Fallback>
      </mc:AlternateContent>
      <p:graphicFrame>
        <p:nvGraphicFramePr>
          <p:cNvPr id="9" name="Content Placeholder 8">
            <a:extLst>
              <a:ext uri="{FF2B5EF4-FFF2-40B4-BE49-F238E27FC236}">
                <a16:creationId xmlns:a16="http://schemas.microsoft.com/office/drawing/2014/main" id="{2E2DAFC6-2986-965E-AA00-A42E546E1839}"/>
              </a:ext>
            </a:extLst>
          </p:cNvPr>
          <p:cNvGraphicFramePr>
            <a:graphicFrameLocks noGrp="1"/>
          </p:cNvGraphicFramePr>
          <p:nvPr>
            <p:ph sz="half" idx="2"/>
            <p:extLst>
              <p:ext uri="{D42A27DB-BD31-4B8C-83A1-F6EECF244321}">
                <p14:modId xmlns:p14="http://schemas.microsoft.com/office/powerpoint/2010/main" val="3120500683"/>
              </p:ext>
            </p:extLst>
          </p:nvPr>
        </p:nvGraphicFramePr>
        <p:xfrm>
          <a:off x="9502775" y="2085975"/>
          <a:ext cx="7680324" cy="3200400"/>
        </p:xfrm>
        <a:graphic>
          <a:graphicData uri="http://schemas.openxmlformats.org/drawingml/2006/table">
            <a:tbl>
              <a:tblPr firstRow="1" bandRow="1">
                <a:tableStyleId>{5C22544A-7EE6-4342-B048-85BDC9FD1C3A}</a:tableStyleId>
              </a:tblPr>
              <a:tblGrid>
                <a:gridCol w="2201545">
                  <a:extLst>
                    <a:ext uri="{9D8B030D-6E8A-4147-A177-3AD203B41FA5}">
                      <a16:colId xmlns:a16="http://schemas.microsoft.com/office/drawing/2014/main" val="3184005933"/>
                    </a:ext>
                  </a:extLst>
                </a:gridCol>
                <a:gridCol w="2523744">
                  <a:extLst>
                    <a:ext uri="{9D8B030D-6E8A-4147-A177-3AD203B41FA5}">
                      <a16:colId xmlns:a16="http://schemas.microsoft.com/office/drawing/2014/main" val="2991710721"/>
                    </a:ext>
                  </a:extLst>
                </a:gridCol>
                <a:gridCol w="2955035">
                  <a:extLst>
                    <a:ext uri="{9D8B030D-6E8A-4147-A177-3AD203B41FA5}">
                      <a16:colId xmlns:a16="http://schemas.microsoft.com/office/drawing/2014/main" val="2816728747"/>
                    </a:ext>
                  </a:extLst>
                </a:gridCol>
              </a:tblGrid>
              <a:tr h="370840">
                <a:tc>
                  <a:txBody>
                    <a:bodyPr/>
                    <a:lstStyle/>
                    <a:p>
                      <a:r>
                        <a:rPr lang="en-US" dirty="0">
                          <a:solidFill>
                            <a:schemeClr val="tx1"/>
                          </a:solidFill>
                        </a:rPr>
                        <a:t>Today</a:t>
                      </a:r>
                    </a:p>
                  </a:txBody>
                  <a:tcPr/>
                </a:tc>
                <a:tc>
                  <a:txBody>
                    <a:bodyPr/>
                    <a:lstStyle/>
                    <a:p>
                      <a:r>
                        <a:rPr lang="en-US" dirty="0">
                          <a:solidFill>
                            <a:schemeClr val="tx1"/>
                          </a:solidFill>
                        </a:rPr>
                        <a:t>Tomorrow</a:t>
                      </a:r>
                    </a:p>
                  </a:txBody>
                  <a:tcPr/>
                </a:tc>
                <a:tc>
                  <a:txBody>
                    <a:bodyPr/>
                    <a:lstStyle/>
                    <a:p>
                      <a:r>
                        <a:rPr lang="en-US" dirty="0">
                          <a:solidFill>
                            <a:schemeClr val="tx1"/>
                          </a:solidFill>
                        </a:rPr>
                        <a:t>Probability</a:t>
                      </a:r>
                    </a:p>
                  </a:txBody>
                  <a:tcPr/>
                </a:tc>
                <a:extLst>
                  <a:ext uri="{0D108BD9-81ED-4DB2-BD59-A6C34878D82A}">
                    <a16:rowId xmlns:a16="http://schemas.microsoft.com/office/drawing/2014/main" val="1508029450"/>
                  </a:ext>
                </a:extLst>
              </a:tr>
              <a:tr h="370840">
                <a:tc>
                  <a:txBody>
                    <a:bodyPr/>
                    <a:lstStyle/>
                    <a:p>
                      <a:r>
                        <a:rPr lang="en-US" dirty="0"/>
                        <a:t>Sunny</a:t>
                      </a:r>
                    </a:p>
                  </a:txBody>
                  <a:tcPr/>
                </a:tc>
                <a:tc>
                  <a:txBody>
                    <a:bodyPr/>
                    <a:lstStyle/>
                    <a:p>
                      <a:r>
                        <a:rPr lang="en-US" dirty="0"/>
                        <a:t>Sunny</a:t>
                      </a:r>
                    </a:p>
                  </a:txBody>
                  <a:tcPr/>
                </a:tc>
                <a:tc>
                  <a:txBody>
                    <a:bodyPr/>
                    <a:lstStyle/>
                    <a:p>
                      <a:r>
                        <a:rPr lang="en-US" dirty="0"/>
                        <a:t>80%</a:t>
                      </a:r>
                    </a:p>
                  </a:txBody>
                  <a:tcPr/>
                </a:tc>
                <a:extLst>
                  <a:ext uri="{0D108BD9-81ED-4DB2-BD59-A6C34878D82A}">
                    <a16:rowId xmlns:a16="http://schemas.microsoft.com/office/drawing/2014/main" val="2736442478"/>
                  </a:ext>
                </a:extLst>
              </a:tr>
              <a:tr h="370840">
                <a:tc>
                  <a:txBody>
                    <a:bodyPr/>
                    <a:lstStyle/>
                    <a:p>
                      <a:r>
                        <a:rPr lang="en-US" dirty="0"/>
                        <a:t>Sunny</a:t>
                      </a:r>
                    </a:p>
                  </a:txBody>
                  <a:tcPr/>
                </a:tc>
                <a:tc>
                  <a:txBody>
                    <a:bodyPr/>
                    <a:lstStyle/>
                    <a:p>
                      <a:r>
                        <a:rPr lang="en-US" dirty="0"/>
                        <a:t>Rainy</a:t>
                      </a:r>
                    </a:p>
                  </a:txBody>
                  <a:tcPr/>
                </a:tc>
                <a:tc>
                  <a:txBody>
                    <a:bodyPr/>
                    <a:lstStyle/>
                    <a:p>
                      <a:r>
                        <a:rPr lang="en-US" dirty="0"/>
                        <a:t>20%</a:t>
                      </a:r>
                    </a:p>
                  </a:txBody>
                  <a:tcPr/>
                </a:tc>
                <a:extLst>
                  <a:ext uri="{0D108BD9-81ED-4DB2-BD59-A6C34878D82A}">
                    <a16:rowId xmlns:a16="http://schemas.microsoft.com/office/drawing/2014/main" val="127908207"/>
                  </a:ext>
                </a:extLst>
              </a:tr>
              <a:tr h="370840">
                <a:tc>
                  <a:txBody>
                    <a:bodyPr/>
                    <a:lstStyle/>
                    <a:p>
                      <a:r>
                        <a:rPr lang="en-US" dirty="0"/>
                        <a:t>Rainy</a:t>
                      </a:r>
                    </a:p>
                  </a:txBody>
                  <a:tcPr/>
                </a:tc>
                <a:tc>
                  <a:txBody>
                    <a:bodyPr/>
                    <a:lstStyle/>
                    <a:p>
                      <a:r>
                        <a:rPr lang="en-US" dirty="0"/>
                        <a:t>Sunny</a:t>
                      </a:r>
                    </a:p>
                  </a:txBody>
                  <a:tcPr/>
                </a:tc>
                <a:tc>
                  <a:txBody>
                    <a:bodyPr/>
                    <a:lstStyle/>
                    <a:p>
                      <a:r>
                        <a:rPr lang="en-US" dirty="0"/>
                        <a:t>40%</a:t>
                      </a:r>
                    </a:p>
                  </a:txBody>
                  <a:tcPr/>
                </a:tc>
                <a:extLst>
                  <a:ext uri="{0D108BD9-81ED-4DB2-BD59-A6C34878D82A}">
                    <a16:rowId xmlns:a16="http://schemas.microsoft.com/office/drawing/2014/main" val="3380178206"/>
                  </a:ext>
                </a:extLst>
              </a:tr>
              <a:tr h="370840">
                <a:tc>
                  <a:txBody>
                    <a:bodyPr/>
                    <a:lstStyle/>
                    <a:p>
                      <a:r>
                        <a:rPr lang="en-US" dirty="0"/>
                        <a:t>Rainy</a:t>
                      </a:r>
                    </a:p>
                  </a:txBody>
                  <a:tcPr/>
                </a:tc>
                <a:tc>
                  <a:txBody>
                    <a:bodyPr/>
                    <a:lstStyle/>
                    <a:p>
                      <a:r>
                        <a:rPr lang="en-US" dirty="0"/>
                        <a:t>Rainy</a:t>
                      </a:r>
                    </a:p>
                  </a:txBody>
                  <a:tcPr/>
                </a:tc>
                <a:tc>
                  <a:txBody>
                    <a:bodyPr/>
                    <a:lstStyle/>
                    <a:p>
                      <a:r>
                        <a:rPr lang="en-US" dirty="0"/>
                        <a:t>60%</a:t>
                      </a:r>
                    </a:p>
                  </a:txBody>
                  <a:tcPr/>
                </a:tc>
                <a:extLst>
                  <a:ext uri="{0D108BD9-81ED-4DB2-BD59-A6C34878D82A}">
                    <a16:rowId xmlns:a16="http://schemas.microsoft.com/office/drawing/2014/main" val="2059210759"/>
                  </a:ext>
                </a:extLst>
              </a:tr>
            </a:tbl>
          </a:graphicData>
        </a:graphic>
      </p:graphicFrame>
      <p:sp>
        <p:nvSpPr>
          <p:cNvPr id="5" name="Title 4">
            <a:extLst>
              <a:ext uri="{FF2B5EF4-FFF2-40B4-BE49-F238E27FC236}">
                <a16:creationId xmlns:a16="http://schemas.microsoft.com/office/drawing/2014/main" id="{D4CBB5DC-8291-7FA4-AADE-A6E0DCBF1FCB}"/>
              </a:ext>
            </a:extLst>
          </p:cNvPr>
          <p:cNvSpPr>
            <a:spLocks noGrp="1"/>
          </p:cNvSpPr>
          <p:nvPr>
            <p:ph type="title"/>
          </p:nvPr>
        </p:nvSpPr>
        <p:spPr/>
        <p:txBody>
          <a:bodyPr/>
          <a:lstStyle/>
          <a:p>
            <a:r>
              <a:rPr lang="en-US" dirty="0"/>
              <a:t>Markov Chain Example</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B17EA64-2CE1-BAED-5A0B-7B6843DA7310}"/>
                  </a:ext>
                </a:extLst>
              </p:cNvPr>
              <p:cNvSpPr txBox="1"/>
              <p:nvPr/>
            </p:nvSpPr>
            <p:spPr>
              <a:xfrm>
                <a:off x="9502775" y="5705856"/>
                <a:ext cx="7680324" cy="2575641"/>
              </a:xfrm>
              <a:prstGeom prst="rect">
                <a:avLst/>
              </a:prstGeom>
              <a:noFill/>
            </p:spPr>
            <p:txBody>
              <a:bodyPr wrap="square" rtlCol="0">
                <a:spAutoFit/>
              </a:bodyPr>
              <a:lstStyle/>
              <a:p>
                <a:r>
                  <a:rPr lang="en-US" sz="4400" b="0" dirty="0">
                    <a:latin typeface="Cambria Math" panose="02040503050406030204" pitchFamily="18" charset="0"/>
                  </a:rPr>
                  <a:t>Transition Distribution</a:t>
                </a:r>
              </a:p>
              <a:p>
                <a:pPr/>
                <a:r>
                  <a:rPr lang="en-US" sz="4400" b="0" dirty="0">
                    <a:latin typeface="Cambria Math" panose="02040503050406030204" pitchFamily="18" charset="0"/>
                  </a:rPr>
                  <a:t> </a:t>
                </a:r>
                <a:br>
                  <a:rPr lang="en-US" sz="4400" b="0"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𝑇</m:t>
                      </m:r>
                      <m:r>
                        <a:rPr lang="en-US" sz="4400" b="0" i="1" smtClean="0">
                          <a:latin typeface="Cambria Math" panose="02040503050406030204" pitchFamily="18" charset="0"/>
                        </a:rPr>
                        <m:t>=</m:t>
                      </m:r>
                      <m:d>
                        <m:dPr>
                          <m:ctrlPr>
                            <a:rPr lang="en-US" sz="4400" i="1" smtClean="0">
                              <a:latin typeface="Cambria Math" panose="02040503050406030204" pitchFamily="18" charset="0"/>
                            </a:rPr>
                          </m:ctrlPr>
                        </m:dPr>
                        <m:e>
                          <m:m>
                            <m:mPr>
                              <m:mcs>
                                <m:mc>
                                  <m:mcPr>
                                    <m:count m:val="2"/>
                                    <m:mcJc m:val="center"/>
                                  </m:mcPr>
                                </m:mc>
                              </m:mcs>
                              <m:ctrlPr>
                                <a:rPr lang="en-US" sz="4400" i="1">
                                  <a:latin typeface="Cambria Math" panose="02040503050406030204" pitchFamily="18" charset="0"/>
                                </a:rPr>
                              </m:ctrlPr>
                            </m:mPr>
                            <m:mr>
                              <m:e>
                                <m:r>
                                  <m:rPr>
                                    <m:brk m:alnAt="7"/>
                                  </m:rPr>
                                  <a:rPr lang="en-US" sz="4400" b="0" i="1" smtClean="0">
                                    <a:latin typeface="Cambria Math" panose="02040503050406030204" pitchFamily="18" charset="0"/>
                                  </a:rPr>
                                  <m:t>0</m:t>
                                </m:r>
                                <m:r>
                                  <a:rPr lang="en-US" sz="4400" b="0" i="1" smtClean="0">
                                    <a:latin typeface="Cambria Math" panose="02040503050406030204" pitchFamily="18" charset="0"/>
                                  </a:rPr>
                                  <m:t>.8</m:t>
                                </m:r>
                              </m:e>
                              <m:e>
                                <m:r>
                                  <a:rPr lang="en-US" sz="4400" b="0" i="1" smtClean="0">
                                    <a:latin typeface="Cambria Math" panose="02040503050406030204" pitchFamily="18" charset="0"/>
                                  </a:rPr>
                                  <m:t>0.4</m:t>
                                </m:r>
                              </m:e>
                            </m:mr>
                            <m:mr>
                              <m:e>
                                <m:r>
                                  <a:rPr lang="en-US" sz="4400" b="0" i="1" smtClean="0">
                                    <a:latin typeface="Cambria Math" panose="02040503050406030204" pitchFamily="18" charset="0"/>
                                  </a:rPr>
                                  <m:t>0.2</m:t>
                                </m:r>
                              </m:e>
                              <m:e>
                                <m:r>
                                  <a:rPr lang="en-US" sz="4400" b="0" i="1" smtClean="0">
                                    <a:latin typeface="Cambria Math" panose="02040503050406030204" pitchFamily="18" charset="0"/>
                                  </a:rPr>
                                  <m:t>0.6</m:t>
                                </m:r>
                              </m:e>
                            </m:mr>
                          </m:m>
                        </m:e>
                      </m:d>
                    </m:oMath>
                  </m:oMathPara>
                </a14:m>
                <a:endParaRPr lang="en-US" sz="4400" dirty="0"/>
              </a:p>
            </p:txBody>
          </p:sp>
        </mc:Choice>
        <mc:Fallback xmlns="">
          <p:sp>
            <p:nvSpPr>
              <p:cNvPr id="10" name="TextBox 9">
                <a:extLst>
                  <a:ext uri="{FF2B5EF4-FFF2-40B4-BE49-F238E27FC236}">
                    <a16:creationId xmlns:a16="http://schemas.microsoft.com/office/drawing/2014/main" id="{AB17EA64-2CE1-BAED-5A0B-7B6843DA7310}"/>
                  </a:ext>
                </a:extLst>
              </p:cNvPr>
              <p:cNvSpPr txBox="1">
                <a:spLocks noRot="1" noChangeAspect="1" noMove="1" noResize="1" noEditPoints="1" noAdjustHandles="1" noChangeArrowheads="1" noChangeShapeType="1" noTextEdit="1"/>
              </p:cNvSpPr>
              <p:nvPr/>
            </p:nvSpPr>
            <p:spPr>
              <a:xfrm>
                <a:off x="9502775" y="5705856"/>
                <a:ext cx="7680324" cy="2575641"/>
              </a:xfrm>
              <a:prstGeom prst="rect">
                <a:avLst/>
              </a:prstGeom>
              <a:blipFill>
                <a:blip r:embed="rId4"/>
                <a:stretch>
                  <a:fillRect l="-3300" t="-4902" b="-3922"/>
                </a:stretch>
              </a:blipFill>
            </p:spPr>
            <p:txBody>
              <a:bodyPr/>
              <a:lstStyle/>
              <a:p>
                <a:r>
                  <a:rPr lang="en-US">
                    <a:noFill/>
                  </a:rPr>
                  <a:t> </a:t>
                </a:r>
              </a:p>
            </p:txBody>
          </p:sp>
        </mc:Fallback>
      </mc:AlternateContent>
    </p:spTree>
    <p:extLst>
      <p:ext uri="{BB962C8B-B14F-4D97-AF65-F5344CB8AC3E}">
        <p14:creationId xmlns:p14="http://schemas.microsoft.com/office/powerpoint/2010/main" val="1382522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9CF671E-EC26-CFC9-9B5E-E795F19D7AC9}"/>
                  </a:ext>
                </a:extLst>
              </p:cNvPr>
              <p:cNvSpPr>
                <a:spLocks noGrp="1"/>
              </p:cNvSpPr>
              <p:nvPr>
                <p:ph sz="half" idx="2"/>
              </p:nvPr>
            </p:nvSpPr>
            <p:spPr/>
            <p:txBody>
              <a:bodyPr/>
              <a:lstStyle/>
              <a:p>
                <a:r>
                  <a:rPr lang="en-US" dirty="0"/>
                  <a:t>Resulting states are probabilistic that we then collapse according to those probabilities. </a:t>
                </a:r>
              </a:p>
              <a:p>
                <a:r>
                  <a:rPr lang="en-US" dirty="0"/>
                  <a:t>If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10</m:t>
                          </m:r>
                        </m:sub>
                      </m:sSub>
                      <m:r>
                        <a:rPr lang="en-US" i="1">
                          <a:latin typeface="Cambria Math" panose="02040503050406030204" pitchFamily="18" charset="0"/>
                        </a:rPr>
                        <m:t>=</m:t>
                      </m:r>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667</m:t>
                                </m:r>
                              </m:e>
                            </m:mr>
                            <m:mr>
                              <m:e>
                                <m:r>
                                  <a:rPr lang="en-US" b="0" i="1" smtClean="0">
                                    <a:latin typeface="Cambria Math" panose="02040503050406030204" pitchFamily="18" charset="0"/>
                                  </a:rPr>
                                  <m:t>.333</m:t>
                                </m:r>
                              </m:e>
                            </m:mr>
                          </m:m>
                        </m:e>
                      </m:d>
                    </m:oMath>
                  </m:oMathPara>
                </a14:m>
                <a:endParaRPr lang="en-US" dirty="0"/>
              </a:p>
              <a:p>
                <a:pPr marL="0" indent="0">
                  <a:buNone/>
                </a:pPr>
                <a:r>
                  <a:rPr lang="en-US" dirty="0"/>
                  <a:t>then it will collapse to sunny 2/3 of the time. </a:t>
                </a:r>
              </a:p>
            </p:txBody>
          </p:sp>
        </mc:Choice>
        <mc:Fallback xmlns="">
          <p:sp>
            <p:nvSpPr>
              <p:cNvPr id="3" name="Content Placeholder 2">
                <a:extLst>
                  <a:ext uri="{FF2B5EF4-FFF2-40B4-BE49-F238E27FC236}">
                    <a16:creationId xmlns:a16="http://schemas.microsoft.com/office/drawing/2014/main" id="{19CF671E-EC26-CFC9-9B5E-E795F19D7AC9}"/>
                  </a:ext>
                </a:extLst>
              </p:cNvPr>
              <p:cNvSpPr>
                <a:spLocks noGrp="1" noRot="1" noChangeAspect="1" noMove="1" noResize="1" noEditPoints="1" noAdjustHandles="1" noChangeArrowheads="1" noChangeShapeType="1" noTextEdit="1"/>
              </p:cNvSpPr>
              <p:nvPr>
                <p:ph sz="half" idx="2"/>
              </p:nvPr>
            </p:nvSpPr>
            <p:spPr>
              <a:blipFill>
                <a:blip r:embed="rId3"/>
                <a:stretch>
                  <a:fillRect l="-2805" t="-1751"/>
                </a:stretch>
              </a:blipFill>
            </p:spPr>
            <p:txBody>
              <a:bodyPr/>
              <a:lstStyle/>
              <a:p>
                <a:r>
                  <a:rPr lang="en-US">
                    <a:noFill/>
                  </a:rPr>
                  <a:t> </a:t>
                </a:r>
              </a:p>
            </p:txBody>
          </p:sp>
        </mc:Fallback>
      </mc:AlternateContent>
      <p:sp>
        <p:nvSpPr>
          <p:cNvPr id="4" name="Title 3">
            <a:extLst>
              <a:ext uri="{FF2B5EF4-FFF2-40B4-BE49-F238E27FC236}">
                <a16:creationId xmlns:a16="http://schemas.microsoft.com/office/drawing/2014/main" id="{1B55897A-6EE7-C5C2-0DED-5922E1F3DE56}"/>
              </a:ext>
            </a:extLst>
          </p:cNvPr>
          <p:cNvSpPr>
            <a:spLocks noGrp="1"/>
          </p:cNvSpPr>
          <p:nvPr>
            <p:ph type="title"/>
          </p:nvPr>
        </p:nvSpPr>
        <p:spPr/>
        <p:txBody>
          <a:bodyPr/>
          <a:lstStyle/>
          <a:p>
            <a:r>
              <a:rPr lang="en-US" dirty="0"/>
              <a:t>Markov Chain Example</a:t>
            </a:r>
          </a:p>
        </p:txBody>
      </p:sp>
      <p:pic>
        <p:nvPicPr>
          <p:cNvPr id="9" name="Content Placeholder 8">
            <a:extLst>
              <a:ext uri="{FF2B5EF4-FFF2-40B4-BE49-F238E27FC236}">
                <a16:creationId xmlns:a16="http://schemas.microsoft.com/office/drawing/2014/main" id="{7281951C-7272-3E62-78EB-7589EEFEA3D3}"/>
              </a:ext>
            </a:extLst>
          </p:cNvPr>
          <p:cNvPicPr>
            <a:picLocks noGrp="1" noChangeAspect="1"/>
          </p:cNvPicPr>
          <p:nvPr>
            <p:ph sz="half" idx="1"/>
          </p:nvPr>
        </p:nvPicPr>
        <p:blipFill>
          <a:blip r:embed="rId4"/>
          <a:stretch>
            <a:fillRect/>
          </a:stretch>
        </p:blipFill>
        <p:spPr>
          <a:xfrm>
            <a:off x="1098550" y="2258172"/>
            <a:ext cx="7680325" cy="6170705"/>
          </a:xfrm>
        </p:spPr>
      </p:pic>
    </p:spTree>
    <p:extLst>
      <p:ext uri="{BB962C8B-B14F-4D97-AF65-F5344CB8AC3E}">
        <p14:creationId xmlns:p14="http://schemas.microsoft.com/office/powerpoint/2010/main" val="427946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Custom 3">
      <a:dk1>
        <a:sysClr val="windowText" lastClr="000000"/>
      </a:dk1>
      <a:lt1>
        <a:srgbClr val="C40724"/>
      </a:lt1>
      <a:dk2>
        <a:srgbClr val="000000"/>
      </a:dk2>
      <a:lt2>
        <a:srgbClr val="F8F8F8"/>
      </a:lt2>
      <a:accent1>
        <a:srgbClr val="BD061C"/>
      </a:accent1>
      <a:accent2>
        <a:srgbClr val="E98D0A"/>
      </a:accent2>
      <a:accent3>
        <a:srgbClr val="969696"/>
      </a:accent3>
      <a:accent4>
        <a:srgbClr val="808080"/>
      </a:accent4>
      <a:accent5>
        <a:srgbClr val="C40724"/>
      </a:accent5>
      <a:accent6>
        <a:srgbClr val="3F4F6C"/>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LTECH_Template_2019 (1)  -  Compatibility Mode" id="{96DF2388-B785-2045-9157-84F6A1D402CB}" vid="{FA40E05E-1420-CD4F-AB4E-3CD2BC76CD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3EF55019BAB0549B2C20BFAAB8A2896" ma:contentTypeVersion="17" ma:contentTypeDescription="Create a new document." ma:contentTypeScope="" ma:versionID="76077723e4e34c3b5aeef4b04efa78bf">
  <xsd:schema xmlns:xsd="http://www.w3.org/2001/XMLSchema" xmlns:xs="http://www.w3.org/2001/XMLSchema" xmlns:p="http://schemas.microsoft.com/office/2006/metadata/properties" xmlns:ns2="5e41b080-9453-459c-bb93-b19be7335f42" xmlns:ns3="4e58ebf2-e4df-4cd3-9186-1e42b3ede124" targetNamespace="http://schemas.microsoft.com/office/2006/metadata/properties" ma:root="true" ma:fieldsID="19e363e40d36e188a1c3db48bbcaf99f" ns2:_="" ns3:_="">
    <xsd:import namespace="5e41b080-9453-459c-bb93-b19be7335f42"/>
    <xsd:import namespace="4e58ebf2-e4df-4cd3-9186-1e42b3ede124"/>
    <xsd:element name="properties">
      <xsd:complexType>
        <xsd:sequence>
          <xsd:element name="documentManagement">
            <xsd:complexType>
              <xsd:all>
                <xsd:element ref="ns2:Due_x0020_Date" minOccurs="0"/>
                <xsd:element ref="ns2:Status" minOccurs="0"/>
                <xsd:element ref="ns2:Comments" minOccurs="0"/>
                <xsd:element ref="ns2:MediaServiceMetadata" minOccurs="0"/>
                <xsd:element ref="ns2:MediaServiceFastMetadata" minOccurs="0"/>
                <xsd:element ref="ns3:SharedWithUsers" minOccurs="0"/>
                <xsd:element ref="ns3:SharedWithDetails" minOccurs="0"/>
                <xsd:element ref="ns2:MediaServiceDateTaken" minOccurs="0"/>
                <xsd:element ref="ns2:MediaServiceObjectDetectorVersions"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41b080-9453-459c-bb93-b19be7335f42" elementFormDefault="qualified">
    <xsd:import namespace="http://schemas.microsoft.com/office/2006/documentManagement/types"/>
    <xsd:import namespace="http://schemas.microsoft.com/office/infopath/2007/PartnerControls"/>
    <xsd:element name="Due_x0020_Date" ma:index="8" nillable="true" ma:displayName="Due Date" ma:format="DateOnly" ma:indexed="true" ma:internalName="Due_x0020_Date">
      <xsd:simpleType>
        <xsd:restriction base="dms:DateTime"/>
      </xsd:simpleType>
    </xsd:element>
    <xsd:element name="Status" ma:index="9" nillable="true" ma:displayName="Status" ma:format="Dropdown" ma:indexed="true" ma:internalName="Status">
      <xsd:simpleType>
        <xsd:restriction base="dms:Choice">
          <xsd:enumeration value="For Partner Review"/>
          <xsd:enumeration value="For Collegis Review"/>
          <xsd:enumeration value="Approved by Partner"/>
        </xsd:restriction>
      </xsd:simpleType>
    </xsd:element>
    <xsd:element name="Comments" ma:index="10" nillable="true" ma:displayName="Comments" ma:internalName="Comments">
      <xsd:simpleType>
        <xsd:restriction base="dms:Note">
          <xsd:maxLength value="255"/>
        </xsd:restriction>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11040b95-0fdc-46ce-be91-73dc895452db" ma:termSetId="09814cd3-568e-fe90-9814-8d621ff8fb84" ma:anchorId="fba54fb3-c3e1-fe81-a776-ca4b69148c4d" ma:open="true" ma:isKeyword="false">
      <xsd:complexType>
        <xsd:sequence>
          <xsd:element ref="pc:Terms" minOccurs="0" maxOccurs="1"/>
        </xsd:sequence>
      </xsd:complexType>
    </xsd:element>
    <xsd:element name="MediaServiceOCR" ma:index="21" nillable="true" ma:displayName="Extracted Text" ma:internalName="MediaServiceOCR" ma:readOnly="true">
      <xsd:simpleType>
        <xsd:restriction base="dms:Note">
          <xsd:maxLength value="255"/>
        </xsd:restriction>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e58ebf2-e4df-4cd3-9186-1e42b3ede124"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ef5f3a8b-878a-4d06-a8de-79a1d9f1fffd}" ma:internalName="TaxCatchAll" ma:showField="CatchAllData" ma:web="4e58ebf2-e4df-4cd3-9186-1e42b3ede12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5e41b080-9453-459c-bb93-b19be7335f42" xsi:nil="true"/>
    <Comments xmlns="5e41b080-9453-459c-bb93-b19be7335f42" xsi:nil="true"/>
    <Due_x0020_Date xmlns="5e41b080-9453-459c-bb93-b19be7335f42" xsi:nil="true"/>
    <lcf76f155ced4ddcb4097134ff3c332f xmlns="5e41b080-9453-459c-bb93-b19be7335f42">
      <Terms xmlns="http://schemas.microsoft.com/office/infopath/2007/PartnerControls"/>
    </lcf76f155ced4ddcb4097134ff3c332f>
    <TaxCatchAll xmlns="4e58ebf2-e4df-4cd3-9186-1e42b3ede12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5584A7-007B-4B23-86DE-AF94DC79FA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41b080-9453-459c-bb93-b19be7335f42"/>
    <ds:schemaRef ds:uri="4e58ebf2-e4df-4cd3-9186-1e42b3ede1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C6A4EEA-2556-441D-B20B-0657893061DE}">
  <ds:schemaRefs>
    <ds:schemaRef ds:uri="http://schemas.microsoft.com/office/2006/metadata/properties"/>
    <ds:schemaRef ds:uri="http://schemas.microsoft.com/office/infopath/2007/PartnerControls"/>
    <ds:schemaRef ds:uri="5e41b080-9453-459c-bb93-b19be7335f42"/>
    <ds:schemaRef ds:uri="4e58ebf2-e4df-4cd3-9186-1e42b3ede124"/>
  </ds:schemaRefs>
</ds:datastoreItem>
</file>

<file path=customXml/itemProps3.xml><?xml version="1.0" encoding="utf-8"?>
<ds:datastoreItem xmlns:ds="http://schemas.openxmlformats.org/officeDocument/2006/customXml" ds:itemID="{BFA838ED-C12F-4A42-8E88-98BAC73D214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3286</TotalTime>
  <Words>1473</Words>
  <Application>Microsoft Office PowerPoint</Application>
  <PresentationFormat>Custom</PresentationFormat>
  <Paragraphs>195</Paragraphs>
  <Slides>25</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.AppleSystemUIFontMonospaced</vt:lpstr>
      <vt:lpstr>.SF NS</vt:lpstr>
      <vt:lpstr>MS PGothic</vt:lpstr>
      <vt:lpstr>Aptos</vt:lpstr>
      <vt:lpstr>Arial</vt:lpstr>
      <vt:lpstr>Cambria Math</vt:lpstr>
      <vt:lpstr>Georgia</vt:lpstr>
      <vt:lpstr>Symbol</vt:lpstr>
      <vt:lpstr>Wingdings 2</vt:lpstr>
      <vt:lpstr>Breeze</vt:lpstr>
      <vt:lpstr>Bayesian Inference</vt:lpstr>
      <vt:lpstr>Markov Chain Methods</vt:lpstr>
      <vt:lpstr>Objectives</vt:lpstr>
      <vt:lpstr>课程目标</vt:lpstr>
      <vt:lpstr>课程总结</vt:lpstr>
      <vt:lpstr>课程总结</vt:lpstr>
      <vt:lpstr>Markov Chains</vt:lpstr>
      <vt:lpstr>Markov Chain Example</vt:lpstr>
      <vt:lpstr>Markov Chain Example</vt:lpstr>
      <vt:lpstr>Markov Chain Monte Carlo (MCMC) </vt:lpstr>
      <vt:lpstr>Markov Chain Monte Carlo (MCMC) </vt:lpstr>
      <vt:lpstr>Gibbs Sampler</vt:lpstr>
      <vt:lpstr>Gibbs Sampler Example</vt:lpstr>
      <vt:lpstr>PowerPoint Presentation</vt:lpstr>
      <vt:lpstr>PowerPoint Presentation</vt:lpstr>
      <vt:lpstr>Simulations</vt:lpstr>
      <vt:lpstr>Our Simulation</vt:lpstr>
      <vt:lpstr>The Metropolis Algorithm</vt:lpstr>
      <vt:lpstr>Metropolis Algorithm Steps</vt:lpstr>
      <vt:lpstr>Metropolis Algorithm Example</vt:lpstr>
      <vt:lpstr>Simulations (1000 vs. 5000)</vt:lpstr>
      <vt:lpstr>Picking Sample Size</vt:lpstr>
      <vt:lpstr>Metropolis-Hastings Algorithm</vt:lpstr>
      <vt:lpstr>Metropolis-Hastings Algorithm Example</vt:lpstr>
      <vt:lpstr>Simulations (10,000 Samples)</vt:lpstr>
    </vt:vector>
  </TitlesOfParts>
  <Manager/>
  <Company>Illinois Institute of Technology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Illinois Tech President's PowerPoint Presentation</dc:title>
  <dc:subject/>
  <dc:creator>Sandra Laporte</dc:creator>
  <cp:keywords/>
  <dc:description/>
  <cp:lastModifiedBy>Zehui Bai</cp:lastModifiedBy>
  <cp:revision>33</cp:revision>
  <dcterms:created xsi:type="dcterms:W3CDTF">2019-02-13T16:04:21Z</dcterms:created>
  <dcterms:modified xsi:type="dcterms:W3CDTF">2025-08-23T19:16:45Z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0x010100F3EF55019BAB0549B2C20BFAAB8A2896</vt:lpwstr>
  </property>
  <property fmtid="{D5CDD505-2E9C-101B-9397-08002B2CF9AE}" pid="3" name="MediaServiceImageTags">
    <vt:lpwstr/>
  </property>
  <property fmtid="{D5CDD505-2E9C-101B-9397-08002B2CF9AE}" pid="4" name="MSIP_Label_f2dee603-0001-4639-81f8-0608a53322f1_Enabled">
    <vt:lpwstr>true</vt:lpwstr>
  </property>
  <property fmtid="{D5CDD505-2E9C-101B-9397-08002B2CF9AE}" pid="5" name="MSIP_Label_f2dee603-0001-4639-81f8-0608a53322f1_SetDate">
    <vt:lpwstr>2024-06-24T03:34:40Z</vt:lpwstr>
  </property>
  <property fmtid="{D5CDD505-2E9C-101B-9397-08002B2CF9AE}" pid="6" name="MSIP_Label_f2dee603-0001-4639-81f8-0608a53322f1_Method">
    <vt:lpwstr>Standard</vt:lpwstr>
  </property>
  <property fmtid="{D5CDD505-2E9C-101B-9397-08002B2CF9AE}" pid="7" name="MSIP_Label_f2dee603-0001-4639-81f8-0608a53322f1_Name">
    <vt:lpwstr>defa4170-0d19-0005-0004-bc88714345d2</vt:lpwstr>
  </property>
  <property fmtid="{D5CDD505-2E9C-101B-9397-08002B2CF9AE}" pid="8" name="MSIP_Label_f2dee603-0001-4639-81f8-0608a53322f1_SiteId">
    <vt:lpwstr>b4478c05-3dd9-4e06-a7fb-5dcf72bd44ee</vt:lpwstr>
  </property>
  <property fmtid="{D5CDD505-2E9C-101B-9397-08002B2CF9AE}" pid="9" name="MSIP_Label_f2dee603-0001-4639-81f8-0608a53322f1_ActionId">
    <vt:lpwstr>a5a42784-79e3-4cb6-a6c1-d59028c560ef</vt:lpwstr>
  </property>
  <property fmtid="{D5CDD505-2E9C-101B-9397-08002B2CF9AE}" pid="10" name="MSIP_Label_f2dee603-0001-4639-81f8-0608a53322f1_ContentBits">
    <vt:lpwstr>0</vt:lpwstr>
  </property>
</Properties>
</file>