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0287000" cx="18288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25" Type="http://schemas.openxmlformats.org/officeDocument/2006/relationships/slide" Target="slides/slide19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slide" Target="slides/slide14.xml"/><Relationship Id="rId2" Type="http://schemas.openxmlformats.org/officeDocument/2006/relationships/viewProps" Target="viewProps.xml"/><Relationship Id="rId2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24" Type="http://schemas.openxmlformats.org/officeDocument/2006/relationships/slide" Target="slides/slide18.xml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2.xml"/><Relationship Id="rId23" Type="http://schemas.openxmlformats.org/officeDocument/2006/relationships/slide" Target="slides/slide17.xml"/><Relationship Id="rId28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ustomXml" Target="../customXml/item1.xml"/><Relationship Id="rId22" Type="http://schemas.openxmlformats.org/officeDocument/2006/relationships/slide" Target="slides/slide1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7" Type="http://schemas.openxmlformats.org/officeDocument/2006/relationships/font" Target="fonts/HelveticaNeue-regular.fntdata"/><Relationship Id="rId30" Type="http://schemas.openxmlformats.org/officeDocument/2006/relationships/font" Target="fonts/HelveticaNeue-boldItalic.fntdata"/><Relationship Id="rId14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884f25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4e884f253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e884f25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4e884f253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e884f253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4e884f253a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e884f253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4e884f253a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e884f253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4e884f253a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e884f253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4e884f253a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e884f253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4e884f25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e884f253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e884f25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e884f25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4e884f253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rtl="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rtl="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rtl="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6/7/2023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098550" y="161365"/>
            <a:ext cx="16084552" cy="1281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Notations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35" y="2069196"/>
            <a:ext cx="4736166" cy="7657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2523" y="2020957"/>
            <a:ext cx="4736166" cy="77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1749" y="2708786"/>
            <a:ext cx="7086553" cy="63626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>
            <a:off x="5120640" y="1948070"/>
            <a:ext cx="0" cy="7871791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12699562" y="2020957"/>
            <a:ext cx="0" cy="7871791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8"/>
          <p:cNvSpPr txBox="1"/>
          <p:nvPr/>
        </p:nvSpPr>
        <p:spPr>
          <a:xfrm>
            <a:off x="0" y="231383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4795473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8233" y="7123577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1690829" y="1699864"/>
            <a:ext cx="23349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Crow’s Foot Notation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488655" y="1699864"/>
            <a:ext cx="1818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Chen’s Notation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4555221" y="1640490"/>
            <a:ext cx="1586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UML Notation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Notations …cont’d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1098551" y="2051050"/>
            <a:ext cx="16084550" cy="688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0" lvl="0" marL="6985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Crow’s Foot vs. Chen vs. UML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Business rule (a): One-to-Many (1:M) </a:t>
            </a:r>
            <a:endParaRPr b="1"/>
          </a:p>
          <a:p>
            <a:pPr indent="-565150" lvl="2" marL="1936750" rtl="0" algn="l">
              <a:spcBef>
                <a:spcPts val="1200"/>
              </a:spcBef>
              <a:spcAft>
                <a:spcPts val="0"/>
              </a:spcAft>
              <a:buSzPts val="3200"/>
              <a:buChar char="■"/>
            </a:pPr>
            <a:r>
              <a:rPr lang="en-US"/>
              <a:t>One author can write multiple books, but each book is written by only one author.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Business rule (b): Many-to-Many (M:N)</a:t>
            </a:r>
            <a:endParaRPr b="1"/>
          </a:p>
          <a:p>
            <a:pPr indent="-565150" lvl="2" marL="1936750" rtl="0" algn="l">
              <a:spcBef>
                <a:spcPts val="1200"/>
              </a:spcBef>
              <a:spcAft>
                <a:spcPts val="0"/>
              </a:spcAft>
              <a:buSzPts val="3200"/>
              <a:buChar char="■"/>
            </a:pPr>
            <a:r>
              <a:rPr lang="en-US"/>
              <a:t>An actor can star in multiple movies, and a movie can have multiple actors.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Business rule (c): One-to-One (1:1)</a:t>
            </a:r>
            <a:endParaRPr b="1"/>
          </a:p>
          <a:p>
            <a:pPr indent="-565150" lvl="2" marL="1936750" rtl="0" algn="l">
              <a:spcBef>
                <a:spcPts val="1200"/>
              </a:spcBef>
              <a:spcAft>
                <a:spcPts val="0"/>
              </a:spcAft>
              <a:buSzPts val="3200"/>
              <a:buChar char="■"/>
            </a:pPr>
            <a:r>
              <a:rPr lang="en-US"/>
              <a:t>Each user has a profile and a profile belong to one and only one user.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45500" y="2085700"/>
            <a:ext cx="5319600" cy="6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601980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00"/>
              <a:t>Entity</a:t>
            </a:r>
            <a:r>
              <a:rPr b="1" lang="en-US"/>
              <a:t> </a:t>
            </a:r>
            <a:r>
              <a:rPr lang="en-US"/>
              <a:t>(</a:t>
            </a:r>
            <a:r>
              <a:rPr lang="en-US" sz="2800"/>
              <a:t>Author, Book)</a:t>
            </a:r>
            <a:endParaRPr/>
          </a:p>
          <a:p>
            <a:pPr indent="-601980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00"/>
              <a:t>Relationship </a:t>
            </a:r>
            <a:r>
              <a:rPr lang="en-US" sz="3200"/>
              <a:t>(</a:t>
            </a:r>
            <a:r>
              <a:rPr lang="en-US" sz="2800"/>
              <a:t>An author writes one or many Book, and each book is written by one and only one author).</a:t>
            </a:r>
            <a:endParaRPr/>
          </a:p>
          <a:p>
            <a:pPr indent="-601980" lvl="0" marL="698500" rtl="0" algn="l">
              <a:spcBef>
                <a:spcPts val="3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00"/>
              <a:t>Attributes </a:t>
            </a:r>
            <a:r>
              <a:rPr lang="en-US" sz="3200"/>
              <a:t>(AuthorID, AuthorName, ContactInfo)</a:t>
            </a:r>
            <a:endParaRPr sz="3200"/>
          </a:p>
          <a:p>
            <a:pPr indent="-601980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00"/>
              <a:t>Primary keys</a:t>
            </a:r>
            <a:r>
              <a:rPr lang="en-US" sz="3200"/>
              <a:t> - PK (</a:t>
            </a:r>
            <a:r>
              <a:rPr lang="en-US" sz="2800"/>
              <a:t>AuthorID, BookID)</a:t>
            </a:r>
            <a:endParaRPr sz="2800"/>
          </a:p>
          <a:p>
            <a:pPr indent="-601980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00"/>
              <a:t>Foreign key</a:t>
            </a:r>
            <a:r>
              <a:rPr lang="en-US" sz="3200"/>
              <a:t> - FK</a:t>
            </a:r>
            <a:r>
              <a:rPr lang="en-US"/>
              <a:t> (</a:t>
            </a:r>
            <a:r>
              <a:rPr lang="en-US" sz="2800"/>
              <a:t>AuthorID in Book entity)</a:t>
            </a:r>
            <a:endParaRPr/>
          </a:p>
          <a:p>
            <a:pPr indent="-601980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3200"/>
              <a:t>Multiplicities </a:t>
            </a:r>
            <a:r>
              <a:rPr lang="en-US" sz="3200"/>
              <a:t>(X,Y)</a:t>
            </a:r>
            <a:endParaRPr/>
          </a:p>
          <a:p>
            <a:pPr indent="-582295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Participation (mandatory -1, optional- 0) ←X</a:t>
            </a:r>
            <a:endParaRPr/>
          </a:p>
          <a:p>
            <a:pPr indent="-582295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800"/>
              <a:t>Cardinality (to-one (1) to-many(*)) ←Y</a:t>
            </a:r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Basic E-R diagram (ERD) in UML</a:t>
            </a:r>
            <a:endParaRPr b="1" sz="5400"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3136" y="2401004"/>
            <a:ext cx="9127651" cy="5149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 rot="10800000">
            <a:off x="11250955" y="4317618"/>
            <a:ext cx="970200" cy="39210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flipH="1" rot="10800000">
            <a:off x="12221155" y="4094862"/>
            <a:ext cx="1590300" cy="42063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20"/>
          <p:cNvCxnSpPr/>
          <p:nvPr/>
        </p:nvCxnSpPr>
        <p:spPr>
          <a:xfrm flipH="1">
            <a:off x="12169403" y="2401004"/>
            <a:ext cx="958200" cy="11658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" name="Google Shape;136;p20"/>
          <p:cNvCxnSpPr/>
          <p:nvPr/>
        </p:nvCxnSpPr>
        <p:spPr>
          <a:xfrm rot="10800000">
            <a:off x="15797828" y="6973458"/>
            <a:ext cx="526200" cy="10017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20"/>
          <p:cNvCxnSpPr/>
          <p:nvPr/>
        </p:nvCxnSpPr>
        <p:spPr>
          <a:xfrm flipH="1" rot="10800000">
            <a:off x="7055505" y="4317681"/>
            <a:ext cx="1035000" cy="7473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20"/>
          <p:cNvSpPr txBox="1"/>
          <p:nvPr/>
        </p:nvSpPr>
        <p:spPr>
          <a:xfrm>
            <a:off x="6479565" y="5111695"/>
            <a:ext cx="9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10678134" y="8366890"/>
            <a:ext cx="29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Multiplicities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(Participation + Cardinality)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15868391" y="8001619"/>
            <a:ext cx="96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Foreign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2986354" y="1976259"/>
            <a:ext cx="14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/>
          </a:p>
        </p:txBody>
      </p:sp>
      <p:cxnSp>
        <p:nvCxnSpPr>
          <p:cNvPr id="142" name="Google Shape;142;p20"/>
          <p:cNvCxnSpPr/>
          <p:nvPr/>
        </p:nvCxnSpPr>
        <p:spPr>
          <a:xfrm>
            <a:off x="7143754" y="2581803"/>
            <a:ext cx="877500" cy="5112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20"/>
          <p:cNvSpPr txBox="1"/>
          <p:nvPr/>
        </p:nvSpPr>
        <p:spPr>
          <a:xfrm>
            <a:off x="6273004" y="2177471"/>
            <a:ext cx="76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endParaRPr/>
          </a:p>
        </p:txBody>
      </p:sp>
      <p:cxnSp>
        <p:nvCxnSpPr>
          <p:cNvPr id="144" name="Google Shape;144;p20"/>
          <p:cNvCxnSpPr/>
          <p:nvPr/>
        </p:nvCxnSpPr>
        <p:spPr>
          <a:xfrm rot="10800000">
            <a:off x="8513182" y="5487751"/>
            <a:ext cx="528600" cy="18354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 flipH="1" rot="10800000">
            <a:off x="9060511" y="6278120"/>
            <a:ext cx="118200" cy="1081800"/>
          </a:xfrm>
          <a:prstGeom prst="straightConnector1">
            <a:avLst/>
          </a:prstGeom>
          <a:noFill/>
          <a:ln cap="flat" cmpd="dbl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8539990" y="7323151"/>
            <a:ext cx="115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098550" y="2085700"/>
            <a:ext cx="6687300" cy="7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622300" lvl="0" marL="6985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Attributes</a:t>
            </a:r>
            <a:endParaRPr b="1"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Single-valued (simple attributes) </a:t>
            </a:r>
            <a:endParaRPr b="1"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can only have a single value e.g., the author’s name: “J.K Rowling”</a:t>
            </a:r>
            <a:endParaRPr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Composite </a:t>
            </a:r>
            <a:endParaRPr b="1"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can have an hierarchy of attributes e.g., author’s name can have FirstName and LastName. </a:t>
            </a:r>
            <a:endParaRPr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Name should be split into two single-valued attributes.</a:t>
            </a:r>
            <a:endParaRPr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Multi-valued </a:t>
            </a:r>
            <a:endParaRPr b="1"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can have a set of values in each entity e.g., author’s Contact Info. </a:t>
            </a:r>
            <a:endParaRPr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Derived </a:t>
            </a:r>
            <a:endParaRPr b="1"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are computed from another existing attribute e.g. author’s Birth Date → age()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525" y="2488525"/>
            <a:ext cx="4306550" cy="499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8666450" y="4632675"/>
            <a:ext cx="15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Simple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attributes</a:t>
            </a:r>
            <a:endParaRPr sz="2000"/>
          </a:p>
        </p:txBody>
      </p:sp>
      <p:cxnSp>
        <p:nvCxnSpPr>
          <p:cNvPr id="155" name="Google Shape;155;p21"/>
          <p:cNvCxnSpPr>
            <a:stCxn id="154" idx="3"/>
          </p:cNvCxnSpPr>
          <p:nvPr/>
        </p:nvCxnSpPr>
        <p:spPr>
          <a:xfrm flipH="1" rot="10800000">
            <a:off x="10181150" y="3867975"/>
            <a:ext cx="1779300" cy="11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1"/>
          <p:cNvCxnSpPr>
            <a:stCxn id="154" idx="3"/>
          </p:cNvCxnSpPr>
          <p:nvPr/>
        </p:nvCxnSpPr>
        <p:spPr>
          <a:xfrm>
            <a:off x="10181150" y="5032875"/>
            <a:ext cx="1796700" cy="13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8935338" y="6564175"/>
            <a:ext cx="15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Derived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attribute</a:t>
            </a:r>
            <a:endParaRPr sz="2000"/>
          </a:p>
        </p:txBody>
      </p:sp>
      <p:cxnSp>
        <p:nvCxnSpPr>
          <p:cNvPr id="158" name="Google Shape;158;p21"/>
          <p:cNvCxnSpPr/>
          <p:nvPr/>
        </p:nvCxnSpPr>
        <p:spPr>
          <a:xfrm flipH="1" rot="10800000">
            <a:off x="10058000" y="6957725"/>
            <a:ext cx="19023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 flipH="1">
            <a:off x="13915775" y="4033775"/>
            <a:ext cx="220170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 txBox="1"/>
          <p:nvPr/>
        </p:nvSpPr>
        <p:spPr>
          <a:xfrm>
            <a:off x="16117463" y="3510675"/>
            <a:ext cx="151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Composite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attribute</a:t>
            </a:r>
            <a:endParaRPr sz="2000"/>
          </a:p>
        </p:txBody>
      </p:sp>
      <p:sp>
        <p:nvSpPr>
          <p:cNvPr id="161" name="Google Shape;161;p21"/>
          <p:cNvSpPr txBox="1"/>
          <p:nvPr/>
        </p:nvSpPr>
        <p:spPr>
          <a:xfrm>
            <a:off x="16117476" y="5433075"/>
            <a:ext cx="167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Multi-valued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attribute</a:t>
            </a:r>
            <a:endParaRPr sz="2000"/>
          </a:p>
        </p:txBody>
      </p:sp>
      <p:cxnSp>
        <p:nvCxnSpPr>
          <p:cNvPr id="162" name="Google Shape;162;p21"/>
          <p:cNvCxnSpPr/>
          <p:nvPr/>
        </p:nvCxnSpPr>
        <p:spPr>
          <a:xfrm flipH="1">
            <a:off x="13898076" y="5833275"/>
            <a:ext cx="22194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 txBox="1"/>
          <p:nvPr/>
        </p:nvSpPr>
        <p:spPr>
          <a:xfrm>
            <a:off x="10643775" y="7944225"/>
            <a:ext cx="688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/>
              <a:t>Note</a:t>
            </a:r>
            <a:r>
              <a:rPr lang="en-US" sz="2000"/>
              <a:t>: composite and multi-valued attributes appear differently in relation schema (at logical level), whereas derived attributes are not included.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(Participation and Cardinality)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3000" y="2589375"/>
            <a:ext cx="7680901" cy="49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1098550" y="2085700"/>
            <a:ext cx="7761600" cy="7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15950" lvl="0" marL="698500" rtl="0" algn="l">
              <a:lnSpc>
                <a:spcPct val="80000"/>
              </a:lnSpc>
              <a:spcBef>
                <a:spcPts val="400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</a:t>
            </a:r>
            <a:r>
              <a:rPr lang="en-US" sz="2700"/>
              <a:t>n a UML ERD, multiplicity is a combination of the participation and cardinality of the relationship.</a:t>
            </a:r>
            <a:endParaRPr sz="2700"/>
          </a:p>
          <a:p>
            <a:pPr indent="0" lvl="0" marL="1371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US" sz="2420"/>
              <a:t>Multiplicity = Participation + Cardinality</a:t>
            </a:r>
            <a:endParaRPr b="1" sz="2420"/>
          </a:p>
          <a:p>
            <a:pPr indent="-382269" lvl="0" marL="1371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420"/>
              <a:buChar char="●"/>
            </a:pPr>
            <a:r>
              <a:rPr lang="en-US" sz="2700"/>
              <a:t>multiplicity format on both side is (min..max) or (x..y)</a:t>
            </a:r>
            <a:endParaRPr sz="2700"/>
          </a:p>
          <a:p>
            <a:pPr indent="0" lvl="0" marL="1371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382269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420"/>
              <a:buChar char="●"/>
            </a:pPr>
            <a:r>
              <a:rPr b="1" lang="en-US" sz="2420"/>
              <a:t>Cardinality (max) </a:t>
            </a:r>
            <a:endParaRPr b="1" sz="2420"/>
          </a:p>
          <a:p>
            <a:pPr indent="-382269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-US" sz="2420"/>
              <a:t>Is the maximum number of times an instance in one entity can relate to instances of another entity. </a:t>
            </a:r>
            <a:endParaRPr sz="2420"/>
          </a:p>
          <a:p>
            <a:pPr indent="-382269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-US" sz="2420"/>
              <a:t>It defines the type of relationship.</a:t>
            </a:r>
            <a:endParaRPr sz="2420"/>
          </a:p>
          <a:p>
            <a:pPr indent="0" lvl="0" marL="6985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20"/>
          </a:p>
          <a:p>
            <a:pPr indent="-382269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420"/>
              <a:buChar char="●"/>
            </a:pPr>
            <a:r>
              <a:rPr b="1" lang="en-US" sz="2420"/>
              <a:t>Participation (min)</a:t>
            </a:r>
            <a:endParaRPr b="1" sz="2420"/>
          </a:p>
          <a:p>
            <a:pPr indent="-382269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-US" sz="2420"/>
              <a:t>Is the minimum number of entities that are involved – mandatory(1) or optional (0)</a:t>
            </a:r>
            <a:endParaRPr sz="2420"/>
          </a:p>
          <a:p>
            <a:pPr indent="-382269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20"/>
              <a:buChar char="●"/>
            </a:pPr>
            <a:r>
              <a:rPr lang="en-US" sz="2420"/>
              <a:t>Frequently used min and max values </a:t>
            </a:r>
            <a:endParaRPr sz="2420"/>
          </a:p>
          <a:p>
            <a:pPr indent="-398272" lvl="1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72"/>
              <a:buChar char="○"/>
            </a:pPr>
            <a:r>
              <a:rPr lang="en-US" sz="2420"/>
              <a:t>0 - zero</a:t>
            </a:r>
            <a:endParaRPr sz="2420"/>
          </a:p>
          <a:p>
            <a:pPr indent="-398272" lvl="1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72"/>
              <a:buChar char="○"/>
            </a:pPr>
            <a:r>
              <a:rPr lang="en-US" sz="2420"/>
              <a:t>1 - one</a:t>
            </a:r>
            <a:endParaRPr sz="2420"/>
          </a:p>
          <a:p>
            <a:pPr indent="-398272" lvl="1" marL="1828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72"/>
              <a:buChar char="○"/>
            </a:pPr>
            <a:r>
              <a:rPr lang="en-US" sz="2420"/>
              <a:t>* - many</a:t>
            </a:r>
            <a:endParaRPr sz="2420"/>
          </a:p>
        </p:txBody>
      </p:sp>
      <p:cxnSp>
        <p:nvCxnSpPr>
          <p:cNvPr id="171" name="Google Shape;171;p22"/>
          <p:cNvCxnSpPr/>
          <p:nvPr/>
        </p:nvCxnSpPr>
        <p:spPr>
          <a:xfrm flipH="1" rot="10800000">
            <a:off x="14127000" y="4174650"/>
            <a:ext cx="422700" cy="19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13986100" y="2642200"/>
            <a:ext cx="193500" cy="13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3193425" y="2242000"/>
            <a:ext cx="16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Participation</a:t>
            </a:r>
            <a:endParaRPr sz="2000"/>
          </a:p>
        </p:txBody>
      </p:sp>
      <p:sp>
        <p:nvSpPr>
          <p:cNvPr id="174" name="Google Shape;174;p22"/>
          <p:cNvSpPr txBox="1"/>
          <p:nvPr/>
        </p:nvSpPr>
        <p:spPr>
          <a:xfrm>
            <a:off x="12559000" y="6165150"/>
            <a:ext cx="162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Cardinality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 more relationships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098550" y="2085700"/>
            <a:ext cx="8045400" cy="7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622300" lvl="0" marL="698500" rtl="0" algn="l">
              <a:spcBef>
                <a:spcPts val="400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Relationships - are associations between entities</a:t>
            </a:r>
            <a:endParaRPr b="1"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operate in both directions</a:t>
            </a:r>
            <a:endParaRPr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are classified as 1-to-1 (1:1), 1-to-many (1:M) or many-to-many(M:M)</a:t>
            </a:r>
            <a:endParaRPr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For example: business rule in (a)</a:t>
            </a:r>
            <a:endParaRPr b="1"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an author writes one or many books, but each book is written by one and only one author.</a:t>
            </a:r>
            <a:endParaRPr/>
          </a:p>
          <a:p>
            <a:pPr indent="-537210" lvl="3" marL="25273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relationship name is “writes/written by”</a:t>
            </a:r>
            <a:endParaRPr/>
          </a:p>
          <a:p>
            <a:pPr indent="-537210" lvl="3" marL="25273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multiplicity near book is 1..* (one or many).</a:t>
            </a:r>
            <a:endParaRPr/>
          </a:p>
          <a:p>
            <a:pPr indent="-537210" lvl="3" marL="25273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multiplicity </a:t>
            </a:r>
            <a:r>
              <a:rPr lang="en-US"/>
              <a:t>near author is 1..1 (one and only 1).</a:t>
            </a:r>
            <a:endParaRPr/>
          </a:p>
          <a:p>
            <a:pPr indent="-622300" lvl="0" marL="6985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Write the business rules, relationship names, and multiplicities for (b) and </a:t>
            </a:r>
            <a:r>
              <a:rPr b="1" lang="en-US"/>
              <a:t>(c).</a:t>
            </a:r>
            <a:endParaRPr b="1"/>
          </a:p>
          <a:p>
            <a:pPr indent="-604520" lvl="1" marL="1371600" rtl="0" algn="l">
              <a:spcBef>
                <a:spcPts val="1200"/>
              </a:spcBef>
              <a:spcAft>
                <a:spcPts val="0"/>
              </a:spcAft>
              <a:buSzPct val="89361"/>
              <a:buChar char="○"/>
            </a:pPr>
            <a:r>
              <a:rPr b="1" lang="en-US"/>
              <a:t>Note</a:t>
            </a:r>
            <a:r>
              <a:rPr lang="en-US"/>
              <a:t>:</a:t>
            </a:r>
            <a:r>
              <a:rPr lang="en-US" sz="4028"/>
              <a:t> </a:t>
            </a:r>
            <a:endParaRPr sz="4028"/>
          </a:p>
          <a:p>
            <a:pPr indent="-504189" lvl="2" marL="1936750" rtl="0" algn="l">
              <a:spcBef>
                <a:spcPts val="1200"/>
              </a:spcBef>
              <a:spcAft>
                <a:spcPts val="0"/>
              </a:spcAft>
              <a:buSzPct val="112337"/>
              <a:buChar char="■"/>
            </a:pPr>
            <a:r>
              <a:rPr lang="en-US" sz="2848"/>
              <a:t>Multiplicity in UML can be specific e.g, A book is written by at most 5 authors (i.e., 0..5 near Author entity)</a:t>
            </a:r>
            <a:endParaRPr sz="4028"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076" y="1712675"/>
            <a:ext cx="5261800" cy="774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9864250" y="2184250"/>
            <a:ext cx="59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(a)</a:t>
            </a:r>
            <a:endParaRPr sz="1900"/>
          </a:p>
        </p:txBody>
      </p:sp>
      <p:sp>
        <p:nvSpPr>
          <p:cNvPr id="183" name="Google Shape;183;p23"/>
          <p:cNvSpPr txBox="1"/>
          <p:nvPr/>
        </p:nvSpPr>
        <p:spPr>
          <a:xfrm>
            <a:off x="10005275" y="4767475"/>
            <a:ext cx="59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(b)</a:t>
            </a:r>
            <a:endParaRPr sz="1900"/>
          </a:p>
        </p:txBody>
      </p:sp>
      <p:sp>
        <p:nvSpPr>
          <p:cNvPr id="184" name="Google Shape;184;p23"/>
          <p:cNvSpPr txBox="1"/>
          <p:nvPr/>
        </p:nvSpPr>
        <p:spPr>
          <a:xfrm>
            <a:off x="10175300" y="7174550"/>
            <a:ext cx="59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(c)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1098550" y="2085700"/>
            <a:ext cx="16181400" cy="7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641350" lvl="0" marL="698500" rtl="0" algn="l">
              <a:spcBef>
                <a:spcPts val="400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A key used for identifying purposes in a specific entity is referred to a </a:t>
            </a:r>
            <a:r>
              <a:rPr b="1" lang="en-US"/>
              <a:t>primary key</a:t>
            </a:r>
            <a:r>
              <a:rPr lang="en-US"/>
              <a:t> (PK).</a:t>
            </a:r>
            <a:endParaRPr/>
          </a:p>
          <a:p>
            <a:pPr indent="-51943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It must uniquely identify a row in a table and cannot be null e.g., AuthorID in Author table or BookID in Book table</a:t>
            </a:r>
            <a:endParaRPr/>
          </a:p>
          <a:p>
            <a:pPr indent="-621665" lvl="1" marL="1371600" rtl="0" algn="l">
              <a:spcBef>
                <a:spcPts val="40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Composite key</a:t>
            </a:r>
            <a:r>
              <a:rPr lang="en-US"/>
              <a:t> –</a:t>
            </a:r>
            <a:endParaRPr/>
          </a:p>
          <a:p>
            <a:pPr indent="-51943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– PK can consist of two or more attributes e.g., StudentNo + LastName.</a:t>
            </a:r>
            <a:endParaRPr/>
          </a:p>
          <a:p>
            <a:pPr indent="-621665" lvl="1" marL="1371600" rtl="0" algn="l">
              <a:spcBef>
                <a:spcPts val="40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Surrogate key</a:t>
            </a:r>
            <a:r>
              <a:rPr lang="en-US"/>
              <a:t> – </a:t>
            </a:r>
            <a:endParaRPr/>
          </a:p>
          <a:p>
            <a:pPr indent="-51943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– generated key (number) used as PK. It does have to mean anything to the database e.g., AuthorID 89471.</a:t>
            </a:r>
            <a:endParaRPr/>
          </a:p>
          <a:p>
            <a:pPr indent="-621665" lvl="1" marL="1371600" rtl="0" algn="l">
              <a:spcBef>
                <a:spcPts val="40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PK enforce </a:t>
            </a:r>
            <a:r>
              <a:rPr b="1" lang="en-US"/>
              <a:t>entity</a:t>
            </a:r>
            <a:r>
              <a:rPr b="1" lang="en-US"/>
              <a:t> integrity </a:t>
            </a:r>
            <a:r>
              <a:rPr lang="en-US"/>
              <a:t>– </a:t>
            </a:r>
            <a:endParaRPr/>
          </a:p>
          <a:p>
            <a:pPr indent="-51943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–	ensures that there are no duplicate records within the table and that the field that identifies each record within the table is unique and never null.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Keys …cont’d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1098550" y="1712675"/>
            <a:ext cx="15617700" cy="7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660400" lvl="0" marL="698500" rtl="0" algn="l">
              <a:spcBef>
                <a:spcPts val="400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A foreign key (FK) </a:t>
            </a:r>
            <a:r>
              <a:rPr lang="en-US"/>
              <a:t>– </a:t>
            </a:r>
            <a:endParaRPr/>
          </a:p>
          <a:p>
            <a:pPr indent="-660400" lvl="1" marL="1371600" rtl="0" algn="l">
              <a:spcBef>
                <a:spcPts val="4000"/>
              </a:spcBef>
              <a:spcAft>
                <a:spcPts val="0"/>
              </a:spcAft>
              <a:buSzPct val="111111"/>
              <a:buChar char="○"/>
            </a:pPr>
            <a:r>
              <a:rPr lang="en-US"/>
              <a:t>– Is an attribute in a table that references the primary key in another table </a:t>
            </a:r>
            <a:endParaRPr/>
          </a:p>
          <a:p>
            <a:pPr indent="-577850" lvl="2" marL="1936750" rtl="0" algn="l">
              <a:spcBef>
                <a:spcPts val="4000"/>
              </a:spcBef>
              <a:spcAft>
                <a:spcPts val="0"/>
              </a:spcAft>
              <a:buSzPct val="125000"/>
              <a:buChar char="■"/>
            </a:pPr>
            <a:r>
              <a:rPr lang="en-US"/>
              <a:t>It can be null. </a:t>
            </a:r>
            <a:endParaRPr/>
          </a:p>
          <a:p>
            <a:pPr indent="-577850" lvl="2" marL="1936750" rtl="0" algn="l">
              <a:spcBef>
                <a:spcPts val="4000"/>
              </a:spcBef>
              <a:spcAft>
                <a:spcPts val="0"/>
              </a:spcAft>
              <a:buSzPct val="125000"/>
              <a:buChar char="■"/>
            </a:pPr>
            <a:r>
              <a:rPr lang="en-US"/>
              <a:t>PK and FK must be of the same data type.</a:t>
            </a:r>
            <a:endParaRPr/>
          </a:p>
          <a:p>
            <a:pPr indent="-638810" lvl="1" marL="1371600" rtl="0" algn="l">
              <a:spcBef>
                <a:spcPts val="4000"/>
              </a:spcBef>
              <a:spcAft>
                <a:spcPts val="0"/>
              </a:spcAft>
              <a:buSzPct val="100000"/>
              <a:buChar char="○"/>
            </a:pPr>
            <a:r>
              <a:rPr b="1" lang="en-US"/>
              <a:t>FK enforce referential integrity </a:t>
            </a:r>
            <a:r>
              <a:rPr lang="en-US"/>
              <a:t>– </a:t>
            </a:r>
            <a:endParaRPr/>
          </a:p>
          <a:p>
            <a:pPr indent="-53467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–requires that a FK must have a matching primary key or it must be null. </a:t>
            </a:r>
            <a:endParaRPr/>
          </a:p>
          <a:p>
            <a:pPr indent="-53467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This constraint is specified between two tables (parent and child entity) e.g., Author and Book</a:t>
            </a:r>
            <a:endParaRPr/>
          </a:p>
          <a:p>
            <a:pPr indent="-534670" lvl="2" marL="1936750" rtl="0" algn="l">
              <a:spcBef>
                <a:spcPts val="400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The integrity maintains the correspondence between rows in Author and Book via AuthorID (FK) – this reference must be valid.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98500" lvl="0" marL="6985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4400"/>
              <a:t>Conceptual design in UML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ERD in UML showing main entities, relationships of a college database</a:t>
            </a:r>
            <a:endParaRPr/>
          </a:p>
          <a:p>
            <a:pPr indent="-698500" lvl="0" marL="698500" rtl="0" algn="l">
              <a:spcBef>
                <a:spcPts val="3200"/>
              </a:spcBef>
              <a:spcAft>
                <a:spcPts val="0"/>
              </a:spcAft>
              <a:buSzPct val="100000"/>
              <a:buChar char="●"/>
            </a:pPr>
            <a:r>
              <a:rPr lang="en-US" sz="2800"/>
              <a:t>A college stores information about students, professors, class sections, rooms, and courses. 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A student must enroll in one or more class sections, but one class section is taken by many </a:t>
            </a:r>
            <a:r>
              <a:rPr lang="en-US" sz="2400"/>
              <a:t>students</a:t>
            </a:r>
            <a:r>
              <a:rPr lang="en-US" sz="2400"/>
              <a:t>. </a:t>
            </a:r>
            <a:endParaRPr sz="2400"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Each class section is assigned a specific room, and each room can be used by several class sections. 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Each professor may teach many class sections, and one class section must be taught by one professor. 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US" sz="2400"/>
              <a:t>A course has s</a:t>
            </a:r>
            <a:r>
              <a:rPr lang="en-US" sz="2400"/>
              <a:t>everal class sections, and one class section belongs to a specific course.</a:t>
            </a:r>
            <a:endParaRPr/>
          </a:p>
        </p:txBody>
      </p:sp>
      <p:sp>
        <p:nvSpPr>
          <p:cNvPr id="202" name="Google Shape;202;p26"/>
          <p:cNvSpPr txBox="1"/>
          <p:nvPr>
            <p:ph idx="2" type="body"/>
          </p:nvPr>
        </p:nvSpPr>
        <p:spPr>
          <a:xfrm>
            <a:off x="9255197" y="8173940"/>
            <a:ext cx="7927905" cy="1017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Conceptual design for a College database using UML notation</a:t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College Database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910" y="1865199"/>
            <a:ext cx="8647588" cy="615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8500" lvl="0" marL="6985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0" i="0" lang="en-US" sz="2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City Book library seeks to store information about books, authors, staff, borrowers, and membership cards. 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b="0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book, they want to record the ISBN (International Standard Book Number), title, pages, and genre. A book is written by exactly one author, but an author can write several books. 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b="0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staff member may issue many books to a specific borrower, and each borrower can borrow many books in a single attempt. 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b="0" i="0" lang="en-US" sz="2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membership card is given to a specific borrower, and a borrower must own one card.</a:t>
            </a:r>
            <a:endParaRPr sz="2400"/>
          </a:p>
        </p:txBody>
      </p:sp>
      <p:sp>
        <p:nvSpPr>
          <p:cNvPr id="210" name="Google Shape;210;p27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8500" lvl="0" marL="6985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Activity 2.1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Draw a conceptual design ERD for the City Book Library using UML notation</a:t>
            </a:r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Project: City Book Library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2644777" y="2819401"/>
            <a:ext cx="129984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1: Entity-Relationship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44777" y="53308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635000" lvl="0" marL="6985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Introduction</a:t>
            </a:r>
            <a:endParaRPr sz="30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Design process overview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Example: College database 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Project overview</a:t>
            </a:r>
            <a:endParaRPr sz="26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E-R notations</a:t>
            </a:r>
            <a:endParaRPr b="1"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E-R model</a:t>
            </a:r>
            <a:endParaRPr sz="30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Entities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Relationships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Attributes 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Keys</a:t>
            </a:r>
            <a:endParaRPr sz="2600"/>
          </a:p>
          <a:p>
            <a:pPr indent="-609600" lvl="0" marL="698500" rtl="0" algn="l">
              <a:spcBef>
                <a:spcPts val="320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Example</a:t>
            </a:r>
            <a:r>
              <a:rPr lang="en-US" sz="2600"/>
              <a:t>: Conceptual design</a:t>
            </a:r>
            <a:endParaRPr b="1" sz="3600"/>
          </a:p>
        </p:txBody>
      </p:sp>
      <p:sp>
        <p:nvSpPr>
          <p:cNvPr id="217" name="Google Shape;217;p28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6985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/>
          </a:p>
          <a:p>
            <a:pPr indent="-698500" lvl="0" marL="698500" rtl="0" algn="l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🡺</a:t>
            </a:r>
            <a:r>
              <a:rPr b="1" lang="en-US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How to create a detailed ERD (Logical design)</a:t>
            </a:r>
            <a:endParaRPr/>
          </a:p>
          <a:p>
            <a:pPr indent="-673100" lvl="1" marL="13716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098551" y="2051049"/>
            <a:ext cx="16084550" cy="7259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00" lvl="0" marL="6985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Introduction</a:t>
            </a:r>
            <a:endParaRPr sz="30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Design process overview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Example: College </a:t>
            </a:r>
            <a:r>
              <a:rPr lang="en-US" sz="2600"/>
              <a:t>database 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Project overview</a:t>
            </a:r>
            <a:endParaRPr sz="26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E-R notations</a:t>
            </a:r>
            <a:endParaRPr b="1"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E-R model</a:t>
            </a:r>
            <a:endParaRPr sz="30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Entities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Relationships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Attributes </a:t>
            </a:r>
            <a:endParaRPr sz="2600"/>
          </a:p>
          <a:p>
            <a:pPr indent="-609600" lvl="1" marL="1371600" rtl="0" algn="l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Keys</a:t>
            </a:r>
            <a:endParaRPr sz="2600"/>
          </a:p>
          <a:p>
            <a:pPr indent="-609600" lvl="0" marL="698500" rtl="0" algn="l">
              <a:spcBef>
                <a:spcPts val="3200"/>
              </a:spcBef>
              <a:spcAft>
                <a:spcPts val="0"/>
              </a:spcAft>
              <a:buSzPts val="2600"/>
              <a:buChar char="●"/>
            </a:pPr>
            <a:r>
              <a:rPr b="1" lang="en-US" sz="2600"/>
              <a:t>Example</a:t>
            </a:r>
            <a:r>
              <a:rPr lang="en-US" sz="2600"/>
              <a:t>: Conceptual design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98551" y="2051050"/>
            <a:ext cx="16084550" cy="688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120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Why relational DB design is important</a:t>
            </a:r>
            <a:endParaRPr b="1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To organise data for efficient storage, retrieval and management.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A well-designed DB serves as a backbone to any application in an organisation.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Relational DB design covers three key concepts</a:t>
            </a:r>
            <a:endParaRPr b="1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E-R model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Functional dependencies 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Database normalization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1" lang="en-US" sz="3600"/>
              <a:t>Relational DB design follows a standard proc</a:t>
            </a:r>
            <a:r>
              <a:rPr b="1" lang="en-US"/>
              <a:t>ess</a:t>
            </a:r>
            <a:endParaRPr b="1" sz="36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○"/>
            </a:pPr>
            <a:r>
              <a:rPr b="1" lang="en-US" sz="3600">
                <a:solidFill>
                  <a:srgbClr val="FF0000"/>
                </a:solidFill>
              </a:rPr>
              <a:t>(</a:t>
            </a:r>
            <a:r>
              <a:rPr b="1" lang="en-US">
                <a:solidFill>
                  <a:srgbClr val="FF0000"/>
                </a:solidFill>
              </a:rPr>
              <a:t>next slide</a:t>
            </a:r>
            <a:r>
              <a:rPr b="1" lang="en-US" sz="3600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9635250" y="2113600"/>
            <a:ext cx="7134000" cy="7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42"/>
              <a:t>Main phases of DB Design process </a:t>
            </a:r>
            <a:endParaRPr sz="4142"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Requirement Collection and Analysis</a:t>
            </a:r>
            <a:endParaRPr b="1"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collect database needs from users/world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Conceptual Design</a:t>
            </a:r>
            <a:endParaRPr b="1"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requirements translated into conceptual schema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indicates functional requirements of an entreprise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Logical Design (data model mapping)</a:t>
            </a:r>
            <a:endParaRPr b="1"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transforms conceptual schema into specific DBMS data model</a:t>
            </a:r>
            <a:endParaRPr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requires “good” collection of relation schemas (normalization of data)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Physical Design</a:t>
            </a:r>
            <a:endParaRPr b="1"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specify file storage structures, index, and record </a:t>
            </a:r>
            <a:r>
              <a:rPr lang="en-US"/>
              <a:t>placement</a:t>
            </a:r>
            <a:r>
              <a:rPr lang="en-US"/>
              <a:t> (layout of the database on disk)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/>
              <a:t>Implementation</a:t>
            </a:r>
            <a:endParaRPr b="1"/>
          </a:p>
          <a:p>
            <a:pPr indent="-38861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database</a:t>
            </a:r>
            <a:r>
              <a:rPr lang="en-US"/>
              <a:t> is implemented, tested, and deployed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Overview: Design process</a:t>
            </a:r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2199263" y="2113720"/>
            <a:ext cx="6813121" cy="7180801"/>
            <a:chOff x="8129913" y="1985018"/>
            <a:chExt cx="7140888" cy="746057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11576396" y="7212592"/>
              <a:ext cx="3290100" cy="3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data model </a:t>
              </a:r>
              <a:r>
                <a:rPr b="1" lang="en-US" sz="1800">
                  <a:solidFill>
                    <a:srgbClr val="FF0000"/>
                  </a:solidFill>
                </a:rPr>
                <a:t>mapp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ing</a:t>
              </a:r>
              <a:endParaRPr b="1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" name="Google Shape;73;p14"/>
            <p:cNvGrpSpPr/>
            <p:nvPr/>
          </p:nvGrpSpPr>
          <p:grpSpPr>
            <a:xfrm>
              <a:off x="8129913" y="1985018"/>
              <a:ext cx="7140888" cy="7460572"/>
              <a:chOff x="6639768" y="3083692"/>
              <a:chExt cx="5999571" cy="5006614"/>
            </a:xfrm>
          </p:grpSpPr>
          <p:pic>
            <p:nvPicPr>
              <p:cNvPr id="74" name="Google Shape;74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639768" y="3083692"/>
                <a:ext cx="4675853" cy="12848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14"/>
              <p:cNvSpPr txBox="1"/>
              <p:nvPr/>
            </p:nvSpPr>
            <p:spPr>
              <a:xfrm>
                <a:off x="8257694" y="3589037"/>
                <a:ext cx="1440000" cy="2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A455B"/>
                    </a:solidFill>
                    <a:latin typeface="Arial"/>
                    <a:ea typeface="Arial"/>
                    <a:cs typeface="Arial"/>
                    <a:sym typeface="Arial"/>
                  </a:rPr>
                  <a:t>World</a:t>
                </a:r>
                <a:endParaRPr sz="1800">
                  <a:solidFill>
                    <a:srgbClr val="FA455B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7919325" y="7006638"/>
                <a:ext cx="2278199" cy="593725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Physical Design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7" name="Google Shape;77;p14"/>
              <p:cNvCxnSpPr/>
              <p:nvPr/>
            </p:nvCxnSpPr>
            <p:spPr>
              <a:xfrm flipH="1">
                <a:off x="9018815" y="6451786"/>
                <a:ext cx="2170" cy="554852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8" name="Google Shape;78;p14"/>
              <p:cNvSpPr/>
              <p:nvPr/>
            </p:nvSpPr>
            <p:spPr>
              <a:xfrm>
                <a:off x="7919325" y="4765225"/>
                <a:ext cx="2224594" cy="593725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Conceptual Design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 txBox="1"/>
              <p:nvPr/>
            </p:nvSpPr>
            <p:spPr>
              <a:xfrm>
                <a:off x="9466993" y="4418162"/>
                <a:ext cx="3070200" cy="2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Requirement Analysis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>
                <a:off x="7919325" y="5846399"/>
                <a:ext cx="2278199" cy="593725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Logical Design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1" name="Google Shape;81;p14"/>
              <p:cNvCxnSpPr/>
              <p:nvPr/>
            </p:nvCxnSpPr>
            <p:spPr>
              <a:xfrm>
                <a:off x="9020283" y="5347589"/>
                <a:ext cx="0" cy="52546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2" name="Google Shape;82;p14"/>
              <p:cNvCxnSpPr/>
              <p:nvPr/>
            </p:nvCxnSpPr>
            <p:spPr>
              <a:xfrm>
                <a:off x="9018815" y="4298552"/>
                <a:ext cx="0" cy="456800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3" name="Google Shape;83;p14"/>
              <p:cNvSpPr txBox="1"/>
              <p:nvPr/>
            </p:nvSpPr>
            <p:spPr>
              <a:xfrm>
                <a:off x="9569139" y="5361700"/>
                <a:ext cx="3070200" cy="45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0000"/>
                    </a:solidFill>
                  </a:rPr>
                  <a:t>high-level </a:t>
                </a:r>
                <a:r>
                  <a:rPr b="1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 modeling </a:t>
                </a:r>
                <a:endParaRPr b="1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(E-R model) 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" name="Google Shape;84;p14"/>
              <p:cNvCxnSpPr/>
              <p:nvPr/>
            </p:nvCxnSpPr>
            <p:spPr>
              <a:xfrm>
                <a:off x="9067746" y="7600363"/>
                <a:ext cx="9478" cy="46667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" name="Google Shape;85;p14"/>
              <p:cNvSpPr txBox="1"/>
              <p:nvPr/>
            </p:nvSpPr>
            <p:spPr>
              <a:xfrm>
                <a:off x="9587301" y="7832906"/>
                <a:ext cx="1954500" cy="2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Implementation</a:t>
                </a:r>
                <a:endParaRPr b="1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Entity-Relationship Model 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(E-R Model)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E-R Model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1098550" y="2051050"/>
            <a:ext cx="16084500" cy="7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lang="en-US" sz="3900"/>
              <a:t>E-R Model is conceptual framework for understanding and organizing the data elements (entities) and their associations (relationship) in a database</a:t>
            </a:r>
            <a:endParaRPr sz="3900"/>
          </a:p>
          <a:p>
            <a:pPr indent="-692150" lvl="0" marL="698500" rtl="0" algn="l">
              <a:spcBef>
                <a:spcPts val="0"/>
              </a:spcBef>
              <a:spcAft>
                <a:spcPts val="0"/>
              </a:spcAft>
              <a:buSzPts val="3900"/>
              <a:buChar char="●"/>
            </a:pPr>
            <a:r>
              <a:rPr b="1" lang="en-US" sz="3900"/>
              <a:t>E-R modeling based on two key components:</a:t>
            </a:r>
            <a:endParaRPr b="1" sz="3900"/>
          </a:p>
          <a:p>
            <a:pPr indent="-666750" lvl="1" marL="1371600" rtl="0" algn="l">
              <a:spcBef>
                <a:spcPts val="0"/>
              </a:spcBef>
              <a:spcAft>
                <a:spcPts val="0"/>
              </a:spcAft>
              <a:buSzPts val="3500"/>
              <a:buChar char="○"/>
            </a:pPr>
            <a:r>
              <a:rPr b="1" lang="en-US" sz="3500"/>
              <a:t>Entity </a:t>
            </a:r>
            <a:endParaRPr b="1" sz="3500"/>
          </a:p>
          <a:p>
            <a:pPr indent="-558800" lvl="2" marL="1936750" rtl="0" algn="l">
              <a:spcBef>
                <a:spcPts val="0"/>
              </a:spcBef>
              <a:spcAft>
                <a:spcPts val="0"/>
              </a:spcAft>
              <a:buSzPts val="3100"/>
              <a:buChar char="■"/>
            </a:pPr>
            <a:r>
              <a:rPr lang="en-US" sz="3100"/>
              <a:t>I</a:t>
            </a:r>
            <a:r>
              <a:rPr lang="en-US" sz="3100"/>
              <a:t>s a thing or object in the real world with an independent existence that can be differentiated from other objects, </a:t>
            </a:r>
            <a:endParaRPr sz="3100"/>
          </a:p>
          <a:p>
            <a:pPr indent="-558800" lvl="2" marL="1936750" rtl="0" algn="l">
              <a:spcBef>
                <a:spcPts val="0"/>
              </a:spcBef>
              <a:spcAft>
                <a:spcPts val="0"/>
              </a:spcAft>
              <a:buSzPts val="3100"/>
              <a:buChar char="■"/>
            </a:pPr>
            <a:r>
              <a:rPr lang="en-US" sz="3100"/>
              <a:t>Usually a noun in a business rule, e.g., “Author and Book” in “an </a:t>
            </a:r>
            <a:r>
              <a:rPr i="1" lang="en-US" sz="3100"/>
              <a:t>author writes Books</a:t>
            </a:r>
            <a:r>
              <a:rPr lang="en-US" sz="3100"/>
              <a:t>”</a:t>
            </a:r>
            <a:endParaRPr sz="3100"/>
          </a:p>
          <a:p>
            <a:pPr indent="-666750" lvl="1" marL="1371600" rtl="0" algn="l">
              <a:spcBef>
                <a:spcPts val="1200"/>
              </a:spcBef>
              <a:spcAft>
                <a:spcPts val="0"/>
              </a:spcAft>
              <a:buSzPts val="3500"/>
              <a:buChar char="○"/>
            </a:pPr>
            <a:r>
              <a:rPr b="1" lang="en-US" sz="3500"/>
              <a:t>Relationship</a:t>
            </a:r>
            <a:endParaRPr b="1" sz="3500"/>
          </a:p>
          <a:p>
            <a:pPr indent="-558800" lvl="2" marL="1936750" rtl="0" algn="l">
              <a:spcBef>
                <a:spcPts val="1200"/>
              </a:spcBef>
              <a:spcAft>
                <a:spcPts val="0"/>
              </a:spcAft>
              <a:buSzPts val="3100"/>
              <a:buChar char="■"/>
            </a:pPr>
            <a:r>
              <a:rPr lang="en-US" sz="3100"/>
              <a:t>Is an </a:t>
            </a:r>
            <a:r>
              <a:rPr lang="en-US" sz="3100"/>
              <a:t>association or interaction between entities.</a:t>
            </a:r>
            <a:endParaRPr sz="3100"/>
          </a:p>
          <a:p>
            <a:pPr indent="-558800" lvl="2" marL="1936750" rtl="0" algn="l">
              <a:spcBef>
                <a:spcPts val="1200"/>
              </a:spcBef>
              <a:spcAft>
                <a:spcPts val="0"/>
              </a:spcAft>
              <a:buSzPts val="3100"/>
              <a:buChar char="■"/>
            </a:pPr>
            <a:r>
              <a:rPr lang="en-US" sz="3100"/>
              <a:t>usually a verb, and bi-directional e.g., “writes/written” in “</a:t>
            </a:r>
            <a:r>
              <a:rPr i="1" lang="en-US" sz="3100"/>
              <a:t>an author writes books, but each book is written by one author”.</a:t>
            </a:r>
            <a:endParaRPr i="1"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098551" y="161926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Entity-Relational Notations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098551" y="2051050"/>
            <a:ext cx="160845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7700" lvl="0" marL="6985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Three popular graphical notations for E-R diagrams:</a:t>
            </a:r>
            <a:endParaRPr b="1" sz="3200"/>
          </a:p>
          <a:p>
            <a:pPr indent="-6286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Chen</a:t>
            </a:r>
            <a:endParaRPr b="1" sz="2900"/>
          </a:p>
          <a:p>
            <a:pPr indent="-546100" lvl="2" marL="193675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rectangles are entities, diamonds are relationships, and ovals are attributes. </a:t>
            </a:r>
            <a:endParaRPr sz="2900"/>
          </a:p>
          <a:p>
            <a:pPr indent="-546100" lvl="2" marL="193675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Cardinality and participation constraints as numbers near the relationship lines. </a:t>
            </a:r>
            <a:endParaRPr sz="2900"/>
          </a:p>
          <a:p>
            <a:pPr indent="-6286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Unified Modeling Language (UML)</a:t>
            </a:r>
            <a:endParaRPr b="1" sz="2900"/>
          </a:p>
          <a:p>
            <a:pPr indent="-546100" lvl="2" marL="193675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rectangles </a:t>
            </a:r>
            <a:r>
              <a:rPr lang="en-US" sz="2900"/>
              <a:t>with </a:t>
            </a:r>
            <a:r>
              <a:rPr lang="en-US" sz="2900"/>
              <a:t>the entity name inside are entities, lines are relationships, and attributes are listed within the entity rectangle. </a:t>
            </a:r>
            <a:endParaRPr sz="2900"/>
          </a:p>
          <a:p>
            <a:pPr indent="-546100" lvl="2" marL="193675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Cardinality and participation constraints as multiplicity notations ("1", "0..1", "0..*") near the relationship lines.</a:t>
            </a:r>
            <a:endParaRPr sz="2900"/>
          </a:p>
          <a:p>
            <a:pPr indent="-628650" lvl="1" marL="13716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Crow’s Foot</a:t>
            </a:r>
            <a:endParaRPr b="1" sz="2900"/>
          </a:p>
          <a:p>
            <a:pPr indent="-546100" lvl="2" marL="193675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rectangles are entities, lines with crow's foot symbols are relationships, and attributes are listed within the entity rectangle. </a:t>
            </a:r>
            <a:endParaRPr sz="2900"/>
          </a:p>
          <a:p>
            <a:pPr indent="-546100" lvl="2" marL="193675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Cardinality and participation constraints as crow's foot symbols ("|", "||", "o") near the entity ends of the relationship lines.</a:t>
            </a:r>
            <a:endParaRPr i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54614D-7DFE-4BE7-83D0-D601B7333885}"/>
</file>

<file path=customXml/itemProps2.xml><?xml version="1.0" encoding="utf-8"?>
<ds:datastoreItem xmlns:ds="http://schemas.openxmlformats.org/officeDocument/2006/customXml" ds:itemID="{758571B6-2E32-4D7D-A415-8365EFF6DBE9}"/>
</file>