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3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1.xml"/><Relationship Id="rId23" Type="http://schemas.openxmlformats.org/officeDocument/2006/relationships/slide" Target="slides/slide18.xml"/><Relationship Id="rId28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e8bfe9c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24e8bfe9c4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4e8bfe9c4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4e8bfe9c4c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e8bfe9c4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4e8bfe9c4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8bfe9c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4e8bfe9c4c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4e8bfe9c4c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4e8bfe9c4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e8bfe9c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24e8bfe9c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e8bfe9c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4e8bfe9c4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4e8bfe9c4c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4e8bfe9c4c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4e8bfe9c4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24e8bfe9c4c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4e8bfe9c4c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4e8bfe9c4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4e8bfe9c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4e8bfe9c4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e8bfe9c4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4e8bfe9c4c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4e8bfe9c4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4e8bfe9c4c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100500" rotWithShape="0" algn="ctr" sy="10050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r>
              <a:t/>
            </a:r>
            <a:endParaRPr b="0" i="0" sz="6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b="1"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82600" lvl="0" marL="4572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354329" lvl="5" marL="27432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indent="-354329" lvl="6" marL="32004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indent="-354329" lvl="7" marL="36576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indent="-354329" lvl="8" marL="4114800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82600" lvl="0" marL="4572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indent="-457200" lvl="1" marL="9144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indent="-431800" lvl="2" marL="13716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indent="-406400" lvl="3" marL="18288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indent="-381000" lvl="4" marL="2286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indent="-480060" lvl="5" marL="27432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indent="-480060" lvl="6" marL="32004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indent="-480060" lvl="7" marL="36576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indent="-480059" lvl="8" marL="411480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33400" lvl="0" marL="457200" marR="0" rtl="0" algn="l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08000" lvl="1" marL="914400" marR="0" rtl="0" algn="l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0060" lvl="5" marL="27432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80060" lvl="6" marL="32004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80060" lvl="7" marL="3657600" marR="0" rtl="0" algn="l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80059" lvl="8" marL="4114800" marR="0" rtl="0" algn="l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b="0" i="0" sz="3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ILTECH_wht_horiz.png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DB design</a:t>
            </a:r>
            <a:endParaRPr/>
          </a:p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Date of Presentation: 6/7/2023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Case I: Banking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[Small ERDs] </a:t>
            </a:r>
            <a:endParaRPr/>
          </a:p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096650" y="2085700"/>
            <a:ext cx="8426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200" u="sng"/>
              <a:t>ERD: Business rule 1.6</a:t>
            </a:r>
            <a:endParaRPr sz="2400"/>
          </a:p>
        </p:txBody>
      </p: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-5600" r="5599" t="0"/>
          <a:stretch/>
        </p:blipFill>
        <p:spPr>
          <a:xfrm>
            <a:off x="8024925" y="3311500"/>
            <a:ext cx="9506675" cy="3283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4"/>
          <p:cNvSpPr txBox="1"/>
          <p:nvPr>
            <p:ph idx="1" type="body"/>
          </p:nvPr>
        </p:nvSpPr>
        <p:spPr>
          <a:xfrm>
            <a:off x="447200" y="1712675"/>
            <a:ext cx="7103700" cy="7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194000" y="161375"/>
            <a:ext cx="6482100" cy="97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Small ERDs</a:t>
            </a:r>
            <a:r>
              <a:rPr lang="en-US" sz="3200" u="sng"/>
              <a:t>:</a:t>
            </a:r>
            <a:endParaRPr u="sng"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6911000" y="161375"/>
            <a:ext cx="102720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I: Banking database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r>
              <a:rPr lang="en-US"/>
              <a:t>Combined ERDs]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127850" y="2085700"/>
            <a:ext cx="8426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200" u="sng"/>
              <a:t>Combined </a:t>
            </a:r>
            <a:r>
              <a:rPr lang="en-US" sz="3200" u="sng"/>
              <a:t>ERD</a:t>
            </a:r>
            <a:endParaRPr sz="2400"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25" y="507862"/>
            <a:ext cx="6773677" cy="2651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5"/>
          <p:cNvCxnSpPr/>
          <p:nvPr/>
        </p:nvCxnSpPr>
        <p:spPr>
          <a:xfrm>
            <a:off x="6993050" y="704600"/>
            <a:ext cx="17400" cy="9282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825" y="5143500"/>
            <a:ext cx="6773677" cy="281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975" y="7691550"/>
            <a:ext cx="6713676" cy="23184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1975" y="2833950"/>
            <a:ext cx="6773673" cy="2389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27400" y="2712600"/>
            <a:ext cx="10428140" cy="682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Solution: Business rules</a:t>
            </a:r>
            <a:r>
              <a:rPr lang="en-US"/>
              <a:t> + ERD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I: Banking database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8400" y="1865065"/>
            <a:ext cx="11307197" cy="739826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447200" y="1712675"/>
            <a:ext cx="6234600" cy="7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7404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722200" y="2085700"/>
            <a:ext cx="6129900" cy="76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Relation schema for banking database:</a:t>
            </a:r>
            <a:endParaRPr u="sng"/>
          </a:p>
          <a:p>
            <a:pPr indent="-596900" lvl="0" marL="698500" rtl="0" algn="l">
              <a:spcBef>
                <a:spcPts val="3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Customer (</a:t>
            </a:r>
            <a:r>
              <a:rPr lang="en-US" sz="2400" u="sng"/>
              <a:t>CustomerID</a:t>
            </a:r>
            <a:r>
              <a:rPr lang="en-US" sz="2400"/>
              <a:t>, CustomerName, Address, Phone)</a:t>
            </a:r>
            <a:endParaRPr sz="2400"/>
          </a:p>
          <a:p>
            <a:pPr indent="-596900" lvl="0" marL="698500" rtl="0" algn="l">
              <a:spcBef>
                <a:spcPts val="3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Account (</a:t>
            </a:r>
            <a:r>
              <a:rPr lang="en-US" sz="2400" u="sng"/>
              <a:t>AccountNo</a:t>
            </a:r>
            <a:r>
              <a:rPr lang="en-US" sz="2400"/>
              <a:t>, AccountType, Balance, CustomerID)</a:t>
            </a:r>
            <a:endParaRPr sz="2400"/>
          </a:p>
          <a:p>
            <a:pPr indent="-596900" lvl="0" marL="698500" rtl="0" algn="l">
              <a:spcBef>
                <a:spcPts val="3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Transaction (</a:t>
            </a:r>
            <a:r>
              <a:rPr lang="en-US" sz="2400" u="sng"/>
              <a:t>TransID</a:t>
            </a:r>
            <a:r>
              <a:rPr lang="en-US" sz="2400"/>
              <a:t>, Date, Amount, AccountNo, BranchID)</a:t>
            </a:r>
            <a:endParaRPr sz="2400"/>
          </a:p>
          <a:p>
            <a:pPr indent="-596900" lvl="0" marL="698500" rtl="0" algn="l">
              <a:spcBef>
                <a:spcPts val="3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Branch (</a:t>
            </a:r>
            <a:r>
              <a:rPr lang="en-US" sz="2400" u="sng"/>
              <a:t>BranchID</a:t>
            </a:r>
            <a:r>
              <a:rPr lang="en-US" sz="2400"/>
              <a:t>, BranchName, Location)</a:t>
            </a:r>
            <a:endParaRPr sz="2400"/>
          </a:p>
          <a:p>
            <a:pPr indent="-596900" lvl="0" marL="698500" rtl="0" algn="l">
              <a:spcBef>
                <a:spcPts val="3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Employee (</a:t>
            </a:r>
            <a:r>
              <a:rPr lang="en-US" sz="2400" u="sng"/>
              <a:t>EmployeeID</a:t>
            </a:r>
            <a:r>
              <a:rPr lang="en-US" sz="2400"/>
              <a:t>, EmployeeName, Position, BranchNo)</a:t>
            </a:r>
            <a:endParaRPr sz="2400"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</a:t>
            </a:r>
            <a:r>
              <a:rPr lang="en-US"/>
              <a:t>Relation Schemas + ERD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I: Banking database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500" y="1865065"/>
            <a:ext cx="11131100" cy="7283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Case II: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CustomerOrder database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1098550" y="2085697"/>
            <a:ext cx="6343800" cy="6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698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List all the business rules from the </a:t>
            </a:r>
            <a:r>
              <a:rPr lang="en-US" sz="3200" u="sng"/>
              <a:t>CustomerOrder ERD</a:t>
            </a:r>
            <a:endParaRPr sz="3200" u="sng"/>
          </a:p>
          <a:p>
            <a:pPr indent="0" lvl="0" marL="6985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endParaRPr sz="2400"/>
          </a:p>
          <a:p>
            <a:pPr indent="-684530" lvl="1" marL="1371600" rtl="0" algn="l">
              <a:spcBef>
                <a:spcPts val="120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?</a:t>
            </a:r>
            <a:r>
              <a:rPr lang="en-US" sz="2400"/>
              <a:t> </a:t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rules + ERD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II</a:t>
            </a:r>
            <a:r>
              <a:rPr lang="en-US"/>
              <a:t>: CustomerOrder database 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175" y="1823425"/>
            <a:ext cx="7334499" cy="7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1098550" y="2085700"/>
            <a:ext cx="6343800" cy="7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List all the business rules from the CustomerOrder ERD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One customer places multiple (1 or more) orders. Each order is associated with only one (1 and only 1) customer.</a:t>
            </a:r>
            <a:endParaRPr sz="2400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Customer stores CustomerID, name of customer, Phone and email as attributes</a:t>
            </a:r>
            <a:endParaRPr sz="2400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Order has OrderID, date of order, and total amount as attributes</a:t>
            </a:r>
            <a:endParaRPr sz="2400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Each order can include multiple products, and each product can be part of multiple orders. </a:t>
            </a:r>
            <a:endParaRPr sz="2400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Product has ProductID, name of product, and price.</a:t>
            </a:r>
            <a:endParaRPr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Each product belongs to a specific category, and a category can have multiple products. </a:t>
            </a:r>
            <a:endParaRPr sz="2400"/>
          </a:p>
          <a:p>
            <a:pPr indent="-661670" lvl="1" marL="13716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US" sz="2400"/>
              <a:t>Category consists of CategoryID, name and description fields.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Business rules + ERD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II: CustomerOrder database 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175" y="1823425"/>
            <a:ext cx="7334499" cy="7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1098550" y="2085700"/>
            <a:ext cx="6543600" cy="7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b="1" lang="en-US" sz="3200"/>
              <a:t>How to deal with Many-to-Many (M:M) relationships</a:t>
            </a:r>
            <a:endParaRPr b="1"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Each order can include multiple products, and each product can be part of multiple orders (Many-to-Many relationship between Order and Product).</a:t>
            </a:r>
            <a:endParaRPr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ts val="2800"/>
              <a:buChar char="●"/>
            </a:pPr>
            <a:r>
              <a:rPr b="1" lang="en-US" sz="2800"/>
              <a:t>Approach</a:t>
            </a:r>
            <a:r>
              <a:rPr lang="en-US" sz="2800"/>
              <a:t>: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Introduce a bridge entity </a:t>
            </a:r>
            <a:endParaRPr sz="2400"/>
          </a:p>
          <a:p>
            <a:pPr indent="-514350" lvl="2" marL="1936750" rtl="0" algn="l">
              <a:spcBef>
                <a:spcPts val="120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can have attributes</a:t>
            </a:r>
            <a:endParaRPr sz="2400"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PK {OrderID + ProductID}</a:t>
            </a:r>
            <a:endParaRPr/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Or use a surrogate key (new ID field in bridge entity)</a:t>
            </a:r>
            <a:endParaRPr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Many-to-Many scenario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Case II: CustomerOrder database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175" y="1823425"/>
            <a:ext cx="7334499" cy="71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669350" y="2085700"/>
            <a:ext cx="6394200" cy="7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CustomerOrder database/business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One customer places multiple (1 or more) orders. Each order is associated with only one (1 and only 1) customer.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Customer stores CustomerID, name of customer, Phone and email as attributes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Order has OrderID, date of order, and total amount as attributes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order can include multiple products, and each product can be part of multiple orders.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Product has ProductID, name of product, and price.</a:t>
            </a:r>
            <a:endParaRPr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product belongs to a specific category, and a category can have multiple products.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Category consists of CategoryID, name and description fields.</a:t>
            </a:r>
            <a:endParaRPr sz="2400"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Solution: Business rules + ERD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II: CustomerOrder database</a:t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050" y="2359425"/>
            <a:ext cx="10713677" cy="70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/>
        </p:nvSpPr>
        <p:spPr>
          <a:xfrm>
            <a:off x="14091800" y="5605600"/>
            <a:ext cx="1321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PK1</a:t>
            </a:r>
            <a:r>
              <a:rPr lang="en-US"/>
              <a:t>: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OrderID + ProductID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2200" y="2289125"/>
            <a:ext cx="5848200" cy="6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Relation schemas for CustomerOrder database:</a:t>
            </a:r>
            <a:endParaRPr u="sng"/>
          </a:p>
          <a:p>
            <a:pPr indent="-596900" lvl="0" marL="6985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Customer (</a:t>
            </a:r>
            <a:r>
              <a:rPr lang="en-US" sz="2400" u="sng"/>
              <a:t>CustomerID</a:t>
            </a:r>
            <a:r>
              <a:rPr lang="en-US" sz="2400"/>
              <a:t>, CustomerName, Email, Phone)</a:t>
            </a:r>
            <a:endParaRPr sz="3600"/>
          </a:p>
          <a:p>
            <a:pPr indent="-596900" lvl="0" marL="6985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Order (</a:t>
            </a:r>
            <a:r>
              <a:rPr lang="en-US" sz="2400" u="sng"/>
              <a:t>OrderID</a:t>
            </a:r>
            <a:r>
              <a:rPr lang="en-US" sz="2400"/>
              <a:t>, OrderDate, TotalAmount, CustomerID)</a:t>
            </a:r>
            <a:endParaRPr sz="3600"/>
          </a:p>
          <a:p>
            <a:pPr indent="-596900" lvl="0" marL="6985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Product (</a:t>
            </a:r>
            <a:r>
              <a:rPr lang="en-US" sz="2400" u="sng"/>
              <a:t>ProductID</a:t>
            </a:r>
            <a:r>
              <a:rPr lang="en-US" sz="2400"/>
              <a:t>, ProductName, Price, CategoryID)</a:t>
            </a:r>
            <a:endParaRPr sz="3600"/>
          </a:p>
          <a:p>
            <a:pPr indent="-596900" lvl="0" marL="6985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Category (</a:t>
            </a:r>
            <a:r>
              <a:rPr lang="en-US" sz="2400" u="sng"/>
              <a:t>CategoryID</a:t>
            </a:r>
            <a:r>
              <a:rPr lang="en-US" sz="2400"/>
              <a:t>, CategoryName, Description)</a:t>
            </a:r>
            <a:endParaRPr sz="3600"/>
          </a:p>
          <a:p>
            <a:pPr indent="-596900" lvl="0" marL="6985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2400"/>
              <a:buChar char="●"/>
            </a:pPr>
            <a:r>
              <a:rPr lang="en-US" sz="2400"/>
              <a:t>ProductOrder (</a:t>
            </a:r>
            <a:r>
              <a:rPr lang="en-US" sz="2400" u="sng"/>
              <a:t>ProductID, OrderID</a:t>
            </a:r>
            <a:r>
              <a:rPr lang="en-US" sz="2400"/>
              <a:t>)</a:t>
            </a:r>
            <a:endParaRPr sz="3600"/>
          </a:p>
          <a:p>
            <a:pPr indent="-5715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○"/>
            </a:pPr>
            <a:r>
              <a:rPr b="1" lang="en-US" sz="2000"/>
              <a:t>Note</a:t>
            </a:r>
            <a:r>
              <a:rPr lang="en-US" sz="2000"/>
              <a:t>: A bridge entity can have other attributes: e.g., Quantity of products ordered.</a:t>
            </a:r>
            <a:endParaRPr sz="2000"/>
          </a:p>
          <a:p>
            <a:pPr indent="-57150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2000"/>
              <a:buChar char="○"/>
            </a:pPr>
            <a:r>
              <a:rPr lang="en-US" sz="1600"/>
              <a:t>ProductOrder (</a:t>
            </a:r>
            <a:r>
              <a:rPr lang="en-US" sz="1600" u="sng"/>
              <a:t>ProductID, OrderID</a:t>
            </a:r>
            <a:r>
              <a:rPr lang="en-US" sz="1600"/>
              <a:t>, Quantity)</a:t>
            </a:r>
            <a:endParaRPr sz="2400"/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Solution: Relation Schemas + ERD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II: CustomerOrder database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400" y="2289113"/>
            <a:ext cx="11132052" cy="7283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ctrTitle"/>
          </p:nvPr>
        </p:nvSpPr>
        <p:spPr>
          <a:xfrm>
            <a:off x="2644775" y="1989724"/>
            <a:ext cx="129984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Lesson 2: Creating an Entity-Relationship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 Diagram (ERD)</a:t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2644777" y="5407027"/>
            <a:ext cx="12998400" cy="13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1098550" y="2085700"/>
            <a:ext cx="1558260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0" lvl="0" marL="698500" rtl="0" algn="l">
              <a:spcBef>
                <a:spcPts val="0"/>
              </a:spcBef>
              <a:spcAft>
                <a:spcPts val="0"/>
              </a:spcAft>
              <a:buSzPts val="3800"/>
              <a:buChar char="●"/>
            </a:pPr>
            <a:r>
              <a:rPr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enrichment activities on how to create ERDs in the assessment session </a:t>
            </a:r>
            <a:r>
              <a:rPr b="0" i="0" lang="en-US" sz="38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0"/>
          </a:p>
          <a:p>
            <a:pPr indent="-723900" lvl="1" marL="1371600" rtl="0" algn="l">
              <a:spcBef>
                <a:spcPts val="1200"/>
              </a:spcBef>
              <a:spcAft>
                <a:spcPts val="0"/>
              </a:spcAft>
              <a:buSzPts val="3200"/>
              <a:buChar char="○"/>
            </a:pPr>
            <a:r>
              <a:rPr lang="en-US" sz="320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Attempt activities 2.2 to 2.5</a:t>
            </a:r>
            <a:endParaRPr sz="3200"/>
          </a:p>
        </p:txBody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Activities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31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ERD Process</a:t>
            </a:r>
            <a:endParaRPr b="1" sz="3600"/>
          </a:p>
          <a:p>
            <a:pPr indent="-6731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Drawing ERD and Interpretation</a:t>
            </a:r>
            <a:endParaRPr b="1" sz="3600"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case I: Business rules to ERD</a:t>
            </a:r>
            <a:endParaRPr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case II: ERD to business rules </a:t>
            </a:r>
            <a:endParaRPr/>
          </a:p>
          <a:p>
            <a:pPr indent="-6731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Reduction to relation schema</a:t>
            </a:r>
            <a:endParaRPr b="1" sz="3600"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Clr>
                <a:schemeClr val="accent4"/>
              </a:buClr>
              <a:buSzPts val="3600"/>
              <a:buChar char="○"/>
            </a:pPr>
            <a:r>
              <a:rPr lang="en-US"/>
              <a:t>Relation schemas from ERDs</a:t>
            </a:r>
            <a:endParaRPr b="1" sz="3600"/>
          </a:p>
        </p:txBody>
      </p:sp>
      <p:sp>
        <p:nvSpPr>
          <p:cNvPr id="171" name="Google Shape;171;p25"/>
          <p:cNvSpPr txBox="1"/>
          <p:nvPr>
            <p:ph idx="2" type="body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4500" lvl="0" marL="698500" rtl="0" algn="l"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/>
          </a:p>
          <a:p>
            <a:pPr indent="-698500" lvl="0" marL="698500" rtl="0" algn="l">
              <a:spcBef>
                <a:spcPts val="3200"/>
              </a:spcBef>
              <a:spcAft>
                <a:spcPts val="0"/>
              </a:spcAft>
              <a:buSzPts val="4000"/>
              <a:buChar char="●"/>
            </a:pPr>
            <a:r>
              <a:rPr b="1" lang="en-US"/>
              <a:t>🡺</a:t>
            </a:r>
            <a:r>
              <a:rPr b="1" lang="en-US">
                <a:solidFill>
                  <a:srgbClr val="FF0000"/>
                </a:solidFill>
              </a:rPr>
              <a:t>NEXT </a:t>
            </a:r>
            <a:endParaRPr>
              <a:solidFill>
                <a:srgbClr val="FF0000"/>
              </a:solidFill>
            </a:endParaRPr>
          </a:p>
          <a:p>
            <a:pPr indent="-673100" lvl="1" marL="1371600" rtl="0" algn="l">
              <a:spcBef>
                <a:spcPts val="1200"/>
              </a:spcBef>
              <a:spcAft>
                <a:spcPts val="0"/>
              </a:spcAft>
              <a:buSzPts val="3600"/>
              <a:buChar char="○"/>
            </a:pPr>
            <a:r>
              <a:rPr b="1" lang="en-US"/>
              <a:t>Extended ERD (EERD)</a:t>
            </a:r>
            <a:endParaRPr/>
          </a:p>
          <a:p>
            <a:pPr indent="0" lvl="0" marL="137160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1098551" y="2051050"/>
            <a:ext cx="16084550" cy="68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0" lvl="0" marL="698500" rtl="0" algn="l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/>
              <a:t>Pellissier, H. (2023). The Process - A Brief Description. [online] Available at: https://www.pellissier.co.za/wp-content/uploads/erds/content/index.html#/lessons/l2aG_0RrVcYOIg5p6FyhM4g6pg0hNJGZ [Accessed 6 Jun. 2023].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098551" y="2051050"/>
            <a:ext cx="16084550" cy="6886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985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ERD Process</a:t>
            </a:r>
            <a:endParaRPr b="1" sz="3600"/>
          </a:p>
          <a:p>
            <a:pPr indent="-6985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Drawing ERD and Interpretation</a:t>
            </a:r>
            <a:endParaRPr b="1" sz="3600"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case I: Business rules to ERD</a:t>
            </a:r>
            <a:endParaRPr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case II: ERD to business rules </a:t>
            </a:r>
            <a:endParaRPr/>
          </a:p>
          <a:p>
            <a:pPr indent="-698500" lvl="0" marL="698500" rtl="0" algn="l">
              <a:spcBef>
                <a:spcPts val="4000"/>
              </a:spcBef>
              <a:spcAft>
                <a:spcPts val="0"/>
              </a:spcAft>
              <a:buSzPts val="3600"/>
              <a:buChar char="●"/>
            </a:pPr>
            <a:r>
              <a:rPr b="1" lang="en-US" sz="3600"/>
              <a:t>Reduction to relation schema</a:t>
            </a:r>
            <a:endParaRPr b="1" sz="3600"/>
          </a:p>
          <a:p>
            <a:pPr indent="-673100" lvl="1" marL="1371600" rtl="0" algn="l">
              <a:spcBef>
                <a:spcPts val="4000"/>
              </a:spcBef>
              <a:spcAft>
                <a:spcPts val="0"/>
              </a:spcAft>
              <a:buSzPts val="3600"/>
              <a:buChar char="○"/>
            </a:pPr>
            <a:r>
              <a:rPr lang="en-US"/>
              <a:t>Relation schemas from ERDs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93250" y="1950525"/>
            <a:ext cx="10100100" cy="73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679450" lvl="0" marL="698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</a:pPr>
            <a:r>
              <a:rPr b="1" lang="en-US" sz="3700"/>
              <a:t>Process follows Five (5) main </a:t>
            </a:r>
            <a:r>
              <a:rPr b="1" lang="en-US" sz="3700"/>
              <a:t>steps:</a:t>
            </a:r>
            <a:endParaRPr b="1" sz="3700"/>
          </a:p>
          <a:p>
            <a:pPr indent="0" lvl="0" marL="6985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/>
          </a:p>
          <a:p>
            <a:pPr indent="-641350" lvl="1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Step 1:</a:t>
            </a:r>
            <a:r>
              <a:rPr lang="en-US" sz="3100"/>
              <a:t> </a:t>
            </a:r>
            <a:r>
              <a:rPr lang="en-US" sz="3100"/>
              <a:t>Create detailed narrative</a:t>
            </a:r>
            <a:endParaRPr sz="3100"/>
          </a:p>
          <a:p>
            <a:pPr indent="-641350" lvl="1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Step 2:</a:t>
            </a:r>
            <a:r>
              <a:rPr lang="en-US" sz="3100"/>
              <a:t> </a:t>
            </a:r>
            <a:r>
              <a:rPr lang="en-US" sz="3100"/>
              <a:t>Identify business rules</a:t>
            </a:r>
            <a:endParaRPr sz="3100"/>
          </a:p>
          <a:p>
            <a:pPr indent="-641350" lvl="1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Step 3:</a:t>
            </a:r>
            <a:r>
              <a:rPr lang="en-US" sz="3100"/>
              <a:t> </a:t>
            </a:r>
            <a:r>
              <a:rPr lang="en-US" sz="3100"/>
              <a:t>For each business rule, create a small ERD</a:t>
            </a:r>
            <a:endParaRPr sz="3100"/>
          </a:p>
          <a:p>
            <a:pPr indent="-641350" lvl="1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Step 4:</a:t>
            </a:r>
            <a:r>
              <a:rPr lang="en-US" sz="3100"/>
              <a:t> </a:t>
            </a:r>
            <a:r>
              <a:rPr lang="en-US" sz="3100"/>
              <a:t>Combine the small diagrams into a single ERD</a:t>
            </a:r>
            <a:endParaRPr sz="3100"/>
          </a:p>
          <a:p>
            <a:pPr indent="-641350" lvl="1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3100"/>
              <a:buChar char="○"/>
            </a:pPr>
            <a:r>
              <a:rPr b="1" lang="en-US" sz="3100"/>
              <a:t>Step 5:</a:t>
            </a:r>
            <a:r>
              <a:rPr lang="en-US" sz="3100"/>
              <a:t> </a:t>
            </a:r>
            <a:r>
              <a:rPr lang="en-US" sz="3100"/>
              <a:t>Review and revise ERD</a:t>
            </a:r>
            <a:endParaRPr sz="3100"/>
          </a:p>
          <a:p>
            <a:pPr indent="-533400" lvl="2" marL="193675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700"/>
              <a:buChar char="■"/>
            </a:pPr>
            <a:r>
              <a:rPr b="1" lang="en-US" sz="2700"/>
              <a:t>Def: </a:t>
            </a:r>
            <a:endParaRPr b="1" sz="2700"/>
          </a:p>
          <a:p>
            <a:pPr indent="-558800" lvl="3" marL="25273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A business rule is a statement that imposes some form of constraint on a specific aspect of the database (entity or relationship).</a:t>
            </a:r>
            <a:endParaRPr sz="2300"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ERD Process</a:t>
            </a:r>
            <a:endParaRPr/>
          </a:p>
        </p:txBody>
      </p:sp>
      <p:pic>
        <p:nvPicPr>
          <p:cNvPr descr="A picture containing text, screenshot, font, design&#10;&#10;Description automatically generated" id="44" name="Google Shape;44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89400" y="1064300"/>
            <a:ext cx="5672100" cy="77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8"/>
          <p:cNvSpPr txBox="1"/>
          <p:nvPr/>
        </p:nvSpPr>
        <p:spPr>
          <a:xfrm>
            <a:off x="12189398" y="8809700"/>
            <a:ext cx="230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(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Pellissier, 20</a:t>
            </a:r>
            <a:r>
              <a:rPr lang="en-US" sz="1800">
                <a:solidFill>
                  <a:schemeClr val="dk1"/>
                </a:solidFill>
              </a:rPr>
              <a:t>23)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anchorCtr="0" anchor="b" bIns="45700" lIns="182875" spcFirstLastPara="1" rIns="18287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Case I: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600"/>
              <a:t>Banking database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722200" y="2085700"/>
            <a:ext cx="6720300" cy="6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Narrative</a:t>
            </a:r>
            <a:endParaRPr u="sng"/>
          </a:p>
          <a:p>
            <a:pPr indent="0" lvl="0" marL="0" rtl="0" algn="l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2400"/>
              <a:t>A customer can have at least two accounts, and customers must provide their name, address, and phone number. An account can belong to only one customer, and each account must have a type (e.g., savings, checking) and a balance. A transaction must be associated with a specific account. An account may have several transactions. A transaction is made at one branch, however a branch makes many transactions per day. Transactions must have a date and an amount. Branches must have a name and a location. Employees can work at at most one branch, and a branch employs many employees. Employees must have a name and a position within the bank. Each entity must have an identifier to uniquely identify a record in an entity.</a:t>
            </a:r>
            <a:endParaRPr sz="2400"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I: Banking database </a:t>
            </a:r>
            <a:endParaRPr/>
          </a:p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9019450" y="2202875"/>
            <a:ext cx="8324700" cy="7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 for banking database: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599600" y="1712675"/>
            <a:ext cx="7103700" cy="7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I: Banking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[Small ERDs] </a:t>
            </a:r>
            <a:endParaRPr/>
          </a:p>
        </p:txBody>
      </p:sp>
      <p:sp>
        <p:nvSpPr>
          <p:cNvPr id="65" name="Google Shape;65;p11"/>
          <p:cNvSpPr txBox="1"/>
          <p:nvPr>
            <p:ph idx="1" type="body"/>
          </p:nvPr>
        </p:nvSpPr>
        <p:spPr>
          <a:xfrm>
            <a:off x="8096650" y="2085700"/>
            <a:ext cx="8426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200" u="sng"/>
              <a:t>ERD: Business rules 1.1 and 1.2</a:t>
            </a:r>
            <a:endParaRPr sz="2400"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6650" y="2923975"/>
            <a:ext cx="9360999" cy="366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Case I: Banking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[Small ERDs] </a:t>
            </a:r>
            <a:endParaRPr/>
          </a:p>
        </p:txBody>
      </p:sp>
      <p:sp>
        <p:nvSpPr>
          <p:cNvPr id="72" name="Google Shape;72;p12"/>
          <p:cNvSpPr txBox="1"/>
          <p:nvPr>
            <p:ph idx="1" type="body"/>
          </p:nvPr>
        </p:nvSpPr>
        <p:spPr>
          <a:xfrm>
            <a:off x="8096650" y="2085700"/>
            <a:ext cx="8426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200" u="sng"/>
              <a:t>ERD: Business rule 1.3</a:t>
            </a:r>
            <a:endParaRPr sz="2400"/>
          </a:p>
        </p:txBody>
      </p:sp>
      <p:pic>
        <p:nvPicPr>
          <p:cNvPr id="73" name="Google Shape;7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3050" y="3289800"/>
            <a:ext cx="10366901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447200" y="1712675"/>
            <a:ext cx="7103700" cy="7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Case I: Banking 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[Small ERDs] </a:t>
            </a:r>
            <a:endParaRPr/>
          </a:p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8096650" y="2085700"/>
            <a:ext cx="8426100" cy="10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71600" rtl="0" algn="ctr"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200" u="sng"/>
              <a:t>ERD: Business rules 1.4 and 1.5</a:t>
            </a:r>
            <a:endParaRPr sz="2400"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075" y="3159100"/>
            <a:ext cx="10138376" cy="42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447200" y="1712675"/>
            <a:ext cx="7103700" cy="7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/>
              <a:t>Business rules:</a:t>
            </a:r>
            <a:endParaRPr sz="32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 u="sng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customer can have at least two accounts, and customers must provide their name, address, and phone number.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An account can belong to only one customer, and each account must have a type (e.g., savings, checking) and a balance.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must be associated with a specific account. An account may have several transactions.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A transaction is made at one branch, however a branch makes many transactions per day.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Transactions must have a date and an amount. Branches must have a name and a location.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Employees can work at at most one branch, and a branch employs many employees. Employees must have a name and a position within the bank. </a:t>
            </a:r>
            <a:endParaRPr sz="2400"/>
          </a:p>
          <a:p>
            <a:pPr indent="-585470" lvl="1" marL="13716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ct val="100000"/>
              <a:buAutoNum type="arabicPeriod"/>
            </a:pPr>
            <a:r>
              <a:rPr lang="en-US" sz="2400"/>
              <a:t>Each entity must have an identifier to uniquely identify a record in an entity.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b6fc0-2530-4489-bd2f-42335d65b94d">
      <Terms xmlns="http://schemas.microsoft.com/office/infopath/2007/PartnerControls"/>
    </lcf76f155ced4ddcb4097134ff3c332f>
    <TaxCatchAll xmlns="88c1e295-a029-41eb-a982-8bcc7d01c0cb" xsi:nil="true"/>
  </documentManagement>
</p:properties>
</file>

<file path=customXml/itemProps1.xml><?xml version="1.0" encoding="utf-8"?>
<ds:datastoreItem xmlns:ds="http://schemas.openxmlformats.org/officeDocument/2006/customXml" ds:itemID="{5D6CEC49-8E35-4B7E-992F-69E010FB5186}"/>
</file>

<file path=customXml/itemProps2.xml><?xml version="1.0" encoding="utf-8"?>
<ds:datastoreItem xmlns:ds="http://schemas.openxmlformats.org/officeDocument/2006/customXml" ds:itemID="{02B9D3E7-1126-4EA8-B258-389306A82394}"/>
</file>

<file path=customXml/itemProps3.xml><?xml version="1.0" encoding="utf-8"?>
<ds:datastoreItem xmlns:ds="http://schemas.openxmlformats.org/officeDocument/2006/customXml" ds:itemID="{4395E34F-D7EE-43F9-9D61-658F91D871FB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0x01010021355493204E834F89A8914F0B829508</vt:lpwstr>
  </property>
</Properties>
</file>