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10287000" cx="18288000"/>
  <p:notesSz cx="6858000" cy="9144000"/>
  <p:embeddedFontLst>
    <p:embeddedFont>
      <p:font typeface="Helvetica Neue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576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25" Type="http://schemas.openxmlformats.org/officeDocument/2006/relationships/slide" Target="slides/slide19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0" Type="http://schemas.openxmlformats.org/officeDocument/2006/relationships/slide" Target="slides/slide14.xml"/><Relationship Id="rId2" Type="http://schemas.openxmlformats.org/officeDocument/2006/relationships/viewProps" Target="viewProps.xml"/><Relationship Id="rId29" Type="http://schemas.openxmlformats.org/officeDocument/2006/relationships/font" Target="fonts/HelveticaNeue-italic.fntdata"/><Relationship Id="rId16" Type="http://schemas.openxmlformats.org/officeDocument/2006/relationships/slide" Target="slides/slide10.xml"/><Relationship Id="rId24" Type="http://schemas.openxmlformats.org/officeDocument/2006/relationships/slide" Target="slides/slide18.xml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customXml" Target="../customXml/item2.xml"/><Relationship Id="rId23" Type="http://schemas.openxmlformats.org/officeDocument/2006/relationships/slide" Target="slides/slide17.xml"/><Relationship Id="rId28" Type="http://schemas.openxmlformats.org/officeDocument/2006/relationships/font" Target="fonts/HelveticaNeue-bold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customXml" Target="../customXml/item1.xml"/><Relationship Id="rId22" Type="http://schemas.openxmlformats.org/officeDocument/2006/relationships/slide" Target="slides/slide1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7" Type="http://schemas.openxmlformats.org/officeDocument/2006/relationships/font" Target="fonts/HelveticaNeue-regular.fntdata"/><Relationship Id="rId30" Type="http://schemas.openxmlformats.org/officeDocument/2006/relationships/font" Target="fonts/HelveticaNeue-boldItalic.fntdata"/><Relationship Id="rId14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054486ed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5054486ede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054486ed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5054486ede_0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054486ed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5054486ede_0_1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054486ed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5054486ede_0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054486ed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5054486ede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054486ed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5054486ede_0_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054486ed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5054486ede_0_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054486ed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5054486ede_0_1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054486ed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5054486ede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5054486ed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25054486ede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054486ede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25054486ede_0_2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054486ed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5054486ede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054486ed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5054486ede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57477" y="1943101"/>
            <a:ext cx="12973050" cy="473075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0500" rotWithShape="0" algn="ctr" sy="1005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A455B"/>
              </a:buClr>
              <a:buSzPts val="7040"/>
              <a:buFont typeface="Noto Sans Symbols"/>
              <a:buNone/>
            </a:pPr>
            <a:r>
              <a:t/>
            </a:r>
            <a:endParaRPr b="0" i="0" sz="6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2645842" y="2286000"/>
            <a:ext cx="12996316" cy="258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182875" spcFirstLastPara="1" rIns="18287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455B"/>
              </a:buClr>
              <a:buSzPts val="7920"/>
              <a:buFont typeface="Noto Sans Symbols"/>
              <a:buNone/>
              <a:defRPr b="1" sz="7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645845" y="4948519"/>
            <a:ext cx="12996318" cy="137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None/>
              <a:def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1200"/>
              </a:spcBef>
              <a:spcAft>
                <a:spcPts val="0"/>
              </a:spcAft>
              <a:buSzPts val="4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200"/>
              </a:spcBef>
              <a:spcAft>
                <a:spcPts val="0"/>
              </a:spcAft>
              <a:buSzPts val="4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2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2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098550" y="161365"/>
            <a:ext cx="16084552" cy="15514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1098550" y="2050699"/>
            <a:ext cx="16084552" cy="6888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82600" lvl="0" marL="457200" algn="l">
              <a:spcBef>
                <a:spcPts val="4000"/>
              </a:spcBef>
              <a:spcAft>
                <a:spcPts val="0"/>
              </a:spcAft>
              <a:buSzPts val="4000"/>
              <a:buChar char="⚫"/>
              <a:defRPr sz="4000"/>
            </a:lvl1pPr>
            <a:lvl2pPr indent="-457200" lvl="1" marL="914400" algn="l">
              <a:spcBef>
                <a:spcPts val="1200"/>
              </a:spcBef>
              <a:spcAft>
                <a:spcPts val="0"/>
              </a:spcAft>
              <a:buSzPts val="3600"/>
              <a:buChar char="⚫"/>
              <a:defRPr sz="3600"/>
            </a:lvl2pPr>
            <a:lvl3pPr indent="-431800" lvl="2" marL="1371600" algn="l">
              <a:spcBef>
                <a:spcPts val="1200"/>
              </a:spcBef>
              <a:spcAft>
                <a:spcPts val="0"/>
              </a:spcAft>
              <a:buSzPts val="3200"/>
              <a:buChar char="⚫"/>
              <a:defRPr sz="3200"/>
            </a:lvl3pPr>
            <a:lvl4pPr indent="-406400" lvl="3" marL="1828800" algn="l">
              <a:spcBef>
                <a:spcPts val="1200"/>
              </a:spcBef>
              <a:spcAft>
                <a:spcPts val="0"/>
              </a:spcAft>
              <a:buSzPts val="2800"/>
              <a:buChar char="⚫"/>
              <a:defRPr sz="2800"/>
            </a:lvl4pPr>
            <a:lvl5pPr indent="-381000" lvl="4" marL="2286000" algn="l">
              <a:spcBef>
                <a:spcPts val="1200"/>
              </a:spcBef>
              <a:spcAft>
                <a:spcPts val="0"/>
              </a:spcAft>
              <a:buSzPts val="2400"/>
              <a:buChar char="⚫"/>
              <a:defRPr sz="2400"/>
            </a:lvl5pPr>
            <a:lvl6pPr indent="-354329" lvl="5" marL="2743200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indent="-354329" lvl="6" marL="3200400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indent="-354329" lvl="7" marL="3657600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indent="-354329" lvl="8" marL="4114800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098550" y="2085698"/>
            <a:ext cx="7680960" cy="6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82600" lvl="0" marL="457200" algn="l">
              <a:spcBef>
                <a:spcPts val="3200"/>
              </a:spcBef>
              <a:spcAft>
                <a:spcPts val="0"/>
              </a:spcAft>
              <a:buSzPts val="4000"/>
              <a:buChar char="⚫"/>
              <a:defRPr sz="4000"/>
            </a:lvl1pPr>
            <a:lvl2pPr indent="-457200" lvl="1" marL="914400" algn="l">
              <a:spcBef>
                <a:spcPts val="1200"/>
              </a:spcBef>
              <a:spcAft>
                <a:spcPts val="0"/>
              </a:spcAft>
              <a:buSzPts val="3600"/>
              <a:buChar char="⚫"/>
              <a:defRPr sz="3600"/>
            </a:lvl2pPr>
            <a:lvl3pPr indent="-431800" lvl="2" marL="1371600" algn="l">
              <a:spcBef>
                <a:spcPts val="1200"/>
              </a:spcBef>
              <a:spcAft>
                <a:spcPts val="0"/>
              </a:spcAft>
              <a:buSzPts val="3200"/>
              <a:buChar char="⚫"/>
              <a:defRPr sz="3200"/>
            </a:lvl3pPr>
            <a:lvl4pPr indent="-406400" lvl="3" marL="1828800" algn="l">
              <a:spcBef>
                <a:spcPts val="1200"/>
              </a:spcBef>
              <a:spcAft>
                <a:spcPts val="0"/>
              </a:spcAft>
              <a:buSzPts val="2800"/>
              <a:buChar char="⚫"/>
              <a:defRPr sz="2800"/>
            </a:lvl4pPr>
            <a:lvl5pPr indent="-381000" lvl="4" marL="2286000" algn="l">
              <a:spcBef>
                <a:spcPts val="1200"/>
              </a:spcBef>
              <a:spcAft>
                <a:spcPts val="0"/>
              </a:spcAft>
              <a:buSzPts val="2400"/>
              <a:buChar char="⚫"/>
              <a:defRPr sz="2400"/>
            </a:lvl5pPr>
            <a:lvl6pPr indent="-480060" lvl="5" marL="274320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6pPr>
            <a:lvl7pPr indent="-480060" lvl="6" marL="320040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7pPr>
            <a:lvl8pPr indent="-480060" lvl="7" marL="365760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8pPr>
            <a:lvl9pPr indent="-480059" lvl="8" marL="411480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9pPr>
          </a:lstStyle>
          <a:p/>
        </p:txBody>
      </p:sp>
      <p:sp>
        <p:nvSpPr>
          <p:cNvPr id="18" name="Google Shape;18;p4"/>
          <p:cNvSpPr txBox="1"/>
          <p:nvPr>
            <p:ph idx="2" type="body"/>
          </p:nvPr>
        </p:nvSpPr>
        <p:spPr>
          <a:xfrm>
            <a:off x="9502142" y="2085698"/>
            <a:ext cx="7680960" cy="6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82600" lvl="0" marL="457200" algn="l">
              <a:spcBef>
                <a:spcPts val="3200"/>
              </a:spcBef>
              <a:spcAft>
                <a:spcPts val="0"/>
              </a:spcAft>
              <a:buSzPts val="4000"/>
              <a:buChar char="⚫"/>
              <a:defRPr sz="4000"/>
            </a:lvl1pPr>
            <a:lvl2pPr indent="-457200" lvl="1" marL="914400" algn="l">
              <a:spcBef>
                <a:spcPts val="1200"/>
              </a:spcBef>
              <a:spcAft>
                <a:spcPts val="0"/>
              </a:spcAft>
              <a:buSzPts val="3600"/>
              <a:buChar char="⚫"/>
              <a:defRPr sz="3600"/>
            </a:lvl2pPr>
            <a:lvl3pPr indent="-431800" lvl="2" marL="1371600" algn="l">
              <a:spcBef>
                <a:spcPts val="1200"/>
              </a:spcBef>
              <a:spcAft>
                <a:spcPts val="0"/>
              </a:spcAft>
              <a:buSzPts val="3200"/>
              <a:buChar char="⚫"/>
              <a:defRPr sz="3200"/>
            </a:lvl3pPr>
            <a:lvl4pPr indent="-406400" lvl="3" marL="1828800" algn="l">
              <a:spcBef>
                <a:spcPts val="1200"/>
              </a:spcBef>
              <a:spcAft>
                <a:spcPts val="0"/>
              </a:spcAft>
              <a:buSzPts val="2800"/>
              <a:buChar char="⚫"/>
              <a:defRPr sz="2800"/>
            </a:lvl4pPr>
            <a:lvl5pPr indent="-381000" lvl="4" marL="2286000" algn="l">
              <a:spcBef>
                <a:spcPts val="1200"/>
              </a:spcBef>
              <a:spcAft>
                <a:spcPts val="0"/>
              </a:spcAft>
              <a:buSzPts val="2400"/>
              <a:buChar char="⚫"/>
              <a:defRPr sz="2400"/>
            </a:lvl5pPr>
            <a:lvl6pPr indent="-480060" lvl="5" marL="274320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6pPr>
            <a:lvl7pPr indent="-480060" lvl="6" marL="320040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7pPr>
            <a:lvl8pPr indent="-480060" lvl="7" marL="365760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8pPr>
            <a:lvl9pPr indent="-480059" lvl="8" marL="411480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1098550" y="161365"/>
            <a:ext cx="16084552" cy="15514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2657477" y="1943101"/>
            <a:ext cx="12973200" cy="47307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0500" rotWithShape="0" algn="ctr" sy="100500">
              <a:srgbClr val="000000">
                <a:alpha val="498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A455B"/>
              </a:buClr>
              <a:buSzPts val="7040"/>
              <a:buFont typeface="Noto Sans Symbols"/>
              <a:buNone/>
            </a:pPr>
            <a:r>
              <a:t/>
            </a:r>
            <a:endParaRPr b="0" i="0" sz="6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"/>
          <p:cNvSpPr txBox="1"/>
          <p:nvPr>
            <p:ph type="ctrTitle"/>
          </p:nvPr>
        </p:nvSpPr>
        <p:spPr>
          <a:xfrm>
            <a:off x="2645842" y="2286000"/>
            <a:ext cx="12996300" cy="258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182875" spcFirstLastPara="1" rIns="18287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455B"/>
              </a:buClr>
              <a:buSzPts val="7920"/>
              <a:buFont typeface="Noto Sans Symbols"/>
              <a:buNone/>
              <a:defRPr b="1" sz="7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subTitle"/>
          </p:nvPr>
        </p:nvSpPr>
        <p:spPr>
          <a:xfrm>
            <a:off x="2645845" y="4948519"/>
            <a:ext cx="12996300" cy="13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60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None/>
              <a:def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1200"/>
              </a:spcBef>
              <a:spcAft>
                <a:spcPts val="0"/>
              </a:spcAft>
              <a:buSzPts val="44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1200"/>
              </a:spcBef>
              <a:spcAft>
                <a:spcPts val="0"/>
              </a:spcAft>
              <a:buSzPts val="40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12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12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098550" y="2050699"/>
            <a:ext cx="16084500" cy="6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82600" lvl="0" marL="457200" rtl="0" algn="l">
              <a:spcBef>
                <a:spcPts val="4000"/>
              </a:spcBef>
              <a:spcAft>
                <a:spcPts val="0"/>
              </a:spcAft>
              <a:buSzPts val="4000"/>
              <a:buChar char="⚫"/>
              <a:defRPr sz="4000"/>
            </a:lvl1pPr>
            <a:lvl2pPr indent="-457200" lvl="1" marL="914400" rtl="0" algn="l">
              <a:spcBef>
                <a:spcPts val="1200"/>
              </a:spcBef>
              <a:spcAft>
                <a:spcPts val="0"/>
              </a:spcAft>
              <a:buSzPts val="3600"/>
              <a:buChar char="⚫"/>
              <a:defRPr sz="3600"/>
            </a:lvl2pPr>
            <a:lvl3pPr indent="-431800" lvl="2" marL="1371600" rtl="0" algn="l">
              <a:spcBef>
                <a:spcPts val="1200"/>
              </a:spcBef>
              <a:spcAft>
                <a:spcPts val="0"/>
              </a:spcAft>
              <a:buSzPts val="3200"/>
              <a:buChar char="⚫"/>
              <a:defRPr sz="3200"/>
            </a:lvl3pPr>
            <a:lvl4pPr indent="-406400" lvl="3" marL="1828800" rtl="0" algn="l">
              <a:spcBef>
                <a:spcPts val="1200"/>
              </a:spcBef>
              <a:spcAft>
                <a:spcPts val="0"/>
              </a:spcAft>
              <a:buSzPts val="2800"/>
              <a:buChar char="⚫"/>
              <a:defRPr sz="2800"/>
            </a:lvl4pPr>
            <a:lvl5pPr indent="-381000" lvl="4" marL="2286000" rtl="0" algn="l">
              <a:spcBef>
                <a:spcPts val="1200"/>
              </a:spcBef>
              <a:spcAft>
                <a:spcPts val="0"/>
              </a:spcAft>
              <a:buSzPts val="2400"/>
              <a:buChar char="⚫"/>
              <a:defRPr sz="2400"/>
            </a:lvl5pPr>
            <a:lvl6pPr indent="-354329" lvl="5" marL="2743200" rtl="0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indent="-354329" lvl="6" marL="3200400" rtl="0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indent="-354329" lvl="7" marL="3657600" rtl="0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indent="-354329" lvl="8" marL="4114800" rtl="0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idx="1" type="body"/>
          </p:nvPr>
        </p:nvSpPr>
        <p:spPr>
          <a:xfrm>
            <a:off x="1098550" y="2085698"/>
            <a:ext cx="7680900" cy="6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82600" lvl="0" marL="457200" rtl="0" algn="l">
              <a:spcBef>
                <a:spcPts val="3200"/>
              </a:spcBef>
              <a:spcAft>
                <a:spcPts val="0"/>
              </a:spcAft>
              <a:buSzPts val="4000"/>
              <a:buChar char="⚫"/>
              <a:defRPr sz="4000"/>
            </a:lvl1pPr>
            <a:lvl2pPr indent="-457200" lvl="1" marL="914400" rtl="0" algn="l">
              <a:spcBef>
                <a:spcPts val="1200"/>
              </a:spcBef>
              <a:spcAft>
                <a:spcPts val="0"/>
              </a:spcAft>
              <a:buSzPts val="3600"/>
              <a:buChar char="⚫"/>
              <a:defRPr sz="3600"/>
            </a:lvl2pPr>
            <a:lvl3pPr indent="-431800" lvl="2" marL="1371600" rtl="0" algn="l">
              <a:spcBef>
                <a:spcPts val="1200"/>
              </a:spcBef>
              <a:spcAft>
                <a:spcPts val="0"/>
              </a:spcAft>
              <a:buSzPts val="3200"/>
              <a:buChar char="⚫"/>
              <a:defRPr sz="3200"/>
            </a:lvl3pPr>
            <a:lvl4pPr indent="-406400" lvl="3" marL="1828800" rtl="0" algn="l">
              <a:spcBef>
                <a:spcPts val="1200"/>
              </a:spcBef>
              <a:spcAft>
                <a:spcPts val="0"/>
              </a:spcAft>
              <a:buSzPts val="2800"/>
              <a:buChar char="⚫"/>
              <a:defRPr sz="2800"/>
            </a:lvl4pPr>
            <a:lvl5pPr indent="-381000" lvl="4" marL="2286000" rtl="0" algn="l">
              <a:spcBef>
                <a:spcPts val="1200"/>
              </a:spcBef>
              <a:spcAft>
                <a:spcPts val="0"/>
              </a:spcAft>
              <a:buSzPts val="2400"/>
              <a:buChar char="⚫"/>
              <a:defRPr sz="2400"/>
            </a:lvl5pPr>
            <a:lvl6pPr indent="-480060" lvl="5" marL="2743200" rtl="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6pPr>
            <a:lvl7pPr indent="-480060" lvl="6" marL="3200400" rtl="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7pPr>
            <a:lvl8pPr indent="-480060" lvl="7" marL="3657600" rtl="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8pPr>
            <a:lvl9pPr indent="-480059" lvl="8" marL="4114800" rtl="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9502142" y="2085698"/>
            <a:ext cx="7680900" cy="6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82600" lvl="0" marL="457200" rtl="0" algn="l">
              <a:spcBef>
                <a:spcPts val="3200"/>
              </a:spcBef>
              <a:spcAft>
                <a:spcPts val="0"/>
              </a:spcAft>
              <a:buSzPts val="4000"/>
              <a:buChar char="⚫"/>
              <a:defRPr sz="4000"/>
            </a:lvl1pPr>
            <a:lvl2pPr indent="-457200" lvl="1" marL="914400" rtl="0" algn="l">
              <a:spcBef>
                <a:spcPts val="1200"/>
              </a:spcBef>
              <a:spcAft>
                <a:spcPts val="0"/>
              </a:spcAft>
              <a:buSzPts val="3600"/>
              <a:buChar char="⚫"/>
              <a:defRPr sz="3600"/>
            </a:lvl2pPr>
            <a:lvl3pPr indent="-431800" lvl="2" marL="1371600" rtl="0" algn="l">
              <a:spcBef>
                <a:spcPts val="1200"/>
              </a:spcBef>
              <a:spcAft>
                <a:spcPts val="0"/>
              </a:spcAft>
              <a:buSzPts val="3200"/>
              <a:buChar char="⚫"/>
              <a:defRPr sz="3200"/>
            </a:lvl3pPr>
            <a:lvl4pPr indent="-406400" lvl="3" marL="1828800" rtl="0" algn="l">
              <a:spcBef>
                <a:spcPts val="1200"/>
              </a:spcBef>
              <a:spcAft>
                <a:spcPts val="0"/>
              </a:spcAft>
              <a:buSzPts val="2800"/>
              <a:buChar char="⚫"/>
              <a:defRPr sz="2800"/>
            </a:lvl4pPr>
            <a:lvl5pPr indent="-381000" lvl="4" marL="2286000" rtl="0" algn="l">
              <a:spcBef>
                <a:spcPts val="1200"/>
              </a:spcBef>
              <a:spcAft>
                <a:spcPts val="0"/>
              </a:spcAft>
              <a:buSzPts val="2400"/>
              <a:buChar char="⚫"/>
              <a:defRPr sz="2400"/>
            </a:lvl5pPr>
            <a:lvl6pPr indent="-480060" lvl="5" marL="2743200" rtl="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6pPr>
            <a:lvl7pPr indent="-480060" lvl="6" marL="3200400" rtl="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7pPr>
            <a:lvl8pPr indent="-480060" lvl="7" marL="3657600" rtl="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8pPr>
            <a:lvl9pPr indent="-480059" lvl="8" marL="4114800" rtl="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9pPr>
          </a:lstStyle>
          <a:p/>
        </p:txBody>
      </p:sp>
      <p:sp>
        <p:nvSpPr>
          <p:cNvPr id="34" name="Google Shape;34;p8"/>
          <p:cNvSpPr txBox="1"/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98551" y="161926"/>
            <a:ext cx="16084550" cy="2003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98551" y="2400300"/>
            <a:ext cx="16084550" cy="6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33400" lvl="0" marL="457200" marR="0" rtl="0" algn="l">
              <a:spcBef>
                <a:spcPts val="40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Noto Sans Symbols"/>
              <a:buChar char="⚫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SzPts val="4400"/>
              <a:buFont typeface="Noto Sans Symbols"/>
              <a:buChar char="⚫"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spcBef>
                <a:spcPts val="1200"/>
              </a:spcBef>
              <a:spcAft>
                <a:spcPts val="0"/>
              </a:spcAft>
              <a:buClr>
                <a:srgbClr val="969696"/>
              </a:buClr>
              <a:buSzPts val="4000"/>
              <a:buFont typeface="Noto Sans Symbols"/>
              <a:buChar char="⚫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1200"/>
              </a:spcBef>
              <a:spcAft>
                <a:spcPts val="0"/>
              </a:spcAft>
              <a:buClr>
                <a:srgbClr val="F8BC65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1200"/>
              </a:spcBef>
              <a:spcAft>
                <a:spcPts val="0"/>
              </a:spcAft>
              <a:buClr>
                <a:srgbClr val="FBD299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80060" lvl="5" marL="2743200" marR="0" rtl="0" algn="l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960"/>
              <a:buFont typeface="Noto Sans Symbols"/>
              <a:buChar char="⚫"/>
              <a:defRPr b="0" i="0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80060" lvl="6" marL="3200400" marR="0" rtl="0" algn="l">
              <a:spcBef>
                <a:spcPts val="72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Char char="⚫"/>
              <a:defRPr b="0" i="0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8006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960"/>
              <a:buFont typeface="Noto Sans Symbols"/>
              <a:buChar char="⚫"/>
              <a:defRPr b="0" i="0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80059" lvl="8" marL="4114800" marR="0" rtl="0" algn="l">
              <a:spcBef>
                <a:spcPts val="72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Char char="⚫"/>
              <a:defRPr b="0" i="0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ILTECH_wht_horiz.png" id="8" name="Google Shape;8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189076" y="9185276"/>
            <a:ext cx="3556000" cy="558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098551" y="161926"/>
            <a:ext cx="16084500" cy="20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098551" y="2400300"/>
            <a:ext cx="16084500" cy="6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33400" lvl="0" marL="457200" marR="0" rtl="0" algn="l">
              <a:spcBef>
                <a:spcPts val="40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Noto Sans Symbols"/>
              <a:buChar char="⚫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SzPts val="4400"/>
              <a:buFont typeface="Noto Sans Symbols"/>
              <a:buChar char="⚫"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spcBef>
                <a:spcPts val="1200"/>
              </a:spcBef>
              <a:spcAft>
                <a:spcPts val="0"/>
              </a:spcAft>
              <a:buClr>
                <a:srgbClr val="969696"/>
              </a:buClr>
              <a:buSzPts val="4000"/>
              <a:buFont typeface="Noto Sans Symbols"/>
              <a:buChar char="⚫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1200"/>
              </a:spcBef>
              <a:spcAft>
                <a:spcPts val="0"/>
              </a:spcAft>
              <a:buClr>
                <a:srgbClr val="F8BC65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1200"/>
              </a:spcBef>
              <a:spcAft>
                <a:spcPts val="0"/>
              </a:spcAft>
              <a:buClr>
                <a:srgbClr val="FBD299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80060" lvl="5" marL="2743200" marR="0" rtl="0" algn="l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960"/>
              <a:buFont typeface="Noto Sans Symbols"/>
              <a:buChar char="⚫"/>
              <a:defRPr b="0" i="0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80060" lvl="6" marL="3200400" marR="0" rtl="0" algn="l">
              <a:spcBef>
                <a:spcPts val="72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Char char="⚫"/>
              <a:defRPr b="0" i="0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8006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960"/>
              <a:buFont typeface="Noto Sans Symbols"/>
              <a:buChar char="⚫"/>
              <a:defRPr b="0" i="0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80059" lvl="8" marL="4114800" marR="0" rtl="0" algn="l">
              <a:spcBef>
                <a:spcPts val="72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Char char="⚫"/>
              <a:defRPr b="0" i="0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ILTECH_wht_horiz.png"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189076" y="9185276"/>
            <a:ext cx="3555999" cy="558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ctrTitle"/>
          </p:nvPr>
        </p:nvSpPr>
        <p:spPr>
          <a:xfrm>
            <a:off x="2644777" y="2286001"/>
            <a:ext cx="12998450" cy="25876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182875" spcFirstLastPara="1" rIns="1828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7920"/>
              <a:buNone/>
            </a:pPr>
            <a:r>
              <a:rPr lang="en-US"/>
              <a:t>Relational Database Design</a:t>
            </a:r>
            <a:endParaRPr/>
          </a:p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44777" y="4949827"/>
            <a:ext cx="12998450" cy="137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960"/>
              <a:buNone/>
            </a:pPr>
            <a:r>
              <a:rPr lang="en-US"/>
              <a:t>Date of Presentation: 6/9/2023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193775" y="1865200"/>
            <a:ext cx="6940200" cy="76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79730" lvl="1" marL="914400" rtl="0" algn="l">
              <a:spcBef>
                <a:spcPts val="1200"/>
              </a:spcBef>
              <a:spcAft>
                <a:spcPts val="0"/>
              </a:spcAft>
              <a:buSzPct val="83760"/>
              <a:buChar char="○"/>
            </a:pPr>
            <a:r>
              <a:rPr b="1" lang="en-US" sz="3342"/>
              <a:t>Supertype</a:t>
            </a:r>
            <a:endParaRPr b="1" sz="3342"/>
          </a:p>
          <a:p>
            <a:pPr indent="-368184" lvl="2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2586"/>
              <a:t>Person (</a:t>
            </a:r>
            <a:r>
              <a:rPr lang="en-US" sz="2586" u="sng"/>
              <a:t>PersonID</a:t>
            </a:r>
            <a:r>
              <a:rPr lang="en-US" sz="2586"/>
              <a:t>, FirstName, LastName, BirthDate</a:t>
            </a:r>
            <a:r>
              <a:rPr lang="en-US" sz="2586"/>
              <a:t>)</a:t>
            </a:r>
            <a:endParaRPr sz="258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68"/>
          </a:p>
          <a:p>
            <a:pPr indent="-387440" lvl="0" marL="914400" rtl="0" algn="l">
              <a:spcBef>
                <a:spcPts val="1200"/>
              </a:spcBef>
              <a:spcAft>
                <a:spcPts val="0"/>
              </a:spcAft>
              <a:buSzPct val="88034"/>
              <a:buChar char="●"/>
            </a:pPr>
            <a:r>
              <a:rPr b="1" lang="en-US" sz="3342"/>
              <a:t>Subtypes</a:t>
            </a:r>
            <a:endParaRPr b="1" sz="3342"/>
          </a:p>
          <a:p>
            <a:pPr indent="-374484" lvl="2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2702"/>
              <a:t>Student (</a:t>
            </a:r>
            <a:r>
              <a:rPr lang="en-US" sz="2702" u="sng"/>
              <a:t>PersonID</a:t>
            </a:r>
            <a:r>
              <a:rPr lang="en-US" sz="2702"/>
              <a:t>, FirstName, LastName, BirthDate, Major,GPA)</a:t>
            </a:r>
            <a:endParaRPr sz="2702"/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2"/>
          </a:p>
          <a:p>
            <a:pPr indent="-374484" lvl="2" marL="1828800" rtl="0" algn="l">
              <a:spcBef>
                <a:spcPts val="1200"/>
              </a:spcBef>
              <a:spcAft>
                <a:spcPts val="0"/>
              </a:spcAft>
              <a:buSzPct val="100000"/>
              <a:buChar char="■"/>
            </a:pPr>
            <a:r>
              <a:rPr lang="en-US" sz="2702"/>
              <a:t>Staff (</a:t>
            </a:r>
            <a:r>
              <a:rPr lang="en-US" sz="2702" u="sng"/>
              <a:t>PersonID</a:t>
            </a:r>
            <a:r>
              <a:rPr lang="en-US" sz="2702"/>
              <a:t>, FirstName, LastName, BirthDate, Dept</a:t>
            </a:r>
            <a:r>
              <a:rPr lang="en-US" sz="2702"/>
              <a:t>)</a:t>
            </a:r>
            <a:endParaRPr sz="2702"/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2"/>
          </a:p>
          <a:p>
            <a:pPr indent="-374484" lvl="2" marL="1828800" rtl="0" algn="l">
              <a:spcBef>
                <a:spcPts val="1200"/>
              </a:spcBef>
              <a:spcAft>
                <a:spcPts val="0"/>
              </a:spcAft>
              <a:buSzPct val="100000"/>
              <a:buChar char="■"/>
            </a:pPr>
            <a:r>
              <a:rPr lang="en-US" sz="2702"/>
              <a:t>TA (</a:t>
            </a:r>
            <a:r>
              <a:rPr lang="en-US" sz="2702" u="sng"/>
              <a:t>PersonID</a:t>
            </a:r>
            <a:r>
              <a:rPr lang="en-US" sz="2702"/>
              <a:t>, FirstName, LastName, BirthDate, Hours,Credit)</a:t>
            </a:r>
            <a:endParaRPr sz="2702"/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2"/>
          </a:p>
          <a:p>
            <a:pPr indent="-374484" lvl="2" marL="1828800" rtl="0" algn="l">
              <a:spcBef>
                <a:spcPts val="1200"/>
              </a:spcBef>
              <a:spcAft>
                <a:spcPts val="0"/>
              </a:spcAft>
              <a:buSzPct val="100000"/>
              <a:buChar char="■"/>
            </a:pPr>
            <a:r>
              <a:rPr lang="en-US" sz="2702"/>
              <a:t>RA (</a:t>
            </a:r>
            <a:r>
              <a:rPr lang="en-US" sz="2702" u="sng"/>
              <a:t>PersonID</a:t>
            </a:r>
            <a:r>
              <a:rPr lang="en-US" sz="2702"/>
              <a:t>, FirstName, LastName, BirthDate, Date,Topic</a:t>
            </a:r>
            <a:r>
              <a:rPr lang="en-US" sz="2702"/>
              <a:t>)</a:t>
            </a:r>
            <a:endParaRPr sz="2702"/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2"/>
          </a:p>
          <a:p>
            <a:pPr indent="-409030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US" sz="3342"/>
              <a:t>W</a:t>
            </a:r>
            <a:r>
              <a:rPr b="1" lang="en-US" sz="3342"/>
              <a:t>eak entity</a:t>
            </a:r>
            <a:endParaRPr b="1" sz="3342"/>
          </a:p>
          <a:p>
            <a:pPr indent="-362350" lvl="2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2478"/>
              <a:t>D</a:t>
            </a:r>
            <a:r>
              <a:rPr lang="en-US" sz="2478"/>
              <a:t>ependent (</a:t>
            </a:r>
            <a:r>
              <a:rPr lang="en-US" sz="2478" u="sng"/>
              <a:t>PersonID, DepID,</a:t>
            </a:r>
            <a:r>
              <a:rPr lang="en-US" sz="2478"/>
              <a:t> DepName, DepRelation)</a:t>
            </a:r>
            <a:endParaRPr sz="2478"/>
          </a:p>
        </p:txBody>
      </p:sp>
      <p:sp>
        <p:nvSpPr>
          <p:cNvPr id="110" name="Google Shape;110;p18"/>
          <p:cNvSpPr txBox="1"/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Relation schemas in </a:t>
            </a:r>
            <a:r>
              <a:rPr lang="en-US"/>
              <a:t>E-ERDs </a:t>
            </a:r>
            <a:endParaRPr/>
          </a:p>
        </p:txBody>
      </p:sp>
      <p:grpSp>
        <p:nvGrpSpPr>
          <p:cNvPr id="111" name="Google Shape;111;p18"/>
          <p:cNvGrpSpPr/>
          <p:nvPr/>
        </p:nvGrpSpPr>
        <p:grpSpPr>
          <a:xfrm>
            <a:off x="9694875" y="5006200"/>
            <a:ext cx="2442475" cy="2989725"/>
            <a:chOff x="9694875" y="5006200"/>
            <a:chExt cx="2442475" cy="2989725"/>
          </a:xfrm>
        </p:grpSpPr>
        <p:sp>
          <p:nvSpPr>
            <p:cNvPr id="112" name="Google Shape;112;p18"/>
            <p:cNvSpPr txBox="1"/>
            <p:nvPr/>
          </p:nvSpPr>
          <p:spPr>
            <a:xfrm>
              <a:off x="11483650" y="5006200"/>
              <a:ext cx="6537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rgbClr val="FF0000"/>
                  </a:solidFill>
                </a:rPr>
                <a:t>ISA</a:t>
              </a:r>
              <a:endParaRPr b="1" sz="2100">
                <a:solidFill>
                  <a:srgbClr val="FF0000"/>
                </a:solidFill>
              </a:endParaRPr>
            </a:p>
          </p:txBody>
        </p:sp>
        <p:sp>
          <p:nvSpPr>
            <p:cNvPr id="113" name="Google Shape;113;p18"/>
            <p:cNvSpPr txBox="1"/>
            <p:nvPr/>
          </p:nvSpPr>
          <p:spPr>
            <a:xfrm>
              <a:off x="9694875" y="7488025"/>
              <a:ext cx="6537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rgbClr val="FF0000"/>
                  </a:solidFill>
                </a:rPr>
                <a:t>ISA</a:t>
              </a:r>
              <a:endParaRPr b="1" sz="2100">
                <a:solidFill>
                  <a:srgbClr val="FF0000"/>
                </a:solidFill>
              </a:endParaRPr>
            </a:p>
          </p:txBody>
        </p:sp>
      </p:grp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4958" y="2069399"/>
            <a:ext cx="10486794" cy="764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Weak and Strong entity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9899475" y="2261850"/>
            <a:ext cx="6925500" cy="6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650081" lvl="0" marL="6985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 sz="3500"/>
              <a:t>Weak e</a:t>
            </a:r>
            <a:r>
              <a:rPr b="1" lang="en-US" sz="3500"/>
              <a:t>ntity </a:t>
            </a:r>
            <a:endParaRPr b="1" sz="3500"/>
          </a:p>
          <a:p>
            <a:pPr indent="-626586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3100"/>
              <a:t>cannot be uniquely identified by its own attributes alone. </a:t>
            </a:r>
            <a:endParaRPr sz="3100"/>
          </a:p>
          <a:p>
            <a:pPr indent="-626586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3100"/>
              <a:t>it depends on the existence of a related entity (owner entity/strong entity)</a:t>
            </a:r>
            <a:endParaRPr sz="3100"/>
          </a:p>
          <a:p>
            <a:pPr indent="-544036" lvl="2" marL="193675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3100"/>
              <a:t>Existence-dependent</a:t>
            </a:r>
            <a:endParaRPr sz="3100"/>
          </a:p>
          <a:p>
            <a:pPr indent="-544036" lvl="2" marL="193675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3100"/>
              <a:t>PK is partially/totally derived from parent entity.</a:t>
            </a:r>
            <a:endParaRPr sz="3100"/>
          </a:p>
          <a:p>
            <a:pPr indent="-594836" lvl="3" marL="25273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100"/>
              <a:t>PK: (PersonID+DepID)</a:t>
            </a:r>
            <a:endParaRPr sz="3100"/>
          </a:p>
          <a:p>
            <a:pPr indent="-650081" lvl="0" marL="6985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US" sz="3500"/>
              <a:t>Strong entity</a:t>
            </a:r>
            <a:endParaRPr b="1" sz="3500"/>
          </a:p>
          <a:p>
            <a:pPr indent="-650081" lvl="1" marL="1371600" rtl="0" algn="l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n-US" sz="3500"/>
              <a:t>can be uniquely identified by its own attributes without depending on any other entities.</a:t>
            </a:r>
            <a:endParaRPr b="1" sz="3500"/>
          </a:p>
          <a:p>
            <a:pPr indent="-567531" lvl="2" marL="1936750" rtl="0" algn="l">
              <a:spcBef>
                <a:spcPts val="1200"/>
              </a:spcBef>
              <a:spcAft>
                <a:spcPts val="0"/>
              </a:spcAft>
              <a:buSzPct val="100000"/>
              <a:buChar char="■"/>
            </a:pPr>
            <a:r>
              <a:rPr lang="en-US" sz="3500"/>
              <a:t>Existence-independent</a:t>
            </a:r>
            <a:endParaRPr sz="3500"/>
          </a:p>
        </p:txBody>
      </p:sp>
      <p:sp>
        <p:nvSpPr>
          <p:cNvPr id="121" name="Google Shape;121;p19"/>
          <p:cNvSpPr txBox="1"/>
          <p:nvPr/>
        </p:nvSpPr>
        <p:spPr>
          <a:xfrm>
            <a:off x="500175" y="7314750"/>
            <a:ext cx="9399300" cy="9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5953" lvl="2" marL="1828800" rtl="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478"/>
              <a:buFont typeface="Noto Sans Symbols"/>
              <a:buChar char="■"/>
            </a:pPr>
            <a:r>
              <a:rPr lang="en-US" sz="2478">
                <a:solidFill>
                  <a:schemeClr val="dk1"/>
                </a:solidFill>
              </a:rPr>
              <a:t>D</a:t>
            </a:r>
            <a:r>
              <a:rPr lang="en-US" sz="2478">
                <a:solidFill>
                  <a:schemeClr val="dk1"/>
                </a:solidFill>
              </a:rPr>
              <a:t>ependent (</a:t>
            </a:r>
            <a:r>
              <a:rPr lang="en-US" sz="2478" u="sng">
                <a:solidFill>
                  <a:schemeClr val="dk1"/>
                </a:solidFill>
              </a:rPr>
              <a:t>PersonID, DepID,</a:t>
            </a:r>
            <a:r>
              <a:rPr lang="en-US" sz="2478">
                <a:solidFill>
                  <a:schemeClr val="dk1"/>
                </a:solidFill>
              </a:rPr>
              <a:t> DepName, DepRelation)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913" y="2948074"/>
            <a:ext cx="8643823" cy="338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Weak and Strong relationships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10216550" y="2261850"/>
            <a:ext cx="6608400" cy="70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650081" lvl="0" marL="6985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 sz="3500"/>
              <a:t>Weak (non-identifying) </a:t>
            </a:r>
            <a:endParaRPr b="1" sz="3500"/>
          </a:p>
          <a:p>
            <a:pPr indent="-626586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3100"/>
              <a:t>Is a relationship when a primary key (PK) of a related (Child) entity does not contains a PK component of a parent entity.</a:t>
            </a:r>
            <a:endParaRPr sz="3100"/>
          </a:p>
          <a:p>
            <a:pPr indent="-531336" lvl="2" marL="193675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2883"/>
              <a:t>if PK in Dependent “NOT INCLUDE” PersonID</a:t>
            </a:r>
            <a:endParaRPr sz="2883"/>
          </a:p>
          <a:p>
            <a:pPr indent="0" lvl="0" marL="1936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-650081" lvl="0" marL="6985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US" sz="3500"/>
              <a:t>Strong (identifying) </a:t>
            </a:r>
            <a:endParaRPr b="1" sz="3500"/>
          </a:p>
          <a:p>
            <a:pPr indent="-650081" lvl="1" marL="1371600" rtl="0" algn="l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n-US" sz="3500"/>
              <a:t>Is a relationship when a PK of the related(Child) entity contains a PK component of a parent entity.</a:t>
            </a:r>
            <a:endParaRPr sz="3500"/>
          </a:p>
          <a:p>
            <a:pPr indent="-554831" lvl="2" marL="1936750" rtl="0" algn="l">
              <a:spcBef>
                <a:spcPts val="1200"/>
              </a:spcBef>
              <a:spcAft>
                <a:spcPts val="0"/>
              </a:spcAft>
              <a:buSzPct val="100000"/>
              <a:buChar char="■"/>
            </a:pPr>
            <a:r>
              <a:rPr lang="en-US" sz="3283"/>
              <a:t>if PK in Dependent “INCLUDE”PersonID</a:t>
            </a:r>
            <a:endParaRPr sz="3283"/>
          </a:p>
        </p:txBody>
      </p:sp>
      <p:sp>
        <p:nvSpPr>
          <p:cNvPr id="129" name="Google Shape;129;p20"/>
          <p:cNvSpPr txBox="1"/>
          <p:nvPr/>
        </p:nvSpPr>
        <p:spPr>
          <a:xfrm>
            <a:off x="500175" y="7314750"/>
            <a:ext cx="9399300" cy="9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5953" lvl="2" marL="1828800" rtl="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478"/>
              <a:buFont typeface="Noto Sans Symbols"/>
              <a:buChar char="■"/>
            </a:pPr>
            <a:r>
              <a:rPr lang="en-US" sz="2478">
                <a:solidFill>
                  <a:schemeClr val="dk1"/>
                </a:solidFill>
              </a:rPr>
              <a:t>Dependent (</a:t>
            </a:r>
            <a:r>
              <a:rPr lang="en-US" sz="2478" u="sng">
                <a:solidFill>
                  <a:schemeClr val="dk1"/>
                </a:solidFill>
              </a:rPr>
              <a:t>PersonID, DepID,</a:t>
            </a:r>
            <a:r>
              <a:rPr lang="en-US" sz="2478">
                <a:solidFill>
                  <a:schemeClr val="dk1"/>
                </a:solidFill>
              </a:rPr>
              <a:t> DepName, DepRelation)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913" y="2948074"/>
            <a:ext cx="8643823" cy="338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Representing composite attributes in relation schema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1098550" y="2085700"/>
            <a:ext cx="10350900" cy="6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647700" lvl="0" marL="6985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b="1" lang="en-US" sz="3200"/>
              <a:t>Composite attribute[AuthorName]</a:t>
            </a:r>
            <a:endParaRPr b="1" sz="3200"/>
          </a:p>
          <a:p>
            <a:pPr indent="-647700" lvl="1" marL="1828800" rtl="0" algn="l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 sz="3200"/>
              <a:t>each of its components become a separate single-valued attribute.</a:t>
            </a:r>
            <a:endParaRPr sz="32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-647700" lvl="1" marL="1828800" rtl="0" algn="l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b="1" lang="en-US" sz="3200"/>
              <a:t>Example</a:t>
            </a:r>
            <a:r>
              <a:rPr lang="en-US" sz="3200"/>
              <a:t>: </a:t>
            </a:r>
            <a:endParaRPr sz="3200"/>
          </a:p>
          <a:p>
            <a:pPr indent="-531764" lvl="2" marL="2393950" rtl="0" algn="l">
              <a:spcBef>
                <a:spcPts val="0"/>
              </a:spcBef>
              <a:spcAft>
                <a:spcPts val="0"/>
              </a:spcAft>
              <a:buSzPts val="2674"/>
              <a:buChar char="■"/>
            </a:pPr>
            <a:r>
              <a:rPr lang="en-US" sz="2674"/>
              <a:t>FirstName → AuthorName_FirstName</a:t>
            </a:r>
            <a:endParaRPr sz="2674"/>
          </a:p>
          <a:p>
            <a:pPr indent="-531764" lvl="2" marL="2393950" rtl="0" algn="l">
              <a:spcBef>
                <a:spcPts val="0"/>
              </a:spcBef>
              <a:spcAft>
                <a:spcPts val="0"/>
              </a:spcAft>
              <a:buSzPts val="2674"/>
              <a:buChar char="■"/>
            </a:pPr>
            <a:r>
              <a:rPr lang="en-US" sz="2674"/>
              <a:t>LastName → AuthorName_LastName</a:t>
            </a:r>
            <a:endParaRPr sz="2674"/>
          </a:p>
          <a:p>
            <a:pPr indent="0" lvl="0" marL="1936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628650" lvl="1" marL="1371600" rtl="0" algn="l"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b="1" lang="en-US" sz="2900"/>
              <a:t>Relation schema </a:t>
            </a:r>
            <a:endParaRPr b="1" sz="2900"/>
          </a:p>
          <a:p>
            <a:pPr indent="-525505" lvl="2" marL="1936750" rtl="0" algn="l">
              <a:spcBef>
                <a:spcPts val="0"/>
              </a:spcBef>
              <a:spcAft>
                <a:spcPts val="0"/>
              </a:spcAft>
              <a:buSzPts val="2576"/>
              <a:buChar char="■"/>
            </a:pPr>
            <a:r>
              <a:rPr lang="en-US" sz="2575"/>
              <a:t>Author (</a:t>
            </a:r>
            <a:r>
              <a:rPr lang="en-US" sz="2575" u="sng"/>
              <a:t>AuthorID</a:t>
            </a:r>
            <a:r>
              <a:rPr lang="en-US" sz="2575"/>
              <a:t>, </a:t>
            </a:r>
            <a:r>
              <a:rPr lang="en-US" sz="2575"/>
              <a:t>AuthorName_FirstName, AuthorName_LastName, BirthDate)</a:t>
            </a:r>
            <a:endParaRPr sz="2575"/>
          </a:p>
          <a:p>
            <a:pPr indent="-525505" lvl="2" marL="1936750" rtl="0" algn="l">
              <a:spcBef>
                <a:spcPts val="0"/>
              </a:spcBef>
              <a:spcAft>
                <a:spcPts val="0"/>
              </a:spcAft>
              <a:buSzPts val="2576"/>
              <a:buChar char="■"/>
            </a:pPr>
            <a:r>
              <a:t/>
            </a:r>
            <a:endParaRPr sz="2575"/>
          </a:p>
          <a:p>
            <a:pPr indent="-628650" lvl="0" marL="6985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b="1" lang="en-US" sz="2900"/>
              <a:t>Age() </a:t>
            </a:r>
            <a:endParaRPr b="1" sz="2900"/>
          </a:p>
          <a:p>
            <a:pPr indent="-628650" lvl="1" marL="1371600" rtl="0" algn="l"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lang="en-US" sz="2900"/>
              <a:t>is derived attribute – should not be included in the relation schema.</a:t>
            </a:r>
            <a:endParaRPr sz="2900"/>
          </a:p>
          <a:p>
            <a:pPr indent="-628650" lvl="0" marL="6985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b="1" lang="en-US" sz="2900"/>
              <a:t>{ContactInfo}</a:t>
            </a:r>
            <a:r>
              <a:rPr lang="en-US" sz="2900"/>
              <a:t> is multi-valued attribute</a:t>
            </a:r>
            <a:endParaRPr sz="2900"/>
          </a:p>
          <a:p>
            <a:pPr indent="-628650" lvl="1" marL="1371600" rtl="0" algn="l"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lang="en-US" sz="2900"/>
              <a:t>(</a:t>
            </a:r>
            <a:r>
              <a:rPr lang="en-US" sz="2900">
                <a:solidFill>
                  <a:srgbClr val="FF0000"/>
                </a:solidFill>
              </a:rPr>
              <a:t>see next slide</a:t>
            </a:r>
            <a:r>
              <a:rPr lang="en-US" sz="2900"/>
              <a:t>)</a:t>
            </a:r>
            <a:endParaRPr b="1" sz="3900"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4575" y="2259550"/>
            <a:ext cx="4306550" cy="499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Representing Multi-valued attributes (MVA) in relation schema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098550" y="2085700"/>
            <a:ext cx="11276100" cy="76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647700" lvl="0" marL="6985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b="1" lang="en-US" sz="3200"/>
              <a:t>Approach:  </a:t>
            </a:r>
            <a:r>
              <a:rPr lang="en-US" sz="3200"/>
              <a:t>to combine the PK of the entity </a:t>
            </a:r>
            <a:r>
              <a:rPr lang="en-US" sz="3200"/>
              <a:t>containing</a:t>
            </a:r>
            <a:r>
              <a:rPr lang="en-US" sz="3200"/>
              <a:t> a MVA and MVA itself to form a new relation (also PK).</a:t>
            </a:r>
            <a:endParaRPr sz="3200"/>
          </a:p>
          <a:p>
            <a:pPr indent="0" lvl="0" marL="6985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/>
          </a:p>
          <a:p>
            <a:pPr indent="-632759" lvl="1" marL="1371600" rtl="0" algn="l">
              <a:spcBef>
                <a:spcPts val="0"/>
              </a:spcBef>
              <a:spcAft>
                <a:spcPts val="0"/>
              </a:spcAft>
              <a:buSzPts val="2965"/>
              <a:buChar char="○"/>
            </a:pPr>
            <a:r>
              <a:rPr lang="en-US" sz="2964"/>
              <a:t>PK of entity containing MVA</a:t>
            </a:r>
            <a:r>
              <a:rPr b="1" lang="en-US" sz="2964"/>
              <a:t> – &gt; </a:t>
            </a:r>
            <a:r>
              <a:rPr b="1" lang="en-US" sz="2964"/>
              <a:t>AuthorID</a:t>
            </a:r>
            <a:endParaRPr b="1" sz="2964"/>
          </a:p>
          <a:p>
            <a:pPr indent="-632759" lvl="1" marL="1371600" rtl="0" algn="l">
              <a:spcBef>
                <a:spcPts val="0"/>
              </a:spcBef>
              <a:spcAft>
                <a:spcPts val="0"/>
              </a:spcAft>
              <a:buSzPts val="2965"/>
              <a:buChar char="○"/>
            </a:pPr>
            <a:r>
              <a:rPr lang="en-US" sz="2964"/>
              <a:t>Multi-valued  attribute – &gt; </a:t>
            </a:r>
            <a:r>
              <a:rPr b="1" lang="en-US" sz="2964"/>
              <a:t>ContactInfo</a:t>
            </a:r>
            <a:endParaRPr b="1" sz="2964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-632759" lvl="1" marL="1371600" rtl="0" algn="l">
              <a:spcBef>
                <a:spcPts val="0"/>
              </a:spcBef>
              <a:spcAft>
                <a:spcPts val="0"/>
              </a:spcAft>
              <a:buSzPts val="2965"/>
              <a:buChar char="○"/>
            </a:pPr>
            <a:r>
              <a:rPr lang="en-US" sz="2964"/>
              <a:t>Name a n</a:t>
            </a:r>
            <a:r>
              <a:rPr lang="en-US" sz="2964"/>
              <a:t>ew relation without MVA – &gt; </a:t>
            </a:r>
            <a:r>
              <a:rPr b="1" lang="en-US" sz="2964"/>
              <a:t>entity_Name</a:t>
            </a:r>
            <a:r>
              <a:rPr lang="en-US" sz="2964"/>
              <a:t>  and </a:t>
            </a:r>
            <a:r>
              <a:rPr b="1" lang="en-US" sz="2964"/>
              <a:t>MVA</a:t>
            </a:r>
            <a:endParaRPr b="1" sz="2964"/>
          </a:p>
          <a:p>
            <a:pPr indent="-632759" lvl="1" marL="1371600" rtl="0" algn="l">
              <a:spcBef>
                <a:spcPts val="0"/>
              </a:spcBef>
              <a:spcAft>
                <a:spcPts val="0"/>
              </a:spcAft>
              <a:buSzPts val="2965"/>
              <a:buChar char="○"/>
            </a:pPr>
            <a:r>
              <a:rPr lang="en-US" sz="2964"/>
              <a:t>PK in new relation  – &gt; entity_PK + MVA</a:t>
            </a:r>
            <a:endParaRPr sz="2964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-619029" lvl="1" marL="1371600" rtl="0" algn="l">
              <a:spcBef>
                <a:spcPts val="0"/>
              </a:spcBef>
              <a:spcAft>
                <a:spcPts val="0"/>
              </a:spcAft>
              <a:buSzPts val="2748"/>
              <a:buChar char="○"/>
            </a:pPr>
            <a:r>
              <a:rPr lang="en-US" sz="2748"/>
              <a:t>Author_ContactInfo (</a:t>
            </a:r>
            <a:r>
              <a:rPr lang="en-US" sz="2748" u="sng"/>
              <a:t>AuthorID, ContactInfo</a:t>
            </a:r>
            <a:r>
              <a:rPr lang="en-US" sz="2748"/>
              <a:t>) </a:t>
            </a:r>
            <a:endParaRPr sz="2748"/>
          </a:p>
          <a:p>
            <a:pPr indent="-536479" lvl="2" marL="1936750" rtl="0" algn="l">
              <a:spcBef>
                <a:spcPts val="0"/>
              </a:spcBef>
              <a:spcAft>
                <a:spcPts val="0"/>
              </a:spcAft>
              <a:buSzPts val="2748"/>
              <a:buChar char="■"/>
            </a:pPr>
            <a:r>
              <a:rPr lang="en-US" sz="2748"/>
              <a:t>if AuthorID 111 enters two ContactInfo [234, 345]</a:t>
            </a:r>
            <a:endParaRPr sz="2748"/>
          </a:p>
          <a:p>
            <a:pPr indent="-587279" lvl="3" marL="2527300" rtl="0" algn="l">
              <a:spcBef>
                <a:spcPts val="0"/>
              </a:spcBef>
              <a:spcAft>
                <a:spcPts val="0"/>
              </a:spcAft>
              <a:buSzPts val="2748"/>
              <a:buChar char="●"/>
            </a:pPr>
            <a:r>
              <a:rPr lang="en-US" sz="2348"/>
              <a:t>tuple 1: [111: 234]</a:t>
            </a:r>
            <a:endParaRPr sz="2348"/>
          </a:p>
          <a:p>
            <a:pPr indent="-561879" lvl="3" marL="2527300" rtl="0" algn="l">
              <a:spcBef>
                <a:spcPts val="0"/>
              </a:spcBef>
              <a:spcAft>
                <a:spcPts val="0"/>
              </a:spcAft>
              <a:buSzPts val="2348"/>
              <a:buChar char="●"/>
            </a:pPr>
            <a:r>
              <a:rPr lang="en-US" sz="2348"/>
              <a:t>tuple 2: [111: 345]</a:t>
            </a:r>
            <a:endParaRPr sz="2348"/>
          </a:p>
          <a:p>
            <a:pPr indent="0" lvl="0" marL="2527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652505" lvl="1" marL="1371600" rtl="0" algn="l">
              <a:spcBef>
                <a:spcPts val="0"/>
              </a:spcBef>
              <a:spcAft>
                <a:spcPts val="0"/>
              </a:spcAft>
              <a:buSzPts val="3276"/>
              <a:buChar char="○"/>
            </a:pPr>
            <a:r>
              <a:rPr lang="en-US" sz="3275"/>
              <a:t>Relation schemas to store Author information:</a:t>
            </a:r>
            <a:endParaRPr sz="3275"/>
          </a:p>
          <a:p>
            <a:pPr indent="-552025" lvl="2" marL="1936750" rtl="0" algn="l">
              <a:spcBef>
                <a:spcPts val="0"/>
              </a:spcBef>
              <a:spcAft>
                <a:spcPts val="0"/>
              </a:spcAft>
              <a:buSzPts val="2993"/>
              <a:buChar char="■"/>
            </a:pPr>
            <a:r>
              <a:rPr lang="en-US" sz="2369"/>
              <a:t>Author (</a:t>
            </a:r>
            <a:r>
              <a:rPr lang="en-US" sz="2369" u="sng"/>
              <a:t>AuthorID</a:t>
            </a:r>
            <a:r>
              <a:rPr lang="en-US" sz="2369"/>
              <a:t>, AuthorName_FirstName, AuthorName_LastName, BirthDate)</a:t>
            </a:r>
            <a:endParaRPr sz="2369"/>
          </a:p>
          <a:p>
            <a:pPr indent="-552025" lvl="2" marL="1936750" rtl="0" algn="l">
              <a:spcBef>
                <a:spcPts val="0"/>
              </a:spcBef>
              <a:spcAft>
                <a:spcPts val="0"/>
              </a:spcAft>
              <a:buSzPts val="2993"/>
              <a:buChar char="■"/>
            </a:pPr>
            <a:r>
              <a:rPr lang="en-US" sz="2287"/>
              <a:t>Author_ContactInfo (</a:t>
            </a:r>
            <a:r>
              <a:rPr lang="en-US" sz="2287" u="sng"/>
              <a:t>AuthorID, ContactInfo</a:t>
            </a:r>
            <a:r>
              <a:rPr lang="en-US" sz="2287"/>
              <a:t>) </a:t>
            </a:r>
            <a:endParaRPr b="1" sz="3900"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4575" y="2259550"/>
            <a:ext cx="4306550" cy="499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E-R Design issues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1098550" y="2085698"/>
            <a:ext cx="7680900" cy="6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92150" lvl="0" marL="698500" rtl="0" algn="l"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en-US" sz="3900"/>
              <a:t>Use of entity sets vs attributes</a:t>
            </a:r>
            <a:endParaRPr sz="3900"/>
          </a:p>
          <a:p>
            <a:pPr indent="-571500" lvl="2" marL="1936750" rtl="0" algn="l">
              <a:spcBef>
                <a:spcPts val="0"/>
              </a:spcBef>
              <a:spcAft>
                <a:spcPts val="0"/>
              </a:spcAft>
              <a:buSzPts val="3300"/>
              <a:buChar char="■"/>
            </a:pPr>
            <a:r>
              <a:rPr lang="en-US" sz="3300"/>
              <a:t>the </a:t>
            </a:r>
            <a:r>
              <a:rPr lang="en-US" sz="3300"/>
              <a:t>decision depends on the structure of </a:t>
            </a:r>
            <a:r>
              <a:rPr lang="en-US" sz="3300"/>
              <a:t>enterprise</a:t>
            </a:r>
            <a:r>
              <a:rPr lang="en-US" sz="3300"/>
              <a:t> being modeled.</a:t>
            </a:r>
            <a:endParaRPr sz="3300"/>
          </a:p>
          <a:p>
            <a:pPr indent="-615950" lvl="1" marL="1828800" rtl="0" algn="l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b="1" lang="en-US" sz="2700"/>
              <a:t>case I: </a:t>
            </a:r>
            <a:endParaRPr b="1" sz="2700"/>
          </a:p>
          <a:p>
            <a:pPr indent="-584200" lvl="3" marL="25273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if organization wants to collect only one phone number</a:t>
            </a:r>
            <a:endParaRPr sz="2700"/>
          </a:p>
          <a:p>
            <a:pPr indent="-615950" lvl="1" marL="1828800" rtl="0" algn="l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b="1" lang="en-US" sz="2700"/>
              <a:t>case II: </a:t>
            </a:r>
            <a:endParaRPr b="1" sz="2700"/>
          </a:p>
          <a:p>
            <a:pPr indent="-584200" lvl="3" marL="25273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wants to collect more info on phone, e.g., typeOfPhone, service_company.</a:t>
            </a:r>
            <a:endParaRPr sz="2700"/>
          </a:p>
          <a:p>
            <a:pPr indent="-533400" lvl="2" marL="193675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700"/>
              <a:buChar char="■"/>
            </a:pPr>
            <a:r>
              <a:rPr b="1" lang="en-US" sz="2700"/>
              <a:t>case III: </a:t>
            </a:r>
            <a:endParaRPr b="1" sz="2700"/>
          </a:p>
          <a:p>
            <a:pPr indent="-584200" lvl="3" marL="2527300" rtl="0" algn="l">
              <a:spcBef>
                <a:spcPts val="0"/>
              </a:spcBef>
              <a:spcAft>
                <a:spcPts val="0"/>
              </a:spcAft>
              <a:buClr>
                <a:srgbClr val="F8BC65"/>
              </a:buClr>
              <a:buSzPts val="2700"/>
              <a:buChar char="●"/>
            </a:pPr>
            <a:r>
              <a:rPr lang="en-US" sz="2700"/>
              <a:t>wants to collect more than one phone number.</a:t>
            </a:r>
            <a:endParaRPr sz="3900"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4025" y="2416790"/>
            <a:ext cx="9203751" cy="3544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06250" y="6104675"/>
            <a:ext cx="2993199" cy="324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13138750" y="4863175"/>
            <a:ext cx="551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0000"/>
                </a:solidFill>
              </a:rPr>
              <a:t>VS</a:t>
            </a:r>
            <a:endParaRPr b="1" sz="2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E-R Design issues  …cont’d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1098550" y="2085698"/>
            <a:ext cx="7680900" cy="6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92150" lvl="0" marL="698500" rtl="0" algn="l"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en-US" sz="3900"/>
              <a:t>Use of entity sets vs relationships sets</a:t>
            </a:r>
            <a:endParaRPr sz="3900"/>
          </a:p>
          <a:p>
            <a:pPr indent="-640320" lvl="1" marL="1371600" rtl="0" algn="l">
              <a:spcBef>
                <a:spcPts val="0"/>
              </a:spcBef>
              <a:spcAft>
                <a:spcPts val="0"/>
              </a:spcAft>
              <a:buSzPts val="3084"/>
              <a:buChar char="○"/>
            </a:pPr>
            <a:r>
              <a:rPr lang="en-US" sz="3083"/>
              <a:t>want to decide whether objects in a relationship are entities or relationship.</a:t>
            </a:r>
            <a:endParaRPr sz="3083"/>
          </a:p>
          <a:p>
            <a:pPr indent="-640320" lvl="1" marL="1371600" rtl="0" algn="l">
              <a:spcBef>
                <a:spcPts val="0"/>
              </a:spcBef>
              <a:spcAft>
                <a:spcPts val="0"/>
              </a:spcAft>
              <a:buSzPts val="3084"/>
              <a:buChar char="○"/>
            </a:pPr>
            <a:r>
              <a:rPr b="1" lang="en-US" sz="3083"/>
              <a:t>Example</a:t>
            </a:r>
            <a:r>
              <a:rPr lang="en-US" sz="3083"/>
              <a:t>: </a:t>
            </a:r>
            <a:endParaRPr sz="3083"/>
          </a:p>
          <a:p>
            <a:pPr indent="-557770" lvl="2" marL="1936750" rtl="0" algn="l">
              <a:spcBef>
                <a:spcPts val="0"/>
              </a:spcBef>
              <a:spcAft>
                <a:spcPts val="0"/>
              </a:spcAft>
              <a:buSzPts val="3084"/>
              <a:buChar char="■"/>
            </a:pPr>
            <a:r>
              <a:rPr lang="en-US" sz="3083"/>
              <a:t>customer has loan of a </a:t>
            </a:r>
            <a:r>
              <a:rPr lang="en-US" sz="3083"/>
              <a:t>particular amount in a branch. </a:t>
            </a:r>
            <a:endParaRPr sz="3083"/>
          </a:p>
          <a:p>
            <a:pPr indent="-589520" lvl="3" marL="2527300" rtl="0" algn="l">
              <a:spcBef>
                <a:spcPts val="0"/>
              </a:spcBef>
              <a:spcAft>
                <a:spcPts val="0"/>
              </a:spcAft>
              <a:buSzPts val="2784"/>
              <a:buChar char="●"/>
            </a:pPr>
            <a:r>
              <a:rPr lang="en-US" sz="2783"/>
              <a:t>loan in this relationship is an entity with loanNumber and amount as attributes</a:t>
            </a:r>
            <a:endParaRPr sz="2783"/>
          </a:p>
          <a:p>
            <a:pPr indent="-640320" lvl="1" marL="1371600" rtl="0" algn="l">
              <a:spcBef>
                <a:spcPts val="0"/>
              </a:spcBef>
              <a:spcAft>
                <a:spcPts val="0"/>
              </a:spcAft>
              <a:buSzPts val="3084"/>
              <a:buChar char="○"/>
            </a:pPr>
            <a:r>
              <a:rPr b="1" lang="en-US" sz="3083"/>
              <a:t>Approach</a:t>
            </a:r>
            <a:r>
              <a:rPr lang="en-US" sz="3083"/>
              <a:t>: create a loan as an entity</a:t>
            </a:r>
            <a:endParaRPr sz="3900"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9450" y="3959328"/>
            <a:ext cx="9203748" cy="2368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E-R Design issues  …cont’d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1098550" y="2085700"/>
            <a:ext cx="8045400" cy="6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92150" lvl="0" marL="698500" rtl="0" algn="l"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b="1" lang="en-US" sz="3900"/>
              <a:t>Binary vs n-ary relationships</a:t>
            </a:r>
            <a:endParaRPr b="1" sz="3900"/>
          </a:p>
          <a:p>
            <a:pPr indent="-641350" lvl="1" marL="1371600" rtl="0" algn="l">
              <a:spcBef>
                <a:spcPts val="0"/>
              </a:spcBef>
              <a:spcAft>
                <a:spcPts val="0"/>
              </a:spcAft>
              <a:buSzPts val="3100"/>
              <a:buChar char="○"/>
            </a:pPr>
            <a:r>
              <a:rPr lang="en-US" sz="3100"/>
              <a:t>preferable to replace non-binary relationships with distinct binary relationships.</a:t>
            </a:r>
            <a:endParaRPr sz="3100"/>
          </a:p>
          <a:p>
            <a:pPr indent="-692150" lvl="0" marL="698500" rtl="0" algn="l"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b="1" lang="en-US" sz="3900"/>
              <a:t>Note – </a:t>
            </a:r>
            <a:endParaRPr b="1" sz="3900"/>
          </a:p>
          <a:p>
            <a:pPr indent="-641350" lvl="1" marL="1371600" rtl="0" algn="l">
              <a:spcBef>
                <a:spcPts val="0"/>
              </a:spcBef>
              <a:spcAft>
                <a:spcPts val="0"/>
              </a:spcAft>
              <a:buSzPts val="3100"/>
              <a:buChar char="○"/>
            </a:pPr>
            <a:r>
              <a:rPr lang="en-US" sz="3100"/>
              <a:t>there are relationships that are naturally non-binary</a:t>
            </a:r>
            <a:endParaRPr sz="3100"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5525" y="2431565"/>
            <a:ext cx="8839251" cy="4320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8075" y="6020347"/>
            <a:ext cx="5822562" cy="4082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1098550" y="161375"/>
            <a:ext cx="80454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E-R Design issues  …cont’d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1098550" y="2085700"/>
            <a:ext cx="8045400" cy="6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692150" lvl="0" marL="698500" rtl="0" algn="l"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en-US" sz="3900"/>
              <a:t>Placement of relationship attributes</a:t>
            </a:r>
            <a:endParaRPr sz="3900"/>
          </a:p>
          <a:p>
            <a:pPr indent="-641350" lvl="1" marL="1371600" rtl="0" algn="l">
              <a:spcBef>
                <a:spcPts val="0"/>
              </a:spcBef>
              <a:spcAft>
                <a:spcPts val="0"/>
              </a:spcAft>
              <a:buSzPts val="3100"/>
              <a:buChar char="○"/>
            </a:pPr>
            <a:r>
              <a:rPr b="1" lang="en-US" sz="3100"/>
              <a:t>A</a:t>
            </a:r>
            <a:r>
              <a:rPr b="1" lang="en-US" sz="3100"/>
              <a:t>ttributes of 1:M relationship</a:t>
            </a:r>
            <a:endParaRPr b="1" sz="3100"/>
          </a:p>
          <a:p>
            <a:pPr indent="-539750" lvl="2" marL="1936750" rtl="0" algn="l"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 sz="2800"/>
              <a:t>can be moved to the many side of the relationship</a:t>
            </a:r>
            <a:endParaRPr sz="2800"/>
          </a:p>
          <a:p>
            <a:pPr indent="0" lvl="0" marL="1936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-641350" lvl="1" marL="1371600" rtl="0" algn="l">
              <a:spcBef>
                <a:spcPts val="0"/>
              </a:spcBef>
              <a:spcAft>
                <a:spcPts val="0"/>
              </a:spcAft>
              <a:buSzPts val="3100"/>
              <a:buChar char="○"/>
            </a:pPr>
            <a:r>
              <a:rPr b="1" lang="en-US" sz="3100"/>
              <a:t>Attributes of a 1:1 </a:t>
            </a:r>
            <a:r>
              <a:rPr b="1" lang="en-US" sz="3100"/>
              <a:t>relationship</a:t>
            </a:r>
            <a:endParaRPr b="1" sz="3100"/>
          </a:p>
          <a:p>
            <a:pPr indent="-539750" lvl="2" marL="1936750" rtl="0" algn="l"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 sz="2800"/>
              <a:t>can be placed on either sides.</a:t>
            </a:r>
            <a:endParaRPr sz="2800"/>
          </a:p>
          <a:p>
            <a:pPr indent="0" lvl="0" marL="1936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-641350" lvl="1" marL="1371600" rtl="0" algn="l">
              <a:spcBef>
                <a:spcPts val="0"/>
              </a:spcBef>
              <a:spcAft>
                <a:spcPts val="0"/>
              </a:spcAft>
              <a:buSzPts val="3100"/>
              <a:buChar char="○"/>
            </a:pPr>
            <a:r>
              <a:rPr b="1" lang="en-US" sz="3100"/>
              <a:t>Attributes of a M:M </a:t>
            </a:r>
            <a:r>
              <a:rPr b="1" lang="en-US" sz="3100"/>
              <a:t>relationship</a:t>
            </a:r>
            <a:endParaRPr b="1" sz="3100"/>
          </a:p>
          <a:p>
            <a:pPr indent="-539750" lvl="2" marL="1936750" rtl="0" algn="l"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 sz="2800"/>
              <a:t>to </a:t>
            </a:r>
            <a:r>
              <a:rPr lang="en-US" sz="2800"/>
              <a:t>be included in the bridge entity</a:t>
            </a:r>
            <a:endParaRPr sz="2800"/>
          </a:p>
          <a:p>
            <a:pPr indent="-622300" lvl="0" marL="6985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Example: </a:t>
            </a:r>
            <a:endParaRPr sz="2800"/>
          </a:p>
          <a:p>
            <a:pPr indent="-622300" lvl="1" marL="13716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A customer makes </a:t>
            </a:r>
            <a:r>
              <a:rPr lang="en-US" sz="2800"/>
              <a:t>deposits to an account. Each deposit records date and amount.</a:t>
            </a:r>
            <a:endParaRPr sz="2800"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1500" y="2647025"/>
            <a:ext cx="5970475" cy="289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23675" y="275000"/>
            <a:ext cx="6266174" cy="276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84363" y="5689875"/>
            <a:ext cx="7869263" cy="27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1098550" y="2085700"/>
            <a:ext cx="15582600" cy="6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0" lvl="0" marL="698500" rtl="0" algn="l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en-US"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enrichment activities on extended ERDs in the assessment section </a:t>
            </a:r>
            <a:r>
              <a:rPr b="0" i="0" lang="en-US"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0"/>
          </a:p>
          <a:p>
            <a:pPr indent="-723900" lvl="1" marL="1371600" rtl="0" algn="l">
              <a:spcBef>
                <a:spcPts val="1200"/>
              </a:spcBef>
              <a:spcAft>
                <a:spcPts val="0"/>
              </a:spcAft>
              <a:buSzPts val="3200"/>
              <a:buChar char="○"/>
            </a:pPr>
            <a:r>
              <a:rPr lang="en-US"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Attempt activities 3.1 and 3.2</a:t>
            </a:r>
            <a:endParaRPr sz="3200"/>
          </a:p>
        </p:txBody>
      </p:sp>
      <p:sp>
        <p:nvSpPr>
          <p:cNvPr id="183" name="Google Shape;183;p27"/>
          <p:cNvSpPr txBox="1"/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Activities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ctrTitle"/>
          </p:nvPr>
        </p:nvSpPr>
        <p:spPr>
          <a:xfrm>
            <a:off x="2644777" y="2819401"/>
            <a:ext cx="12998400" cy="25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182875" spcFirstLastPara="1" rIns="1828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7920"/>
              <a:buNone/>
            </a:pPr>
            <a:r>
              <a:rPr lang="en-US"/>
              <a:t>Lesson 3: Extended ER Model/Diagam</a:t>
            </a:r>
            <a:endParaRPr/>
          </a:p>
        </p:txBody>
      </p:sp>
      <p:sp>
        <p:nvSpPr>
          <p:cNvPr id="46" name="Google Shape;46;p10"/>
          <p:cNvSpPr txBox="1"/>
          <p:nvPr>
            <p:ph idx="1" type="subTitle"/>
          </p:nvPr>
        </p:nvSpPr>
        <p:spPr>
          <a:xfrm>
            <a:off x="2644777" y="5330827"/>
            <a:ext cx="12998400" cy="13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960"/>
              <a:buNone/>
            </a:pPr>
            <a:r>
              <a:rPr lang="en-US"/>
              <a:t>Gerald Balekaki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1098550" y="2085698"/>
            <a:ext cx="7680960" cy="6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635000" lvl="0" marL="6985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-US" sz="3000"/>
              <a:t>Introduction</a:t>
            </a:r>
            <a:endParaRPr sz="2600"/>
          </a:p>
          <a:p>
            <a:pPr indent="-635000" lvl="0" marL="698500" rtl="0" algn="l"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b="1" lang="en-US" sz="3000"/>
              <a:t>Extended-ERD features</a:t>
            </a:r>
            <a:endParaRPr b="1" sz="3000"/>
          </a:p>
          <a:p>
            <a:pPr indent="-584200" lvl="1" marL="1371600" rtl="0" algn="l">
              <a:spcBef>
                <a:spcPts val="4000"/>
              </a:spcBef>
              <a:spcAft>
                <a:spcPts val="0"/>
              </a:spcAft>
              <a:buClr>
                <a:schemeClr val="accent4"/>
              </a:buClr>
              <a:buSzPts val="2200"/>
              <a:buChar char="○"/>
            </a:pPr>
            <a:r>
              <a:rPr lang="en-US" sz="2200"/>
              <a:t>Subtype and supertype</a:t>
            </a:r>
            <a:endParaRPr sz="2200"/>
          </a:p>
          <a:p>
            <a:pPr indent="-584200" lvl="1" marL="1371600" rtl="0" algn="l">
              <a:spcBef>
                <a:spcPts val="4000"/>
              </a:spcBef>
              <a:spcAft>
                <a:spcPts val="0"/>
              </a:spcAft>
              <a:buClr>
                <a:schemeClr val="accent4"/>
              </a:buClr>
              <a:buSzPts val="2200"/>
              <a:buChar char="○"/>
            </a:pPr>
            <a:r>
              <a:rPr lang="en-US" sz="2200"/>
              <a:t>Specialization and generalization</a:t>
            </a:r>
            <a:endParaRPr sz="2200"/>
          </a:p>
          <a:p>
            <a:pPr indent="-584200" lvl="1" marL="1371600" rtl="0" algn="l">
              <a:spcBef>
                <a:spcPts val="4000"/>
              </a:spcBef>
              <a:spcAft>
                <a:spcPts val="0"/>
              </a:spcAft>
              <a:buClr>
                <a:schemeClr val="accent4"/>
              </a:buClr>
              <a:buSzPts val="2200"/>
              <a:buChar char="○"/>
            </a:pPr>
            <a:r>
              <a:rPr lang="en-US" sz="2200"/>
              <a:t>Overlapping and disjoint constraints</a:t>
            </a:r>
            <a:endParaRPr sz="2200"/>
          </a:p>
          <a:p>
            <a:pPr indent="-584200" lvl="1" marL="1371600" rtl="0" algn="l">
              <a:spcBef>
                <a:spcPts val="4000"/>
              </a:spcBef>
              <a:spcAft>
                <a:spcPts val="0"/>
              </a:spcAft>
              <a:buClr>
                <a:schemeClr val="accent4"/>
              </a:buClr>
              <a:buSzPts val="2200"/>
              <a:buChar char="○"/>
            </a:pPr>
            <a:r>
              <a:rPr lang="en-US" sz="2200"/>
              <a:t>Completeness constraints (total and partial)</a:t>
            </a:r>
            <a:endParaRPr sz="2200"/>
          </a:p>
          <a:p>
            <a:pPr indent="-635000" lvl="0" marL="698500" rtl="0" algn="l"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b="1" lang="en-US" sz="3000"/>
              <a:t>E-ERD design example</a:t>
            </a:r>
            <a:endParaRPr b="1" sz="3000"/>
          </a:p>
          <a:p>
            <a:pPr indent="-635000" lvl="0" marL="698500" rtl="0" algn="l"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b="1" lang="en-US" sz="3000"/>
              <a:t>Relation Schema from E-ERDs</a:t>
            </a:r>
            <a:endParaRPr b="1" sz="3000"/>
          </a:p>
        </p:txBody>
      </p:sp>
      <p:sp>
        <p:nvSpPr>
          <p:cNvPr id="189" name="Google Shape;189;p28"/>
          <p:cNvSpPr txBox="1"/>
          <p:nvPr>
            <p:ph idx="2" type="body"/>
          </p:nvPr>
        </p:nvSpPr>
        <p:spPr>
          <a:xfrm>
            <a:off x="9502142" y="2085698"/>
            <a:ext cx="7680960" cy="6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4500" lvl="0" marL="698500" rtl="0" algn="l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b="1"/>
          </a:p>
          <a:p>
            <a:pPr indent="-698500" lvl="0" marL="698500" rtl="0" algn="l">
              <a:spcBef>
                <a:spcPts val="3200"/>
              </a:spcBef>
              <a:spcAft>
                <a:spcPts val="0"/>
              </a:spcAft>
              <a:buSzPts val="4000"/>
              <a:buChar char="●"/>
            </a:pPr>
            <a:r>
              <a:rPr b="1" lang="en-US"/>
              <a:t>🡺</a:t>
            </a:r>
            <a:r>
              <a:rPr b="1" lang="en-US">
                <a:solidFill>
                  <a:srgbClr val="FF0000"/>
                </a:solidFill>
              </a:rPr>
              <a:t>NEXT </a:t>
            </a:r>
            <a:endParaRPr>
              <a:solidFill>
                <a:srgbClr val="FF0000"/>
              </a:solidFill>
            </a:endParaRPr>
          </a:p>
          <a:p>
            <a:pPr indent="-673100" lvl="1" marL="1371600" rtl="0" algn="l">
              <a:spcBef>
                <a:spcPts val="1200"/>
              </a:spcBef>
              <a:spcAft>
                <a:spcPts val="0"/>
              </a:spcAft>
              <a:buSzPts val="3600"/>
              <a:buChar char="○"/>
            </a:pPr>
            <a:r>
              <a:rPr b="1" lang="en-US"/>
              <a:t>Functional dependency</a:t>
            </a:r>
            <a:endParaRPr/>
          </a:p>
        </p:txBody>
      </p:sp>
      <p:sp>
        <p:nvSpPr>
          <p:cNvPr id="190" name="Google Shape;190;p28"/>
          <p:cNvSpPr txBox="1"/>
          <p:nvPr>
            <p:ph type="title"/>
          </p:nvPr>
        </p:nvSpPr>
        <p:spPr>
          <a:xfrm>
            <a:off x="1098550" y="161365"/>
            <a:ext cx="16084552" cy="15514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1098551" y="161926"/>
            <a:ext cx="1608455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1098551" y="2051049"/>
            <a:ext cx="16084550" cy="7259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35000" lvl="0" marL="6985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-US" sz="3000"/>
              <a:t>Introduction</a:t>
            </a:r>
            <a:endParaRPr sz="2600"/>
          </a:p>
          <a:p>
            <a:pPr indent="-635000" lvl="0" marL="698500" rtl="0" algn="l"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b="1" lang="en-US" sz="3000"/>
              <a:t>Extended-ERD features</a:t>
            </a:r>
            <a:endParaRPr b="1" sz="3000"/>
          </a:p>
          <a:p>
            <a:pPr indent="-584200" lvl="1" marL="1371600" rtl="0" algn="l">
              <a:spcBef>
                <a:spcPts val="400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Subtype and supertype</a:t>
            </a:r>
            <a:endParaRPr sz="2200"/>
          </a:p>
          <a:p>
            <a:pPr indent="-584200" lvl="1" marL="1371600" rtl="0" algn="l">
              <a:spcBef>
                <a:spcPts val="400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Specialization and generalization</a:t>
            </a:r>
            <a:endParaRPr sz="2200"/>
          </a:p>
          <a:p>
            <a:pPr indent="-584200" lvl="1" marL="1371600" rtl="0" algn="l">
              <a:spcBef>
                <a:spcPts val="400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Overlapping and disjoint constraints</a:t>
            </a:r>
            <a:endParaRPr sz="2200"/>
          </a:p>
          <a:p>
            <a:pPr indent="-584200" lvl="1" marL="1371600" rtl="0" algn="l">
              <a:spcBef>
                <a:spcPts val="400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Completeness constraints (</a:t>
            </a:r>
            <a:r>
              <a:rPr b="1" lang="en-US" sz="2200"/>
              <a:t>total and partial</a:t>
            </a:r>
            <a:r>
              <a:rPr lang="en-US" sz="2200"/>
              <a:t>)</a:t>
            </a:r>
            <a:endParaRPr sz="2200"/>
          </a:p>
          <a:p>
            <a:pPr indent="-635000" lvl="0" marL="698500" rtl="0" algn="l"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b="1" lang="en-US" sz="3000"/>
              <a:t>E-ERD design example</a:t>
            </a:r>
            <a:endParaRPr b="1" sz="3000"/>
          </a:p>
          <a:p>
            <a:pPr indent="-635000" lvl="0" marL="698500" rtl="0" algn="l"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b="1" lang="en-US" sz="3000"/>
              <a:t>Relation Schemas from E-ERDs</a:t>
            </a:r>
            <a:endParaRPr b="1"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1186626" y="1"/>
            <a:ext cx="160845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Introduction</a:t>
            </a:r>
            <a:endParaRPr/>
          </a:p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1098551" y="2051050"/>
            <a:ext cx="16084550" cy="6886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2600" lvl="0" marL="457200" rtl="0" algn="l">
              <a:spcBef>
                <a:spcPts val="1200"/>
              </a:spcBef>
              <a:spcAft>
                <a:spcPts val="0"/>
              </a:spcAft>
              <a:buSzPts val="4000"/>
              <a:buChar char="●"/>
            </a:pPr>
            <a:r>
              <a:rPr b="1" lang="en-US"/>
              <a:t>Extended-ERM/ERD</a:t>
            </a:r>
            <a:endParaRPr b="1"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Char char="○"/>
            </a:pPr>
            <a:r>
              <a:rPr lang="en-US"/>
              <a:t>Is also known as enhanced version of traditional ERM/ERD</a:t>
            </a:r>
            <a:endParaRPr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Char char="○"/>
            </a:pPr>
            <a:r>
              <a:rPr lang="en-US"/>
              <a:t>It extends the capabilities of ER modeling by introducing additional components.</a:t>
            </a:r>
            <a:endParaRPr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Char char="○"/>
            </a:pPr>
            <a:r>
              <a:rPr lang="en-US"/>
              <a:t>E-ERD features represent complex relationships and constraints more effectively. 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b="1" lang="en-US"/>
              <a:t>E-ERD features </a:t>
            </a:r>
            <a:endParaRPr b="1"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SzPts val="3600"/>
              <a:buChar char="○"/>
            </a:pPr>
            <a:r>
              <a:rPr lang="en-US"/>
              <a:t>Subtype and supertype entities</a:t>
            </a:r>
            <a:endParaRPr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Char char="○"/>
            </a:pPr>
            <a:r>
              <a:rPr lang="en-US"/>
              <a:t>Generalization and specialization</a:t>
            </a:r>
            <a:endParaRPr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Char char="○"/>
            </a:pPr>
            <a:r>
              <a:rPr lang="en-US"/>
              <a:t>Overlapping and disjoint constraints</a:t>
            </a:r>
            <a:endParaRPr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Char char="○"/>
            </a:pPr>
            <a:r>
              <a:rPr lang="en-US"/>
              <a:t>Completeness constraints (total/partial)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1186626" y="1"/>
            <a:ext cx="160845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Entity Subtype and Supertype </a:t>
            </a:r>
            <a:endParaRPr/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098550" y="2051050"/>
            <a:ext cx="14635200" cy="6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SzPts val="3600"/>
              <a:buChar char="●"/>
            </a:pPr>
            <a:r>
              <a:rPr b="1" lang="en-US" sz="3600"/>
              <a:t>Both entities are used in modeling hierarchical relationships between entities</a:t>
            </a:r>
            <a:endParaRPr b="1" sz="3600"/>
          </a:p>
          <a:p>
            <a:pPr indent="-438150" lvl="0" marL="9144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b="1" lang="en-US" sz="3300"/>
              <a:t>Supertype entity </a:t>
            </a:r>
            <a:endParaRPr b="1" sz="3300"/>
          </a:p>
          <a:p>
            <a:pPr indent="-412750" lvl="1" marL="1371600" rtl="0" algn="l"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lang="en-US" sz="2900"/>
              <a:t>also known as high-level entity represents a general entity</a:t>
            </a:r>
            <a:endParaRPr sz="2900"/>
          </a:p>
          <a:p>
            <a:pPr indent="-412750" lvl="1" marL="1371600" rtl="0" algn="l"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lang="en-US" sz="2900"/>
              <a:t>has common characteristics to all low-level entities (subtypes)</a:t>
            </a:r>
            <a:endParaRPr sz="2900"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438150" lvl="0" marL="914400" rtl="0" algn="l">
              <a:spcBef>
                <a:spcPts val="1200"/>
              </a:spcBef>
              <a:spcAft>
                <a:spcPts val="0"/>
              </a:spcAft>
              <a:buSzPts val="3300"/>
              <a:buChar char="●"/>
            </a:pPr>
            <a:r>
              <a:rPr b="1" lang="en-US" sz="3300"/>
              <a:t>Subtype entity</a:t>
            </a:r>
            <a:endParaRPr b="1" sz="3300"/>
          </a:p>
          <a:p>
            <a:pPr indent="-412750" lvl="1" marL="13716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900"/>
              <a:buChar char="○"/>
            </a:pPr>
            <a:r>
              <a:rPr lang="en-US" sz="2900"/>
              <a:t>also a low-level entity represents a specialized entity.</a:t>
            </a:r>
            <a:endParaRPr sz="2900"/>
          </a:p>
          <a:p>
            <a:pPr indent="-412750" lvl="1" marL="13716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900"/>
              <a:buChar char="○"/>
            </a:pPr>
            <a:r>
              <a:rPr lang="en-US" sz="2900"/>
              <a:t>it inherit attributes and relationships from the supertype.</a:t>
            </a:r>
            <a:endParaRPr sz="2900"/>
          </a:p>
          <a:p>
            <a:pPr indent="-412750" lvl="1" marL="1371600" rtl="0" algn="l"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lang="en-US" sz="2900"/>
              <a:t>has unique characteristics specific to each subtype.</a:t>
            </a:r>
            <a:endParaRPr sz="2900"/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the hierarchical relationship between these entities is known as:</a:t>
            </a:r>
            <a:endParaRPr sz="3000"/>
          </a:p>
          <a:p>
            <a:pPr indent="-419100" lvl="2" marL="1828800" rtl="0" algn="l"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US" sz="3000"/>
              <a:t> “</a:t>
            </a:r>
            <a:r>
              <a:rPr b="1" lang="en-US" sz="3000"/>
              <a:t>ISA</a:t>
            </a:r>
            <a:r>
              <a:rPr lang="en-US" sz="3000"/>
              <a:t>” Relationship</a:t>
            </a:r>
            <a:endParaRPr sz="3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193775" y="1865200"/>
            <a:ext cx="6940200" cy="76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06400" lvl="1" marL="914400" rtl="0" algn="l">
              <a:spcBef>
                <a:spcPts val="1200"/>
              </a:spcBef>
              <a:spcAft>
                <a:spcPts val="0"/>
              </a:spcAft>
              <a:buSzPts val="2800"/>
              <a:buChar char="○"/>
            </a:pPr>
            <a:r>
              <a:rPr b="1" lang="en-US" sz="3342"/>
              <a:t>Supertype</a:t>
            </a:r>
            <a:endParaRPr b="1" sz="3342"/>
          </a:p>
          <a:p>
            <a:pPr indent="-440871" lvl="2" marL="1828800" rtl="0" algn="l">
              <a:spcBef>
                <a:spcPts val="0"/>
              </a:spcBef>
              <a:spcAft>
                <a:spcPts val="0"/>
              </a:spcAft>
              <a:buSzPts val="3343"/>
              <a:buChar char="■"/>
            </a:pPr>
            <a:r>
              <a:rPr lang="en-US" sz="3342"/>
              <a:t>(Person)</a:t>
            </a:r>
            <a:endParaRPr sz="3342"/>
          </a:p>
          <a:p>
            <a:pPr indent="-415471" lvl="0" marL="914400" rtl="0" algn="l">
              <a:spcBef>
                <a:spcPts val="0"/>
              </a:spcBef>
              <a:spcAft>
                <a:spcPts val="0"/>
              </a:spcAft>
              <a:buSzPts val="2943"/>
              <a:buChar char="●"/>
            </a:pPr>
            <a:r>
              <a:rPr b="1" lang="en-US" sz="3342"/>
              <a:t>Subtypes</a:t>
            </a:r>
            <a:endParaRPr b="1" sz="3342"/>
          </a:p>
          <a:p>
            <a:pPr indent="-440871" lvl="2" marL="1828800" rtl="0" algn="l">
              <a:spcBef>
                <a:spcPts val="0"/>
              </a:spcBef>
              <a:spcAft>
                <a:spcPts val="0"/>
              </a:spcAft>
              <a:buSzPts val="3343"/>
              <a:buChar char="■"/>
            </a:pPr>
            <a:r>
              <a:rPr lang="en-US" sz="3342"/>
              <a:t>(Student, Staff, TA, RA)</a:t>
            </a:r>
            <a:endParaRPr sz="3342"/>
          </a:p>
          <a:p>
            <a:pPr indent="-440871" lvl="2" marL="1828800" rtl="0" algn="l">
              <a:spcBef>
                <a:spcPts val="0"/>
              </a:spcBef>
              <a:spcAft>
                <a:spcPts val="0"/>
              </a:spcAft>
              <a:buSzPts val="3343"/>
              <a:buChar char="■"/>
            </a:pPr>
            <a:r>
              <a:rPr lang="en-US" sz="3342"/>
              <a:t>every subtype has only one supertype (Person)</a:t>
            </a:r>
            <a:endParaRPr sz="3342"/>
          </a:p>
          <a:p>
            <a:pPr indent="-440871" lvl="0" marL="914400" rtl="0" algn="l">
              <a:spcBef>
                <a:spcPts val="0"/>
              </a:spcBef>
              <a:spcAft>
                <a:spcPts val="0"/>
              </a:spcAft>
              <a:buSzPts val="3343"/>
              <a:buChar char="●"/>
            </a:pPr>
            <a:r>
              <a:rPr b="1" lang="en-US" sz="3342"/>
              <a:t>Inherited relationship</a:t>
            </a:r>
            <a:endParaRPr b="1" sz="3342"/>
          </a:p>
          <a:p>
            <a:pPr indent="-440871" lvl="2" marL="1828800" rtl="0" algn="l">
              <a:spcBef>
                <a:spcPts val="0"/>
              </a:spcBef>
              <a:spcAft>
                <a:spcPts val="0"/>
              </a:spcAft>
              <a:buSzPts val="3343"/>
              <a:buChar char="■"/>
            </a:pPr>
            <a:r>
              <a:rPr lang="en-US" sz="3342"/>
              <a:t>association between Person and dependent </a:t>
            </a:r>
            <a:endParaRPr sz="3342"/>
          </a:p>
          <a:p>
            <a:pPr indent="-440871" lvl="0" marL="914400" rtl="0" algn="l">
              <a:spcBef>
                <a:spcPts val="0"/>
              </a:spcBef>
              <a:spcAft>
                <a:spcPts val="0"/>
              </a:spcAft>
              <a:buSzPts val="3343"/>
              <a:buChar char="●"/>
            </a:pPr>
            <a:r>
              <a:rPr b="1" lang="en-US" sz="3342"/>
              <a:t>Inherited attributes</a:t>
            </a:r>
            <a:endParaRPr b="1" sz="3342"/>
          </a:p>
          <a:p>
            <a:pPr indent="-440871" lvl="2" marL="1828800" rtl="0" algn="l">
              <a:spcBef>
                <a:spcPts val="0"/>
              </a:spcBef>
              <a:spcAft>
                <a:spcPts val="0"/>
              </a:spcAft>
              <a:buSzPts val="3343"/>
              <a:buChar char="■"/>
            </a:pPr>
            <a:r>
              <a:rPr lang="en-US" sz="3342"/>
              <a:t>PersonID, FirstName, LastName, and BirthDate </a:t>
            </a:r>
            <a:endParaRPr sz="3342"/>
          </a:p>
          <a:p>
            <a:pPr indent="-440871" lvl="0" marL="914400" rtl="0" algn="l">
              <a:spcBef>
                <a:spcPts val="0"/>
              </a:spcBef>
              <a:spcAft>
                <a:spcPts val="0"/>
              </a:spcAft>
              <a:buSzPts val="3343"/>
              <a:buChar char="●"/>
            </a:pPr>
            <a:r>
              <a:rPr b="1" lang="en-US" sz="3342"/>
              <a:t>Weak entity</a:t>
            </a:r>
            <a:endParaRPr b="1" sz="3342"/>
          </a:p>
          <a:p>
            <a:pPr indent="-440871" lvl="2" marL="1828800" rtl="0" algn="l">
              <a:spcBef>
                <a:spcPts val="0"/>
              </a:spcBef>
              <a:spcAft>
                <a:spcPts val="0"/>
              </a:spcAft>
              <a:buSzPts val="3343"/>
              <a:buChar char="■"/>
            </a:pPr>
            <a:r>
              <a:rPr lang="en-US" sz="3342"/>
              <a:t>Dependent (PK: PersonID + DepID)</a:t>
            </a:r>
            <a:endParaRPr sz="3342"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Extended-ERD </a:t>
            </a:r>
            <a:endParaRPr/>
          </a:p>
        </p:txBody>
      </p:sp>
      <p:grpSp>
        <p:nvGrpSpPr>
          <p:cNvPr id="71" name="Google Shape;71;p14"/>
          <p:cNvGrpSpPr/>
          <p:nvPr/>
        </p:nvGrpSpPr>
        <p:grpSpPr>
          <a:xfrm>
            <a:off x="9694875" y="5006200"/>
            <a:ext cx="2442475" cy="2989725"/>
            <a:chOff x="9694875" y="5006200"/>
            <a:chExt cx="2442475" cy="2989725"/>
          </a:xfrm>
        </p:grpSpPr>
        <p:sp>
          <p:nvSpPr>
            <p:cNvPr id="72" name="Google Shape;72;p14"/>
            <p:cNvSpPr txBox="1"/>
            <p:nvPr/>
          </p:nvSpPr>
          <p:spPr>
            <a:xfrm>
              <a:off x="11483650" y="5006200"/>
              <a:ext cx="6537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rgbClr val="FF0000"/>
                  </a:solidFill>
                </a:rPr>
                <a:t>ISA</a:t>
              </a:r>
              <a:endParaRPr b="1" sz="2100">
                <a:solidFill>
                  <a:srgbClr val="FF0000"/>
                </a:solidFill>
              </a:endParaRPr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9694875" y="7488025"/>
              <a:ext cx="6537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rgbClr val="FF0000"/>
                  </a:solidFill>
                </a:rPr>
                <a:t>ISA</a:t>
              </a:r>
              <a:endParaRPr b="1" sz="2100">
                <a:solidFill>
                  <a:srgbClr val="FF0000"/>
                </a:solidFill>
              </a:endParaRPr>
            </a:p>
          </p:txBody>
        </p:sp>
      </p:grp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4958" y="1865199"/>
            <a:ext cx="10486794" cy="764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193775" y="1865200"/>
            <a:ext cx="6940200" cy="76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1" marL="914400" rtl="0" algn="l">
              <a:spcBef>
                <a:spcPts val="1200"/>
              </a:spcBef>
              <a:spcAft>
                <a:spcPts val="0"/>
              </a:spcAft>
              <a:buSzPts val="2800"/>
              <a:buChar char="○"/>
            </a:pPr>
            <a:r>
              <a:rPr b="1" lang="en-US" sz="3342"/>
              <a:t>Specialization</a:t>
            </a:r>
            <a:endParaRPr b="1" sz="3342"/>
          </a:p>
          <a:p>
            <a:pPr indent="-374650" lvl="2" marL="1828800" rtl="0" algn="l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842"/>
              <a:t>top-down design process</a:t>
            </a:r>
            <a:endParaRPr sz="2842"/>
          </a:p>
          <a:p>
            <a:pPr indent="-409121" lvl="2" marL="1828800" rtl="0" algn="l">
              <a:spcBef>
                <a:spcPts val="0"/>
              </a:spcBef>
              <a:spcAft>
                <a:spcPts val="0"/>
              </a:spcAft>
              <a:buSzPts val="2843"/>
              <a:buChar char="■"/>
            </a:pPr>
            <a:r>
              <a:rPr lang="en-US" sz="2842"/>
              <a:t>is based on grouping unique characteristics and relationships of subtypes</a:t>
            </a:r>
            <a:endParaRPr sz="2842"/>
          </a:p>
          <a:p>
            <a:pPr indent="-409121" lvl="2" marL="1828800" rtl="0" algn="l">
              <a:spcBef>
                <a:spcPts val="0"/>
              </a:spcBef>
              <a:spcAft>
                <a:spcPts val="0"/>
              </a:spcAft>
              <a:buSzPts val="2843"/>
              <a:buChar char="■"/>
            </a:pPr>
            <a:r>
              <a:rPr lang="en-US" sz="2842"/>
              <a:t>relates to more specific subtypes from supertypes</a:t>
            </a:r>
            <a:endParaRPr sz="2842"/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42"/>
          </a:p>
          <a:p>
            <a:pPr indent="-415471" lvl="0" marL="914400" rtl="0" algn="l">
              <a:spcBef>
                <a:spcPts val="1200"/>
              </a:spcBef>
              <a:spcAft>
                <a:spcPts val="0"/>
              </a:spcAft>
              <a:buSzPts val="2943"/>
              <a:buChar char="●"/>
            </a:pPr>
            <a:r>
              <a:rPr b="1" lang="en-US" sz="3342"/>
              <a:t>Generalization</a:t>
            </a:r>
            <a:endParaRPr b="1" sz="3342"/>
          </a:p>
          <a:p>
            <a:pPr indent="-400050" lvl="2" marL="18288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Char char="■"/>
            </a:pPr>
            <a:r>
              <a:rPr lang="en-US" sz="2842"/>
              <a:t>bottom up design process</a:t>
            </a:r>
            <a:endParaRPr sz="2842"/>
          </a:p>
          <a:p>
            <a:pPr indent="-409121" lvl="2" marL="18288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43"/>
              <a:buChar char="■"/>
            </a:pPr>
            <a:r>
              <a:rPr lang="en-US" sz="2842"/>
              <a:t>is based on grouping common characteristics and relationships of subtypes</a:t>
            </a:r>
            <a:endParaRPr sz="2842"/>
          </a:p>
          <a:p>
            <a:pPr indent="-409121" lvl="2" marL="18288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43"/>
              <a:buChar char="■"/>
            </a:pPr>
            <a:r>
              <a:rPr lang="en-US" sz="2842"/>
              <a:t>relates to more generic supertypes from subtypes</a:t>
            </a:r>
            <a:endParaRPr sz="2842"/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1098550" y="161365"/>
            <a:ext cx="16084552" cy="15514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Specialization and Generalization</a:t>
            </a:r>
            <a:endParaRPr/>
          </a:p>
        </p:txBody>
      </p:sp>
      <p:grpSp>
        <p:nvGrpSpPr>
          <p:cNvPr id="81" name="Google Shape;81;p15"/>
          <p:cNvGrpSpPr/>
          <p:nvPr/>
        </p:nvGrpSpPr>
        <p:grpSpPr>
          <a:xfrm>
            <a:off x="9694875" y="5006200"/>
            <a:ext cx="2442475" cy="2989725"/>
            <a:chOff x="9694875" y="5006200"/>
            <a:chExt cx="2442475" cy="2989725"/>
          </a:xfrm>
        </p:grpSpPr>
        <p:sp>
          <p:nvSpPr>
            <p:cNvPr id="82" name="Google Shape;82;p15"/>
            <p:cNvSpPr txBox="1"/>
            <p:nvPr/>
          </p:nvSpPr>
          <p:spPr>
            <a:xfrm>
              <a:off x="11483650" y="5006200"/>
              <a:ext cx="6537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rgbClr val="FF0000"/>
                  </a:solidFill>
                </a:rPr>
                <a:t>ISA</a:t>
              </a:r>
              <a:endParaRPr b="1" sz="2100">
                <a:solidFill>
                  <a:srgbClr val="FF0000"/>
                </a:solidFill>
              </a:endParaRPr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9694875" y="7488025"/>
              <a:ext cx="6537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rgbClr val="FF0000"/>
                  </a:solidFill>
                </a:rPr>
                <a:t>ISA</a:t>
              </a:r>
              <a:endParaRPr b="1" sz="2100">
                <a:solidFill>
                  <a:srgbClr val="FF0000"/>
                </a:solidFill>
              </a:endParaRPr>
            </a:p>
          </p:txBody>
        </p:sp>
      </p:grp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4958" y="2069399"/>
            <a:ext cx="10486794" cy="764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193775" y="1865200"/>
            <a:ext cx="6940200" cy="76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406400" lvl="0" marL="914400" rtl="0" algn="l">
              <a:spcBef>
                <a:spcPts val="3200"/>
              </a:spcBef>
              <a:spcAft>
                <a:spcPts val="0"/>
              </a:spcAft>
              <a:buClr>
                <a:schemeClr val="accent4"/>
              </a:buClr>
              <a:buSzPts val="2800"/>
              <a:buChar char="●"/>
            </a:pPr>
            <a:r>
              <a:rPr b="1" lang="en-US" sz="3342"/>
              <a:t>Overlapping subtypes</a:t>
            </a:r>
            <a:endParaRPr b="1" sz="3342"/>
          </a:p>
          <a:p>
            <a:pPr indent="-389556" lvl="1" marL="1371600" rtl="0" algn="l">
              <a:spcBef>
                <a:spcPts val="0"/>
              </a:spcBef>
              <a:spcAft>
                <a:spcPts val="0"/>
              </a:spcAft>
              <a:buSzPts val="2535"/>
              <a:buChar char="○"/>
            </a:pPr>
            <a:r>
              <a:rPr lang="en-US" sz="2534"/>
              <a:t>indicated by separate arrows from subtypes</a:t>
            </a:r>
            <a:endParaRPr sz="2534"/>
          </a:p>
          <a:p>
            <a:pPr indent="-380485" lvl="1" marL="1371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392"/>
              <a:buChar char="○"/>
            </a:pPr>
            <a:r>
              <a:rPr lang="en-US" sz="2534"/>
              <a:t>each subtype contains common subsets of supertype</a:t>
            </a:r>
            <a:endParaRPr sz="2534"/>
          </a:p>
          <a:p>
            <a:pPr indent="-389556" lvl="2" marL="18288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35"/>
              <a:buChar char="■"/>
            </a:pPr>
            <a:r>
              <a:rPr lang="en-US" sz="2534"/>
              <a:t>implies that an instance of a supertype appears at least one subtype.</a:t>
            </a:r>
            <a:endParaRPr sz="2534"/>
          </a:p>
          <a:p>
            <a:pPr indent="-389556" lvl="3" marL="2286000" rtl="0" algn="l">
              <a:spcBef>
                <a:spcPts val="0"/>
              </a:spcBef>
              <a:spcAft>
                <a:spcPts val="0"/>
              </a:spcAft>
              <a:buSzPts val="2535"/>
              <a:buChar char="●"/>
            </a:pPr>
            <a:r>
              <a:rPr lang="en-US" sz="2534"/>
              <a:t>(A person can be both student and Staff)</a:t>
            </a:r>
            <a:endParaRPr sz="2534"/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Char char="●"/>
            </a:pPr>
            <a:r>
              <a:rPr b="1" lang="en-US" sz="3342"/>
              <a:t>Disjoint (non overlapping) subtypes</a:t>
            </a:r>
            <a:endParaRPr b="1" sz="3342"/>
          </a:p>
          <a:p>
            <a:pPr indent="-389556" lvl="1" marL="1371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35"/>
              <a:buChar char="○"/>
            </a:pPr>
            <a:r>
              <a:rPr lang="en-US" sz="2534"/>
              <a:t>indicated by merged arrows from subtypes</a:t>
            </a:r>
            <a:endParaRPr sz="2534"/>
          </a:p>
          <a:p>
            <a:pPr indent="-389556" lvl="1" marL="1371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35"/>
              <a:buChar char="○"/>
            </a:pPr>
            <a:r>
              <a:rPr lang="en-US" sz="2534"/>
              <a:t>each subtypes is a unique subset of a supertype</a:t>
            </a:r>
            <a:endParaRPr sz="2534"/>
          </a:p>
          <a:p>
            <a:pPr indent="-389556" lvl="2" marL="1828800" rtl="0" algn="l">
              <a:spcBef>
                <a:spcPts val="0"/>
              </a:spcBef>
              <a:spcAft>
                <a:spcPts val="0"/>
              </a:spcAft>
              <a:buSzPts val="2535"/>
              <a:buChar char="■"/>
            </a:pPr>
            <a:r>
              <a:rPr lang="en-US" sz="2534"/>
              <a:t>implies that an instance of supertype appears only in one subtype </a:t>
            </a:r>
            <a:endParaRPr sz="2534"/>
          </a:p>
          <a:p>
            <a:pPr indent="-389556" lvl="3" marL="2286000" rtl="0" algn="l">
              <a:spcBef>
                <a:spcPts val="0"/>
              </a:spcBef>
              <a:spcAft>
                <a:spcPts val="0"/>
              </a:spcAft>
              <a:buSzPts val="2535"/>
              <a:buChar char="●"/>
            </a:pPr>
            <a:r>
              <a:rPr lang="en-US" sz="2534"/>
              <a:t>(A student is either a TA or RA, but not both)</a:t>
            </a:r>
            <a:endParaRPr sz="2534"/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</a:t>
            </a:r>
            <a:r>
              <a:rPr lang="en-US"/>
              <a:t>verlapping and disjoint constraints</a:t>
            </a:r>
            <a:endParaRPr/>
          </a:p>
        </p:txBody>
      </p:sp>
      <p:grpSp>
        <p:nvGrpSpPr>
          <p:cNvPr id="91" name="Google Shape;91;p16"/>
          <p:cNvGrpSpPr/>
          <p:nvPr/>
        </p:nvGrpSpPr>
        <p:grpSpPr>
          <a:xfrm>
            <a:off x="9694875" y="5006200"/>
            <a:ext cx="2442475" cy="2989725"/>
            <a:chOff x="9694875" y="5006200"/>
            <a:chExt cx="2442475" cy="2989725"/>
          </a:xfrm>
        </p:grpSpPr>
        <p:sp>
          <p:nvSpPr>
            <p:cNvPr id="92" name="Google Shape;92;p16"/>
            <p:cNvSpPr txBox="1"/>
            <p:nvPr/>
          </p:nvSpPr>
          <p:spPr>
            <a:xfrm>
              <a:off x="11483650" y="5006200"/>
              <a:ext cx="6537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rgbClr val="FF0000"/>
                  </a:solidFill>
                </a:rPr>
                <a:t>ISA</a:t>
              </a:r>
              <a:endParaRPr b="1" sz="2100">
                <a:solidFill>
                  <a:srgbClr val="FF0000"/>
                </a:solidFill>
              </a:endParaRPr>
            </a:p>
          </p:txBody>
        </p:sp>
        <p:sp>
          <p:nvSpPr>
            <p:cNvPr id="93" name="Google Shape;93;p16"/>
            <p:cNvSpPr txBox="1"/>
            <p:nvPr/>
          </p:nvSpPr>
          <p:spPr>
            <a:xfrm>
              <a:off x="9694875" y="7488025"/>
              <a:ext cx="6537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rgbClr val="FF0000"/>
                  </a:solidFill>
                </a:rPr>
                <a:t>ISA</a:t>
              </a:r>
              <a:endParaRPr b="1" sz="2100">
                <a:solidFill>
                  <a:srgbClr val="FF0000"/>
                </a:solidFill>
              </a:endParaRPr>
            </a:p>
          </p:txBody>
        </p:sp>
      </p:grp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4958" y="2069399"/>
            <a:ext cx="10486794" cy="764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193775" y="1865200"/>
            <a:ext cx="6940200" cy="76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93065" lvl="0" marL="914400" rtl="0" algn="l">
              <a:spcBef>
                <a:spcPts val="3200"/>
              </a:spcBef>
              <a:spcAft>
                <a:spcPts val="0"/>
              </a:spcAft>
              <a:buClr>
                <a:schemeClr val="accent4"/>
              </a:buClr>
              <a:buSzPct val="83760"/>
              <a:buChar char="●"/>
            </a:pPr>
            <a:r>
              <a:rPr b="1" lang="en-US" sz="3342"/>
              <a:t>Completeness </a:t>
            </a:r>
            <a:r>
              <a:rPr b="1" lang="en-US" sz="3342"/>
              <a:t>constraints</a:t>
            </a:r>
            <a:endParaRPr b="1" sz="3342"/>
          </a:p>
          <a:p>
            <a:pPr indent="-424951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3342"/>
              <a:t>this specifies whether a supertype occurrence must be a member of at least one subtype. </a:t>
            </a:r>
            <a:endParaRPr b="1" sz="3342"/>
          </a:p>
          <a:p>
            <a:pPr indent="-393065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3760"/>
              <a:buChar char="●"/>
            </a:pPr>
            <a:r>
              <a:rPr b="1" lang="en-US" sz="3342"/>
              <a:t>Total</a:t>
            </a:r>
            <a:endParaRPr b="1" sz="3342"/>
          </a:p>
          <a:p>
            <a:pPr indent="-393064" lvl="1" marL="1371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145"/>
              <a:buChar char="○"/>
            </a:pPr>
            <a:r>
              <a:rPr lang="en-US" sz="2942"/>
              <a:t>indicated by dotted line </a:t>
            </a:r>
            <a:r>
              <a:rPr lang="en-US" sz="2942"/>
              <a:t>across</a:t>
            </a:r>
            <a:r>
              <a:rPr lang="en-US" sz="2942"/>
              <a:t> the arrows from subtypes</a:t>
            </a:r>
            <a:endParaRPr sz="2942"/>
          </a:p>
          <a:p>
            <a:pPr indent="-393064" lvl="1" marL="1371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145"/>
              <a:buChar char="○"/>
            </a:pPr>
            <a:r>
              <a:rPr lang="en-US" sz="2942"/>
              <a:t>every supertype </a:t>
            </a:r>
            <a:r>
              <a:rPr lang="en-US" sz="2942"/>
              <a:t>occurrence</a:t>
            </a:r>
            <a:r>
              <a:rPr lang="en-US" sz="2942"/>
              <a:t> must be a member of at least one subtype </a:t>
            </a:r>
            <a:endParaRPr sz="2942"/>
          </a:p>
          <a:p>
            <a:pPr indent="-388756" lvl="2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2726"/>
              <a:t>(Person: 1: Peter; 2: John) – both Persons must be in the subtypes</a:t>
            </a:r>
            <a:endParaRPr sz="2726"/>
          </a:p>
          <a:p>
            <a:pPr indent="-393065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3760"/>
              <a:buChar char="●"/>
            </a:pPr>
            <a:r>
              <a:rPr b="1" lang="en-US" sz="3342"/>
              <a:t>Partial [default]</a:t>
            </a:r>
            <a:endParaRPr b="1" sz="3342"/>
          </a:p>
          <a:p>
            <a:pPr indent="-401456" lvl="1" marL="1371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Char char="○"/>
            </a:pPr>
            <a:r>
              <a:rPr lang="en-US" sz="2942"/>
              <a:t>it is the default one [no dotted line]</a:t>
            </a:r>
            <a:endParaRPr sz="2942"/>
          </a:p>
          <a:p>
            <a:pPr indent="-401456" lvl="1" marL="13716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Char char="○"/>
            </a:pPr>
            <a:r>
              <a:rPr lang="en-US" sz="2942"/>
              <a:t>some supertype occurrences need not to be members of any subtype. </a:t>
            </a:r>
            <a:endParaRPr sz="2942"/>
          </a:p>
          <a:p>
            <a:pPr indent="-388756" lvl="2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2726"/>
              <a:t>(Person: 1: Peter; 2: John) – either Persons don’t need to be in the subtypes.</a:t>
            </a:r>
            <a:endParaRPr sz="2726"/>
          </a:p>
        </p:txBody>
      </p:sp>
      <p:sp>
        <p:nvSpPr>
          <p:cNvPr id="100" name="Google Shape;100;p17"/>
          <p:cNvSpPr txBox="1"/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r>
              <a:rPr lang="en-US"/>
              <a:t>ompleteness (total/partial) constraints</a:t>
            </a:r>
            <a:endParaRPr/>
          </a:p>
        </p:txBody>
      </p:sp>
      <p:grpSp>
        <p:nvGrpSpPr>
          <p:cNvPr id="101" name="Google Shape;101;p17"/>
          <p:cNvGrpSpPr/>
          <p:nvPr/>
        </p:nvGrpSpPr>
        <p:grpSpPr>
          <a:xfrm>
            <a:off x="9694875" y="5006200"/>
            <a:ext cx="2442475" cy="2989725"/>
            <a:chOff x="9694875" y="5006200"/>
            <a:chExt cx="2442475" cy="2989725"/>
          </a:xfrm>
        </p:grpSpPr>
        <p:sp>
          <p:nvSpPr>
            <p:cNvPr id="102" name="Google Shape;102;p17"/>
            <p:cNvSpPr txBox="1"/>
            <p:nvPr/>
          </p:nvSpPr>
          <p:spPr>
            <a:xfrm>
              <a:off x="11483650" y="5006200"/>
              <a:ext cx="6537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rgbClr val="FF0000"/>
                  </a:solidFill>
                </a:rPr>
                <a:t>ISA</a:t>
              </a:r>
              <a:endParaRPr b="1" sz="2100">
                <a:solidFill>
                  <a:srgbClr val="FF0000"/>
                </a:solidFill>
              </a:endParaRPr>
            </a:p>
          </p:txBody>
        </p:sp>
        <p:sp>
          <p:nvSpPr>
            <p:cNvPr id="103" name="Google Shape;103;p17"/>
            <p:cNvSpPr txBox="1"/>
            <p:nvPr/>
          </p:nvSpPr>
          <p:spPr>
            <a:xfrm>
              <a:off x="9694875" y="7488025"/>
              <a:ext cx="6537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rgbClr val="FF0000"/>
                  </a:solidFill>
                </a:rPr>
                <a:t>ISA</a:t>
              </a:r>
              <a:endParaRPr b="1" sz="2100">
                <a:solidFill>
                  <a:srgbClr val="FF0000"/>
                </a:solidFill>
              </a:endParaRPr>
            </a:p>
          </p:txBody>
        </p:sp>
      </p:grp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4958" y="2069399"/>
            <a:ext cx="10486794" cy="764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reeze">
  <a:themeElements>
    <a:clrScheme name="Custom 3">
      <a:dk1>
        <a:srgbClr val="000000"/>
      </a:dk1>
      <a:lt1>
        <a:srgbClr val="C40724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reeze">
  <a:themeElements>
    <a:clrScheme name="Custom 3">
      <a:dk1>
        <a:srgbClr val="000000"/>
      </a:dk1>
      <a:lt1>
        <a:srgbClr val="C40724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355493204E834F89A8914F0B829508" ma:contentTypeVersion="13" ma:contentTypeDescription="Create a new document." ma:contentTypeScope="" ma:versionID="0eca9eb30d0288fbd3b385ef63dc5a34">
  <xsd:schema xmlns:xsd="http://www.w3.org/2001/XMLSchema" xmlns:xs="http://www.w3.org/2001/XMLSchema" xmlns:p="http://schemas.microsoft.com/office/2006/metadata/properties" xmlns:ns2="57db6fc0-2530-4489-bd2f-42335d65b94d" xmlns:ns3="88c1e295-a029-41eb-a982-8bcc7d01c0cb" targetNamespace="http://schemas.microsoft.com/office/2006/metadata/properties" ma:root="true" ma:fieldsID="25cf073f56d7c1f7aaa380ed20c21a91" ns2:_="" ns3:_="">
    <xsd:import namespace="57db6fc0-2530-4489-bd2f-42335d65b94d"/>
    <xsd:import namespace="88c1e295-a029-41eb-a982-8bcc7d01c0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db6fc0-2530-4489-bd2f-42335d65b9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11040b95-0fdc-46ce-be91-73dc895452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c1e295-a029-41eb-a982-8bcc7d01c0cb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6ff33028-2b61-4d25-8a3d-7faf130a0142}" ma:internalName="TaxCatchAll" ma:showField="CatchAllData" ma:web="88c1e295-a029-41eb-a982-8bcc7d01c0c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269527-CF88-4041-8116-1CFB65F9A1EA}"/>
</file>

<file path=customXml/itemProps2.xml><?xml version="1.0" encoding="utf-8"?>
<ds:datastoreItem xmlns:ds="http://schemas.openxmlformats.org/officeDocument/2006/customXml" ds:itemID="{A5EDF3EE-D063-4749-807E-43C9F6D5B212}"/>
</file>