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4"/>
    <p:sldMasterId id="2147483655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custDataLst>
    <p:tags r:id="rId2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660"/>
  </p:normalViewPr>
  <p:slideViewPr>
    <p:cSldViewPr snapToGrid="0">
      <p:cViewPr varScale="1">
        <p:scale>
          <a:sx n="50" d="100"/>
          <a:sy n="50" d="100"/>
        </p:scale>
        <p:origin x="32" y="5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13952f39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513952f39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513952f39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2513952f39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13952f396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2513952f396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13952f39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513952f39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13952f396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g2513952f396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13952f396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513952f396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13952f396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513952f396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13952f396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513952f396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13952f396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513952f396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054486ed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25054486ed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100e782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25100e782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13952f39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513952f39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 rtl="0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 rtl="0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6/13/2023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Partial Functional Dependency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A FD is partial if it is possible to remove some attributes from the determinant while still maintaining the dependency. </a:t>
            </a:r>
            <a:endParaRPr sz="3600"/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Not all attributes in the determinant are necessary to determine the values of the dependent.</a:t>
            </a:r>
            <a:endParaRPr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rgbClr val="FF0000"/>
                </a:solidFill>
              </a:rPr>
              <a:t>Example: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				</a:t>
            </a:r>
            <a:r>
              <a:rPr lang="en-US" sz="2600" i="1"/>
              <a:t>	LHS (determinant)  -&gt; RHS (dependent)</a:t>
            </a:r>
            <a:endParaRPr sz="2600" i="1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i="1"/>
              <a:t>AB -&gt; C (either A or B can be removed from LHS )</a:t>
            </a:r>
            <a:endParaRPr sz="2600" i="1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i="1"/>
              <a:t>B -&gt; C (A removed)</a:t>
            </a:r>
            <a:endParaRPr sz="2600" i="1"/>
          </a:p>
          <a:p>
            <a:pPr marL="22860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(C is partially dependent on determinant - AB) </a:t>
            </a:r>
            <a:endParaRPr sz="2500">
              <a:solidFill>
                <a:srgbClr val="351C75"/>
              </a:solidFill>
            </a:endParaRPr>
          </a:p>
          <a:p>
            <a:pPr marL="22860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351C75"/>
                </a:solidFill>
              </a:rPr>
              <a:t>C is dependent on part of the key/determinant.</a:t>
            </a:r>
            <a:endParaRPr sz="25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Transitive Dependency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Transitive dependency occurs when there is a FD between attributes indirectly through other attributes. </a:t>
            </a: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	</a:t>
            </a:r>
            <a:r>
              <a:rPr lang="en-US" sz="2600" b="1">
                <a:solidFill>
                  <a:srgbClr val="FF0000"/>
                </a:solidFill>
              </a:rPr>
              <a:t>Example:</a:t>
            </a:r>
            <a:endParaRPr sz="2600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If   A -&gt; B  (A is prime key, and B is non-prime key)</a:t>
            </a:r>
            <a:endParaRPr sz="2600" i="1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and  B -&gt; C </a:t>
            </a:r>
            <a:endParaRPr sz="2600" i="1"/>
          </a:p>
          <a:p>
            <a:pPr marL="13716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then A -&gt; C (</a:t>
            </a:r>
            <a:r>
              <a:rPr lang="en-US" sz="2600" b="1" i="1"/>
              <a:t>transitive dependency</a:t>
            </a:r>
            <a:r>
              <a:rPr lang="en-US" sz="2600" i="1"/>
              <a:t>)</a:t>
            </a:r>
            <a:endParaRPr sz="2600"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0000"/>
                </a:solidFill>
              </a:rPr>
              <a:t>Note:   </a:t>
            </a:r>
            <a:endParaRPr sz="2600" b="1"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an existence of a FD via a non-prime attribute –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is a sign of transitive dependency. </a:t>
            </a:r>
            <a:endParaRPr sz="26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Find FDs in a relation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Consider the relation schema r(A,B,C,D,E) with data values given in each tuple, t1,...,t4.</a:t>
            </a:r>
            <a:endParaRPr sz="2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   </a:t>
            </a:r>
            <a:r>
              <a:rPr lang="en-US" sz="1900"/>
              <a:t>    </a:t>
            </a:r>
            <a:r>
              <a:rPr lang="en-US" sz="2300"/>
              <a:t>  </a:t>
            </a:r>
            <a:r>
              <a:rPr lang="en-US" sz="2300" b="1"/>
              <a:t>      A   B  C  D  E</a:t>
            </a:r>
            <a:endParaRPr sz="23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</a:t>
            </a:r>
            <a:r>
              <a:rPr lang="en-US" sz="2300" b="1"/>
              <a:t>  t1</a:t>
            </a:r>
            <a:r>
              <a:rPr lang="en-US" sz="2300"/>
              <a:t>   1   4  5   1   0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t2  </a:t>
            </a:r>
            <a:r>
              <a:rPr lang="en-US" sz="2300"/>
              <a:t> 1   4  3   2   2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t3 </a:t>
            </a:r>
            <a:r>
              <a:rPr lang="en-US" sz="2300"/>
              <a:t>  3   4  5   3   0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 </a:t>
            </a:r>
            <a:r>
              <a:rPr lang="en-US" sz="2300" b="1"/>
              <a:t>t4</a:t>
            </a:r>
            <a:r>
              <a:rPr lang="en-US" sz="2300"/>
              <a:t>   3   4  3   4   3</a:t>
            </a:r>
            <a:endParaRPr sz="23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 Which of the following functional dependencies will </a:t>
            </a:r>
            <a:r>
              <a:rPr lang="en-US" sz="2600" b="1" u="sng"/>
              <a:t>NOT </a:t>
            </a:r>
            <a:r>
              <a:rPr lang="en-US" sz="2600"/>
              <a:t>hold in the above relation?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a) C -&gt; 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b) E -&gt; 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c) A -&gt; B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d) D -&gt; ABCE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e) DA -&gt; BC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f) B -&gt; C</a:t>
            </a:r>
            <a:endParaRPr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Find FDs in a relation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Consider the relation schema r(A,B,C,D,E) with data values given in each tuple, t1,...,t4.</a:t>
            </a:r>
            <a:endParaRPr sz="2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   </a:t>
            </a:r>
            <a:r>
              <a:rPr lang="en-US" sz="1900"/>
              <a:t>    </a:t>
            </a:r>
            <a:r>
              <a:rPr lang="en-US" sz="2300"/>
              <a:t>  </a:t>
            </a:r>
            <a:r>
              <a:rPr lang="en-US" sz="2300" b="1"/>
              <a:t>      A   B  C  D  E</a:t>
            </a:r>
            <a:endParaRPr sz="23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</a:t>
            </a:r>
            <a:r>
              <a:rPr lang="en-US" sz="2300" b="1"/>
              <a:t>  t1</a:t>
            </a:r>
            <a:r>
              <a:rPr lang="en-US" sz="2300"/>
              <a:t>   1   4  5   1   0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t2  </a:t>
            </a:r>
            <a:r>
              <a:rPr lang="en-US" sz="2300"/>
              <a:t> 1   4  3   2   2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t3 </a:t>
            </a:r>
            <a:r>
              <a:rPr lang="en-US" sz="2300"/>
              <a:t>  3   4  5   3   0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 </a:t>
            </a:r>
            <a:r>
              <a:rPr lang="en-US" sz="2300" b="1"/>
              <a:t>t4</a:t>
            </a:r>
            <a:r>
              <a:rPr lang="en-US" sz="2300"/>
              <a:t>   3   4  3   4   3</a:t>
            </a:r>
            <a:endParaRPr sz="23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 Which of the following functional dependencies will </a:t>
            </a:r>
            <a:r>
              <a:rPr lang="en-US" sz="2600" b="1" u="sng"/>
              <a:t>NOT </a:t>
            </a:r>
            <a:r>
              <a:rPr lang="en-US" sz="2600"/>
              <a:t>hold in the above relation?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a) C -&gt; 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b) E -&gt; 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c) A -&gt; B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d) D -&gt; ABCE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e) DA -&gt; BC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f) B -&gt; C</a:t>
            </a:r>
            <a:endParaRPr sz="2200"/>
          </a:p>
        </p:txBody>
      </p:sp>
      <p:sp>
        <p:nvSpPr>
          <p:cNvPr id="115" name="Google Shape;115;p21"/>
          <p:cNvSpPr/>
          <p:nvPr/>
        </p:nvSpPr>
        <p:spPr>
          <a:xfrm>
            <a:off x="6270875" y="597202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sp>
        <p:nvSpPr>
          <p:cNvPr id="116" name="Google Shape;116;p21"/>
          <p:cNvSpPr/>
          <p:nvPr/>
        </p:nvSpPr>
        <p:spPr>
          <a:xfrm>
            <a:off x="7744375" y="597202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cxnSp>
        <p:nvCxnSpPr>
          <p:cNvPr id="117" name="Google Shape;117;p21"/>
          <p:cNvCxnSpPr>
            <a:endCxn id="116" idx="1"/>
          </p:cNvCxnSpPr>
          <p:nvPr/>
        </p:nvCxnSpPr>
        <p:spPr>
          <a:xfrm rot="10800000" flipH="1">
            <a:off x="6638276" y="6173155"/>
            <a:ext cx="1209300" cy="2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1"/>
          <p:cNvCxnSpPr>
            <a:endCxn id="116" idx="2"/>
          </p:cNvCxnSpPr>
          <p:nvPr/>
        </p:nvCxnSpPr>
        <p:spPr>
          <a:xfrm rot="10800000" flipH="1">
            <a:off x="6640675" y="6658725"/>
            <a:ext cx="1103700" cy="19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1"/>
          <p:cNvCxnSpPr>
            <a:endCxn id="116" idx="3"/>
          </p:cNvCxnSpPr>
          <p:nvPr/>
        </p:nvCxnSpPr>
        <p:spPr>
          <a:xfrm>
            <a:off x="6505976" y="6852095"/>
            <a:ext cx="1341600" cy="29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1"/>
          <p:cNvSpPr/>
          <p:nvPr/>
        </p:nvSpPr>
        <p:spPr>
          <a:xfrm>
            <a:off x="12159525" y="606877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sp>
        <p:nvSpPr>
          <p:cNvPr id="121" name="Google Shape;121;p21"/>
          <p:cNvSpPr/>
          <p:nvPr/>
        </p:nvSpPr>
        <p:spPr>
          <a:xfrm>
            <a:off x="10186675" y="606877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2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cxnSp>
        <p:nvCxnSpPr>
          <p:cNvPr id="122" name="Google Shape;122;p21"/>
          <p:cNvCxnSpPr>
            <a:stCxn id="121" idx="7"/>
          </p:cNvCxnSpPr>
          <p:nvPr/>
        </p:nvCxnSpPr>
        <p:spPr>
          <a:xfrm>
            <a:off x="10788174" y="6269905"/>
            <a:ext cx="1559700" cy="30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21"/>
          <p:cNvCxnSpPr>
            <a:stCxn id="121" idx="6"/>
          </p:cNvCxnSpPr>
          <p:nvPr/>
        </p:nvCxnSpPr>
        <p:spPr>
          <a:xfrm>
            <a:off x="10891375" y="6755475"/>
            <a:ext cx="145650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21"/>
          <p:cNvCxnSpPr>
            <a:stCxn id="121" idx="5"/>
          </p:cNvCxnSpPr>
          <p:nvPr/>
        </p:nvCxnSpPr>
        <p:spPr>
          <a:xfrm rot="10800000" flipH="1">
            <a:off x="10788174" y="6922445"/>
            <a:ext cx="159510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21"/>
          <p:cNvSpPr txBox="1"/>
          <p:nvPr/>
        </p:nvSpPr>
        <p:spPr>
          <a:xfrm>
            <a:off x="6482225" y="7750475"/>
            <a:ext cx="196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C -&gt; E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to-many mapping</a:t>
            </a:r>
            <a:endParaRPr sz="1800"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10636225" y="7750475"/>
            <a:ext cx="196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E -&gt; C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to-one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mapping</a:t>
            </a:r>
            <a:endParaRPr sz="18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Find FDs in a relation</a:t>
            </a:r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Consider the relation schema r(A,B,C,D,E) with data values given in each tuple, t1,...,t4.</a:t>
            </a:r>
            <a:endParaRPr sz="26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/>
              <a:t>   </a:t>
            </a:r>
            <a:r>
              <a:rPr lang="en-US" sz="1900"/>
              <a:t>    </a:t>
            </a:r>
            <a:r>
              <a:rPr lang="en-US" sz="2300"/>
              <a:t>  </a:t>
            </a:r>
            <a:r>
              <a:rPr lang="en-US" sz="2300" b="1"/>
              <a:t>      A   B  C  D  E</a:t>
            </a:r>
            <a:endParaRPr sz="23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</a:t>
            </a:r>
            <a:r>
              <a:rPr lang="en-US" sz="2300" b="1"/>
              <a:t>  t1</a:t>
            </a:r>
            <a:r>
              <a:rPr lang="en-US" sz="2300"/>
              <a:t>   1   4  5   1   0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t2  </a:t>
            </a:r>
            <a:r>
              <a:rPr lang="en-US" sz="2300"/>
              <a:t> 1   4  3   2   2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</a:t>
            </a:r>
            <a:r>
              <a:rPr lang="en-US" sz="2300" b="1"/>
              <a:t> t3 </a:t>
            </a:r>
            <a:r>
              <a:rPr lang="en-US" sz="2300"/>
              <a:t>  3   4  5   3   0</a:t>
            </a:r>
            <a:endParaRPr sz="23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          </a:t>
            </a:r>
            <a:r>
              <a:rPr lang="en-US" sz="2300" b="1"/>
              <a:t>t4</a:t>
            </a:r>
            <a:r>
              <a:rPr lang="en-US" sz="2300"/>
              <a:t>   3   4  3   4   3</a:t>
            </a:r>
            <a:endParaRPr sz="2300"/>
          </a:p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  Which of the following functional dependencies will </a:t>
            </a:r>
            <a:r>
              <a:rPr lang="en-US" sz="2600" b="1" u="sng"/>
              <a:t>NOT </a:t>
            </a:r>
            <a:r>
              <a:rPr lang="en-US" sz="2600"/>
              <a:t>hold in the above relation?</a:t>
            </a:r>
            <a:endParaRPr sz="2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a) C -&gt; 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b) E -&gt; 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c) A -&gt; B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d) D -&gt; ABCE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e) DA -&gt; BC</a:t>
            </a:r>
            <a:endParaRPr sz="22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f) B -&gt; C</a:t>
            </a:r>
            <a:endParaRPr sz="2200"/>
          </a:p>
        </p:txBody>
      </p:sp>
      <p:sp>
        <p:nvSpPr>
          <p:cNvPr id="133" name="Google Shape;133;p22"/>
          <p:cNvSpPr/>
          <p:nvPr/>
        </p:nvSpPr>
        <p:spPr>
          <a:xfrm>
            <a:off x="6270875" y="597202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1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sp>
        <p:nvSpPr>
          <p:cNvPr id="134" name="Google Shape;134;p22"/>
          <p:cNvSpPr/>
          <p:nvPr/>
        </p:nvSpPr>
        <p:spPr>
          <a:xfrm>
            <a:off x="7744375" y="597202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22"/>
          <p:cNvCxnSpPr>
            <a:endCxn id="134" idx="1"/>
          </p:cNvCxnSpPr>
          <p:nvPr/>
        </p:nvCxnSpPr>
        <p:spPr>
          <a:xfrm rot="10800000" flipH="1">
            <a:off x="6638276" y="6173155"/>
            <a:ext cx="1209300" cy="22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endCxn id="134" idx="1"/>
          </p:cNvCxnSpPr>
          <p:nvPr/>
        </p:nvCxnSpPr>
        <p:spPr>
          <a:xfrm rot="10800000" flipH="1">
            <a:off x="6640676" y="6173155"/>
            <a:ext cx="1206900" cy="67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7" name="Google Shape;137;p22"/>
          <p:cNvSpPr/>
          <p:nvPr/>
        </p:nvSpPr>
        <p:spPr>
          <a:xfrm>
            <a:off x="12388125" y="599257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3</a:t>
            </a:r>
            <a:endParaRPr sz="2400"/>
          </a:p>
        </p:txBody>
      </p:sp>
      <p:sp>
        <p:nvSpPr>
          <p:cNvPr id="138" name="Google Shape;138;p22"/>
          <p:cNvSpPr/>
          <p:nvPr/>
        </p:nvSpPr>
        <p:spPr>
          <a:xfrm>
            <a:off x="10186675" y="6068775"/>
            <a:ext cx="704700" cy="1373400"/>
          </a:xfrm>
          <a:prstGeom prst="flowChartConnector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4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9" name="Google Shape;139;p22"/>
          <p:cNvCxnSpPr>
            <a:stCxn id="138" idx="6"/>
          </p:cNvCxnSpPr>
          <p:nvPr/>
        </p:nvCxnSpPr>
        <p:spPr>
          <a:xfrm>
            <a:off x="10891375" y="6755475"/>
            <a:ext cx="145650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22"/>
          <p:cNvCxnSpPr/>
          <p:nvPr/>
        </p:nvCxnSpPr>
        <p:spPr>
          <a:xfrm rot="10800000" flipH="1">
            <a:off x="10891374" y="6347020"/>
            <a:ext cx="1595100" cy="31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2"/>
          <p:cNvSpPr txBox="1"/>
          <p:nvPr/>
        </p:nvSpPr>
        <p:spPr>
          <a:xfrm>
            <a:off x="6482225" y="7750475"/>
            <a:ext cx="196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A -&gt; B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to-one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 mapping</a:t>
            </a:r>
            <a:endParaRPr sz="1800" b="1"/>
          </a:p>
        </p:txBody>
      </p:sp>
      <p:sp>
        <p:nvSpPr>
          <p:cNvPr id="142" name="Google Shape;142;p22"/>
          <p:cNvSpPr txBox="1"/>
          <p:nvPr/>
        </p:nvSpPr>
        <p:spPr>
          <a:xfrm>
            <a:off x="10636225" y="7750475"/>
            <a:ext cx="19668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B -&gt; C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to-many mapping</a:t>
            </a:r>
            <a:endParaRPr sz="1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762000" algn="l" rtl="0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activity 4.1 (Find FDs in a relation) under the assessment section </a:t>
            </a:r>
            <a:r>
              <a:rPr lang="en-US" sz="3800" b="0" i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Functional Dependency Theory</a:t>
            </a:r>
            <a:endParaRPr sz="3000" b="1" dirty="0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 dirty="0"/>
              <a:t>Formal definitions</a:t>
            </a:r>
            <a:endParaRPr sz="3000" dirty="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Full Functional Dependency</a:t>
            </a:r>
            <a:endParaRPr sz="3000" b="1" dirty="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Partial Dependency</a:t>
            </a:r>
            <a:endParaRPr sz="3000" b="1" dirty="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Transitive Dependency </a:t>
            </a:r>
            <a:endParaRPr sz="3000" b="1" dirty="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 dirty="0"/>
              <a:t>Example: Find FDs in a relation.</a:t>
            </a:r>
            <a:endParaRPr sz="3000" b="1" dirty="0"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8500" lvl="0" indent="-444500" algn="l" rtl="0">
              <a:spcBef>
                <a:spcPts val="0"/>
              </a:spcBef>
              <a:spcAft>
                <a:spcPts val="0"/>
              </a:spcAft>
              <a:buSzPts val="4000"/>
              <a:buNone/>
            </a:pPr>
            <a:endParaRPr b="1"/>
          </a:p>
          <a:p>
            <a:pPr marL="698500" lvl="0" indent="-698500" algn="l" rtl="0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lang="en-US" b="1"/>
              <a:t>🡺</a:t>
            </a:r>
            <a:r>
              <a:rPr lang="en-US" b="1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marL="1371600" lvl="1" indent="-673100" algn="l" rtl="0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lang="en-US" b="1"/>
              <a:t>Finding Attribute Closure and Candidate keys</a:t>
            </a:r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2644777" y="2819401"/>
            <a:ext cx="12998400" cy="25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4: Functional Dependency (FD)</a:t>
            </a: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44777" y="53308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098551" y="2051049"/>
            <a:ext cx="16084500" cy="7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Functional Dependency Theory</a:t>
            </a:r>
            <a:endParaRPr sz="3000" b="1"/>
          </a:p>
          <a:p>
            <a:pPr marL="1371600" lvl="1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Formal definitions</a:t>
            </a:r>
            <a:endParaRPr sz="3000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Full Functional Dependency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Partial Dependency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Transitive Dependency </a:t>
            </a:r>
            <a:endParaRPr sz="3000" b="1"/>
          </a:p>
          <a:p>
            <a:pPr marL="698500" lvl="0" indent="-635000" algn="l" rtl="0"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Find FDs in a relation.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Functional Dependency (FD) theory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 b="1"/>
              <a:t>FD is a fundamental concept in relational database design.</a:t>
            </a:r>
            <a:endParaRPr sz="3600" b="1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to find keys for relations</a:t>
            </a:r>
            <a:endParaRPr sz="260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to check if relation schema is “good”</a:t>
            </a:r>
            <a:endParaRPr sz="2600"/>
          </a:p>
          <a:p>
            <a:pPr marL="13716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It ensures data integrity through constraints</a:t>
            </a:r>
            <a:endParaRPr sz="2600"/>
          </a:p>
          <a:p>
            <a:pPr marL="13716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2600"/>
              <a:t>to eliminates data anomalies/inconsistencies (insertion, deletion and update).</a:t>
            </a:r>
            <a:r>
              <a:rPr lang="en-US" sz="3200"/>
              <a:t> </a:t>
            </a:r>
            <a:endParaRPr sz="32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9144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FD provides a set of rules for representing relationships between attributes</a:t>
            </a:r>
            <a:endParaRPr sz="3200" b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b="1"/>
          </a:p>
          <a:p>
            <a:pPr marL="914400" lvl="0" indent="-3937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600"/>
              <a:buChar char="●"/>
            </a:pPr>
            <a:r>
              <a:rPr lang="en-US" sz="3200" b="1">
                <a:solidFill>
                  <a:srgbClr val="FF0000"/>
                </a:solidFill>
              </a:rPr>
              <a:t>Definition</a:t>
            </a:r>
            <a:r>
              <a:rPr lang="en-US" sz="2600" b="1">
                <a:solidFill>
                  <a:srgbClr val="FF0000"/>
                </a:solidFill>
              </a:rPr>
              <a:t>:</a:t>
            </a:r>
            <a:endParaRPr sz="2600" b="1">
              <a:solidFill>
                <a:srgbClr val="FF0000"/>
              </a:solidFill>
            </a:endParaRPr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600"/>
              <a:t>For a given relation R, the values of one set of attributes (</a:t>
            </a:r>
            <a:r>
              <a:rPr lang="en-US" sz="2600" b="1"/>
              <a:t>dependent</a:t>
            </a:r>
            <a:r>
              <a:rPr lang="en-US" sz="2600"/>
              <a:t>) are uniquely determined by the values of another set of attributes (</a:t>
            </a:r>
            <a:r>
              <a:rPr lang="en-US" sz="2600" b="1"/>
              <a:t>determinant</a:t>
            </a:r>
            <a:r>
              <a:rPr lang="en-US" sz="2600"/>
              <a:t>).</a:t>
            </a:r>
            <a:endParaRPr sz="2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Determinant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 dirty="0"/>
              <a:t>The determinant is the set of attributes on the left side of the functional dependency arrow (-&gt;). </a:t>
            </a:r>
            <a:endParaRPr sz="3600" dirty="0"/>
          </a:p>
          <a:p>
            <a:pPr marL="13716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 dirty="0"/>
              <a:t>It is the determining factor that uniquely determines the values of the dependent.</a:t>
            </a:r>
            <a:endParaRPr sz="32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</a:rPr>
              <a:t>Example</a:t>
            </a:r>
            <a:r>
              <a:rPr lang="en-US" sz="2800" dirty="0"/>
              <a:t>:</a:t>
            </a:r>
            <a:endParaRPr sz="2800" dirty="0"/>
          </a:p>
          <a:p>
            <a:pPr marL="1371600" lvl="0" indent="457200" algn="l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-US" sz="2800" i="1" dirty="0"/>
              <a:t>LHS (determinant)  -&gt; RHS (dependent)</a:t>
            </a:r>
            <a:endParaRPr sz="2800" i="1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i="1" dirty="0"/>
              <a:t>A -&gt; B (A functionally determines B)</a:t>
            </a:r>
            <a:endParaRPr sz="2800" i="1" dirty="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i="1" dirty="0"/>
              <a:t>LHS = A (determinant can be more than one attribute)</a:t>
            </a:r>
            <a:endParaRPr sz="28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Dependent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Are set of attributes on the right side of the functional dependency arrow. </a:t>
            </a:r>
            <a:endParaRPr sz="3600"/>
          </a:p>
          <a:p>
            <a:pPr marL="13716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Dependents are determined by the values of the determinants.</a:t>
            </a:r>
            <a:endParaRPr sz="32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0000"/>
                </a:solidFill>
              </a:rPr>
              <a:t>Example</a:t>
            </a:r>
            <a:r>
              <a:rPr lang="en-US" sz="2600"/>
              <a:t>:</a:t>
            </a:r>
            <a:endParaRPr sz="2600"/>
          </a:p>
          <a:p>
            <a:pPr marL="2286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LHS (determinant)  -&gt; RHS (dependent)</a:t>
            </a:r>
            <a:endParaRPr sz="2600" i="1"/>
          </a:p>
          <a:p>
            <a:pPr marL="18288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A -&gt; B (</a:t>
            </a:r>
            <a:r>
              <a:rPr lang="en-US" sz="2800" i="1"/>
              <a:t>B is functionally dependent on A</a:t>
            </a:r>
            <a:r>
              <a:rPr lang="en-US" sz="2600" i="1"/>
              <a:t>)</a:t>
            </a:r>
            <a:endParaRPr sz="2600" i="1"/>
          </a:p>
          <a:p>
            <a:pPr marL="18288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RHS = B (dependent can be more than one attribute)</a:t>
            </a:r>
            <a:endParaRPr sz="2600" i="1"/>
          </a:p>
          <a:p>
            <a:pPr marL="457200" lvl="0" indent="457200" algn="l" rtl="0">
              <a:spcBef>
                <a:spcPts val="40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0000"/>
                </a:solidFill>
              </a:rPr>
              <a:t>Note: </a:t>
            </a:r>
            <a:endParaRPr sz="2600" b="1">
              <a:solidFill>
                <a:srgbClr val="FF0000"/>
              </a:solidFill>
            </a:endParaRPr>
          </a:p>
          <a:p>
            <a:pPr marL="2286000" lvl="3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relationship from the determinant to the dependent must be “</a:t>
            </a:r>
            <a:r>
              <a:rPr lang="en-US" sz="2600" b="1">
                <a:solidFill>
                  <a:srgbClr val="FF0000"/>
                </a:solidFill>
              </a:rPr>
              <a:t>to-one</a:t>
            </a:r>
            <a:r>
              <a:rPr lang="en-US" sz="2600"/>
              <a:t>” mapping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Formal definition of FD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250" y="1743850"/>
            <a:ext cx="12164475" cy="80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8075" y="6387451"/>
            <a:ext cx="21145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11774175" y="6608375"/>
            <a:ext cx="15072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A FD assumes:</a:t>
            </a:r>
            <a:r>
              <a:rPr lang="en-US" sz="2400" b="1">
                <a:solidFill>
                  <a:schemeClr val="lt1"/>
                </a:solidFill>
              </a:rPr>
              <a:t> 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</a:rPr>
              <a:t>to-one mapping</a:t>
            </a:r>
            <a:endParaRPr sz="24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Keys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If attribute(s) X are a unique identifier for the tuples of relation R, and no subset of X are a unique identifier of R, then X is a </a:t>
            </a:r>
            <a:r>
              <a:rPr lang="en-US" sz="3200" b="1">
                <a:solidFill>
                  <a:srgbClr val="FF0000"/>
                </a:solidFill>
              </a:rPr>
              <a:t>candidate key</a:t>
            </a:r>
            <a:endParaRPr sz="3200" b="1">
              <a:solidFill>
                <a:srgbClr val="FF0000"/>
              </a:solidFill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If X -&gt; R, </a:t>
            </a:r>
            <a:endParaRPr sz="2600" i="1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and no Y ⊂ X such that Y -&gt; R, </a:t>
            </a:r>
            <a:endParaRPr sz="2600" i="1"/>
          </a:p>
          <a:p>
            <a:pPr marL="13716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then X is candidate key for R.</a:t>
            </a:r>
            <a:endParaRPr sz="2600" i="1"/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Any attribute that is part of a candidate key is called a </a:t>
            </a:r>
            <a:r>
              <a:rPr lang="en-US" sz="3200" b="1">
                <a:solidFill>
                  <a:srgbClr val="FF0000"/>
                </a:solidFill>
              </a:rPr>
              <a:t>prime key</a:t>
            </a:r>
            <a:r>
              <a:rPr lang="en-US" sz="3200"/>
              <a:t> of R.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/>
          </a:p>
          <a:p>
            <a:pPr marL="457200" lvl="0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One of candidate key is chosen as a </a:t>
            </a:r>
            <a:r>
              <a:rPr lang="en-US" sz="3200" b="1">
                <a:solidFill>
                  <a:srgbClr val="FF0000"/>
                </a:solidFill>
              </a:rPr>
              <a:t>primary key</a:t>
            </a:r>
            <a:r>
              <a:rPr lang="en-US" sz="3200"/>
              <a:t> of a relation R </a:t>
            </a:r>
            <a:endParaRPr sz="3200"/>
          </a:p>
          <a:p>
            <a:pPr marL="9144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(also acts as a foreign key reference in other relations)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Functional Dependency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●"/>
            </a:pPr>
            <a:r>
              <a:rPr lang="en-US" sz="3600"/>
              <a:t>A FD is considered full if removing any attribute from the determinant would break the dependency. </a:t>
            </a:r>
            <a:endParaRPr sz="3600"/>
          </a:p>
          <a:p>
            <a:pPr marL="1371600" lvl="1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/>
              <a:t>all attributes in the determinant are necessary to determine the values of the dependent.</a:t>
            </a:r>
            <a:endParaRPr sz="3200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FF0000"/>
                </a:solidFill>
              </a:rPr>
              <a:t>Example:</a:t>
            </a:r>
            <a:endParaRPr sz="2600" b="1">
              <a:solidFill>
                <a:srgbClr val="FF0000"/>
              </a:solidFill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LHS (determinant)  -&gt; RHS (dependent)</a:t>
            </a:r>
            <a:endParaRPr sz="2600" i="1"/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AB -&gt; C</a:t>
            </a:r>
            <a:endParaRPr sz="2600" i="1"/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 i="1"/>
              <a:t>LHS = both A and B are needed (C is fully dependent on AB OR AB fully determines C)  </a:t>
            </a:r>
            <a:endParaRPr sz="2600" i="1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B440E0-A828-47DF-8656-A15BEEA909B2}">
  <ds:schemaRefs>
    <ds:schemaRef ds:uri="http://schemas.microsoft.com/office/2006/metadata/properties"/>
    <ds:schemaRef ds:uri="http://schemas.microsoft.com/office/infopath/2007/PartnerControls"/>
    <ds:schemaRef ds:uri="57db6fc0-2530-4489-bd2f-42335d65b94d"/>
    <ds:schemaRef ds:uri="88c1e295-a029-41eb-a982-8bcc7d01c0cb"/>
  </ds:schemaRefs>
</ds:datastoreItem>
</file>

<file path=customXml/itemProps2.xml><?xml version="1.0" encoding="utf-8"?>
<ds:datastoreItem xmlns:ds="http://schemas.openxmlformats.org/officeDocument/2006/customXml" ds:itemID="{A8CEA0CB-0D79-42EF-A7A0-ECF16A1DA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92810C-8C3A-4FC4-B979-5FEFAC13C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b6fc0-2530-4489-bd2f-42335d65b94d"/>
    <ds:schemaRef ds:uri="88c1e295-a029-41eb-a982-8bcc7d01c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1043</Words>
  <Application>Microsoft Office PowerPoint</Application>
  <PresentationFormat>Custom</PresentationFormat>
  <Paragraphs>164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Helvetica Neue</vt:lpstr>
      <vt:lpstr>Noto Sans Symbols</vt:lpstr>
      <vt:lpstr>Breeze</vt:lpstr>
      <vt:lpstr>Breeze</vt:lpstr>
      <vt:lpstr>Relational Database Design</vt:lpstr>
      <vt:lpstr>Lesson 4: Functional Dependency (FD)</vt:lpstr>
      <vt:lpstr>Outline</vt:lpstr>
      <vt:lpstr>Functional Dependency (FD) theory</vt:lpstr>
      <vt:lpstr>Determinant</vt:lpstr>
      <vt:lpstr>Dependent</vt:lpstr>
      <vt:lpstr>Formal definition of FD</vt:lpstr>
      <vt:lpstr>Keys</vt:lpstr>
      <vt:lpstr> Full Functional Dependency</vt:lpstr>
      <vt:lpstr> Partial Functional Dependency</vt:lpstr>
      <vt:lpstr> Transitive Dependency</vt:lpstr>
      <vt:lpstr>Example: Find FDs in a relation</vt:lpstr>
      <vt:lpstr>Example: Find FDs in a relation</vt:lpstr>
      <vt:lpstr>Example: Find FDs in a relation</vt:lpstr>
      <vt:lpstr>Activity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cp:lastModifiedBy>Abby Adkins</cp:lastModifiedBy>
  <cp:revision>2</cp:revision>
  <dcterms:modified xsi:type="dcterms:W3CDTF">2024-01-12T20:43:47Z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0x01010021355493204E834F89A8914F0B829508</vt:lpwstr>
  </property>
  <property fmtid="{D5CDD505-2E9C-101B-9397-08002B2CF9AE}" pid="3" name="ArticulateGUID">
    <vt:lpwstr>BC894DB0-2D5F-4CE8-A1EF-B50CC3F02BF5</vt:lpwstr>
  </property>
  <property fmtid="{D5CDD505-2E9C-101B-9397-08002B2CF9AE}" pid="4" name="ArticulatePath">
    <vt:lpwstr>Lecture 4 - Relational Database Design</vt:lpwstr>
  </property>
</Properties>
</file>