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  <p:sldMasterId id="2147483655" r:id="rId5"/>
  </p:sldMasterIdLst>
  <p:notesMasterIdLst>
    <p:notesMasterId r:id="rId20"/>
  </p:notesMasterIdLst>
  <p:sldIdLst>
    <p:sldId id="256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8288000" cy="10287000"/>
  <p:notesSz cx="6858000" cy="9144000"/>
  <p:embeddedFontLs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5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513952f39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513952f39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5100e7824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25100e7824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513952f39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513952f39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13952f39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513952f39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513952f396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513952f396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13952f39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513952f39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513952f396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513952f396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5100e782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5100e782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513952f39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513952f39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13952f39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513952f39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13952f39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513952f39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513952f39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2513952f39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3952f39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2513952f39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6/13/2023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Attribute closure …cont’d</a:t>
            </a:r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79731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Relation, R (A,B,C,D,E),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FDs = {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CE --&gt; D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 B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 --&gt; A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Find (C+)?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/>
              <a:t>Approach: closure algorithm</a:t>
            </a:r>
            <a:endParaRPr sz="2200" b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1</a:t>
            </a:r>
            <a:r>
              <a:rPr lang="en-US" sz="2200" i="1"/>
              <a:t>: answer = C</a:t>
            </a:r>
            <a:endParaRPr sz="2200" i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2</a:t>
            </a:r>
            <a:r>
              <a:rPr lang="en-US" sz="2200" i="1"/>
              <a:t>: for CE -&gt; D,   CE NOT ⊆ answer, </a:t>
            </a:r>
            <a:endParaRPr sz="2200" i="1"/>
          </a:p>
          <a:p>
            <a:pPr marL="2743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i="1"/>
              <a:t>NOT add D to answer  </a:t>
            </a:r>
            <a:endParaRPr sz="2200" i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3</a:t>
            </a:r>
            <a:r>
              <a:rPr lang="en-US" sz="2200" i="1"/>
              <a:t>: repeat </a:t>
            </a:r>
            <a:r>
              <a:rPr lang="en-US" sz="2200" b="1" i="1"/>
              <a:t>step 2</a:t>
            </a:r>
            <a:r>
              <a:rPr lang="en-US" sz="2200" i="1"/>
              <a:t>, for D -&gt; B, for C -&gt;A, until no changes to answer</a:t>
            </a:r>
            <a:endParaRPr sz="2200" b="1" i="1"/>
          </a:p>
        </p:txBody>
      </p:sp>
      <p:sp>
        <p:nvSpPr>
          <p:cNvPr id="212" name="Google Shape;212;p33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Computing C closure (C)+ =</a:t>
            </a:r>
            <a:endParaRPr sz="3200" b="1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1st iteration, answer = {C} by reflexivity rule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2nd iteration, answer = {CA} from C --&gt; A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no more attributes to be added to answer</a:t>
            </a:r>
            <a:endParaRPr sz="24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 b="1"/>
              <a:t>re-arrange attributes at 2nd iteration, answer = {AC}, so</a:t>
            </a:r>
            <a:endParaRPr sz="2600" b="1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 sz="2600" b="1">
                <a:solidFill>
                  <a:srgbClr val="FF0000"/>
                </a:solidFill>
              </a:rPr>
              <a:t>C+ = {AC}</a:t>
            </a:r>
            <a:endParaRPr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Finding candidate keys</a:t>
            </a:r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/>
              <a:t>Given the relation R (A, B, C, D, E) with functional dependencies</a:t>
            </a:r>
            <a:endParaRPr sz="2600" b="1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 FDs = {</a:t>
            </a:r>
            <a:endParaRPr sz="2600"/>
          </a:p>
          <a:p>
            <a:pPr marL="22860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600"/>
              <a:t>CE --&gt; D</a:t>
            </a:r>
            <a:endParaRPr sz="2600"/>
          </a:p>
          <a:p>
            <a:pPr marL="22860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600"/>
              <a:t>D --&gt; B</a:t>
            </a:r>
            <a:endParaRPr sz="2600"/>
          </a:p>
          <a:p>
            <a:pPr marL="22860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600"/>
              <a:t>C --&gt; A}</a:t>
            </a:r>
            <a:endParaRPr sz="26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b) Is CE a key for R?</a:t>
            </a:r>
            <a:endParaRPr sz="2600"/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/>
              <a:t>Approach</a:t>
            </a:r>
            <a:r>
              <a:rPr lang="en-US" sz="2400"/>
              <a:t>:</a:t>
            </a:r>
            <a:endParaRPr sz="2400"/>
          </a:p>
          <a:p>
            <a:pPr marL="22860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Find attribute closure of each determinant in FDs (LHS)</a:t>
            </a:r>
            <a:endParaRPr sz="2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19" name="Google Shape;219;p34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8059800" cy="680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61950" algn="l" rtl="0">
              <a:spcBef>
                <a:spcPts val="3200"/>
              </a:spcBef>
              <a:spcAft>
                <a:spcPts val="0"/>
              </a:spcAft>
              <a:buSzPts val="2100"/>
              <a:buChar char="●"/>
            </a:pPr>
            <a:r>
              <a:rPr lang="en-US" sz="2100" b="1"/>
              <a:t>Compute CE+</a:t>
            </a:r>
            <a:endParaRPr sz="2100" b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i="1"/>
              <a:t>1st iteration answer = {CE} by reflexivity rule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i="1"/>
              <a:t>2nd iteration answer = {CED} from CE --&gt; D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i="1"/>
              <a:t>3rd iteration answer = {CEDB } from D --&gt; B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i="1"/>
              <a:t>4th iteration answer = {CEDBA} from C --&gt; A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■"/>
            </a:pPr>
            <a:r>
              <a:rPr lang="en-US" sz="1900" b="1">
                <a:solidFill>
                  <a:srgbClr val="FF0000"/>
                </a:solidFill>
              </a:rPr>
              <a:t>CE+ = {ABCDE}</a:t>
            </a:r>
            <a:endParaRPr sz="1900" b="1">
              <a:solidFill>
                <a:srgbClr val="FF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b="1"/>
              <a:t>Compute C+</a:t>
            </a:r>
            <a:endParaRPr sz="2100" b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i="1"/>
              <a:t>1st iteration answer = {C} by reflexivity rule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i="1"/>
              <a:t>2nd iteration answer = {CA} from C --&gt; A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■"/>
            </a:pPr>
            <a:r>
              <a:rPr lang="en-US" sz="1900" b="1">
                <a:solidFill>
                  <a:srgbClr val="FF0000"/>
                </a:solidFill>
              </a:rPr>
              <a:t>C+ = {CA}</a:t>
            </a:r>
            <a:endParaRPr sz="1900" b="1">
              <a:solidFill>
                <a:srgbClr val="FF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b="1"/>
              <a:t>Compute D+</a:t>
            </a:r>
            <a:endParaRPr sz="2100" b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■"/>
            </a:pPr>
            <a:r>
              <a:rPr lang="en-US" sz="1900" i="1"/>
              <a:t>1st iteration answer = {D} by reflexivity rule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Char char="■"/>
            </a:pPr>
            <a:r>
              <a:rPr lang="en-US" sz="1900" i="1"/>
              <a:t>2nd iteration answer = {DB} from D --&gt; B</a:t>
            </a:r>
            <a:endParaRPr sz="1900" i="1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Char char="■"/>
            </a:pPr>
            <a:r>
              <a:rPr lang="en-US" sz="1900" b="1">
                <a:solidFill>
                  <a:srgbClr val="FF0000"/>
                </a:solidFill>
              </a:rPr>
              <a:t>D+ = {BD}</a:t>
            </a:r>
            <a:endParaRPr sz="19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0000"/>
                </a:solidFill>
              </a:rPr>
              <a:t>Note</a:t>
            </a:r>
            <a:r>
              <a:rPr lang="en-US" sz="2100"/>
              <a:t>: CE+ includes all the attributes of R (ABCDE), thus a </a:t>
            </a:r>
            <a:r>
              <a:rPr lang="en-US" sz="2100" b="1"/>
              <a:t>super key. </a:t>
            </a:r>
            <a:endParaRPr sz="2100" b="1"/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rgbClr val="FF0000"/>
                </a:solidFill>
              </a:rPr>
              <a:t>Recall</a:t>
            </a:r>
            <a:r>
              <a:rPr lang="en-US" sz="2100"/>
              <a:t>: if there is no subset of CE, that uniquely identifies R, then CE is </a:t>
            </a:r>
            <a:r>
              <a:rPr lang="en-US" sz="2100" b="1"/>
              <a:t>candidate key.</a:t>
            </a:r>
            <a:endParaRPr sz="21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CE -&gt; DB?</a:t>
            </a:r>
            <a:endParaRPr/>
          </a:p>
        </p:txBody>
      </p:sp>
      <p:sp>
        <p:nvSpPr>
          <p:cNvPr id="225" name="Google Shape;225;p35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/>
              <a:t>Given the relation R = (A, B, C, D, E) with functional dependencies</a:t>
            </a:r>
            <a:endParaRPr sz="2600" b="1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 FDs = {</a:t>
            </a:r>
            <a:endParaRPr sz="2600"/>
          </a:p>
          <a:p>
            <a:pPr marL="22860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600"/>
              <a:t>CE --&gt;D</a:t>
            </a:r>
            <a:endParaRPr sz="2600"/>
          </a:p>
          <a:p>
            <a:pPr marL="22860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600"/>
              <a:t>D --&gt; B</a:t>
            </a:r>
            <a:endParaRPr sz="2600"/>
          </a:p>
          <a:p>
            <a:pPr marL="22860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600"/>
              <a:t>C --&gt; A}</a:t>
            </a:r>
            <a:endParaRPr sz="26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/>
              <a:t>b) Does CE -&gt; DB?</a:t>
            </a:r>
            <a:endParaRPr sz="2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2"/>
          </p:nvPr>
        </p:nvSpPr>
        <p:spPr>
          <a:xfrm>
            <a:off x="8779450" y="2085700"/>
            <a:ext cx="8782500" cy="680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320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/>
              <a:t>Solution</a:t>
            </a:r>
            <a:endParaRPr sz="2600" b="1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 b="1"/>
              <a:t>Compute CE+</a:t>
            </a:r>
            <a:endParaRPr sz="2600" b="1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i="1"/>
              <a:t>1st iteration answer = {CE} by reflexivity rule</a:t>
            </a:r>
            <a:endParaRPr sz="2200" i="1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i="1"/>
              <a:t>2nd iteration answer = {CED} from CE --&gt; D</a:t>
            </a:r>
            <a:endParaRPr sz="2200" i="1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i="1"/>
              <a:t>3rd iteration answer = {CEDB } from D --&gt; B</a:t>
            </a:r>
            <a:endParaRPr sz="2200" i="1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i="1"/>
              <a:t>4th iteration answer = {CEDBA} from C --&gt; A</a:t>
            </a:r>
            <a:endParaRPr sz="2200" i="1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-US" sz="2200" b="1">
                <a:solidFill>
                  <a:srgbClr val="FF0000"/>
                </a:solidFill>
              </a:rPr>
              <a:t>CE+ = {ABCDE}</a:t>
            </a:r>
            <a:endParaRPr sz="22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 sz="2200" b="1">
              <a:solidFill>
                <a:srgbClr val="FF0000"/>
              </a:solidFill>
            </a:endParaRPr>
          </a:p>
          <a:p>
            <a:pPr marL="457200" lvl="0" indent="-393700" algn="l" rtl="0"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/>
              <a:t>Answer:</a:t>
            </a:r>
            <a:endParaRPr sz="2600" b="1"/>
          </a:p>
          <a:p>
            <a:pPr marL="1828800" lvl="3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>
                <a:solidFill>
                  <a:srgbClr val="FF0000"/>
                </a:solidFill>
              </a:rPr>
              <a:t>YES</a:t>
            </a:r>
            <a:r>
              <a:rPr lang="en-US" sz="2600"/>
              <a:t>, because DB attributes are included in CE+ ={ABCDE}</a:t>
            </a:r>
            <a:endParaRPr sz="2600"/>
          </a:p>
          <a:p>
            <a:pPr marL="18288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CE is the only candidate key, therefore chosen as PK</a:t>
            </a:r>
            <a:endParaRPr sz="2600"/>
          </a:p>
          <a:p>
            <a:pPr marL="2286000" lvl="4" indent="-393700" algn="l" rtl="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600"/>
              <a:buChar char="○"/>
            </a:pPr>
            <a:r>
              <a:rPr lang="en-US" sz="2000" b="1" i="1">
                <a:solidFill>
                  <a:srgbClr val="351C75"/>
                </a:solidFill>
              </a:rPr>
              <a:t>PK of R(ABCDE) will uniquely identify any set of attributes in R</a:t>
            </a:r>
            <a:r>
              <a:rPr lang="en-US" sz="2600">
                <a:solidFill>
                  <a:srgbClr val="351C75"/>
                </a:solidFill>
              </a:rPr>
              <a:t>.</a:t>
            </a:r>
            <a:endParaRPr sz="26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7620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activities (</a:t>
            </a:r>
            <a:r>
              <a:rPr lang="en-US" sz="3800">
                <a:latin typeface="Helvetica Neue"/>
                <a:ea typeface="Helvetica Neue"/>
                <a:cs typeface="Helvetica Neue"/>
                <a:sym typeface="Helvetica Neue"/>
              </a:rPr>
              <a:t>5.1, 5.2, and 5.3</a:t>
            </a: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in the assessment section </a:t>
            </a:r>
            <a:r>
              <a:rPr lang="en-US" sz="38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Closure of Attributes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Armstrong's axioms closure algorithm</a:t>
            </a:r>
            <a:endParaRPr sz="3000" b="1"/>
          </a:p>
          <a:p>
            <a:pPr marL="1371600" lvl="1" indent="-6350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Armstrong’s Axioms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Attribute Closure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Finding Candidate Keys</a:t>
            </a:r>
            <a:endParaRPr sz="3000" b="1"/>
          </a:p>
        </p:txBody>
      </p:sp>
      <p:sp>
        <p:nvSpPr>
          <p:cNvPr id="238" name="Google Shape;238;p37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44450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b="1"/>
          </a:p>
          <a:p>
            <a:pPr marL="698500" lvl="0" indent="-698500" algn="l" rtl="0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lang="en-US" b="1"/>
              <a:t>🡺</a:t>
            </a:r>
            <a:r>
              <a:rPr lang="en-US" b="1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marL="1371600" lvl="1" indent="-673100" algn="l" rtl="0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lang="en-US" b="1"/>
              <a:t>Minimal/Canonical Cover of Functional dependencies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ctrTitle"/>
          </p:nvPr>
        </p:nvSpPr>
        <p:spPr>
          <a:xfrm>
            <a:off x="2644777" y="2819401"/>
            <a:ext cx="12998400" cy="2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5: Attribute Closure and Candidate Keys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subTitle" idx="1"/>
          </p:nvPr>
        </p:nvSpPr>
        <p:spPr>
          <a:xfrm>
            <a:off x="2644777" y="53308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body" idx="1"/>
          </p:nvPr>
        </p:nvSpPr>
        <p:spPr>
          <a:xfrm>
            <a:off x="1098551" y="2051049"/>
            <a:ext cx="16084500" cy="7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Closure of Attributes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Armstrong's axioms closure algorithm</a:t>
            </a:r>
            <a:endParaRPr sz="3000" b="1"/>
          </a:p>
          <a:p>
            <a:pPr marL="1371600" lvl="1" indent="-635000" algn="l" rtl="0">
              <a:spcBef>
                <a:spcPts val="12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Armstrong’s Axioms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Attribute Closure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Finding Candidate Keys</a:t>
            </a:r>
            <a:endParaRPr sz="3000" b="1"/>
          </a:p>
          <a:p>
            <a:pPr marL="698500" lvl="0" indent="0" algn="l" rtl="0">
              <a:spcBef>
                <a:spcPts val="4000"/>
              </a:spcBef>
              <a:spcAft>
                <a:spcPts val="0"/>
              </a:spcAft>
              <a:buNone/>
            </a:pP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 of Attributes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The closure of X, written </a:t>
            </a:r>
            <a:r>
              <a:rPr lang="en-US" sz="3200" b="1"/>
              <a:t>X</a:t>
            </a:r>
            <a:r>
              <a:rPr lang="en-US" sz="3200" b="1" baseline="30000"/>
              <a:t>+</a:t>
            </a:r>
            <a:r>
              <a:rPr lang="en-US" sz="3200"/>
              <a:t>, are all attributes functionally determined by X</a:t>
            </a:r>
            <a:endParaRPr sz="3200" b="1">
              <a:solidFill>
                <a:srgbClr val="FF0000"/>
              </a:solidFill>
            </a:endParaRPr>
          </a:p>
          <a:p>
            <a:pPr marL="1828800" lvl="1" indent="-4318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○"/>
            </a:pPr>
            <a:r>
              <a:rPr lang="en-US" sz="3200" b="1">
                <a:solidFill>
                  <a:srgbClr val="FF0000"/>
                </a:solidFill>
              </a:rPr>
              <a:t>that is:</a:t>
            </a:r>
            <a:endParaRPr sz="3200" b="1">
              <a:solidFill>
                <a:srgbClr val="FF0000"/>
              </a:solidFill>
            </a:endParaRPr>
          </a:p>
          <a:p>
            <a:pPr marL="27432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b="1"/>
              <a:t>X</a:t>
            </a:r>
            <a:r>
              <a:rPr lang="en-US" sz="2600" b="1" baseline="30000"/>
              <a:t>+</a:t>
            </a:r>
            <a:r>
              <a:rPr lang="en-US" sz="2600"/>
              <a:t> includes all the values that follows uniquely from X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1828800" lvl="1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○"/>
            </a:pPr>
            <a:r>
              <a:rPr lang="en-US" sz="3200" b="1"/>
              <a:t>Attribute closure is used to:</a:t>
            </a:r>
            <a:endParaRPr sz="3200" b="1"/>
          </a:p>
          <a:p>
            <a:pPr marL="2743200" lvl="3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find keys</a:t>
            </a:r>
            <a:endParaRPr/>
          </a:p>
          <a:p>
            <a:pPr marL="3200400" lvl="4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600" i="1"/>
              <a:t>is X a key for relation R?</a:t>
            </a:r>
            <a:endParaRPr sz="2600" i="1"/>
          </a:p>
          <a:p>
            <a:pPr marL="2743200" lvl="3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check if functional dependency is true of false</a:t>
            </a:r>
            <a:endParaRPr/>
          </a:p>
          <a:p>
            <a:pPr marL="3200400" lvl="4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i="1"/>
              <a:t>is X -&gt; Y true?</a:t>
            </a:r>
            <a:endParaRPr sz="2600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Armstrong Axioms closure Algorithm</a:t>
            </a: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■"/>
            </a:pPr>
            <a:r>
              <a:rPr lang="en-US" b="1"/>
              <a:t>Initialize the closure set as the given set of attributes </a:t>
            </a:r>
            <a:endParaRPr b="1"/>
          </a:p>
          <a:p>
            <a:pPr marL="13716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if given X+</a:t>
            </a:r>
            <a:endParaRPr sz="2600" i="1"/>
          </a:p>
          <a:p>
            <a:pPr marL="13716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{answer = X}</a:t>
            </a:r>
            <a:endParaRPr sz="2600" i="1"/>
          </a:p>
          <a:p>
            <a:pPr marL="13716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600" i="1"/>
          </a:p>
          <a:p>
            <a: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■"/>
            </a:pPr>
            <a:r>
              <a:rPr lang="en-US" b="1"/>
              <a:t>Repeat the following steps until no further attributes can be added to the closure:</a:t>
            </a:r>
            <a:endParaRPr b="1"/>
          </a:p>
          <a:p>
            <a:pPr marL="1828800" lvl="3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 each Y -&gt; Z in the given set of functional dependencies:</a:t>
            </a:r>
            <a:endParaRPr sz="2600"/>
          </a:p>
          <a:p>
            <a:pPr marL="2286000" lvl="4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If Y is a subset of the closure set, add Z to the closure set.</a:t>
            </a:r>
            <a:endParaRPr sz="2600"/>
          </a:p>
          <a:p>
            <a:pPr marL="2743200" lvl="0" indent="0" algn="ctr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-US" sz="2600" i="1"/>
              <a:t>{For every Y -&gt; Z such that Y ⊆ answer, add Z to answer</a:t>
            </a:r>
            <a:endParaRPr sz="2600" i="1"/>
          </a:p>
          <a:p>
            <a:pPr marL="2743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>
                <a:solidFill>
                  <a:schemeClr val="dk1"/>
                </a:solidFill>
              </a:rPr>
              <a:t>repeat until no more changes to </a:t>
            </a:r>
            <a:r>
              <a:rPr lang="en-US" sz="2600" b="1" i="1">
                <a:solidFill>
                  <a:schemeClr val="dk1"/>
                </a:solidFill>
              </a:rPr>
              <a:t>X</a:t>
            </a:r>
            <a:r>
              <a:rPr lang="en-US" sz="2600" b="1" i="1" baseline="30000">
                <a:solidFill>
                  <a:schemeClr val="dk1"/>
                </a:solidFill>
              </a:rPr>
              <a:t>+</a:t>
            </a:r>
            <a:r>
              <a:rPr lang="en-US" sz="2600" i="1" baseline="30000">
                <a:solidFill>
                  <a:schemeClr val="dk1"/>
                </a:solidFill>
              </a:rPr>
              <a:t> </a:t>
            </a:r>
            <a:r>
              <a:rPr lang="en-US" sz="2600" i="1"/>
              <a:t>set</a:t>
            </a:r>
            <a:r>
              <a:rPr lang="en-US" sz="2600" i="1">
                <a:solidFill>
                  <a:schemeClr val="dk1"/>
                </a:solidFill>
              </a:rPr>
              <a:t>}</a:t>
            </a:r>
            <a:endParaRPr sz="2600" i="1">
              <a:solidFill>
                <a:schemeClr val="dk1"/>
              </a:solidFill>
            </a:endParaRPr>
          </a:p>
          <a:p>
            <a:pPr marL="2743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600" i="1">
              <a:solidFill>
                <a:schemeClr val="dk1"/>
              </a:solidFill>
            </a:endParaRPr>
          </a:p>
          <a:p>
            <a: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■"/>
            </a:pPr>
            <a:r>
              <a:rPr lang="en-US" b="1"/>
              <a:t>Return the closure set.</a:t>
            </a:r>
            <a:endParaRPr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Armstrong Axioms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Are a set of rules that define the properties and inference rules of functional dependencies:</a:t>
            </a:r>
            <a:endParaRPr sz="32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b="1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/>
              <a:t>Reflexivity</a:t>
            </a:r>
            <a:r>
              <a:rPr lang="en-US" sz="2600"/>
              <a:t>: </a:t>
            </a:r>
            <a:endParaRPr sz="2600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If Y is a subset of X, then X -&gt; Y.</a:t>
            </a: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/>
              <a:t>Augmentation</a:t>
            </a:r>
            <a:r>
              <a:rPr lang="en-US" sz="2600"/>
              <a:t>: </a:t>
            </a:r>
            <a:endParaRPr sz="2600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If X -&gt; Y, then XZ -&gt; YZ for any set of attributes Z.</a:t>
            </a: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/>
              <a:t>Transitivity</a:t>
            </a:r>
            <a:r>
              <a:rPr lang="en-US" sz="2600"/>
              <a:t>: </a:t>
            </a:r>
            <a:endParaRPr sz="2600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If X -&gt; Y and Y -&gt; Z, then X -&gt; Z.</a:t>
            </a: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Attribute closure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Given the relation R (A, B, C, D, E) with set of functional dependencies,</a:t>
            </a:r>
            <a:endParaRPr sz="32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FDs = {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CE --&gt; D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D --&gt; B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C --&gt; A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}</a:t>
            </a: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a) What is the closure of CE or Find CE+?</a:t>
            </a: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b) Is CE a key for R</a:t>
            </a: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c) Does CE -&gt; DB ?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Attribute closure</a:t>
            </a:r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79731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Relation, R (A,B,C,D,E),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FDs = {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CE --&gt; D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 B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 --&gt; A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What is the closure of CE (CE+)?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/>
              <a:t>Approach: closure algorithm</a:t>
            </a:r>
            <a:endParaRPr sz="2200" b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1</a:t>
            </a:r>
            <a:r>
              <a:rPr lang="en-US" sz="2200" i="1"/>
              <a:t>: answer = CE</a:t>
            </a:r>
            <a:endParaRPr sz="2200" i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2</a:t>
            </a:r>
            <a:r>
              <a:rPr lang="en-US" sz="2200" i="1"/>
              <a:t>: for CE -&gt; D, is CE ⊆ answer, </a:t>
            </a:r>
            <a:endParaRPr sz="2200" i="1"/>
          </a:p>
          <a:p>
            <a:pPr marL="2743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i="1"/>
              <a:t>add D to answer  </a:t>
            </a:r>
            <a:endParaRPr sz="2200" i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3</a:t>
            </a:r>
            <a:r>
              <a:rPr lang="en-US" sz="2200" i="1"/>
              <a:t>: repeat </a:t>
            </a:r>
            <a:r>
              <a:rPr lang="en-US" sz="2200" b="1" i="1"/>
              <a:t>step 2</a:t>
            </a:r>
            <a:r>
              <a:rPr lang="en-US" sz="2200" i="1"/>
              <a:t>, for D -&gt; B, for C -&gt;A, until no changes to answer</a:t>
            </a:r>
            <a:endParaRPr sz="2200" b="1" i="1"/>
          </a:p>
        </p:txBody>
      </p:sp>
      <p:sp>
        <p:nvSpPr>
          <p:cNvPr id="198" name="Google Shape;198;p31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Computing CE closure (CE)+ =</a:t>
            </a:r>
            <a:endParaRPr sz="3200" b="1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1st iteration, answer = {CE} by reflexivity rule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2nd iteration, answer = {CED} from CE --&gt; D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3rd iteration, answer = {CEDB } from D --&gt; B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4th iteration, answer = {CEDBA} from C --&gt; A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no more attributes to be added to answer</a:t>
            </a:r>
            <a:endParaRPr sz="24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 b="1"/>
              <a:t>re-arrange attributes at 4th iteration, answer = {ABCDE}, so</a:t>
            </a:r>
            <a:endParaRPr sz="2600" b="1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■"/>
            </a:pPr>
            <a:r>
              <a:rPr lang="en-US" sz="2600" b="1">
                <a:solidFill>
                  <a:srgbClr val="FF0000"/>
                </a:solidFill>
              </a:rPr>
              <a:t>CE+ = {ABCDE}</a:t>
            </a:r>
            <a:endParaRPr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Attribute closure …cont’d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79731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Relation, R (A,B,C,D,E),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FDs = {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CE --&gt; D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 --&gt; B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 --&gt; A</a:t>
            </a:r>
            <a:endParaRPr sz="25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500"/>
          </a:p>
          <a:p>
            <a:pPr marL="457200" lvl="0" indent="-387350" algn="l" rtl="0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Find (D+)?</a:t>
            </a:r>
            <a:endParaRPr sz="25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/>
              <a:t>Approach: closure algorithm</a:t>
            </a:r>
            <a:endParaRPr sz="2200" b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1</a:t>
            </a:r>
            <a:r>
              <a:rPr lang="en-US" sz="2200" i="1"/>
              <a:t>: answer = D</a:t>
            </a:r>
            <a:endParaRPr sz="2200" i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2</a:t>
            </a:r>
            <a:r>
              <a:rPr lang="en-US" sz="2200" i="1"/>
              <a:t>: for CE -&gt; D,  CE NOT ⊆ answer, </a:t>
            </a:r>
            <a:endParaRPr sz="2200" i="1"/>
          </a:p>
          <a:p>
            <a:pPr marL="2743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i="1"/>
              <a:t>NOT add D to answer  </a:t>
            </a:r>
            <a:endParaRPr sz="2200" i="1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rgbClr val="FF0000"/>
                </a:solidFill>
              </a:rPr>
              <a:t>step 3</a:t>
            </a:r>
            <a:r>
              <a:rPr lang="en-US" sz="2200" i="1"/>
              <a:t>: repeat </a:t>
            </a:r>
            <a:r>
              <a:rPr lang="en-US" sz="2200" b="1" i="1"/>
              <a:t>step 2</a:t>
            </a:r>
            <a:r>
              <a:rPr lang="en-US" sz="2200" i="1"/>
              <a:t>, for D -&gt; B, for C -&gt;A, until no changes to answer</a:t>
            </a:r>
            <a:endParaRPr sz="2200" b="1" i="1"/>
          </a:p>
        </p:txBody>
      </p:sp>
      <p:sp>
        <p:nvSpPr>
          <p:cNvPr id="205" name="Google Shape;205;p32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Computing D closure (D)+ =</a:t>
            </a:r>
            <a:endParaRPr sz="3200" b="1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1st iteration, answer = {D} by reflexivity rule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2nd iteration, answer = {DB} from D --&gt; B</a:t>
            </a:r>
            <a:endParaRPr sz="2400"/>
          </a:p>
          <a:p>
            <a:pPr marL="914400" lvl="0" indent="0" algn="l" rtl="0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no more attributes to be added to answer</a:t>
            </a:r>
            <a:endParaRPr sz="2400"/>
          </a:p>
          <a:p>
            <a:pPr marL="1371600" lvl="1" indent="-393700" algn="l" rtl="0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600"/>
              <a:buChar char="○"/>
            </a:pPr>
            <a:r>
              <a:rPr lang="en-US" sz="2600" b="1"/>
              <a:t>re-arrange attributes at 2nd iteration, answer = {BD}, so</a:t>
            </a:r>
            <a:endParaRPr sz="2600" b="1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Char char="■"/>
            </a:pPr>
            <a:r>
              <a:rPr lang="en-US" sz="2600" b="1">
                <a:solidFill>
                  <a:srgbClr val="FF0000"/>
                </a:solidFill>
              </a:rPr>
              <a:t>D+ = {BD}</a:t>
            </a:r>
            <a:endParaRPr sz="26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 b="1"/>
          </a:p>
          <a:p>
            <a:pPr marL="0" lvl="0" indent="0" algn="l" rtl="0">
              <a:spcBef>
                <a:spcPts val="3200"/>
              </a:spcBef>
              <a:spcAft>
                <a:spcPts val="0"/>
              </a:spcAft>
              <a:buNone/>
            </a:pPr>
            <a:endParaRPr sz="3200" b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b6fc0-2530-4489-bd2f-42335d65b94d">
      <Terms xmlns="http://schemas.microsoft.com/office/infopath/2007/PartnerControls"/>
    </lcf76f155ced4ddcb4097134ff3c332f>
    <TaxCatchAll xmlns="88c1e295-a029-41eb-a982-8bcc7d01c0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B440E0-A828-47DF-8656-A15BEEA909B2}">
  <ds:schemaRefs>
    <ds:schemaRef ds:uri="http://schemas.microsoft.com/office/2006/metadata/properties"/>
    <ds:schemaRef ds:uri="http://schemas.microsoft.com/office/infopath/2007/PartnerControls"/>
    <ds:schemaRef ds:uri="57db6fc0-2530-4489-bd2f-42335d65b94d"/>
    <ds:schemaRef ds:uri="88c1e295-a029-41eb-a982-8bcc7d01c0cb"/>
  </ds:schemaRefs>
</ds:datastoreItem>
</file>

<file path=customXml/itemProps2.xml><?xml version="1.0" encoding="utf-8"?>
<ds:datastoreItem xmlns:ds="http://schemas.openxmlformats.org/officeDocument/2006/customXml" ds:itemID="{A8CEA0CB-0D79-42EF-A7A0-ECF16A1DA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92810C-8C3A-4FC4-B979-5FEFAC13C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b6fc0-2530-4489-bd2f-42335d65b94d"/>
    <ds:schemaRef ds:uri="88c1e295-a029-41eb-a982-8bcc7d01c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Custom</PresentationFormat>
  <Paragraphs>170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Helvetica Neue</vt:lpstr>
      <vt:lpstr>Arial</vt:lpstr>
      <vt:lpstr>Noto Sans Symbols</vt:lpstr>
      <vt:lpstr>Breeze</vt:lpstr>
      <vt:lpstr>Breeze</vt:lpstr>
      <vt:lpstr>Relational Database Design</vt:lpstr>
      <vt:lpstr>Lesson 5: Attribute Closure and Candidate Keys</vt:lpstr>
      <vt:lpstr>Outline</vt:lpstr>
      <vt:lpstr>Closure of Attributes</vt:lpstr>
      <vt:lpstr>Armstrong Axioms closure Algorithm</vt:lpstr>
      <vt:lpstr>Armstrong Axioms</vt:lpstr>
      <vt:lpstr>Example: Attribute closure</vt:lpstr>
      <vt:lpstr>Solution: Attribute closure</vt:lpstr>
      <vt:lpstr>Solution: Attribute closure …cont’d</vt:lpstr>
      <vt:lpstr>Solution: Attribute closure …cont’d</vt:lpstr>
      <vt:lpstr>Example: Finding candidate keys</vt:lpstr>
      <vt:lpstr>Does CE -&gt; DB?</vt:lpstr>
      <vt:lpstr>Activities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cp:lastModifiedBy>Abby Adkins</cp:lastModifiedBy>
  <cp:revision>2</cp:revision>
  <dcterms:modified xsi:type="dcterms:W3CDTF">2024-01-12T20:45:17Z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0x01010021355493204E834F89A8914F0B829508</vt:lpwstr>
  </property>
  <property fmtid="{D5CDD505-2E9C-101B-9397-08002B2CF9AE}" pid="3" name="ArticulateGUID">
    <vt:lpwstr>512C1A73-5E2F-42DA-AB4E-8B14E915879A</vt:lpwstr>
  </property>
  <property fmtid="{D5CDD505-2E9C-101B-9397-08002B2CF9AE}" pid="4" name="ArticulatePath">
    <vt:lpwstr>Lecture 5 - Relational Database Design</vt:lpwstr>
  </property>
</Properties>
</file>