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4"/>
    <p:sldMasterId id="2147483655" r:id="rId5"/>
  </p:sldMasterIdLst>
  <p:notesMasterIdLst>
    <p:notesMasterId r:id="rId3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8288000" cy="10287000"/>
  <p:notesSz cx="6858000" cy="9144000"/>
  <p:embeddedFontLst>
    <p:embeddedFont>
      <p:font typeface="Helvetica Neue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70" d="100"/>
          <a:sy n="70" d="100"/>
        </p:scale>
        <p:origin x="774" y="8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3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font" Target="fonts/font2.fntdata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rin Nitzoy" userId="688c841c-1c62-4693-be05-7657a84a1e5f" providerId="ADAL" clId="{0B3B1E54-B1D3-4143-A68A-E30FA204E29C}"/>
    <pc:docChg chg="modSld">
      <pc:chgData name="Sorin Nitzoy" userId="688c841c-1c62-4693-be05-7657a84a1e5f" providerId="ADAL" clId="{0B3B1E54-B1D3-4143-A68A-E30FA204E29C}" dt="2023-06-20T15:16:21.983" v="4" actId="20577"/>
      <pc:docMkLst>
        <pc:docMk/>
      </pc:docMkLst>
      <pc:sldChg chg="modSp mod">
        <pc:chgData name="Sorin Nitzoy" userId="688c841c-1c62-4693-be05-7657a84a1e5f" providerId="ADAL" clId="{0B3B1E54-B1D3-4143-A68A-E30FA204E29C}" dt="2023-06-20T15:16:21.983" v="4" actId="20577"/>
        <pc:sldMkLst>
          <pc:docMk/>
          <pc:sldMk cId="0" sldId="280"/>
        </pc:sldMkLst>
        <pc:spChg chg="mod">
          <ac:chgData name="Sorin Nitzoy" userId="688c841c-1c62-4693-be05-7657a84a1e5f" providerId="ADAL" clId="{0B3B1E54-B1D3-4143-A68A-E30FA204E29C}" dt="2023-06-20T15:16:21.983" v="4" actId="20577"/>
          <ac:spMkLst>
            <pc:docMk/>
            <pc:sldMk cId="0" sldId="280"/>
            <ac:spMk id="2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1c34e810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51c34e810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1c34e8100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251c34e8100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1c34e8100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51c34e810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1c34e8100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51c34e8100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1c34e8100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51c34e8100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1c34e810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51c34e810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1c34e8100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251c34e8100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1c34e810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51c34e810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1c34e8100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51c34e8100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1c34e8100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51c34e8100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51c34e810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251c34e810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c34e8100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51c34e8100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1c34e8100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51c34e8100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1c34e8100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51c34e8100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1c34e8100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51c34e8100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1c34e8100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51c34e8100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1c34e8100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51c34e8100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1c34e8100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51c34e8100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1c34e810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51c34e810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1c34e8100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51c34e8100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1c34e8100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251c34e8100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1c34e8100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51c34e8100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51c34e810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251c34e810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0a63ef52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20a63ef52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a63ef525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20a63ef525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a63ef525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20a63ef525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a63ef525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20a63ef525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1c34e8100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251c34e8100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endParaRPr sz="6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sz="7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098550" y="2050699"/>
            <a:ext cx="16084552" cy="688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82600" algn="l">
              <a:spcBef>
                <a:spcPts val="40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098550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marL="3200400" lvl="6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marL="3657600" lvl="7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marL="4114800" lvl="8" indent="-480059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9502142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marL="3200400" lvl="6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marL="3657600" lvl="7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marL="4114800" lvl="8" indent="-480059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2657477" y="1943101"/>
            <a:ext cx="12973200" cy="47307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endParaRPr sz="6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sz="7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1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98550" y="2050699"/>
            <a:ext cx="16084500" cy="6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82600" algn="l" rtl="0">
              <a:spcBef>
                <a:spcPts val="40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1098550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 rtl="0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marL="3200400" lvl="6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marL="3657600" lvl="7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marL="4114800" lvl="8" indent="-480059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9502142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 rtl="0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marL="3200400" lvl="6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marL="3657600" lvl="7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marL="4114800" lvl="8" indent="-480059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33400" algn="l" rtl="0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08000" algn="l" rtl="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80060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80059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 descr="ILTECH_wht_horiz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098551" y="161926"/>
            <a:ext cx="16084500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098551" y="2400300"/>
            <a:ext cx="160845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33400" algn="l" rtl="0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08000" algn="l" rtl="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80060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80059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5" descr="ILTECH_wht_horiz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89076" y="9185276"/>
            <a:ext cx="3555999" cy="55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/>
              <a:t>Relational Database Design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lang="en-US"/>
              <a:t>Date of Presentation: 6/15/2023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Compute canonical cover of FDs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1098550" y="2085700"/>
            <a:ext cx="75150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Consider a relation, R (A, B, C, D, E, F, G) and </a:t>
            </a:r>
            <a:endParaRPr sz="2500" b="1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FDs = {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AD --&gt;BF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CD --&gt; EGC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BD --&gt; F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E --&gt; D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 --&gt;C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D --&gt;F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}</a:t>
            </a:r>
            <a:endParaRPr sz="2500"/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Compute the canonical cover of FDs.</a:t>
            </a:r>
            <a:endParaRPr sz="25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9502142" y="2085698"/>
            <a:ext cx="7680900" cy="651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Step 1: apply decomposition rule on RHS</a:t>
            </a:r>
            <a:endParaRPr sz="2500" b="1"/>
          </a:p>
          <a:p>
            <a:pPr marL="9144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FDs = {</a:t>
            </a:r>
            <a:endParaRPr sz="2500"/>
          </a:p>
          <a:p>
            <a:pPr marL="18288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AD --&gt; B</a:t>
            </a:r>
            <a:endParaRPr sz="2500" b="1">
              <a:solidFill>
                <a:srgbClr val="FF0000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AD --&gt; F</a:t>
            </a:r>
            <a:endParaRPr sz="2500" b="1">
              <a:solidFill>
                <a:srgbClr val="FF0000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CD --&gt; E</a:t>
            </a:r>
            <a:endParaRPr sz="2500" b="1">
              <a:solidFill>
                <a:srgbClr val="FF0000"/>
              </a:solidFill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CD --&gt; G</a:t>
            </a:r>
            <a:endParaRPr sz="2500" b="1">
              <a:solidFill>
                <a:srgbClr val="FF0000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CD --&gt; C</a:t>
            </a:r>
            <a:endParaRPr sz="2500" b="1">
              <a:solidFill>
                <a:srgbClr val="FF0000"/>
              </a:solidFill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BD --&gt; F</a:t>
            </a:r>
            <a:endParaRPr sz="2500"/>
          </a:p>
          <a:p>
            <a:pPr marL="137160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E --&gt; D </a:t>
            </a:r>
            <a:endParaRPr sz="2500"/>
          </a:p>
          <a:p>
            <a:pPr marL="18288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 --&gt; C </a:t>
            </a:r>
            <a:endParaRPr sz="2500"/>
          </a:p>
          <a:p>
            <a:pPr marL="18288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 D --&gt; F </a:t>
            </a:r>
            <a:endParaRPr sz="2500"/>
          </a:p>
          <a:p>
            <a:pPr marL="18288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}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Compute canonical cover ..cont’d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1010475" y="2015225"/>
            <a:ext cx="67752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FDs with singleton attributes on RHS</a:t>
            </a:r>
            <a:endParaRPr sz="2500" b="1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FDs = {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AD --&gt; B</a:t>
            </a:r>
            <a:endParaRPr sz="2500" b="1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AD --&gt; F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CD --&gt; E</a:t>
            </a:r>
            <a:endParaRPr sz="25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CD --&gt; G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CD --&gt; C</a:t>
            </a:r>
            <a:endParaRPr sz="25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BD --&gt; F</a:t>
            </a:r>
            <a:endParaRPr sz="25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E --&gt; D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 --&gt; C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 D --&gt; F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}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2"/>
          </p:nvPr>
        </p:nvSpPr>
        <p:spPr>
          <a:xfrm>
            <a:off x="9502150" y="2085700"/>
            <a:ext cx="7680900" cy="686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2162" b="1" u="sng"/>
              <a:t>Step 2: remove extraneous attribute on LHS</a:t>
            </a:r>
            <a:endParaRPr sz="2162" b="1" u="sng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2162" b="1" u="sng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For AD --&gt; B,</a:t>
            </a:r>
            <a:r>
              <a:rPr lang="en-US" sz="1762"/>
              <a:t> check if either A or D is extraneous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/>
              <a:t>To check if A is extraneous, compute (D)+, if D+ contains A, then A is extraneous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/>
              <a:t>Computing D closure (D)+ =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i="1"/>
              <a:t>    1st iteration answer = {D} by reflexivity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i="1"/>
              <a:t>    2nd iteration answer = {DF} from D --&gt; F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i="1"/>
              <a:t>    3rd iteration answer = {DFC} from F --&gt; C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i="1"/>
              <a:t>    4th iteration answer = {DFCEG} from CD --&gt; E, CD --&gt; G, and CD --&gt; C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i="1"/>
              <a:t>    no change in the answer.  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Since A is not included in (D)+ ={ DFCEG }, A is not extraneous.</a:t>
            </a:r>
            <a:endParaRPr sz="1762" b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/>
              <a:t>To check if D is extraneous, compute (A)+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i="1"/>
              <a:t>    1st iteration answer = {A} by reflexivity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i="1"/>
              <a:t>     no change in the answer.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Since D is not included in (A)+ ={ A }, D is not extraneous.</a:t>
            </a:r>
            <a:endParaRPr sz="1762" b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Neither A nor D is extraneous in AD --&gt; B.</a:t>
            </a:r>
            <a:endParaRPr sz="1762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762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Compute canonical cover ..cont’d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1010475" y="2015225"/>
            <a:ext cx="67752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Relation, R (A, B, C, D, E, F, G) </a:t>
            </a:r>
            <a:endParaRPr sz="2500" b="1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FDs = {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AD --&gt; B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AD --&gt; F</a:t>
            </a:r>
            <a:endParaRPr sz="2500" b="1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CD --&gt; E</a:t>
            </a:r>
            <a:endParaRPr sz="25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CD --&gt; G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CD --&gt; C</a:t>
            </a:r>
            <a:endParaRPr sz="25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BD --&gt; F</a:t>
            </a:r>
            <a:endParaRPr sz="25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E --&gt; D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 --&gt; C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 D --&gt; F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}</a:t>
            </a:r>
            <a:endParaRPr sz="25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2"/>
          </p:nvPr>
        </p:nvSpPr>
        <p:spPr>
          <a:xfrm>
            <a:off x="9502150" y="2085700"/>
            <a:ext cx="7680900" cy="686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2162" b="1" u="sng"/>
              <a:t>Step 2: remove extraneous attribute on LHS</a:t>
            </a:r>
            <a:endParaRPr sz="2162" b="1" u="sng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For AD --&gt; F,</a:t>
            </a:r>
            <a:r>
              <a:rPr lang="en-US" sz="1762"/>
              <a:t> check if either A or D is extraneous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To check if A</a:t>
            </a:r>
            <a:r>
              <a:rPr lang="en-US" sz="1762"/>
              <a:t> is extraneous, compute (D)+, if closure contains A, then A is extraneous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/>
              <a:t>Computing D closure (D)+ =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62" i="1"/>
              <a:t>    1st iteration answer = {D} by reflexivity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62" i="1"/>
              <a:t>    2nd iteration answer = {DF} from D --&gt; F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62" i="1"/>
              <a:t>    3rd iteration answer = {DFC} from F --&gt; C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62" i="1"/>
              <a:t>    4th iteration answer = {DFCEG} from CD --&gt; E, CD --&gt; G, and CD --&gt; C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i="1"/>
              <a:t>    no change in the answer.  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Since A is not included in (D)+ ={DFCEG}, A is not extraneous.</a:t>
            </a:r>
            <a:endParaRPr sz="1762" b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To check if D</a:t>
            </a:r>
            <a:r>
              <a:rPr lang="en-US" sz="1762"/>
              <a:t> is extraneous, compute (A)+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i="1"/>
              <a:t>    1st iteration answer = {A} by reflexivity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i="1"/>
              <a:t>     no change in the answer.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Since D is not included in (A)+ ={ A }, D is not extraneous.</a:t>
            </a:r>
            <a:endParaRPr sz="1762" b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Neither A nor D is extraneous in AD --&gt; F.</a:t>
            </a:r>
            <a:endParaRPr sz="1762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762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Compute canonical cover ..cont’d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1010475" y="2015225"/>
            <a:ext cx="67752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Relation, R (A, B, C, D, E, F, G) </a:t>
            </a:r>
            <a:endParaRPr sz="2500" b="1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FDs = {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AD --&gt; B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AD --&gt; F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CD --&gt; E</a:t>
            </a:r>
            <a:endParaRPr sz="2500" b="1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CD --&gt; G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CD --&gt; C</a:t>
            </a:r>
            <a:endParaRPr sz="25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BD --&gt; F</a:t>
            </a:r>
            <a:endParaRPr sz="25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E --&gt; D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 --&gt; C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 D --&gt; F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}</a:t>
            </a:r>
            <a:endParaRPr sz="25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9502150" y="2085700"/>
            <a:ext cx="7680900" cy="686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2162" b="1" u="sng"/>
              <a:t>Step 2: remove extraneous attribute on LHS</a:t>
            </a:r>
            <a:endParaRPr sz="2162" b="1" u="sng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For CD --&gt; E,</a:t>
            </a:r>
            <a:r>
              <a:rPr lang="en-US" sz="1762"/>
              <a:t> check if either C or D is extraneous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To check if C</a:t>
            </a:r>
            <a:r>
              <a:rPr lang="en-US" sz="1762"/>
              <a:t> is extraneous, compute (D)+,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1st iteration answer = {D} by reflexivity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2nd iteration answer = {DF} from D --&gt; F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3rd iteration answer = {DFC} from F --&gt; C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C is found at 3rd iteration answer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Since C is included in (D)+ ={DFC}, C is extraneous.</a:t>
            </a:r>
            <a:endParaRPr sz="1762" b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C must be removed from CD → E to become D → E</a:t>
            </a:r>
            <a:endParaRPr sz="1762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Compute canonical cover ..cont’d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1010475" y="2015225"/>
            <a:ext cx="67752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Relation, R (A, B, C, D, E, F, G) </a:t>
            </a:r>
            <a:endParaRPr sz="2500" b="1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FDs = {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AD --&gt; B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AD --&gt; F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CD --&gt; E   </a:t>
            </a:r>
            <a:r>
              <a:rPr lang="en-US" sz="2500"/>
              <a:t>D --&gt; E</a:t>
            </a:r>
            <a:endParaRPr sz="25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CD --&gt; G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CD --&gt; C</a:t>
            </a:r>
            <a:endParaRPr sz="25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BD --&gt; F</a:t>
            </a:r>
            <a:endParaRPr sz="25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E --&gt; D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 --&gt; C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 D --&gt; F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}</a:t>
            </a:r>
            <a:endParaRPr sz="25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2"/>
          </p:nvPr>
        </p:nvSpPr>
        <p:spPr>
          <a:xfrm>
            <a:off x="9502150" y="2085700"/>
            <a:ext cx="7680900" cy="686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2162" b="1" u="sng"/>
              <a:t>Step 2: remove extraneous attribute on LHS</a:t>
            </a:r>
            <a:endParaRPr sz="2162" b="1" u="sng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For CD --&gt; E,</a:t>
            </a:r>
            <a:r>
              <a:rPr lang="en-US" sz="1762"/>
              <a:t> check if either C or D is extraneous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To check if C</a:t>
            </a:r>
            <a:r>
              <a:rPr lang="en-US" sz="1762"/>
              <a:t> is extraneous, compute (D)+,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1st iteration answer = {D} by reflexivity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2nd iteration answer = {DF} from D --&gt; F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3rd iteration answer = {DFC} from F --&gt; C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C is found at 3rd iteration answer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Since C is included in (D)+ ={DFC}, C is extraneous.</a:t>
            </a:r>
            <a:endParaRPr sz="1762" b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C must be removed from CD → E to become D → E</a:t>
            </a:r>
            <a:endParaRPr sz="1762"/>
          </a:p>
        </p:txBody>
      </p:sp>
      <p:cxnSp>
        <p:nvCxnSpPr>
          <p:cNvPr id="124" name="Google Shape;124;p22"/>
          <p:cNvCxnSpPr/>
          <p:nvPr/>
        </p:nvCxnSpPr>
        <p:spPr>
          <a:xfrm>
            <a:off x="2900070" y="4174756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Compute canonical cover ..cont’d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1010475" y="2015225"/>
            <a:ext cx="67752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Relation, R (A, B, C, D, E, F, G) </a:t>
            </a:r>
            <a:endParaRPr sz="2500" b="1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FDs = {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AD --&gt; B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AD --&gt; F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CD --&gt; E   </a:t>
            </a:r>
            <a:r>
              <a:rPr lang="en-US" sz="2500"/>
              <a:t>D --&gt;E</a:t>
            </a:r>
            <a:endParaRPr sz="25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CD --&gt; G</a:t>
            </a:r>
            <a:endParaRPr sz="2500" b="1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CD --&gt; C</a:t>
            </a:r>
            <a:endParaRPr sz="25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BD --&gt; F</a:t>
            </a:r>
            <a:endParaRPr sz="25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E --&gt; D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 --&gt; C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 D --&gt; F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}</a:t>
            </a:r>
            <a:endParaRPr sz="25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2"/>
          </p:nvPr>
        </p:nvSpPr>
        <p:spPr>
          <a:xfrm>
            <a:off x="9502150" y="2085700"/>
            <a:ext cx="7680900" cy="686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2162" b="1" u="sng"/>
              <a:t>Step 2: remove extraneous attribute on LHS</a:t>
            </a:r>
            <a:endParaRPr sz="2162" b="1" u="sng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For CD --&gt; G,</a:t>
            </a:r>
            <a:r>
              <a:rPr lang="en-US" sz="1762"/>
              <a:t> check if either C or D is extraneous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To check if C</a:t>
            </a:r>
            <a:r>
              <a:rPr lang="en-US" sz="1762"/>
              <a:t> is extraneous, compute (D)+,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1st iteration answer = {D} by reflexivity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2nd iteration answer = {DF} from D --&gt; F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3rd iteration answer = {DFC} from F --&gt; C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C is found at 3rd iteration answer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Since C is included in (D)+ ={DFC}, C is extraneous.</a:t>
            </a:r>
            <a:endParaRPr sz="1762" b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C must be removed from CD → G to become D → G</a:t>
            </a:r>
            <a:endParaRPr sz="1762"/>
          </a:p>
        </p:txBody>
      </p:sp>
      <p:cxnSp>
        <p:nvCxnSpPr>
          <p:cNvPr id="132" name="Google Shape;132;p23"/>
          <p:cNvCxnSpPr/>
          <p:nvPr/>
        </p:nvCxnSpPr>
        <p:spPr>
          <a:xfrm>
            <a:off x="2884572" y="4174756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Compute canonical cover ..cont’d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1010475" y="2015225"/>
            <a:ext cx="67752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Relation, R (A, B, C, D, E, F, G) </a:t>
            </a:r>
            <a:endParaRPr sz="2500" b="1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FDs = {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AD --&gt; B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AD --&gt; F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CD --&gt; E   </a:t>
            </a:r>
            <a:r>
              <a:rPr lang="en-US" sz="2500"/>
              <a:t>D --&gt;E</a:t>
            </a:r>
            <a:endParaRPr sz="25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CD --&gt; G   </a:t>
            </a:r>
            <a:r>
              <a:rPr lang="en-US" sz="2500"/>
              <a:t>D--&gt; G</a:t>
            </a:r>
            <a:endParaRPr sz="2500" b="1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CD --&gt; C</a:t>
            </a:r>
            <a:endParaRPr sz="2500" b="1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BD --&gt; F</a:t>
            </a:r>
            <a:endParaRPr sz="25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E --&gt; D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 --&gt; C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 D --&gt; F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}</a:t>
            </a:r>
            <a:endParaRPr sz="25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2"/>
          </p:nvPr>
        </p:nvSpPr>
        <p:spPr>
          <a:xfrm>
            <a:off x="9502150" y="2085700"/>
            <a:ext cx="7680900" cy="686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2162" b="1" u="sng"/>
              <a:t>Step 2: remove extraneous attribute on LHS</a:t>
            </a:r>
            <a:endParaRPr sz="2162" b="1" u="sng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For CD --&gt; C,</a:t>
            </a:r>
            <a:r>
              <a:rPr lang="en-US" sz="1762"/>
              <a:t> check if either C or D is extraneous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To check if C</a:t>
            </a:r>
            <a:r>
              <a:rPr lang="en-US" sz="1762"/>
              <a:t> is extraneous, compute (D)+,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1st iteration answer = {D} by reflexivity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2nd iteration answer = {DF} from D --&gt; F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3rd iteration answer = {DFC} from F --&gt; C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C is found at 3rd iteration answer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Since C is included in (D)+ ={DFC}, C is extraneous.</a:t>
            </a:r>
            <a:endParaRPr sz="1762" b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C must be removed from CD → C to become D → C</a:t>
            </a:r>
            <a:endParaRPr sz="1762"/>
          </a:p>
        </p:txBody>
      </p:sp>
      <p:cxnSp>
        <p:nvCxnSpPr>
          <p:cNvPr id="140" name="Google Shape;140;p24"/>
          <p:cNvCxnSpPr/>
          <p:nvPr/>
        </p:nvCxnSpPr>
        <p:spPr>
          <a:xfrm>
            <a:off x="2853575" y="4174756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4"/>
          <p:cNvCxnSpPr/>
          <p:nvPr/>
        </p:nvCxnSpPr>
        <p:spPr>
          <a:xfrm>
            <a:off x="2853575" y="4616458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Compute canonical cover ..cont’d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1010475" y="2015225"/>
            <a:ext cx="67752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 dirty="0"/>
              <a:t>Relation, R (A, B, C, D, E, F, G) </a:t>
            </a:r>
            <a:endParaRPr sz="2500" b="1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dirty="0"/>
              <a:t>FDs = {</a:t>
            </a:r>
            <a:endParaRPr sz="2500" dirty="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dirty="0"/>
              <a:t>AD --&gt; B </a:t>
            </a:r>
            <a:endParaRPr sz="2500" dirty="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dirty="0"/>
              <a:t>AD --&gt; F</a:t>
            </a:r>
            <a:endParaRPr sz="2500" dirty="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0000"/>
                </a:solidFill>
              </a:rPr>
              <a:t>CD --&gt; E   </a:t>
            </a:r>
            <a:r>
              <a:rPr lang="en-US" sz="2500" dirty="0"/>
              <a:t>D --&gt; E</a:t>
            </a:r>
            <a:endParaRPr sz="2500" dirty="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0000"/>
                </a:solidFill>
              </a:rPr>
              <a:t>CD --&gt; G   </a:t>
            </a:r>
            <a:r>
              <a:rPr lang="en-US" sz="2500" dirty="0"/>
              <a:t>D --&gt; G</a:t>
            </a:r>
            <a:endParaRPr sz="2500" b="1" dirty="0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0000"/>
                </a:solidFill>
              </a:rPr>
              <a:t>CD --&gt; C   </a:t>
            </a:r>
            <a:r>
              <a:rPr lang="en-US" sz="2500" dirty="0"/>
              <a:t>D --&gt; C</a:t>
            </a:r>
            <a:endParaRPr sz="2500" b="1" dirty="0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dirty="0"/>
              <a:t>BD --&gt; F</a:t>
            </a:r>
            <a:endParaRPr sz="2500" dirty="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dirty="0"/>
              <a:t>E --&gt; D </a:t>
            </a:r>
            <a:endParaRPr sz="2500" dirty="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dirty="0"/>
              <a:t>F --&gt; C </a:t>
            </a:r>
            <a:endParaRPr sz="2500" dirty="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dirty="0"/>
              <a:t> D --&gt; F </a:t>
            </a:r>
            <a:endParaRPr sz="2500" dirty="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dirty="0"/>
              <a:t>}</a:t>
            </a:r>
            <a:endParaRPr sz="2500" dirty="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 dirty="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 dirty="0"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9502150" y="2085700"/>
            <a:ext cx="7680900" cy="686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2162" b="1" u="sng"/>
              <a:t>Step 2: remove extraneous attribute on LHS</a:t>
            </a:r>
            <a:endParaRPr sz="2162" b="1" u="sng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For CD --&gt; C,</a:t>
            </a:r>
            <a:r>
              <a:rPr lang="en-US" sz="1762"/>
              <a:t> check if either C or D is extraneous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To check if C</a:t>
            </a:r>
            <a:r>
              <a:rPr lang="en-US" sz="1762"/>
              <a:t> is extraneous, compute (D)+,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1st iteration answer = {D} by reflexivity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2nd iteration answer = {DF} from D --&gt; F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3rd iteration answer = {DFC} from F --&gt; C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C is found at 3rd iteration answer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Since C is included in (D)+ ={DFC}, so C is extraneous.</a:t>
            </a:r>
            <a:endParaRPr sz="1762" b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C must be removed from CD → C to become D → C</a:t>
            </a:r>
            <a:endParaRPr sz="1762"/>
          </a:p>
        </p:txBody>
      </p:sp>
      <p:cxnSp>
        <p:nvCxnSpPr>
          <p:cNvPr id="149" name="Google Shape;149;p25"/>
          <p:cNvCxnSpPr/>
          <p:nvPr/>
        </p:nvCxnSpPr>
        <p:spPr>
          <a:xfrm>
            <a:off x="2976270" y="4167106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5"/>
          <p:cNvCxnSpPr/>
          <p:nvPr/>
        </p:nvCxnSpPr>
        <p:spPr>
          <a:xfrm>
            <a:off x="2976270" y="4655304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5"/>
          <p:cNvCxnSpPr/>
          <p:nvPr/>
        </p:nvCxnSpPr>
        <p:spPr>
          <a:xfrm>
            <a:off x="2976270" y="5143500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Compute canonical cover ..cont’d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1010475" y="2015225"/>
            <a:ext cx="67752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Relation, R (A, B, C, D, E, F, G) </a:t>
            </a:r>
            <a:endParaRPr sz="2500" b="1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FDs = {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AD --&gt; B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AD --&gt; F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CD --&gt; E   </a:t>
            </a:r>
            <a:r>
              <a:rPr lang="en-US" sz="2500"/>
              <a:t>D --&gt; E</a:t>
            </a:r>
            <a:endParaRPr sz="25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CD --&gt; G   </a:t>
            </a:r>
            <a:r>
              <a:rPr lang="en-US" sz="2500"/>
              <a:t>D --&gt; G</a:t>
            </a:r>
            <a:endParaRPr sz="2500" b="1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CD --&gt; C   </a:t>
            </a:r>
            <a:r>
              <a:rPr lang="en-US" sz="2500"/>
              <a:t>D--&gt; C</a:t>
            </a:r>
            <a:endParaRPr sz="2500" b="1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BD --&gt; F</a:t>
            </a:r>
            <a:endParaRPr sz="2500" b="1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E --&gt; D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 --&gt; C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 D --&gt; F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}</a:t>
            </a:r>
            <a:endParaRPr sz="25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2"/>
          </p:nvPr>
        </p:nvSpPr>
        <p:spPr>
          <a:xfrm>
            <a:off x="9502150" y="2085700"/>
            <a:ext cx="7680900" cy="686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2162" b="1" u="sng"/>
              <a:t>Step 2: remove extraneous attribute on LHS</a:t>
            </a:r>
            <a:endParaRPr sz="2162" b="1" u="sng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For BD --&gt; F,</a:t>
            </a:r>
            <a:r>
              <a:rPr lang="en-US" sz="1762"/>
              <a:t> check if either B or D is extraneous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To check if B</a:t>
            </a:r>
            <a:r>
              <a:rPr lang="en-US" sz="1762"/>
              <a:t> is extraneous, compute (D)+,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1st iteration answer = {D} by reflexivity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2nd iteration answer = {DF} from D --&gt; F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3rd iteration answer = {DFC} from F --&gt; C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4th iteration answer = {DFCEG} from D --&gt; E, D --&gt; G and D --&gt; C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762" i="1"/>
              <a:t>    no change in the answer.  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762" b="1"/>
              <a:t>Since B is not included in (D)+ ={DFCEG}, B is not extraneous.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762"/>
              <a:t>To check if D is extraneous, compute (B)+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762" i="1"/>
              <a:t>    1st iteration answer = {B} by reflexivity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762" i="1"/>
              <a:t>     no change in the answer.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762" b="1"/>
              <a:t>Since D is not included in (B)+ ={ B }, D is not extraneous.</a:t>
            </a:r>
            <a:endParaRPr sz="1762" b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Neither B nor D is extraneous in BD --&gt; F. </a:t>
            </a:r>
            <a:endParaRPr sz="1762"/>
          </a:p>
        </p:txBody>
      </p:sp>
      <p:cxnSp>
        <p:nvCxnSpPr>
          <p:cNvPr id="159" name="Google Shape;159;p26"/>
          <p:cNvCxnSpPr/>
          <p:nvPr/>
        </p:nvCxnSpPr>
        <p:spPr>
          <a:xfrm>
            <a:off x="2853575" y="4174753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2853575" y="4631953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6"/>
          <p:cNvCxnSpPr/>
          <p:nvPr/>
        </p:nvCxnSpPr>
        <p:spPr>
          <a:xfrm>
            <a:off x="2929775" y="5089153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Compute canonical cover ..cont’d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1010475" y="2015225"/>
            <a:ext cx="67752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Relation, R (A, B, C, D, E, F, G) </a:t>
            </a:r>
            <a:endParaRPr sz="2500" b="1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FDs = {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AD --&gt; B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AD --&gt; F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CD --&gt; E   </a:t>
            </a:r>
            <a:r>
              <a:rPr lang="en-US" sz="2500"/>
              <a:t>D --&gt; E</a:t>
            </a:r>
            <a:endParaRPr sz="25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CD --&gt; G   </a:t>
            </a:r>
            <a:r>
              <a:rPr lang="en-US" sz="2500"/>
              <a:t>D --&gt;G</a:t>
            </a:r>
            <a:endParaRPr sz="2500" b="1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CD --&gt; C   </a:t>
            </a:r>
            <a:r>
              <a:rPr lang="en-US" sz="2500"/>
              <a:t>D --&gt; C</a:t>
            </a:r>
            <a:endParaRPr sz="2500" b="1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BD --&gt; F</a:t>
            </a:r>
            <a:endParaRPr sz="25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E --&gt; D </a:t>
            </a:r>
            <a:endParaRPr sz="2500" b="1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F --&gt; C </a:t>
            </a:r>
            <a:endParaRPr sz="2500" b="1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</a:rPr>
              <a:t>D --&gt; F</a:t>
            </a:r>
            <a:r>
              <a:rPr lang="en-US" sz="2500"/>
              <a:t>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}</a:t>
            </a:r>
            <a:endParaRPr sz="25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2"/>
          </p:nvPr>
        </p:nvSpPr>
        <p:spPr>
          <a:xfrm>
            <a:off x="9502150" y="2085700"/>
            <a:ext cx="7680900" cy="686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2162" b="1" u="sng"/>
              <a:t>Step 2: remove extraneous attribute on LHS</a:t>
            </a:r>
            <a:endParaRPr sz="2162" b="1" u="sng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The remaining FDs i.e., E --&gt; D, F --&gt; C, and D --&gt; F </a:t>
            </a:r>
            <a:endParaRPr sz="1762" b="1">
              <a:solidFill>
                <a:srgbClr val="FF0000"/>
              </a:solidFill>
            </a:endParaRPr>
          </a:p>
          <a:p>
            <a:pPr marL="0" lvl="0" indent="4572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/>
              <a:t>all have LHS as single attributes.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762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new set of FDs = {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AD --&gt; B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AD --&gt; F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 b="1">
                <a:solidFill>
                  <a:srgbClr val="FF0000"/>
                </a:solidFill>
              </a:rPr>
              <a:t>D --&gt; E   </a:t>
            </a:r>
            <a:endParaRPr sz="23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 b="1">
                <a:solidFill>
                  <a:srgbClr val="FF0000"/>
                </a:solidFill>
              </a:rPr>
              <a:t>D --&gt; G   </a:t>
            </a:r>
            <a:endParaRPr sz="2300" b="1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 b="1">
                <a:solidFill>
                  <a:srgbClr val="FF0000"/>
                </a:solidFill>
              </a:rPr>
              <a:t>D --&gt; C   </a:t>
            </a:r>
            <a:endParaRPr sz="2300" b="1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BD --&gt; F</a:t>
            </a:r>
            <a:endParaRPr sz="23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E --&gt; D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F --&gt; C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D --&gt; F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}</a:t>
            </a:r>
            <a:endParaRPr sz="1562" b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562"/>
          </a:p>
        </p:txBody>
      </p:sp>
      <p:cxnSp>
        <p:nvCxnSpPr>
          <p:cNvPr id="169" name="Google Shape;169;p27"/>
          <p:cNvCxnSpPr/>
          <p:nvPr/>
        </p:nvCxnSpPr>
        <p:spPr>
          <a:xfrm>
            <a:off x="2853575" y="4174753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7"/>
          <p:cNvCxnSpPr/>
          <p:nvPr/>
        </p:nvCxnSpPr>
        <p:spPr>
          <a:xfrm>
            <a:off x="2853575" y="4631953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7"/>
          <p:cNvCxnSpPr/>
          <p:nvPr/>
        </p:nvCxnSpPr>
        <p:spPr>
          <a:xfrm>
            <a:off x="2929775" y="5089153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ctrTitle"/>
          </p:nvPr>
        </p:nvSpPr>
        <p:spPr>
          <a:xfrm>
            <a:off x="2644777" y="2819401"/>
            <a:ext cx="12998400" cy="2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/>
              <a:t>Lesson 6: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/>
              <a:t>Canonical (Minimal) Cover of FDs </a:t>
            </a:r>
            <a:endParaRPr sz="6500"/>
          </a:p>
        </p:txBody>
      </p:sp>
      <p:sp>
        <p:nvSpPr>
          <p:cNvPr id="46" name="Google Shape;46;p10"/>
          <p:cNvSpPr txBox="1">
            <a:spLocks noGrp="1"/>
          </p:cNvSpPr>
          <p:nvPr>
            <p:ph type="subTitle" idx="1"/>
          </p:nvPr>
        </p:nvSpPr>
        <p:spPr>
          <a:xfrm>
            <a:off x="2644777" y="5330827"/>
            <a:ext cx="129984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lang="en-US"/>
              <a:t>Gerald Balekaki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Compute canonical cover ..cont’d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1010475" y="2015225"/>
            <a:ext cx="67752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Relation, R (A, B, C, D, E, F, G) </a:t>
            </a:r>
            <a:endParaRPr sz="2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new set of FDs = {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FF0000"/>
                </a:solidFill>
              </a:rPr>
              <a:t>AD --&gt; B </a:t>
            </a:r>
            <a:endParaRPr sz="2300" b="1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FF0000"/>
                </a:solidFill>
              </a:rPr>
              <a:t>AD --&gt; F</a:t>
            </a:r>
            <a:endParaRPr sz="2300" b="1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E   </a:t>
            </a:r>
            <a:endParaRPr sz="23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G  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C</a:t>
            </a:r>
            <a:r>
              <a:rPr lang="en-US" sz="2300">
                <a:solidFill>
                  <a:srgbClr val="FF0000"/>
                </a:solidFill>
              </a:rPr>
              <a:t> </a:t>
            </a:r>
            <a:r>
              <a:rPr lang="en-US" sz="2300" b="1">
                <a:solidFill>
                  <a:srgbClr val="FF0000"/>
                </a:solidFill>
              </a:rPr>
              <a:t>  </a:t>
            </a:r>
            <a:endParaRPr sz="2300" b="1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BD --&gt; F</a:t>
            </a:r>
            <a:endParaRPr sz="23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E --&gt; D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F --&gt; C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F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}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2"/>
          </p:nvPr>
        </p:nvSpPr>
        <p:spPr>
          <a:xfrm>
            <a:off x="9502150" y="2085700"/>
            <a:ext cx="7680900" cy="723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2162" b="1" u="sng" dirty="0"/>
              <a:t>Step 3: eliminate redundant FDs</a:t>
            </a:r>
            <a:endParaRPr sz="2162" b="1" u="sng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762" b="1" dirty="0">
                <a:solidFill>
                  <a:srgbClr val="FF0000"/>
                </a:solidFill>
              </a:rPr>
              <a:t>Is AD --&gt; B  </a:t>
            </a:r>
            <a:r>
              <a:rPr lang="en-US" sz="1762" dirty="0"/>
              <a:t>redundant ?</a:t>
            </a:r>
            <a:endParaRPr sz="2162" b="1" u="sng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dirty="0"/>
              <a:t>Compute (AD)+ using new set of FDs while excluding FD in question</a:t>
            </a:r>
            <a:endParaRPr sz="1762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 dirty="0"/>
              <a:t>    1st iteration answer = {AD} by reflexivity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 dirty="0"/>
              <a:t>    2nd iteration answer = {ADF} from AD --&gt; F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 dirty="0"/>
              <a:t>    3rd iteration answer = {ADFC} from F --&gt; C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 dirty="0"/>
              <a:t>    4th iteration answer = {ADFCEG} from D --&gt; E, D --&gt; G and D --&gt; C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 dirty="0"/>
              <a:t>    5th iteration answer = {ADFCEG} from E --&gt; D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i="1" dirty="0"/>
              <a:t>    no change in the answer.  </a:t>
            </a:r>
            <a:endParaRPr sz="1762" i="1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 dirty="0"/>
              <a:t>Since B is not included in (D)+ ={ADFCEG}, AD --&gt; B is not redundant.</a:t>
            </a:r>
            <a:endParaRPr sz="1762" i="1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762" i="1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 dirty="0">
                <a:solidFill>
                  <a:srgbClr val="FF0000"/>
                </a:solidFill>
              </a:rPr>
              <a:t>Is AD --&gt; F redundant?,</a:t>
            </a:r>
            <a:r>
              <a:rPr lang="en-US" sz="1762" dirty="0"/>
              <a:t>  compute (AD)+, while excluding FD in question</a:t>
            </a:r>
            <a:endParaRPr sz="1762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62" i="1" dirty="0"/>
              <a:t>   1st iteration answer = {AD} by reflexivity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62" i="1" dirty="0"/>
              <a:t>    2nd iteration answer = {ADB} from AD --&gt; B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62" i="1" dirty="0"/>
              <a:t>    3rd iteration answer = {ADBEGC} from D --&gt; E, D --&gt; G, and D --&gt; C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62" i="1" dirty="0"/>
              <a:t>    4th iteration answer = { ADBEGCF } from D --&gt; F</a:t>
            </a:r>
            <a:endParaRPr sz="1762" i="1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b="1" dirty="0"/>
              <a:t>Since F is included in (AD)+ ={ </a:t>
            </a:r>
            <a:r>
              <a:rPr lang="en-US" sz="1762" i="1" dirty="0"/>
              <a:t>ADBEGCF </a:t>
            </a:r>
            <a:r>
              <a:rPr lang="en-US" sz="1762" b="1" dirty="0"/>
              <a:t> }, </a:t>
            </a:r>
            <a:r>
              <a:rPr lang="en-US" sz="1762" b="1" dirty="0">
                <a:solidFill>
                  <a:srgbClr val="FF0000"/>
                </a:solidFill>
              </a:rPr>
              <a:t>AD --&gt; F </a:t>
            </a:r>
            <a:r>
              <a:rPr lang="en-US" sz="1762" b="1" dirty="0"/>
              <a:t>is redundant.</a:t>
            </a:r>
            <a:endParaRPr sz="1762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Compute canonical cover ..cont’d</a:t>
            </a: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1010475" y="2015225"/>
            <a:ext cx="67752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Relation, R (A, B, C, D, E, F, G) </a:t>
            </a:r>
            <a:endParaRPr sz="2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new set of FDs = {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AD --&gt; B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FF0000"/>
                </a:solidFill>
              </a:rPr>
              <a:t>AD --&gt; F</a:t>
            </a:r>
            <a:endParaRPr sz="2300" b="1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E   </a:t>
            </a:r>
            <a:endParaRPr sz="23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G  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C   </a:t>
            </a:r>
            <a:endParaRPr sz="23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BD --&gt; F</a:t>
            </a:r>
            <a:endParaRPr sz="23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E --&gt; D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F --&gt; C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F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}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2"/>
          </p:nvPr>
        </p:nvSpPr>
        <p:spPr>
          <a:xfrm>
            <a:off x="9502150" y="2085700"/>
            <a:ext cx="7680900" cy="723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2162" b="1" u="sng" dirty="0"/>
              <a:t>Step 3: eliminate redundant FDs</a:t>
            </a:r>
            <a:endParaRPr sz="2162" b="1" u="sng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 dirty="0">
                <a:solidFill>
                  <a:srgbClr val="FF0000"/>
                </a:solidFill>
              </a:rPr>
              <a:t>Is AD --&gt; B  </a:t>
            </a:r>
            <a:r>
              <a:rPr lang="en-US" sz="1762" dirty="0"/>
              <a:t>redundant ?</a:t>
            </a:r>
            <a:endParaRPr sz="2162" b="1" u="sng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dirty="0"/>
              <a:t>Compute (AD)+ using new set of FDs while excluding FD in question</a:t>
            </a:r>
            <a:endParaRPr sz="1762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 dirty="0"/>
              <a:t>    1st iteration answer = {AD} by reflexivity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 dirty="0"/>
              <a:t>    2nd iteration answer = {ADF} from AD --&gt; F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 dirty="0"/>
              <a:t>    3rd iteration answer = {ADFC} from F --&gt; C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 dirty="0"/>
              <a:t>    4th iteration answer = {ADFCEG} from D --&gt; E, D --&gt; G and D --&gt; C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 dirty="0"/>
              <a:t>    5th iteration answer = {ADFCEG} from E --&gt; D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i="1" dirty="0"/>
              <a:t>    no change in the answer.  </a:t>
            </a:r>
            <a:endParaRPr sz="1762" i="1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 dirty="0"/>
              <a:t>Since B is not included in (D)+ ={ADFCEG}, AD --&gt; B not redundant.</a:t>
            </a:r>
            <a:endParaRPr sz="1762" i="1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762" i="1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 dirty="0">
                <a:solidFill>
                  <a:srgbClr val="FF0000"/>
                </a:solidFill>
              </a:rPr>
              <a:t>Is AD --&gt; F redundant?,</a:t>
            </a:r>
            <a:r>
              <a:rPr lang="en-US" sz="1762" dirty="0"/>
              <a:t>  compute (AD)+, while excluding FD in question</a:t>
            </a:r>
            <a:endParaRPr sz="1762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 dirty="0"/>
              <a:t>   1st iteration answer = {AD} by reflexivity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 dirty="0"/>
              <a:t>    2nd iteration answer = {ADB} from AD --&gt; B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 dirty="0"/>
              <a:t>    3rd iteration answer = {ADBEGC} from D --&gt; E, D --&gt; G, and D --&gt; C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 dirty="0"/>
              <a:t>    4th iteration answer = { ADBEGCF } from D --&gt; F</a:t>
            </a:r>
            <a:endParaRPr sz="1762" i="1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b="1" dirty="0"/>
              <a:t>Since F is included in (AD)+ ={ </a:t>
            </a:r>
            <a:r>
              <a:rPr lang="en-US" sz="1762" i="1" dirty="0"/>
              <a:t>ADBEGCF </a:t>
            </a:r>
            <a:r>
              <a:rPr lang="en-US" sz="1762" b="1" dirty="0"/>
              <a:t> }, </a:t>
            </a:r>
            <a:r>
              <a:rPr lang="en-US" sz="1762" b="1" dirty="0">
                <a:solidFill>
                  <a:srgbClr val="FF0000"/>
                </a:solidFill>
              </a:rPr>
              <a:t>AD --&gt; F </a:t>
            </a:r>
            <a:r>
              <a:rPr lang="en-US" sz="1762" b="1" dirty="0"/>
              <a:t>is redundant.</a:t>
            </a:r>
            <a:endParaRPr sz="1762" dirty="0"/>
          </a:p>
        </p:txBody>
      </p:sp>
      <p:cxnSp>
        <p:nvCxnSpPr>
          <p:cNvPr id="186" name="Google Shape;186;p29"/>
          <p:cNvCxnSpPr/>
          <p:nvPr/>
        </p:nvCxnSpPr>
        <p:spPr>
          <a:xfrm>
            <a:off x="2853575" y="3930655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Compute canonical cover ..cont’d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1010475" y="2015225"/>
            <a:ext cx="67752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Relation, R (A, B, C, D, E, F, G) </a:t>
            </a:r>
            <a:endParaRPr sz="2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new set of FDs = {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AD --&gt; B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AD --&gt; F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FF0000"/>
                </a:solidFill>
              </a:rPr>
              <a:t>D --&gt; E   </a:t>
            </a:r>
            <a:endParaRPr sz="2300" b="1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FF0000"/>
                </a:solidFill>
              </a:rPr>
              <a:t>D --&gt; G   </a:t>
            </a:r>
            <a:endParaRPr sz="2300" b="1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C </a:t>
            </a:r>
            <a:r>
              <a:rPr lang="en-US" sz="2300" b="1">
                <a:solidFill>
                  <a:srgbClr val="FF0000"/>
                </a:solidFill>
              </a:rPr>
              <a:t>  </a:t>
            </a:r>
            <a:endParaRPr sz="2300" b="1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BD --&gt; F</a:t>
            </a:r>
            <a:endParaRPr sz="23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E --&gt; D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F --&gt; C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F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}</a:t>
            </a:r>
            <a:endParaRPr sz="25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2"/>
          </p:nvPr>
        </p:nvSpPr>
        <p:spPr>
          <a:xfrm>
            <a:off x="9502150" y="2085700"/>
            <a:ext cx="7680900" cy="723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2162" b="1" u="sng"/>
              <a:t>Step 3: eliminate redundant FDs</a:t>
            </a:r>
            <a:endParaRPr sz="2162" b="1" u="sng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Is D --&gt; E  </a:t>
            </a:r>
            <a:r>
              <a:rPr lang="en-US" sz="1762"/>
              <a:t>redundant ?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/>
              <a:t>Compute (D)+ using new set of FDs while excluding FD in question</a:t>
            </a:r>
            <a:endParaRPr sz="1762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1st iteration answer = {D} by reflexivity</a:t>
            </a:r>
            <a:endParaRPr sz="1762" i="1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2nd iteration answer = {DGCF} from D --&gt; G, D --&gt; C, and D --&gt; F</a:t>
            </a:r>
            <a:endParaRPr sz="1762" i="1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3rd iteration answer = { DGCF } from F --&gt; C</a:t>
            </a:r>
            <a:endParaRPr sz="1762" i="1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i="1"/>
              <a:t>    no change in the answer.  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Since E is not included in (D)+ ={DGCF</a:t>
            </a:r>
            <a:r>
              <a:rPr lang="en-US" sz="1762" i="1"/>
              <a:t> </a:t>
            </a:r>
            <a:r>
              <a:rPr lang="en-US" sz="1762" b="1"/>
              <a:t>}, D --&gt; E is not redundant.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Is D --&gt; G redundant?,</a:t>
            </a:r>
            <a:r>
              <a:rPr lang="en-US" sz="1762"/>
              <a:t>  compute (D)+, while excluding FD in question</a:t>
            </a:r>
            <a:endParaRPr sz="1762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1st iteration answer = {D} by reflexivity</a:t>
            </a:r>
            <a:endParaRPr sz="1762" i="1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2nd iteration answer = {DECF} from D --&gt; E, D --&gt; C, and D --&gt; F</a:t>
            </a:r>
            <a:endParaRPr sz="1762" i="1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3rd iteration answer = { DECF } from E --&gt; D</a:t>
            </a:r>
            <a:endParaRPr sz="1762" i="1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4th iteration answer = { DECF } from F --&gt; C</a:t>
            </a:r>
            <a:endParaRPr sz="1762" i="1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762" i="1"/>
              <a:t>    no change in the answer.  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b="1"/>
              <a:t>Since G is not included in (AD)+ ={ </a:t>
            </a:r>
            <a:r>
              <a:rPr lang="en-US" sz="1762" i="1"/>
              <a:t>DECF </a:t>
            </a:r>
            <a:r>
              <a:rPr lang="en-US" sz="1762" b="1"/>
              <a:t>}, </a:t>
            </a:r>
            <a:r>
              <a:rPr lang="en-US" sz="1762" b="1">
                <a:solidFill>
                  <a:srgbClr val="FF0000"/>
                </a:solidFill>
              </a:rPr>
              <a:t>D --&gt; G </a:t>
            </a:r>
            <a:r>
              <a:rPr lang="en-US" sz="1762" b="1"/>
              <a:t>is not redundant.</a:t>
            </a:r>
            <a:endParaRPr sz="1762"/>
          </a:p>
        </p:txBody>
      </p:sp>
      <p:cxnSp>
        <p:nvCxnSpPr>
          <p:cNvPr id="194" name="Google Shape;194;p30"/>
          <p:cNvCxnSpPr/>
          <p:nvPr/>
        </p:nvCxnSpPr>
        <p:spPr>
          <a:xfrm>
            <a:off x="2853575" y="3793753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Compute canonical cover ..cont’d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1010475" y="2015225"/>
            <a:ext cx="67752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Relation, R (A, B, C, D, E, F, G) </a:t>
            </a:r>
            <a:endParaRPr sz="2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new set of FDs = {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AD --&gt; B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AD --&gt; F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E   </a:t>
            </a:r>
            <a:endParaRPr sz="23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G </a:t>
            </a:r>
            <a:r>
              <a:rPr lang="en-US" sz="2300" b="1">
                <a:solidFill>
                  <a:srgbClr val="FF0000"/>
                </a:solidFill>
              </a:rPr>
              <a:t>  </a:t>
            </a:r>
            <a:endParaRPr sz="2300" b="1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FF0000"/>
                </a:solidFill>
              </a:rPr>
              <a:t>D --&gt; C   </a:t>
            </a:r>
            <a:endParaRPr sz="2300" b="1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FF0000"/>
                </a:solidFill>
              </a:rPr>
              <a:t>BD --&gt; F</a:t>
            </a:r>
            <a:endParaRPr sz="2300" b="1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E --&gt; D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F --&gt; C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F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}</a:t>
            </a:r>
            <a:endParaRPr sz="25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2"/>
          </p:nvPr>
        </p:nvSpPr>
        <p:spPr>
          <a:xfrm>
            <a:off x="9502150" y="2085700"/>
            <a:ext cx="7680900" cy="723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2162" b="1" u="sng"/>
              <a:t>Step 3: eliminate redundant FDs</a:t>
            </a:r>
            <a:endParaRPr sz="2162" b="1" u="sng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Is D --&gt; C  </a:t>
            </a:r>
            <a:r>
              <a:rPr lang="en-US" sz="1762"/>
              <a:t>redundant ?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/>
              <a:t>Compute (D)+ using new set of FDs while excluding FD in question</a:t>
            </a:r>
            <a:endParaRPr sz="1762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1st iteration answer = {D} by reflexivity</a:t>
            </a:r>
            <a:endParaRPr sz="1762" i="1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2nd iteration answer = {DEGF} from D --&gt; E, D --&gt; G, and D --&gt; F</a:t>
            </a:r>
            <a:endParaRPr sz="1762" i="1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3rd iteration answer = { DEGFC } from F --&gt; C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Since C is included in (D)+ ={</a:t>
            </a:r>
            <a:r>
              <a:rPr lang="en-US" sz="1762" i="1"/>
              <a:t>DEGFC  </a:t>
            </a:r>
            <a:r>
              <a:rPr lang="en-US" sz="1762" b="1"/>
              <a:t>}, D --&gt; C is redundant.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Is BD --&gt; F redundant?,</a:t>
            </a:r>
            <a:r>
              <a:rPr lang="en-US" sz="1762"/>
              <a:t>  compute (BD)+, while excluding FD in question</a:t>
            </a:r>
            <a:endParaRPr sz="1762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62" i="1"/>
              <a:t>    1st iteration answer = {BD} by reflexivity</a:t>
            </a:r>
            <a:endParaRPr sz="1762" i="1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62" i="1"/>
              <a:t>    2nd iteration answer = {BDEGF} from D --&gt; E, D --&gt; G, and D --&gt; F</a:t>
            </a:r>
            <a:endParaRPr sz="1762" i="1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62" i="1"/>
              <a:t>    3rd iteration answer = { BDEGF } from E --&gt; D</a:t>
            </a:r>
            <a:endParaRPr sz="1762" i="1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b="1"/>
              <a:t>Since F is included in (BD)+ ={ </a:t>
            </a:r>
            <a:r>
              <a:rPr lang="en-US" sz="1762" i="1"/>
              <a:t>BDEGF </a:t>
            </a:r>
            <a:r>
              <a:rPr lang="en-US" sz="1762" b="1"/>
              <a:t>}, BD --&gt; F</a:t>
            </a:r>
            <a:r>
              <a:rPr lang="en-US" sz="1762" b="1">
                <a:solidFill>
                  <a:srgbClr val="FF0000"/>
                </a:solidFill>
              </a:rPr>
              <a:t> </a:t>
            </a:r>
            <a:r>
              <a:rPr lang="en-US" sz="1762" b="1"/>
              <a:t>is redundant.</a:t>
            </a:r>
            <a:endParaRPr sz="1762"/>
          </a:p>
        </p:txBody>
      </p:sp>
      <p:cxnSp>
        <p:nvCxnSpPr>
          <p:cNvPr id="202" name="Google Shape;202;p31"/>
          <p:cNvCxnSpPr/>
          <p:nvPr/>
        </p:nvCxnSpPr>
        <p:spPr>
          <a:xfrm>
            <a:off x="2853575" y="3793753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Compute canonical cover ..cont’d</a:t>
            </a:r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1"/>
          </p:nvPr>
        </p:nvSpPr>
        <p:spPr>
          <a:xfrm>
            <a:off x="1010475" y="2015225"/>
            <a:ext cx="67752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Relation, R (A, B, C, D, E, F, G) </a:t>
            </a:r>
            <a:endParaRPr sz="2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new set of FDs = {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AD --&gt; B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AD --&gt; F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E   </a:t>
            </a:r>
            <a:endParaRPr sz="23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G  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FF0000"/>
                </a:solidFill>
              </a:rPr>
              <a:t>D --&gt; C   </a:t>
            </a:r>
            <a:endParaRPr sz="2300" b="1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FF0000"/>
                </a:solidFill>
              </a:rPr>
              <a:t>BD --&gt; F</a:t>
            </a:r>
            <a:endParaRPr sz="2300" b="1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E --&gt; D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F --&gt; C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F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}</a:t>
            </a:r>
            <a:endParaRPr sz="25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2"/>
          </p:nvPr>
        </p:nvSpPr>
        <p:spPr>
          <a:xfrm>
            <a:off x="9502150" y="2085700"/>
            <a:ext cx="7680900" cy="723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2162" b="1" u="sng"/>
              <a:t>Step 3: eliminate redundant FDs</a:t>
            </a:r>
            <a:endParaRPr sz="2162" b="1" u="sng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Is D --&gt; C  </a:t>
            </a:r>
            <a:r>
              <a:rPr lang="en-US" sz="1762"/>
              <a:t>redundant ?</a:t>
            </a:r>
            <a:endParaRPr sz="1762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/>
              <a:t>Compute (D)+ using new set of FDs while excluding FD in question</a:t>
            </a:r>
            <a:endParaRPr sz="1762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1st iteration answer = {D} by reflexivity</a:t>
            </a:r>
            <a:endParaRPr sz="1762" i="1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2nd iteration answer = {DEGF} from D --&gt; E, D --&gt; G, and D --&gt; F</a:t>
            </a:r>
            <a:endParaRPr sz="1762" i="1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3rd iteration answer = { DEGFC } from F --&gt; C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/>
              <a:t>Since C is included in (D)+ ={</a:t>
            </a:r>
            <a:r>
              <a:rPr lang="en-US" sz="1762" i="1"/>
              <a:t>DEGFC  </a:t>
            </a:r>
            <a:r>
              <a:rPr lang="en-US" sz="1762" b="1"/>
              <a:t>}, D --&gt; C is redundant.</a:t>
            </a: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>
                <a:solidFill>
                  <a:srgbClr val="FF0000"/>
                </a:solidFill>
              </a:rPr>
              <a:t>Is BD --&gt; F redundant?,</a:t>
            </a:r>
            <a:r>
              <a:rPr lang="en-US" sz="1762"/>
              <a:t>  compute (BD)+, while excluding FD in question</a:t>
            </a:r>
            <a:endParaRPr sz="1762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1st iteration answer = {BD} by reflexivity</a:t>
            </a:r>
            <a:endParaRPr sz="1762" i="1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2nd iteration answer = {BDEGF} from D --&gt; E, D --&gt; G, and D --&gt; F</a:t>
            </a:r>
            <a:endParaRPr sz="1762" i="1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/>
              <a:t>    3rd iteration answer = { BDEGF } from E --&gt; D</a:t>
            </a:r>
            <a:endParaRPr sz="1762" i="1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762" i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b="1"/>
              <a:t>Since F is included in (BD)+ ={ </a:t>
            </a:r>
            <a:r>
              <a:rPr lang="en-US" sz="1762" i="1"/>
              <a:t>BDEGF </a:t>
            </a:r>
            <a:r>
              <a:rPr lang="en-US" sz="1762" b="1"/>
              <a:t>}, BD --&gt; F</a:t>
            </a:r>
            <a:r>
              <a:rPr lang="en-US" sz="1762" b="1">
                <a:solidFill>
                  <a:srgbClr val="FF0000"/>
                </a:solidFill>
              </a:rPr>
              <a:t> </a:t>
            </a:r>
            <a:r>
              <a:rPr lang="en-US" sz="1762" b="1"/>
              <a:t>is redundant.</a:t>
            </a:r>
            <a:endParaRPr sz="1762"/>
          </a:p>
        </p:txBody>
      </p:sp>
      <p:cxnSp>
        <p:nvCxnSpPr>
          <p:cNvPr id="210" name="Google Shape;210;p32"/>
          <p:cNvCxnSpPr/>
          <p:nvPr/>
        </p:nvCxnSpPr>
        <p:spPr>
          <a:xfrm>
            <a:off x="2853575" y="3778255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32"/>
          <p:cNvCxnSpPr/>
          <p:nvPr/>
        </p:nvCxnSpPr>
        <p:spPr>
          <a:xfrm>
            <a:off x="2759375" y="5233755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32"/>
          <p:cNvCxnSpPr/>
          <p:nvPr/>
        </p:nvCxnSpPr>
        <p:spPr>
          <a:xfrm>
            <a:off x="2759375" y="5690955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Compute canonical cover ..cont’d</a:t>
            </a:r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1"/>
          </p:nvPr>
        </p:nvSpPr>
        <p:spPr>
          <a:xfrm>
            <a:off x="1010475" y="2015225"/>
            <a:ext cx="67752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Relation, R (A, B, C, D, E, F, G) </a:t>
            </a:r>
            <a:endParaRPr sz="2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new set of FDs = {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AD --&gt; B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AD --&gt; F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E   </a:t>
            </a:r>
            <a:endParaRPr sz="23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G  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C</a:t>
            </a:r>
            <a:r>
              <a:rPr lang="en-US" sz="2300" b="1"/>
              <a:t>   </a:t>
            </a:r>
            <a:endParaRPr sz="2300" b="1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BD --&gt; F</a:t>
            </a:r>
            <a:endParaRPr sz="23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FF0000"/>
                </a:solidFill>
              </a:rPr>
              <a:t>E --&gt; D </a:t>
            </a:r>
            <a:endParaRPr sz="2300" b="1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FF0000"/>
                </a:solidFill>
              </a:rPr>
              <a:t>F --&gt; C </a:t>
            </a:r>
            <a:endParaRPr sz="2300" b="1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FF0000"/>
                </a:solidFill>
              </a:rPr>
              <a:t>D --&gt; F</a:t>
            </a:r>
            <a:r>
              <a:rPr lang="en-US" sz="2300"/>
              <a:t>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}</a:t>
            </a:r>
            <a:endParaRPr sz="25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2"/>
          </p:nvPr>
        </p:nvSpPr>
        <p:spPr>
          <a:xfrm>
            <a:off x="9502150" y="2085700"/>
            <a:ext cx="7680900" cy="723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2162" b="1" u="sng" dirty="0"/>
              <a:t>Step 3: eliminate redundant FDs</a:t>
            </a:r>
            <a:endParaRPr sz="2162" b="1" u="sng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 dirty="0">
                <a:solidFill>
                  <a:srgbClr val="FF0000"/>
                </a:solidFill>
              </a:rPr>
              <a:t>Is E --&gt; D  </a:t>
            </a:r>
            <a:r>
              <a:rPr lang="en-US" sz="1762" dirty="0"/>
              <a:t>redundant ?</a:t>
            </a:r>
            <a:endParaRPr sz="1762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dirty="0"/>
              <a:t>Compute (E)+ using new set of FDs while excluding FD in question</a:t>
            </a:r>
            <a:endParaRPr sz="1762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 dirty="0"/>
              <a:t>  1st iteration answer = {E} by reflexivity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762" i="1" dirty="0"/>
              <a:t>  no change in the answer. </a:t>
            </a:r>
            <a:endParaRPr sz="1762" i="1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 dirty="0"/>
              <a:t>Since D is not included in (E)+ ={</a:t>
            </a:r>
            <a:r>
              <a:rPr lang="en-US" sz="1762" i="1" dirty="0"/>
              <a:t>E  </a:t>
            </a:r>
            <a:r>
              <a:rPr lang="en-US" sz="1762" b="1" dirty="0"/>
              <a:t>}, E --&gt; D is not redundant.</a:t>
            </a:r>
            <a:endParaRPr sz="1762" i="1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762" i="1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762" b="1" dirty="0">
                <a:solidFill>
                  <a:srgbClr val="FF0000"/>
                </a:solidFill>
              </a:rPr>
              <a:t>Is F --&gt; C redundant?,</a:t>
            </a:r>
            <a:r>
              <a:rPr lang="en-US" sz="1762" dirty="0"/>
              <a:t>  compute (F)+, while excluding FD in question</a:t>
            </a:r>
            <a:endParaRPr sz="1762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 dirty="0"/>
              <a:t>  1st iteration answer = {F} by reflexivity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762" i="1" dirty="0"/>
              <a:t>  no change in the answer.  </a:t>
            </a:r>
            <a:endParaRPr sz="1762" i="1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b="1"/>
              <a:t>Since C is not </a:t>
            </a:r>
            <a:r>
              <a:rPr lang="en-US" sz="1762" b="1" dirty="0"/>
              <a:t>included in (F)+ ={ F</a:t>
            </a:r>
            <a:r>
              <a:rPr lang="en-US" sz="1762" i="1" dirty="0"/>
              <a:t> </a:t>
            </a:r>
            <a:r>
              <a:rPr lang="en-US" sz="1762" b="1" dirty="0"/>
              <a:t>}, F</a:t>
            </a:r>
            <a:r>
              <a:rPr lang="en-US" sz="1762" b="1" dirty="0">
                <a:solidFill>
                  <a:srgbClr val="FF0000"/>
                </a:solidFill>
              </a:rPr>
              <a:t> --&gt; C </a:t>
            </a:r>
            <a:r>
              <a:rPr lang="en-US" sz="1762" b="1" dirty="0"/>
              <a:t>is not redundant.</a:t>
            </a:r>
            <a:endParaRPr sz="1762" b="1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762" b="1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762" b="1" dirty="0">
                <a:solidFill>
                  <a:srgbClr val="FF0000"/>
                </a:solidFill>
              </a:rPr>
              <a:t>Is D --&gt; F redundant?,</a:t>
            </a:r>
            <a:r>
              <a:rPr lang="en-US" sz="1762" dirty="0"/>
              <a:t>  compute (F)+, while excluding FD in question</a:t>
            </a:r>
            <a:endParaRPr sz="1762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 dirty="0"/>
              <a:t>    1st iteration answer = {D} by reflexivity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 dirty="0"/>
              <a:t>    2nd iteration answer = {DEG} from D --&gt; E and D --&gt; G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i="1" dirty="0"/>
              <a:t>    3rd iteration answer = {DEG} from E --&gt; D</a:t>
            </a:r>
            <a:endParaRPr sz="1762" i="1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762" i="1" dirty="0"/>
              <a:t>    no change in the answer.  </a:t>
            </a:r>
            <a:endParaRPr sz="1762" i="1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762" b="1" dirty="0"/>
              <a:t>Since F is not included in (D)+ ={ DEG</a:t>
            </a:r>
            <a:r>
              <a:rPr lang="en-US" sz="1762" i="1" dirty="0"/>
              <a:t> </a:t>
            </a:r>
            <a:r>
              <a:rPr lang="en-US" sz="1762" b="1" dirty="0"/>
              <a:t>}, D</a:t>
            </a:r>
            <a:r>
              <a:rPr lang="en-US" sz="1762" b="1" dirty="0">
                <a:solidFill>
                  <a:srgbClr val="FF0000"/>
                </a:solidFill>
              </a:rPr>
              <a:t> --&gt; F </a:t>
            </a:r>
            <a:r>
              <a:rPr lang="en-US" sz="1762" b="1" dirty="0"/>
              <a:t>is not redundant.</a:t>
            </a:r>
            <a:endParaRPr sz="1762" b="1" dirty="0"/>
          </a:p>
        </p:txBody>
      </p:sp>
      <p:cxnSp>
        <p:nvCxnSpPr>
          <p:cNvPr id="220" name="Google Shape;220;p33"/>
          <p:cNvCxnSpPr/>
          <p:nvPr/>
        </p:nvCxnSpPr>
        <p:spPr>
          <a:xfrm>
            <a:off x="2853575" y="3778255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33"/>
          <p:cNvCxnSpPr/>
          <p:nvPr/>
        </p:nvCxnSpPr>
        <p:spPr>
          <a:xfrm>
            <a:off x="2759375" y="5233755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33"/>
          <p:cNvCxnSpPr/>
          <p:nvPr/>
        </p:nvCxnSpPr>
        <p:spPr>
          <a:xfrm>
            <a:off x="2759375" y="5690955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Compute canonical cover ..cont’d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1010475" y="2015225"/>
            <a:ext cx="67752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new set of FDs </a:t>
            </a:r>
            <a:endParaRPr sz="2500" b="1"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FDs = {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AD --&gt; B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AD --&gt; F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E   </a:t>
            </a:r>
            <a:endParaRPr sz="23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G  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C </a:t>
            </a:r>
            <a:r>
              <a:rPr lang="en-US" sz="2300" b="1">
                <a:solidFill>
                  <a:srgbClr val="FF0000"/>
                </a:solidFill>
              </a:rPr>
              <a:t>  </a:t>
            </a:r>
            <a:endParaRPr sz="2300" b="1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BD --&gt; F</a:t>
            </a:r>
            <a:endParaRPr sz="23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E --&gt; D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F --&gt; C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D --&gt; F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}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2"/>
          </p:nvPr>
        </p:nvSpPr>
        <p:spPr>
          <a:xfrm>
            <a:off x="9502150" y="2085700"/>
            <a:ext cx="7680900" cy="723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162" b="1" u="sng"/>
              <a:t>Step 4: return minimal set FDs as canonical cover (Fc)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Minimal set of FDs is: 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FDs = {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AD --&gt; B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D --&gt; E   </a:t>
            </a:r>
            <a:endParaRPr sz="23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D --&gt; G</a:t>
            </a:r>
            <a:r>
              <a:rPr lang="en-US" sz="2300" b="1">
                <a:solidFill>
                  <a:srgbClr val="FF0000"/>
                </a:solidFill>
              </a:rPr>
              <a:t>   </a:t>
            </a:r>
            <a:endParaRPr sz="2300" b="1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E --&gt; D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F --&gt; C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D --&gt; F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}</a:t>
            </a:r>
            <a:endParaRPr sz="2162" b="1" u="sng"/>
          </a:p>
        </p:txBody>
      </p:sp>
      <p:cxnSp>
        <p:nvCxnSpPr>
          <p:cNvPr id="230" name="Google Shape;230;p34"/>
          <p:cNvCxnSpPr/>
          <p:nvPr/>
        </p:nvCxnSpPr>
        <p:spPr>
          <a:xfrm>
            <a:off x="2853575" y="3686560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4"/>
          <p:cNvCxnSpPr/>
          <p:nvPr/>
        </p:nvCxnSpPr>
        <p:spPr>
          <a:xfrm>
            <a:off x="2759375" y="4913460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34"/>
          <p:cNvCxnSpPr/>
          <p:nvPr/>
        </p:nvCxnSpPr>
        <p:spPr>
          <a:xfrm>
            <a:off x="2759375" y="5370660"/>
            <a:ext cx="13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Compute canonical cover ..cont’d</a:t>
            </a:r>
            <a:endParaRPr/>
          </a:p>
        </p:txBody>
      </p:sp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1010475" y="2015225"/>
            <a:ext cx="67752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/>
              <a:t>Canonical cover (Fc) of a given set of FDs: </a:t>
            </a:r>
            <a:endParaRPr sz="2300" dirty="0"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/>
              <a:t>Fc = {</a:t>
            </a:r>
            <a:endParaRPr sz="2300" dirty="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AD --&gt; B </a:t>
            </a:r>
            <a:endParaRPr sz="2300" dirty="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rgbClr val="FF0000"/>
                </a:solidFill>
              </a:rPr>
              <a:t>D --&gt; E   </a:t>
            </a:r>
            <a:endParaRPr sz="2300" dirty="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rgbClr val="FF0000"/>
                </a:solidFill>
              </a:rPr>
              <a:t>D --&gt; G   </a:t>
            </a:r>
            <a:endParaRPr sz="2300" b="1" dirty="0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E --&gt; D </a:t>
            </a:r>
            <a:endParaRPr sz="2300" dirty="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F --&gt; C </a:t>
            </a:r>
            <a:endParaRPr sz="2300" dirty="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rgbClr val="FF0000"/>
                </a:solidFill>
              </a:rPr>
              <a:t>D --&gt; F </a:t>
            </a:r>
            <a:endParaRPr sz="2300" b="1" dirty="0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/>
              <a:t>}</a:t>
            </a:r>
            <a:endParaRPr sz="2500" dirty="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 dirty="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2"/>
          </p:nvPr>
        </p:nvSpPr>
        <p:spPr>
          <a:xfrm>
            <a:off x="9502150" y="2085700"/>
            <a:ext cx="7680900" cy="723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162" b="1" u="sng"/>
              <a:t>Step 5: apply Union rule to new set (minimal)</a:t>
            </a:r>
            <a:endParaRPr sz="2162"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Canonical cover (Fc) of a given set of FDs: </a:t>
            </a:r>
            <a:endParaRPr sz="2300"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2300"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Fc = {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AD --&gt; B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 b="1">
                <a:solidFill>
                  <a:srgbClr val="FF0000"/>
                </a:solidFill>
              </a:rPr>
              <a:t>D --&gt; EGF   </a:t>
            </a:r>
            <a:endParaRPr sz="23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E --&gt; D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F --&gt; C </a:t>
            </a:r>
            <a:endParaRPr sz="23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/>
              <a:t>}</a:t>
            </a:r>
            <a:endParaRPr sz="2162" b="1" u="sn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Dependency Diagram</a:t>
            </a: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1098550" y="2085700"/>
            <a:ext cx="7638300" cy="71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Relation, R (A,B,C,D,E)</a:t>
            </a:r>
            <a:endParaRPr sz="2500" b="1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FDs = {</a:t>
            </a:r>
            <a:endParaRPr sz="2500" b="1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AB --&gt; CDE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B --&gt; CD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D --&gt; E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/>
              <a:t>}</a:t>
            </a:r>
            <a:endParaRPr sz="2500" b="1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 b="1"/>
          </a:p>
          <a:p>
            <a:pPr marL="13716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PK</a:t>
            </a:r>
            <a:endParaRPr sz="2500" b="1"/>
          </a:p>
          <a:p>
            <a:pPr marL="18288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AB</a:t>
            </a:r>
            <a:endParaRPr sz="2500"/>
          </a:p>
          <a:p>
            <a:pPr marL="13716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Full FD (desired)</a:t>
            </a:r>
            <a:endParaRPr sz="2500" b="1"/>
          </a:p>
          <a:p>
            <a:pPr marL="18288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CDE are fully dependent on AB</a:t>
            </a:r>
            <a:endParaRPr sz="2500"/>
          </a:p>
          <a:p>
            <a:pPr marL="13716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Partial FD</a:t>
            </a:r>
            <a:endParaRPr sz="2500" b="1"/>
          </a:p>
          <a:p>
            <a:pPr marL="18288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CD are dependent on B (part of the PK)</a:t>
            </a:r>
            <a:endParaRPr sz="2500"/>
          </a:p>
          <a:p>
            <a:pPr marL="13716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Transitive FD</a:t>
            </a:r>
            <a:endParaRPr sz="2500" b="1"/>
          </a:p>
          <a:p>
            <a:pPr marL="18288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 is dependent on D, yet D is a non-prime key, and dependent on B</a:t>
            </a:r>
            <a:endParaRPr sz="2500"/>
          </a:p>
          <a:p>
            <a:pPr marL="2743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/>
          </a:p>
        </p:txBody>
      </p:sp>
      <p:cxnSp>
        <p:nvCxnSpPr>
          <p:cNvPr id="246" name="Google Shape;246;p36"/>
          <p:cNvCxnSpPr/>
          <p:nvPr/>
        </p:nvCxnSpPr>
        <p:spPr>
          <a:xfrm rot="10800000" flipH="1">
            <a:off x="11202975" y="6095200"/>
            <a:ext cx="563700" cy="119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36"/>
          <p:cNvCxnSpPr/>
          <p:nvPr/>
        </p:nvCxnSpPr>
        <p:spPr>
          <a:xfrm rot="10800000" flipH="1">
            <a:off x="15060600" y="5859675"/>
            <a:ext cx="469500" cy="9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36"/>
          <p:cNvCxnSpPr/>
          <p:nvPr/>
        </p:nvCxnSpPr>
        <p:spPr>
          <a:xfrm flipH="1">
            <a:off x="13938550" y="2342750"/>
            <a:ext cx="699300" cy="7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Google Shape;249;p36"/>
          <p:cNvSpPr txBox="1"/>
          <p:nvPr/>
        </p:nvSpPr>
        <p:spPr>
          <a:xfrm>
            <a:off x="10339850" y="7292500"/>
            <a:ext cx="181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Partial Dependency</a:t>
            </a:r>
            <a:endParaRPr sz="1700" b="1"/>
          </a:p>
        </p:txBody>
      </p:sp>
      <p:sp>
        <p:nvSpPr>
          <p:cNvPr id="250" name="Google Shape;250;p36"/>
          <p:cNvSpPr txBox="1"/>
          <p:nvPr/>
        </p:nvSpPr>
        <p:spPr>
          <a:xfrm>
            <a:off x="14232800" y="6799275"/>
            <a:ext cx="181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Transitive Dependency</a:t>
            </a:r>
            <a:endParaRPr sz="1700" b="1"/>
          </a:p>
        </p:txBody>
      </p:sp>
      <p:sp>
        <p:nvSpPr>
          <p:cNvPr id="251" name="Google Shape;251;p36"/>
          <p:cNvSpPr txBox="1"/>
          <p:nvPr/>
        </p:nvSpPr>
        <p:spPr>
          <a:xfrm>
            <a:off x="14388150" y="1597875"/>
            <a:ext cx="181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Desired Dependency</a:t>
            </a:r>
            <a:endParaRPr sz="1700" b="1"/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0" y="3129050"/>
            <a:ext cx="7402105" cy="26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body" idx="1"/>
          </p:nvPr>
        </p:nvSpPr>
        <p:spPr>
          <a:xfrm>
            <a:off x="1098550" y="2085700"/>
            <a:ext cx="155826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8500" lvl="0" indent="-762000" algn="l" rtl="0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-US"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enrichment activities on canonical cover of FDs under the assessment section </a:t>
            </a:r>
            <a:r>
              <a:rPr lang="en-US" sz="3800" b="0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0"/>
          </a:p>
          <a:p>
            <a:pPr marL="1371600" lvl="1" indent="-723900" algn="l" rtl="0">
              <a:spcBef>
                <a:spcPts val="1200"/>
              </a:spcBef>
              <a:spcAft>
                <a:spcPts val="0"/>
              </a:spcAft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Attempt activities 6.1 and 6.2</a:t>
            </a:r>
            <a:endParaRPr sz="3200"/>
          </a:p>
        </p:txBody>
      </p:sp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1098551" y="2051049"/>
            <a:ext cx="16084500" cy="7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Definitions:</a:t>
            </a:r>
            <a:endParaRPr sz="3000" b="1"/>
          </a:p>
          <a:p>
            <a:pPr marL="1371600" lvl="1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○"/>
            </a:pPr>
            <a:r>
              <a:rPr lang="en-US" sz="3000" b="1"/>
              <a:t>Canonical Cover</a:t>
            </a:r>
            <a:endParaRPr sz="3000" b="1"/>
          </a:p>
          <a:p>
            <a:pPr marL="1371600" lvl="1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○"/>
            </a:pPr>
            <a:r>
              <a:rPr lang="en-US" sz="3000" b="1"/>
              <a:t>Extraneous Attributes</a:t>
            </a:r>
            <a:endParaRPr sz="3000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Additional rules of Armstrong’s axioms</a:t>
            </a:r>
            <a:endParaRPr sz="3000" b="1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Computing Canonical Cover of FDs</a:t>
            </a:r>
            <a:endParaRPr sz="3000" b="1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Example: Compute Canonical Cover</a:t>
            </a:r>
            <a:endParaRPr sz="3000" b="1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Functional Dependency Diagram</a:t>
            </a:r>
            <a:endParaRPr sz="30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>
            <a:spLocks noGrp="1"/>
          </p:cNvSpPr>
          <p:nvPr>
            <p:ph type="body" idx="1"/>
          </p:nvPr>
        </p:nvSpPr>
        <p:spPr>
          <a:xfrm>
            <a:off x="1098550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Definitions:</a:t>
            </a:r>
            <a:endParaRPr sz="3000"/>
          </a:p>
          <a:p>
            <a:pPr marL="1371600" lvl="1" indent="-635000" algn="l" rtl="0">
              <a:spcBef>
                <a:spcPts val="4000"/>
              </a:spcBef>
              <a:spcAft>
                <a:spcPts val="0"/>
              </a:spcAft>
              <a:buClr>
                <a:schemeClr val="accent4"/>
              </a:buClr>
              <a:buSzPts val="3000"/>
              <a:buChar char="○"/>
            </a:pPr>
            <a:r>
              <a:rPr lang="en-US" sz="3000"/>
              <a:t>Canonical Cover</a:t>
            </a:r>
            <a:endParaRPr sz="3000"/>
          </a:p>
          <a:p>
            <a:pPr marL="1371600" lvl="1" indent="-635000" algn="l" rtl="0">
              <a:spcBef>
                <a:spcPts val="4000"/>
              </a:spcBef>
              <a:spcAft>
                <a:spcPts val="0"/>
              </a:spcAft>
              <a:buClr>
                <a:schemeClr val="accent4"/>
              </a:buClr>
              <a:buSzPts val="3000"/>
              <a:buChar char="○"/>
            </a:pPr>
            <a:r>
              <a:rPr lang="en-US" sz="3000"/>
              <a:t>Extraneous Attributes</a:t>
            </a:r>
            <a:endParaRPr sz="3000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Additional rules of Armstrong’s axioms</a:t>
            </a:r>
            <a:endParaRPr sz="3000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Computing Canonical Cover of FDs</a:t>
            </a:r>
            <a:endParaRPr sz="3000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Example: Compute Canonical Cover</a:t>
            </a:r>
            <a:endParaRPr sz="3000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Functional Dependency Diagram</a:t>
            </a:r>
            <a:endParaRPr sz="3000"/>
          </a:p>
        </p:txBody>
      </p:sp>
      <p:sp>
        <p:nvSpPr>
          <p:cNvPr id="264" name="Google Shape;264;p38"/>
          <p:cNvSpPr txBox="1">
            <a:spLocks noGrp="1"/>
          </p:cNvSpPr>
          <p:nvPr>
            <p:ph type="body" idx="2"/>
          </p:nvPr>
        </p:nvSpPr>
        <p:spPr>
          <a:xfrm>
            <a:off x="9502142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8500" lvl="0" indent="-444500" algn="l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b="1"/>
          </a:p>
          <a:p>
            <a:pPr marL="698500" lvl="0" indent="-698500" algn="l" rtl="0">
              <a:spcBef>
                <a:spcPts val="3200"/>
              </a:spcBef>
              <a:spcAft>
                <a:spcPts val="0"/>
              </a:spcAft>
              <a:buSzPts val="4000"/>
              <a:buChar char="●"/>
            </a:pPr>
            <a:r>
              <a:rPr lang="en-US" b="1"/>
              <a:t>🡺</a:t>
            </a:r>
            <a:r>
              <a:rPr lang="en-US" b="1">
                <a:solidFill>
                  <a:srgbClr val="FF0000"/>
                </a:solidFill>
              </a:rPr>
              <a:t>NEXT </a:t>
            </a:r>
            <a:endParaRPr>
              <a:solidFill>
                <a:srgbClr val="FF0000"/>
              </a:solidFill>
            </a:endParaRPr>
          </a:p>
          <a:p>
            <a:pPr marL="1371600" lvl="1" indent="-673100" algn="l" rtl="0">
              <a:spcBef>
                <a:spcPts val="1200"/>
              </a:spcBef>
              <a:spcAft>
                <a:spcPts val="0"/>
              </a:spcAft>
              <a:buSzPts val="3600"/>
              <a:buChar char="○"/>
            </a:pPr>
            <a:r>
              <a:rPr lang="en-US" b="1"/>
              <a:t>Database Normalization</a:t>
            </a:r>
            <a:endParaRPr/>
          </a:p>
        </p:txBody>
      </p:sp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Canonical Cover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/>
              <a:t>Definition</a:t>
            </a:r>
            <a:r>
              <a:rPr lang="en-US" sz="3200"/>
              <a:t>:</a:t>
            </a:r>
            <a:endParaRPr sz="3200"/>
          </a:p>
          <a:p>
            <a:pPr marL="137160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A canonical cover (Fc) is a minimal set of functional dependencies that is irreducible and has the same closure as the original set F. </a:t>
            </a:r>
            <a:endParaRPr sz="3200"/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600" b="1"/>
          </a:p>
          <a:p>
            <a:pPr marL="1828800" lvl="2" indent="-3937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Char char="■"/>
            </a:pPr>
            <a:r>
              <a:rPr lang="en-US" sz="2600" b="1"/>
              <a:t>A canonical cover must meet the following requirements:</a:t>
            </a:r>
            <a:endParaRPr sz="2600" b="1"/>
          </a:p>
          <a:p>
            <a:pPr marL="2286000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 should logically imply all FDs in Fc, [F = Fc]</a:t>
            </a:r>
            <a:endParaRPr sz="2400"/>
          </a:p>
          <a:p>
            <a:pPr marL="2286000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Fc should logically imply all FDs in F,</a:t>
            </a:r>
            <a:endParaRPr sz="2400"/>
          </a:p>
          <a:p>
            <a:pPr marL="2286000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FDs of Fc should not contain any extraneous/redundant attributes</a:t>
            </a:r>
            <a:endParaRPr sz="2400"/>
          </a:p>
          <a:p>
            <a:pPr marL="2286000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left side of all the FDs in Fc should be unique.</a:t>
            </a:r>
            <a:endParaRPr sz="2400"/>
          </a:p>
          <a:p>
            <a:pPr marL="182880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Extraneous Attributes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51776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Definition: </a:t>
            </a:r>
            <a:endParaRPr sz="3000" b="1"/>
          </a:p>
          <a:p>
            <a:pPr marL="9144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An attribute of a functional dependency in F is extraneous if we can remove it without changing the closure of the original set F. </a:t>
            </a:r>
            <a:endParaRPr sz="2700"/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700"/>
          </a:p>
          <a:p>
            <a:pPr marL="914400" lvl="0" indent="-4000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Consider original set F = </a:t>
            </a:r>
            <a:endParaRPr sz="2700"/>
          </a:p>
          <a:p>
            <a:pPr marL="3200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700"/>
              <a:t>{AB → C </a:t>
            </a:r>
            <a:endParaRPr sz="2700"/>
          </a:p>
          <a:p>
            <a:pPr marL="3200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700"/>
              <a:t>B → C}</a:t>
            </a:r>
            <a:endParaRPr sz="2700"/>
          </a:p>
          <a:p>
            <a:pPr marL="1371600" lvl="1" indent="-4000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700"/>
              <a:buChar char="○"/>
            </a:pPr>
            <a:r>
              <a:rPr lang="en-US" sz="2700"/>
              <a:t>B → C logically implies AB → C</a:t>
            </a:r>
            <a:endParaRPr sz="2700"/>
          </a:p>
          <a:p>
            <a:pPr marL="1371600" lvl="1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Char char="○"/>
            </a:pPr>
            <a:r>
              <a:rPr lang="en-US" sz="2700"/>
              <a:t>A is extraneous, so can be safely removed, without changing the constraint in the original set F.</a:t>
            </a:r>
            <a:endParaRPr sz="2700"/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33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if an Attribute is Extraneous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31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/>
              <a:t>Consider original set of functional dependencies, F and  </a:t>
            </a:r>
            <a:r>
              <a:rPr lang="en-US" sz="3200"/>
              <a:t>⍺→ ꞵ</a:t>
            </a:r>
            <a:endParaRPr sz="3200"/>
          </a:p>
          <a:p>
            <a:pPr marL="9144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3200"/>
          </a:p>
          <a:p>
            <a:pPr marL="1371600" lvl="1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○"/>
            </a:pPr>
            <a:r>
              <a:rPr lang="en-US" sz="2600" b="1"/>
              <a:t>To test if attribute A ∈ </a:t>
            </a:r>
            <a:r>
              <a:rPr lang="en-US" sz="3200"/>
              <a:t>⍺ </a:t>
            </a:r>
            <a:r>
              <a:rPr lang="en-US" sz="2600" b="1"/>
              <a:t>is extraneous in </a:t>
            </a:r>
            <a:r>
              <a:rPr lang="en-US" sz="3200"/>
              <a:t>⍺</a:t>
            </a:r>
            <a:endParaRPr sz="2600" b="1"/>
          </a:p>
          <a:p>
            <a:pPr marL="2286000" lvl="3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compute {</a:t>
            </a:r>
            <a:r>
              <a:rPr lang="en-US" sz="3200"/>
              <a:t>⍺</a:t>
            </a:r>
            <a:r>
              <a:rPr lang="en-US" sz="2600"/>
              <a:t> - A}+ using the dependencies in original set F</a:t>
            </a:r>
            <a:endParaRPr sz="2600"/>
          </a:p>
          <a:p>
            <a:pPr marL="2286000" lvl="3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check that {</a:t>
            </a:r>
            <a:r>
              <a:rPr lang="en-US" sz="3200"/>
              <a:t>⍺</a:t>
            </a:r>
            <a:r>
              <a:rPr lang="en-US" sz="2600"/>
              <a:t> - A}+ contains A, if it does, A is extraneous in </a:t>
            </a:r>
            <a:r>
              <a:rPr lang="en-US" sz="3200"/>
              <a:t>⍺</a:t>
            </a: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371600" lvl="1" indent="-393700" algn="l" rtl="0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</a:pPr>
            <a:r>
              <a:rPr lang="en-US" sz="2600" b="1"/>
              <a:t>To test if attribute A ∈ </a:t>
            </a:r>
            <a:r>
              <a:rPr lang="en-US" sz="3200"/>
              <a:t>ꞵ </a:t>
            </a:r>
            <a:r>
              <a:rPr lang="en-US" sz="2600" b="1"/>
              <a:t>is extraneous in </a:t>
            </a:r>
            <a:r>
              <a:rPr lang="en-US" sz="3200"/>
              <a:t>ꞵ</a:t>
            </a:r>
            <a:endParaRPr sz="2600" b="1"/>
          </a:p>
          <a:p>
            <a:pPr marL="2286000" lvl="3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compute </a:t>
            </a:r>
            <a:r>
              <a:rPr lang="en-US" sz="3200"/>
              <a:t>⍺</a:t>
            </a:r>
            <a:r>
              <a:rPr lang="en-US" sz="2600"/>
              <a:t>+ using only dependencies in</a:t>
            </a:r>
            <a:endParaRPr sz="2600"/>
          </a:p>
          <a:p>
            <a:pPr marL="2743200" lvl="4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F’ = (F - {</a:t>
            </a:r>
            <a:r>
              <a:rPr lang="en-US" sz="3200"/>
              <a:t>⍺</a:t>
            </a:r>
            <a:r>
              <a:rPr lang="en-US" sz="2600"/>
              <a:t> → </a:t>
            </a:r>
            <a:r>
              <a:rPr lang="en-US" sz="3200"/>
              <a:t>ꞵ</a:t>
            </a:r>
            <a:r>
              <a:rPr lang="en-US" sz="2600"/>
              <a:t>}) U {</a:t>
            </a:r>
            <a:r>
              <a:rPr lang="en-US" sz="3200"/>
              <a:t>⍺</a:t>
            </a:r>
            <a:r>
              <a:rPr lang="en-US" sz="2600"/>
              <a:t> → (</a:t>
            </a:r>
            <a:r>
              <a:rPr lang="en-US" sz="3200"/>
              <a:t>ꞵ</a:t>
            </a:r>
            <a:r>
              <a:rPr lang="en-US" sz="2600"/>
              <a:t> - A)}</a:t>
            </a:r>
            <a:endParaRPr sz="2600"/>
          </a:p>
          <a:p>
            <a:pPr marL="2286000" lvl="3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check that </a:t>
            </a:r>
            <a:r>
              <a:rPr lang="en-US" sz="3200"/>
              <a:t>⍺</a:t>
            </a:r>
            <a:r>
              <a:rPr lang="en-US" sz="2600"/>
              <a:t>+ contains A, if it does, A is extraneous in </a:t>
            </a:r>
            <a:r>
              <a:rPr lang="en-US" sz="3200"/>
              <a:t>ꞵ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rules of Armstrong’s Axioms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600"/>
          </a:p>
          <a:p>
            <a:pPr marL="914400" lvl="0" indent="-412750" algn="l" rtl="0">
              <a:spcBef>
                <a:spcPts val="1200"/>
              </a:spcBef>
              <a:spcAft>
                <a:spcPts val="0"/>
              </a:spcAft>
              <a:buSzPts val="2900"/>
              <a:buChar char="●"/>
            </a:pPr>
            <a:r>
              <a:rPr lang="en-US" sz="2900" b="1"/>
              <a:t>Union rule: </a:t>
            </a:r>
            <a:endParaRPr sz="2900" b="1"/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If ⍺→ ꞵ holds and ⍺→ 𝛾 holds,  then ⍺→ ꞵ𝛾 holds.</a:t>
            </a:r>
            <a:endParaRPr sz="26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9144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900" b="1"/>
              <a:t>Decomposition rule:</a:t>
            </a:r>
            <a:r>
              <a:rPr lang="en-US" sz="2600"/>
              <a:t> </a:t>
            </a:r>
            <a:endParaRPr sz="2600"/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If ⍺→ ꞵ𝛾 holds, then ⍺→ ꞵ  holds and ⍺→ 𝛾 holds.</a:t>
            </a:r>
            <a:endParaRPr sz="2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914400" lvl="0" indent="-412750" algn="l" rtl="0">
              <a:spcBef>
                <a:spcPts val="1200"/>
              </a:spcBef>
              <a:spcAft>
                <a:spcPts val="0"/>
              </a:spcAft>
              <a:buSzPts val="2900"/>
              <a:buChar char="●"/>
            </a:pPr>
            <a:r>
              <a:rPr lang="en-US" sz="2900" b="1"/>
              <a:t>Pseudotransitivity rule:</a:t>
            </a:r>
            <a:endParaRPr sz="2900" b="1"/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If ⍺→ ꞵ  holds and ꞵ𝛾 --&gt; 𝛿 holds, then ⍺𝛾  --&gt; 𝛿 holds.</a:t>
            </a:r>
            <a:endParaRPr sz="2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Canonical Cover of FDs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000" b="1"/>
          </a:p>
          <a:p>
            <a:pPr marL="45720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3600"/>
              <a:buChar char="●"/>
            </a:pPr>
            <a:r>
              <a:rPr lang="en-US" sz="3600" b="1"/>
              <a:t>Five (5) main steps:</a:t>
            </a:r>
            <a:endParaRPr sz="3600" b="1"/>
          </a:p>
          <a:p>
            <a:pPr marL="1371600" lvl="2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600" b="1"/>
              <a:t>Step 1:</a:t>
            </a:r>
            <a:r>
              <a:rPr lang="en-US" sz="2600"/>
              <a:t> Apply the Decomposition rule on RHS of all FDs</a:t>
            </a:r>
            <a:endParaRPr sz="2600"/>
          </a:p>
          <a:p>
            <a:pPr marL="1371600" lvl="2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600" b="1"/>
              <a:t>Step 2:</a:t>
            </a:r>
            <a:r>
              <a:rPr lang="en-US" sz="2600"/>
              <a:t> Remove redundant/extraneous attributes on LHS </a:t>
            </a:r>
            <a:endParaRPr sz="2600"/>
          </a:p>
          <a:p>
            <a:pPr marL="1371600" lvl="2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600" b="1"/>
              <a:t>Step 3: </a:t>
            </a:r>
            <a:r>
              <a:rPr lang="en-US" sz="2600"/>
              <a:t>Eliminate all redundant FDs</a:t>
            </a:r>
            <a:endParaRPr sz="2600"/>
          </a:p>
          <a:p>
            <a:pPr marL="1371600" lvl="2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600" b="1"/>
              <a:t>Step 4:</a:t>
            </a:r>
            <a:r>
              <a:rPr lang="en-US" sz="2600"/>
              <a:t> Apply Union rule if needed</a:t>
            </a:r>
            <a:endParaRPr sz="2600"/>
          </a:p>
          <a:p>
            <a:pPr marL="1371600" lvl="2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600" b="1"/>
              <a:t>Step 5:</a:t>
            </a:r>
            <a:r>
              <a:rPr lang="en-US" sz="2600"/>
              <a:t> Return the result as Fc.</a:t>
            </a:r>
            <a:endParaRPr sz="2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Example: Compute canonical cover of FDs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098550" y="2085700"/>
            <a:ext cx="137859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Consider a relation, R (A, B, C, D, E, F, G) and </a:t>
            </a:r>
            <a:endParaRPr sz="2500" b="1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FDs = {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AD --&gt;BF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CD --&gt; EGC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BD --&gt; F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E --&gt; D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 --&gt;C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D --&gt;F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}</a:t>
            </a:r>
            <a:endParaRPr sz="2500"/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Compute the canonical cover of FDs.</a:t>
            </a:r>
            <a:endParaRPr sz="25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355493204E834F89A8914F0B829508" ma:contentTypeVersion="13" ma:contentTypeDescription="Create a new document." ma:contentTypeScope="" ma:versionID="0eca9eb30d0288fbd3b385ef63dc5a34">
  <xsd:schema xmlns:xsd="http://www.w3.org/2001/XMLSchema" xmlns:xs="http://www.w3.org/2001/XMLSchema" xmlns:p="http://schemas.microsoft.com/office/2006/metadata/properties" xmlns:ns2="57db6fc0-2530-4489-bd2f-42335d65b94d" xmlns:ns3="88c1e295-a029-41eb-a982-8bcc7d01c0cb" targetNamespace="http://schemas.microsoft.com/office/2006/metadata/properties" ma:root="true" ma:fieldsID="25cf073f56d7c1f7aaa380ed20c21a91" ns2:_="" ns3:_="">
    <xsd:import namespace="57db6fc0-2530-4489-bd2f-42335d65b94d"/>
    <xsd:import namespace="88c1e295-a029-41eb-a982-8bcc7d01c0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b6fc0-2530-4489-bd2f-42335d65b9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1e295-a029-41eb-a982-8bcc7d01c0c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6ff33028-2b61-4d25-8a3d-7faf130a0142}" ma:internalName="TaxCatchAll" ma:showField="CatchAllData" ma:web="88c1e295-a029-41eb-a982-8bcc7d01c0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7db6fc0-2530-4489-bd2f-42335d65b94d">
      <Terms xmlns="http://schemas.microsoft.com/office/infopath/2007/PartnerControls"/>
    </lcf76f155ced4ddcb4097134ff3c332f>
    <TaxCatchAll xmlns="88c1e295-a029-41eb-a982-8bcc7d01c0c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862019-A642-4437-AE76-218670DC2B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db6fc0-2530-4489-bd2f-42335d65b94d"/>
    <ds:schemaRef ds:uri="88c1e295-a029-41eb-a982-8bcc7d01c0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58B030-2564-4FF0-BD3E-3431AFDA4605}">
  <ds:schemaRefs>
    <ds:schemaRef ds:uri="http://schemas.microsoft.com/office/2006/metadata/properties"/>
    <ds:schemaRef ds:uri="http://schemas.microsoft.com/office/infopath/2007/PartnerControls"/>
    <ds:schemaRef ds:uri="57db6fc0-2530-4489-bd2f-42335d65b94d"/>
    <ds:schemaRef ds:uri="88c1e295-a029-41eb-a982-8bcc7d01c0cb"/>
  </ds:schemaRefs>
</ds:datastoreItem>
</file>

<file path=customXml/itemProps3.xml><?xml version="1.0" encoding="utf-8"?>
<ds:datastoreItem xmlns:ds="http://schemas.openxmlformats.org/officeDocument/2006/customXml" ds:itemID="{9F096B86-3AD1-457F-ADFC-22AB96E647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4001</Words>
  <Application>Microsoft Office PowerPoint</Application>
  <PresentationFormat>Custom</PresentationFormat>
  <Paragraphs>583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Helvetica Neue</vt:lpstr>
      <vt:lpstr>Arial</vt:lpstr>
      <vt:lpstr>Noto Sans Symbols</vt:lpstr>
      <vt:lpstr>Breeze</vt:lpstr>
      <vt:lpstr>Breeze</vt:lpstr>
      <vt:lpstr>Relational Database Design</vt:lpstr>
      <vt:lpstr>Lesson 6:  Canonical (Minimal) Cover of FDs </vt:lpstr>
      <vt:lpstr>Outline</vt:lpstr>
      <vt:lpstr>Canonical Cover</vt:lpstr>
      <vt:lpstr>Extraneous Attributes</vt:lpstr>
      <vt:lpstr>Testing if an Attribute is Extraneous</vt:lpstr>
      <vt:lpstr>Additional rules of Armstrong’s Axioms</vt:lpstr>
      <vt:lpstr>Computing Canonical Cover of FDs</vt:lpstr>
      <vt:lpstr>Example: Compute canonical cover of FDs</vt:lpstr>
      <vt:lpstr>Solution: Compute canonical cover of FDs</vt:lpstr>
      <vt:lpstr>Solution: Compute canonical cover ..cont’d</vt:lpstr>
      <vt:lpstr>Solution: Compute canonical cover ..cont’d</vt:lpstr>
      <vt:lpstr>Solution: Compute canonical cover ..cont’d</vt:lpstr>
      <vt:lpstr>Solution: Compute canonical cover ..cont’d</vt:lpstr>
      <vt:lpstr>Solution: Compute canonical cover ..cont’d</vt:lpstr>
      <vt:lpstr>Solution: Compute canonical cover ..cont’d</vt:lpstr>
      <vt:lpstr>Solution: Compute canonical cover ..cont’d</vt:lpstr>
      <vt:lpstr>Solution: Compute canonical cover ..cont’d</vt:lpstr>
      <vt:lpstr>Solution: Compute canonical cover ..cont’d</vt:lpstr>
      <vt:lpstr>Solution: Compute canonical cover ..cont’d</vt:lpstr>
      <vt:lpstr>Solution: Compute canonical cover ..cont’d</vt:lpstr>
      <vt:lpstr>Solution: Compute canonical cover ..cont’d</vt:lpstr>
      <vt:lpstr>Solution: Compute canonical cover ..cont’d</vt:lpstr>
      <vt:lpstr>Solution: Compute canonical cover ..cont’d</vt:lpstr>
      <vt:lpstr>Solution: Compute canonical cover ..cont’d</vt:lpstr>
      <vt:lpstr>Solution: Compute canonical cover ..cont’d</vt:lpstr>
      <vt:lpstr>Solution: Compute canonical cover ..cont’d</vt:lpstr>
      <vt:lpstr>Functional Dependency Diagram</vt:lpstr>
      <vt:lpstr>Activities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Design</dc:title>
  <cp:lastModifiedBy>Sorin Nitzoy</cp:lastModifiedBy>
  <cp:revision>1</cp:revision>
  <dcterms:modified xsi:type="dcterms:W3CDTF">2023-06-20T15:16:33Z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0x01010021355493204E834F89A8914F0B829508</vt:lpwstr>
  </property>
</Properties>
</file>