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10287000" cx="18288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1BF687-D12B-40DC-A0EF-1E9347540209}">
  <a:tblStyle styleId="{011BF687-D12B-40DC-A0EF-1E93475402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font" Target="fonts/HelveticaNeue-bold.fntdata"/><Relationship Id="rId25" Type="http://schemas.openxmlformats.org/officeDocument/2006/relationships/slide" Target="slides/slide18.xml"/><Relationship Id="rId7" Type="http://schemas.openxmlformats.org/officeDocument/2006/relationships/notesMaster" Target="notesMasters/notesMaster1.xml"/><Relationship Id="rId33" Type="http://schemas.openxmlformats.org/officeDocument/2006/relationships/font" Target="fonts/HelveticaNeue-regular.fntdata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customXml" Target="../customXml/item2.xml"/><Relationship Id="rId20" Type="http://schemas.openxmlformats.org/officeDocument/2006/relationships/slide" Target="slides/slide13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24" Type="http://schemas.openxmlformats.org/officeDocument/2006/relationships/slide" Target="slides/slide17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customXml" Target="../customXml/item1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22" Type="http://schemas.openxmlformats.org/officeDocument/2006/relationships/slide" Target="slides/slide15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HelveticaNeue-italic.fntdata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324577b5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5324577b5e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324577b5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5324577b5e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324577b5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5324577b5e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324577b5e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324577b5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24577b5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5324577b5e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324577b5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5324577b5e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324577b5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5324577b5e_0_2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324577b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5324577b5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324577b5e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5324577b5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324577b5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5324577b5e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1c34e810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251c34e8100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324577b5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5324577b5e_0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324577b5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5324577b5e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324577b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5324577b5e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324577b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5324577b5e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324577b5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5324577b5e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324577b5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5324577b5e_0_2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51c34e81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51c34e810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324577b5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5324577b5e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324577b5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25324577b5e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324577b5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25324577b5e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324577b5e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324577b5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a63ef5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0a63ef525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r>
              <a:t/>
            </a:r>
            <a:endParaRPr b="0" i="0" sz="6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b="1"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098550" y="2050699"/>
            <a:ext cx="16084552" cy="688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354329" lvl="5" marL="27432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r>
              <a:t/>
            </a:r>
            <a:endParaRPr b="0" i="0" sz="6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b="1"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98550" y="2050699"/>
            <a:ext cx="16084500" cy="6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rtl="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rtl="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rtl="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rtl="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354329" lvl="5" marL="27432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rtl="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idx="1" type="body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rtl="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rtl="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rtl="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rtl="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rtl="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rtl="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rtl="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rtl="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rtl="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34" name="Google Shape;34;p8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006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0060" lvl="6" marL="32004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006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0059" lvl="8" marL="41148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LTECH_wht_horiz.png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006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0060" lvl="6" marL="32004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006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0059" lvl="8" marL="41148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LTECH_wht_horiz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Relational Database Design</a:t>
            </a:r>
            <a:endParaRPr/>
          </a:p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Date of Presentation: 6/20/2023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</a:t>
            </a:r>
            <a:r>
              <a:rPr lang="en-US"/>
              <a:t> to 1NF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9144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First Normal Form Requirements</a:t>
            </a:r>
            <a:r>
              <a:rPr lang="en-US" sz="3200"/>
              <a:t>:</a:t>
            </a:r>
            <a:endParaRPr sz="3200"/>
          </a:p>
          <a:p>
            <a:pPr indent="-431800" lvl="5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A relation will be 1NF if it contains an atomic value.</a:t>
            </a:r>
            <a:endParaRPr sz="3200"/>
          </a:p>
          <a:p>
            <a:pPr indent="-368300" lvl="7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cannot be further divided in smaller items (e.g., surname)</a:t>
            </a:r>
            <a:endParaRPr sz="2200"/>
          </a:p>
          <a:p>
            <a:pPr indent="-431800" lvl="5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An attribute of a table cannot hold multiple values. </a:t>
            </a:r>
            <a:endParaRPr sz="3200"/>
          </a:p>
          <a:p>
            <a:pPr indent="-368300" lvl="7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It must hold only single-valued attribute.</a:t>
            </a:r>
            <a:endParaRPr sz="2200"/>
          </a:p>
          <a:p>
            <a:pPr indent="-431800" lvl="5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1NF prohibits multi-valued attributes, and composite attributes.</a:t>
            </a:r>
            <a:endParaRPr sz="3200"/>
          </a:p>
          <a:p>
            <a:pPr indent="-381000" lvl="7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/>
              <a:t>Hint</a:t>
            </a:r>
            <a:r>
              <a:rPr lang="en-US" sz="2400"/>
              <a:t>: multivalued attributes from new table (see lecture 3)</a:t>
            </a:r>
            <a:endParaRPr sz="2400"/>
          </a:p>
          <a:p>
            <a:pPr indent="-381000" lvl="7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en-US" sz="2400"/>
              <a:t>Hint</a:t>
            </a:r>
            <a:r>
              <a:rPr lang="en-US" sz="2400"/>
              <a:t>: composite attributes become single attribute in the same table (see lecture 3)</a:t>
            </a:r>
            <a:endParaRPr sz="2400"/>
          </a:p>
          <a:p>
            <a:pPr indent="-431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t/>
            </a:r>
            <a:endParaRPr b="1" sz="32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828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1NF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1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Step 1: Eliminate the Repeating Groups</a:t>
            </a:r>
            <a:endParaRPr b="1" sz="32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Eliminate nulls: each repeating group attribute contains an appropriate data value. </a:t>
            </a:r>
            <a:endParaRPr sz="28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Look for a</a:t>
            </a:r>
            <a:r>
              <a:rPr lang="en-US" sz="2800"/>
              <a:t>ttributes in the relation that contain multiple values within a single tuple.</a:t>
            </a:r>
            <a:endParaRPr sz="2800"/>
          </a:p>
          <a:p>
            <a:pPr indent="-431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Step 2: Identify the Primary Key</a:t>
            </a:r>
            <a:endParaRPr b="1" sz="32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The primary key that uniquely determines all attributes in each relation/table.</a:t>
            </a:r>
            <a:endParaRPr sz="2800"/>
          </a:p>
          <a:p>
            <a:pPr indent="-431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Step 3: Identify All Dependencies</a:t>
            </a:r>
            <a:endParaRPr b="1" sz="32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Draw the dependency diagram to depict all dependencies.</a:t>
            </a:r>
            <a:endParaRPr sz="28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828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1NF</a:t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8017300" y="220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091825"/>
                <a:gridCol w="1369600"/>
                <a:gridCol w="814075"/>
                <a:gridCol w="1063075"/>
                <a:gridCol w="1561125"/>
                <a:gridCol w="1570700"/>
                <a:gridCol w="708725"/>
                <a:gridCol w="1427000"/>
              </a:tblGrid>
              <a:tr h="8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/>
                        <a:t>SEMINAR_CODE</a:t>
                      </a:r>
                      <a:endParaRPr b="1" sz="16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SEMINAR_NAME</a:t>
                      </a:r>
                      <a:endParaRPr b="1"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sng"/>
                        <a:t>DOCTOR_ID</a:t>
                      </a:r>
                      <a:endParaRPr b="1" sz="16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DOCTOR_NAME</a:t>
                      </a:r>
                      <a:endParaRPr b="1"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SPECIALIZATION_CODE</a:t>
                      </a:r>
                      <a:endParaRPr b="1"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SPECIALIZATION_NAME</a:t>
                      </a:r>
                      <a:endParaRPr b="1"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DATE</a:t>
                      </a:r>
                      <a:endParaRPr b="1"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HOURS_ALLOCATION</a:t>
                      </a:r>
                      <a:endParaRPr b="1"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s001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Homeopathic Medicine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D_0108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Samuel Jones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CAR01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Cardiology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01/01/2010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s001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Homeopathic Medicine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D_0124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Julia Cortez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NEUR1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Neurology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01/01/2010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s001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Homeopathic Medicine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D_0140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Mark Harris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ONCO2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Oncology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01/08/2010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s002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Cellfood Benefits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D_0110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Anna Harris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STIN01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01/07/2010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s002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Cellfood Benefits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D_0140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Mark Harris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ONCO2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Oncology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01/01/2011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s002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Cellfood Benefits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D_0124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Julia Cortez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NEUR1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Neurology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01/07/2010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16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s002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Cellfood Benefits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D_0124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Julia Cortez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NEUR1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Neurology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01/07/2010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</a:t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621875" y="2015825"/>
            <a:ext cx="6987600" cy="7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</a:rPr>
              <a:t>In 1NF</a:t>
            </a:r>
            <a:endParaRPr b="1" sz="2000" u="sng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/>
              <a:t>No repeating groups – each cell has single value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/>
              <a:t>All functional dependencies (full, partial and transitive)</a:t>
            </a:r>
            <a:endParaRPr sz="20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Partial Dependencies</a:t>
            </a:r>
            <a:endParaRPr b="1"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PD1: </a:t>
            </a:r>
            <a:r>
              <a:rPr lang="en-US" sz="1900"/>
              <a:t>SEMINAR_CODE – &gt; SEMINAR_NAME</a:t>
            </a:r>
            <a:endParaRPr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PD2: </a:t>
            </a:r>
            <a:r>
              <a:rPr lang="en-US" sz="1900"/>
              <a:t>DOCTOR_ID – &gt; DOCTOR_NAME, SPECIALIZATION_CODE, SPECIALIZATION_NAME)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lang="en-US" sz="1900"/>
              <a:t>Transitive Dependencies</a:t>
            </a:r>
            <a:endParaRPr b="1" sz="1900"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b="1" lang="en-US" sz="1900"/>
              <a:t>TD1: </a:t>
            </a:r>
            <a:r>
              <a:rPr lang="en-US" sz="1900"/>
              <a:t>SPECIALIZATION_CODE – &gt; SPECIALIZATION_NAME</a:t>
            </a:r>
            <a:endParaRPr sz="19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b="1" lang="en-US" sz="2000"/>
              <a:t>Primary key </a:t>
            </a:r>
            <a:r>
              <a:rPr lang="en-US" sz="2000"/>
              <a:t>(PK: SEMINAR_CODE + DOCTOR_ID)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○"/>
            </a:pPr>
            <a:r>
              <a:rPr lang="en-US" sz="2000"/>
              <a:t>All attributes are dependent on a PK</a:t>
            </a:r>
            <a:endParaRPr sz="19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5" y="2203700"/>
            <a:ext cx="7702324" cy="20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</a:t>
            </a:r>
            <a:r>
              <a:rPr lang="en-US"/>
              <a:t>Normal Form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(2NF)</a:t>
            </a:r>
            <a:endParaRPr/>
          </a:p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2NF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Second Normal Form</a:t>
            </a:r>
            <a:r>
              <a:rPr b="1" lang="en-US" sz="3200"/>
              <a:t> Requirements</a:t>
            </a:r>
            <a:r>
              <a:rPr lang="en-US" sz="3200"/>
              <a:t>:</a:t>
            </a:r>
            <a:endParaRPr sz="3200"/>
          </a:p>
          <a:p>
            <a:pPr indent="-4318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The relation must first be in 1NF.</a:t>
            </a:r>
            <a:endParaRPr sz="3200"/>
          </a:p>
          <a:p>
            <a:pPr indent="-4318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The relation is automatically in 2NF, </a:t>
            </a:r>
            <a:endParaRPr sz="3200"/>
          </a:p>
          <a:p>
            <a:pPr indent="-393700" lvl="7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if the 1NF key is a single attribute.</a:t>
            </a:r>
            <a:endParaRPr sz="2600"/>
          </a:p>
          <a:p>
            <a:pPr indent="-393700" lvl="7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however, If the relation has a composite PK, </a:t>
            </a:r>
            <a:endParaRPr sz="2600"/>
          </a:p>
          <a:p>
            <a:pPr indent="-393700" lvl="8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/>
              <a:t>then each non-key attribute must be fully dependent on the entire PK and not on a part of the PK (no partial dependency).</a:t>
            </a:r>
            <a:endParaRPr sz="2400"/>
          </a:p>
          <a:p>
            <a:pPr indent="0" lvl="0" marL="1828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2NF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Steps</a:t>
            </a:r>
            <a:r>
              <a:rPr lang="en-US" sz="3200"/>
              <a:t>:</a:t>
            </a:r>
            <a:endParaRPr sz="3200"/>
          </a:p>
          <a:p>
            <a:pPr indent="-431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Step 1: </a:t>
            </a:r>
            <a:r>
              <a:rPr b="1" lang="en-US" sz="3200"/>
              <a:t>Create new tables/relations to remove all partial dependencies (PD)</a:t>
            </a:r>
            <a:endParaRPr b="1" sz="32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Each PD forms a new table with its copy of PK remaining in original table as FK</a:t>
            </a:r>
            <a:endParaRPr sz="2800"/>
          </a:p>
          <a:p>
            <a:pPr indent="-431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Step 2: </a:t>
            </a:r>
            <a:r>
              <a:rPr b="1" lang="en-US" sz="3200"/>
              <a:t>Reassign corresponding dependent attributes to a PK in each table</a:t>
            </a:r>
            <a:endParaRPr b="1" sz="32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Attributes in a PD are removed from original table are assigned to their corresponding PK of the new table in step 1</a:t>
            </a:r>
            <a:r>
              <a:rPr lang="en-US" sz="2800"/>
              <a:t>.</a:t>
            </a:r>
            <a:endParaRPr sz="28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828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2NF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175" y="1626750"/>
            <a:ext cx="11810825" cy="30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25" y="5783375"/>
            <a:ext cx="3902500" cy="21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400" y="5707175"/>
            <a:ext cx="5608224" cy="228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6">
            <a:alphaModFix/>
          </a:blip>
          <a:srcRect b="0" l="0" r="6907" t="0"/>
          <a:stretch/>
        </p:blipFill>
        <p:spPr>
          <a:xfrm>
            <a:off x="11633675" y="5826225"/>
            <a:ext cx="5985449" cy="194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4"/>
          <p:cNvCxnSpPr/>
          <p:nvPr/>
        </p:nvCxnSpPr>
        <p:spPr>
          <a:xfrm flipH="1">
            <a:off x="2477825" y="4092350"/>
            <a:ext cx="951300" cy="156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4"/>
          <p:cNvCxnSpPr/>
          <p:nvPr/>
        </p:nvCxnSpPr>
        <p:spPr>
          <a:xfrm>
            <a:off x="7486250" y="4509375"/>
            <a:ext cx="70500" cy="128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4"/>
          <p:cNvCxnSpPr/>
          <p:nvPr/>
        </p:nvCxnSpPr>
        <p:spPr>
          <a:xfrm>
            <a:off x="11643325" y="3910475"/>
            <a:ext cx="1226700" cy="159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24"/>
          <p:cNvSpPr txBox="1"/>
          <p:nvPr/>
        </p:nvSpPr>
        <p:spPr>
          <a:xfrm>
            <a:off x="1110425" y="4764900"/>
            <a:ext cx="1356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PD1 forms </a:t>
            </a:r>
            <a:r>
              <a:rPr b="1" lang="en-US" sz="1900"/>
              <a:t>SEMINAR </a:t>
            </a:r>
            <a:r>
              <a:rPr lang="en-US" sz="1900"/>
              <a:t>table</a:t>
            </a:r>
            <a:endParaRPr sz="1900"/>
          </a:p>
        </p:txBody>
      </p:sp>
      <p:sp>
        <p:nvSpPr>
          <p:cNvPr id="151" name="Google Shape;151;p24"/>
          <p:cNvSpPr txBox="1"/>
          <p:nvPr/>
        </p:nvSpPr>
        <p:spPr>
          <a:xfrm>
            <a:off x="6024550" y="4963875"/>
            <a:ext cx="1356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PD2 forms </a:t>
            </a:r>
            <a:r>
              <a:rPr b="1" lang="en-US" sz="1900"/>
              <a:t>DOCTOR </a:t>
            </a:r>
            <a:r>
              <a:rPr lang="en-US" sz="1900"/>
              <a:t>table</a:t>
            </a:r>
            <a:endParaRPr sz="1900"/>
          </a:p>
        </p:txBody>
      </p:sp>
      <p:sp>
        <p:nvSpPr>
          <p:cNvPr id="152" name="Google Shape;152;p24"/>
          <p:cNvSpPr txBox="1"/>
          <p:nvPr/>
        </p:nvSpPr>
        <p:spPr>
          <a:xfrm>
            <a:off x="13117150" y="4849025"/>
            <a:ext cx="2788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Original</a:t>
            </a:r>
            <a:r>
              <a:rPr lang="en-US" sz="1900"/>
              <a:t> table becomes </a:t>
            </a:r>
            <a:r>
              <a:rPr lang="en-US" sz="1900"/>
              <a:t> </a:t>
            </a:r>
            <a:r>
              <a:rPr b="1" lang="en-US" sz="1900"/>
              <a:t>SEMINAR_DOCTOR</a:t>
            </a:r>
            <a:r>
              <a:rPr lang="en-US" sz="1900"/>
              <a:t>  table</a:t>
            </a:r>
            <a:endParaRPr sz="1900"/>
          </a:p>
        </p:txBody>
      </p:sp>
      <p:sp>
        <p:nvSpPr>
          <p:cNvPr id="153" name="Google Shape;153;p24"/>
          <p:cNvSpPr txBox="1"/>
          <p:nvPr/>
        </p:nvSpPr>
        <p:spPr>
          <a:xfrm>
            <a:off x="212925" y="804512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SEMINAR_CODE – &gt; SEMINAR_NAME</a:t>
            </a:r>
            <a:endParaRPr sz="1800"/>
          </a:p>
        </p:txBody>
      </p:sp>
      <p:sp>
        <p:nvSpPr>
          <p:cNvPr id="154" name="Google Shape;154;p24"/>
          <p:cNvSpPr txBox="1"/>
          <p:nvPr/>
        </p:nvSpPr>
        <p:spPr>
          <a:xfrm>
            <a:off x="5274450" y="7996475"/>
            <a:ext cx="5423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DOCTOR_ID  – &gt; DOCTOR_NAME, SPECIALIZATION_CODE, SPECIALIZATION_NAME </a:t>
            </a:r>
            <a:endParaRPr sz="1700"/>
          </a:p>
        </p:txBody>
      </p:sp>
      <p:sp>
        <p:nvSpPr>
          <p:cNvPr id="155" name="Google Shape;155;p24"/>
          <p:cNvSpPr txBox="1"/>
          <p:nvPr/>
        </p:nvSpPr>
        <p:spPr>
          <a:xfrm>
            <a:off x="11689400" y="7868350"/>
            <a:ext cx="553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SEMINAR_CODE, DOCTOR_ID – &gt; DATE, ALLOCATION_HOURS 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512375" y="0"/>
            <a:ext cx="71034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2NF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7075" y="1638175"/>
            <a:ext cx="6711000" cy="7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 u="sng">
                <a:solidFill>
                  <a:srgbClr val="FF0000"/>
                </a:solidFill>
              </a:rPr>
              <a:t>In 2NF</a:t>
            </a:r>
            <a:endParaRPr sz="2000" u="sng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sz="1800"/>
              <a:t>Each table is in 1NF.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sz="1800"/>
              <a:t>None of the tables include partial dependencies.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-US" sz="1800"/>
              <a:t>Each attributes is fully dependent on a PK in each table.</a:t>
            </a:r>
            <a:endParaRPr sz="30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26" y="3457576"/>
            <a:ext cx="30765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25" y="5143501"/>
            <a:ext cx="534352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5">
            <a:alphaModFix/>
          </a:blip>
          <a:srcRect b="0" l="0" r="6907" t="0"/>
          <a:stretch/>
        </p:blipFill>
        <p:spPr>
          <a:xfrm>
            <a:off x="554025" y="7400925"/>
            <a:ext cx="5985449" cy="194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5"/>
          <p:cNvGraphicFramePr/>
          <p:nvPr/>
        </p:nvGraphicFramePr>
        <p:xfrm>
          <a:off x="13024350" y="8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729975"/>
                <a:gridCol w="2170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SEMINAR_CODE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SEMINAR_NAME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Homeopathic Medicine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Cellfood Benefits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5"/>
          <p:cNvGraphicFramePr/>
          <p:nvPr/>
        </p:nvGraphicFramePr>
        <p:xfrm>
          <a:off x="10895100" y="23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979950"/>
                <a:gridCol w="1279725"/>
                <a:gridCol w="1879225"/>
                <a:gridCol w="18907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DOCTOR_ID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DOCTOR_NAME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SPECIALIZATION_CODE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SPECIALIZATION_NAME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D_0108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Samuel Jones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CAR01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Cardiology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Julia Cortez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NEUR1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Neurology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D_0140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Mark Harris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ONCO2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Oncology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Anna Harris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STIN01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Ent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25"/>
          <p:cNvGraphicFramePr/>
          <p:nvPr/>
        </p:nvGraphicFramePr>
        <p:xfrm>
          <a:off x="10101600" y="506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867000"/>
                <a:gridCol w="1392075"/>
                <a:gridCol w="1211925"/>
                <a:gridCol w="2440225"/>
              </a:tblGrid>
              <a:tr h="52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SEMINAR_CODE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DOCTOR_ID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DATE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HOURS_ALLOCATION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2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D_0108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16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D_0140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01/07/2010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D_0140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01/07/2010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16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01/07/2010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" name="Google Shape;168;p25"/>
          <p:cNvSpPr txBox="1"/>
          <p:nvPr/>
        </p:nvSpPr>
        <p:spPr>
          <a:xfrm>
            <a:off x="6563963" y="3482263"/>
            <a:ext cx="2448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SEMINAR (</a:t>
            </a:r>
            <a:r>
              <a:rPr b="1" lang="en-US" sz="1700" u="sng">
                <a:solidFill>
                  <a:schemeClr val="dk1"/>
                </a:solidFill>
              </a:rPr>
              <a:t>SEMINAR_CODE</a:t>
            </a:r>
            <a:r>
              <a:rPr lang="en-US" sz="1700">
                <a:solidFill>
                  <a:schemeClr val="dk1"/>
                </a:solidFill>
              </a:rPr>
              <a:t>, SEMINAR_NAME)</a:t>
            </a:r>
            <a:endParaRPr sz="1700"/>
          </a:p>
        </p:txBody>
      </p:sp>
      <p:sp>
        <p:nvSpPr>
          <p:cNvPr id="169" name="Google Shape;169;p25"/>
          <p:cNvSpPr txBox="1"/>
          <p:nvPr/>
        </p:nvSpPr>
        <p:spPr>
          <a:xfrm>
            <a:off x="512375" y="4943400"/>
            <a:ext cx="789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DOCTOR_ID  – &gt; DOCTOR_NAME, SPECIALIZATION_CODE, SPECIALIZATION_NAME </a:t>
            </a:r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6501675" y="5756513"/>
            <a:ext cx="299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DOCTOR (</a:t>
            </a:r>
            <a:r>
              <a:rPr b="1" lang="en-US" sz="1700" u="sng"/>
              <a:t>DOCTOR_ID</a:t>
            </a:r>
            <a:r>
              <a:rPr lang="en-US" sz="1700" u="sng"/>
              <a:t>,</a:t>
            </a:r>
            <a:r>
              <a:rPr lang="en-US" sz="1700"/>
              <a:t> DOCTOR_NAME, SPECILIZATION_CODE, SPECIALIZATION_NAME)</a:t>
            </a:r>
            <a:endParaRPr sz="1700"/>
          </a:p>
        </p:txBody>
      </p:sp>
      <p:sp>
        <p:nvSpPr>
          <p:cNvPr id="171" name="Google Shape;171;p25"/>
          <p:cNvSpPr txBox="1"/>
          <p:nvPr/>
        </p:nvSpPr>
        <p:spPr>
          <a:xfrm>
            <a:off x="525375" y="7150550"/>
            <a:ext cx="553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SEMINAR_CODE, DOCTOR_ID – &gt; DATE, ALLOCATION_HOURS 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512375" y="3288425"/>
            <a:ext cx="445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SEMINAR_CODE – &gt; SEMINAR_NAME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6539475" y="7550750"/>
            <a:ext cx="32823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SEMINAR_DOCTOR (</a:t>
            </a:r>
            <a:r>
              <a:rPr b="1" lang="en-US" sz="1700" u="sng">
                <a:solidFill>
                  <a:schemeClr val="dk1"/>
                </a:solidFill>
              </a:rPr>
              <a:t>SEMINAR_CODE, DOCTOR_ID,</a:t>
            </a:r>
            <a:r>
              <a:rPr lang="en-US" sz="1700">
                <a:solidFill>
                  <a:schemeClr val="dk1"/>
                </a:solidFill>
              </a:rPr>
              <a:t> DATE, HOURS_ALLOCATION)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Third </a:t>
            </a:r>
            <a:r>
              <a:rPr lang="en-US"/>
              <a:t>Normal Form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(3NF)</a:t>
            </a:r>
            <a:endParaRPr/>
          </a:p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3NF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Third </a:t>
            </a:r>
            <a:r>
              <a:rPr b="1" lang="en-US" sz="3200"/>
              <a:t>Normal Form Requirements</a:t>
            </a:r>
            <a:r>
              <a:rPr lang="en-US" sz="3200"/>
              <a:t>:</a:t>
            </a:r>
            <a:endParaRPr sz="3200"/>
          </a:p>
          <a:p>
            <a:pPr indent="-4318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A relation will be in 3NF </a:t>
            </a:r>
            <a:endParaRPr sz="3200"/>
          </a:p>
          <a:p>
            <a:pPr indent="-431800" lvl="7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if it is in 2NF and </a:t>
            </a:r>
            <a:endParaRPr sz="3200"/>
          </a:p>
          <a:p>
            <a:pPr indent="-431800" lvl="7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Not contain any transitive dependency.</a:t>
            </a:r>
            <a:endParaRPr sz="3200"/>
          </a:p>
          <a:p>
            <a:pPr indent="-4318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If there is no transitive dependency for non-prime attributes, </a:t>
            </a:r>
            <a:endParaRPr sz="3200"/>
          </a:p>
          <a:p>
            <a:pPr indent="-431800" lvl="7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then the relation must be in 3NF.</a:t>
            </a:r>
            <a:endParaRPr sz="32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828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2644777" y="2819401"/>
            <a:ext cx="12998400" cy="25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Lesson 7: Database Normalization</a:t>
            </a:r>
            <a:endParaRPr sz="6500"/>
          </a:p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644777" y="5330827"/>
            <a:ext cx="129984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Gerald Balekaki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3NF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Steps</a:t>
            </a:r>
            <a:r>
              <a:rPr lang="en-US" sz="3200"/>
              <a:t>:</a:t>
            </a:r>
            <a:endParaRPr sz="3200"/>
          </a:p>
          <a:p>
            <a:pPr indent="-431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Step 1: </a:t>
            </a:r>
            <a:r>
              <a:rPr b="1" lang="en-US" sz="3200"/>
              <a:t>Create new tables/relations to remove all transitive dependencies (TD)</a:t>
            </a:r>
            <a:endParaRPr b="1" sz="32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For every TD, write its determinant as PK for a new table. </a:t>
            </a:r>
            <a:endParaRPr sz="28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Retain a copy of the determinant in the original table (where TD exists) to serve as a FK.</a:t>
            </a:r>
            <a:endParaRPr sz="2800"/>
          </a:p>
          <a:p>
            <a:pPr indent="-4318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b="1" lang="en-US" sz="3200"/>
              <a:t>Step 2: </a:t>
            </a:r>
            <a:r>
              <a:rPr b="1" lang="en-US" sz="3200"/>
              <a:t>Reassign corresponding dependent attributes to a PK in the new table</a:t>
            </a:r>
            <a:endParaRPr b="1" sz="32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Identify attributes dependent on each determinant identified in Step 1. Name the new table to reflect its contents and function.</a:t>
            </a:r>
            <a:endParaRPr sz="28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828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512375" y="0"/>
            <a:ext cx="71034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3NF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933575" y="1790575"/>
            <a:ext cx="5901000" cy="18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b="1" lang="en-US" sz="2000" u="sng">
                <a:solidFill>
                  <a:srgbClr val="FF0000"/>
                </a:solidFill>
              </a:rPr>
              <a:t>Remove Transitive dependencies</a:t>
            </a:r>
            <a:endParaRPr b="1" sz="2000" u="sng"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US" sz="2000"/>
              <a:t>Select the tables with TD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US" sz="2000"/>
              <a:t>decompose those table in new relations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rest of the tables without TD remain unchanged.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4743" r="0" t="0"/>
          <a:stretch/>
        </p:blipFill>
        <p:spPr>
          <a:xfrm>
            <a:off x="775063" y="5141075"/>
            <a:ext cx="5271675" cy="22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7839" l="7518" r="8284" t="9200"/>
          <a:stretch/>
        </p:blipFill>
        <p:spPr>
          <a:xfrm>
            <a:off x="7873775" y="6438200"/>
            <a:ext cx="3364425" cy="18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5613" y="2813662"/>
            <a:ext cx="5378325" cy="23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7873775" y="4727850"/>
            <a:ext cx="3693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DOCTOR (</a:t>
            </a:r>
            <a:r>
              <a:rPr b="1" lang="en-US" sz="1700" u="sng"/>
              <a:t>DOCTOR_ID</a:t>
            </a:r>
            <a:r>
              <a:rPr lang="en-US" sz="1700" u="sng"/>
              <a:t>,</a:t>
            </a:r>
            <a:r>
              <a:rPr lang="en-US" sz="1700"/>
              <a:t> DOCTOR_NAME, SPECILIZATION_CODE)</a:t>
            </a:r>
            <a:endParaRPr sz="1700"/>
          </a:p>
        </p:txBody>
      </p:sp>
      <p:sp>
        <p:nvSpPr>
          <p:cNvPr id="202" name="Google Shape;202;p29"/>
          <p:cNvSpPr txBox="1"/>
          <p:nvPr/>
        </p:nvSpPr>
        <p:spPr>
          <a:xfrm>
            <a:off x="7873775" y="8287925"/>
            <a:ext cx="320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SPECIALIZATION (</a:t>
            </a:r>
            <a:r>
              <a:rPr b="1" lang="en-US" sz="1700" u="sng"/>
              <a:t>SPECIALIZATION_CODE</a:t>
            </a:r>
            <a:r>
              <a:rPr lang="en-US" sz="1700"/>
              <a:t>, SPECILIZATION_NAME)</a:t>
            </a:r>
            <a:endParaRPr sz="1700"/>
          </a:p>
        </p:txBody>
      </p:sp>
      <p:sp>
        <p:nvSpPr>
          <p:cNvPr id="203" name="Google Shape;203;p29"/>
          <p:cNvSpPr txBox="1"/>
          <p:nvPr/>
        </p:nvSpPr>
        <p:spPr>
          <a:xfrm>
            <a:off x="992525" y="7979725"/>
            <a:ext cx="369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TD1: </a:t>
            </a:r>
            <a:r>
              <a:rPr lang="en-US" sz="1700">
                <a:solidFill>
                  <a:schemeClr val="dk1"/>
                </a:solidFill>
              </a:rPr>
              <a:t>SPECILIZATION_CODE – &gt; SPECIALIZATION_NAME)</a:t>
            </a:r>
            <a:endParaRPr sz="1700"/>
          </a:p>
        </p:txBody>
      </p:sp>
      <p:graphicFrame>
        <p:nvGraphicFramePr>
          <p:cNvPr id="204" name="Google Shape;204;p29"/>
          <p:cNvGraphicFramePr/>
          <p:nvPr/>
        </p:nvGraphicFramePr>
        <p:xfrm>
          <a:off x="12694075" y="606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2358525"/>
                <a:gridCol w="2558200"/>
              </a:tblGrid>
              <a:tr h="778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sng"/>
                        <a:t>SPECIALIZATION_CODE</a:t>
                      </a:r>
                      <a:endParaRPr b="1" sz="17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6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CAR01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Cardiology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NEUR1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Neurology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ONCO2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Oncology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STIN01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Ent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29"/>
          <p:cNvGraphicFramePr/>
          <p:nvPr/>
        </p:nvGraphicFramePr>
        <p:xfrm>
          <a:off x="12694075" y="26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164150"/>
                <a:gridCol w="1520200"/>
                <a:gridCol w="2232375"/>
              </a:tblGrid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sng"/>
                        <a:t>DOCTOR_ID</a:t>
                      </a:r>
                      <a:endParaRPr b="1" sz="17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DOCTOR_NAME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SPECIALIZATION_CODE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D_0108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Samuel Jones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CAR01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D_0124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Julia Cortez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NEUR1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D_0140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Mark Harris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ONCO2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D_0110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Anna Harris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STIN01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6" name="Google Shape;206;p29"/>
          <p:cNvCxnSpPr>
            <a:stCxn id="207" idx="3"/>
            <a:endCxn id="201" idx="1"/>
          </p:cNvCxnSpPr>
          <p:nvPr/>
        </p:nvCxnSpPr>
        <p:spPr>
          <a:xfrm>
            <a:off x="4770198" y="4579775"/>
            <a:ext cx="3103500" cy="63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9"/>
          <p:cNvCxnSpPr/>
          <p:nvPr/>
        </p:nvCxnSpPr>
        <p:spPr>
          <a:xfrm>
            <a:off x="5989000" y="6834525"/>
            <a:ext cx="1550100" cy="38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9"/>
          <p:cNvCxnSpPr/>
          <p:nvPr/>
        </p:nvCxnSpPr>
        <p:spPr>
          <a:xfrm flipH="1" rot="10800000">
            <a:off x="4685525" y="7733000"/>
            <a:ext cx="2853600" cy="52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9"/>
          <p:cNvSpPr txBox="1"/>
          <p:nvPr/>
        </p:nvSpPr>
        <p:spPr>
          <a:xfrm>
            <a:off x="1564398" y="3964025"/>
            <a:ext cx="320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DOCTOR (</a:t>
            </a:r>
            <a:r>
              <a:rPr b="1" lang="en-US" sz="1700" u="sng"/>
              <a:t>DOCTOR_ID</a:t>
            </a:r>
            <a:r>
              <a:rPr lang="en-US" sz="1700" u="sng"/>
              <a:t>,</a:t>
            </a:r>
            <a:r>
              <a:rPr lang="en-US" sz="1700"/>
              <a:t> DOCTOR_NAME, SPECILIZATION_CODE, SPECIALIZATION_NAME)</a:t>
            </a:r>
            <a:endParaRPr sz="1700"/>
          </a:p>
        </p:txBody>
      </p:sp>
      <p:cxnSp>
        <p:nvCxnSpPr>
          <p:cNvPr id="210" name="Google Shape;210;p29"/>
          <p:cNvCxnSpPr/>
          <p:nvPr/>
        </p:nvCxnSpPr>
        <p:spPr>
          <a:xfrm flipH="1" rot="10800000">
            <a:off x="6046613" y="4703050"/>
            <a:ext cx="1527600" cy="115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512375" y="0"/>
            <a:ext cx="71034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3NF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516550" y="1638175"/>
            <a:ext cx="60228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</a:rPr>
              <a:t>Relation Schemas in 3NF</a:t>
            </a:r>
            <a:endParaRPr b="1" sz="1800"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SEMINAR (</a:t>
            </a:r>
            <a:r>
              <a:rPr b="1" lang="en-US" sz="1800" u="sng"/>
              <a:t>SEMINAR_CODE,</a:t>
            </a:r>
            <a:r>
              <a:rPr lang="en-US" sz="1800"/>
              <a:t> SEMINAR_NAME)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SPECIALIZATION (</a:t>
            </a:r>
            <a:r>
              <a:rPr b="1" lang="en-US" sz="1800" u="sng"/>
              <a:t>SPECIALIZATION_CODE</a:t>
            </a:r>
            <a:r>
              <a:rPr lang="en-US" sz="1800"/>
              <a:t>, SPECILIZATION_NAME)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DOCTOR (</a:t>
            </a:r>
            <a:r>
              <a:rPr b="1" lang="en-US" sz="1800" u="sng"/>
              <a:t>DOCTOR_ID</a:t>
            </a:r>
            <a:r>
              <a:rPr lang="en-US" sz="1800"/>
              <a:t>, DOCTOR_NAME, SPECILIZATION_CODE)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SEMINAR_DOCTOR (</a:t>
            </a:r>
            <a:r>
              <a:rPr b="1" lang="en-US" sz="1800" u="sng"/>
              <a:t>SEMINAR_CODE, DOCTOR_ID,</a:t>
            </a:r>
            <a:r>
              <a:rPr lang="en-US" sz="1800"/>
              <a:t> DATE, HOURS_ALLOCATION)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51" y="5601951"/>
            <a:ext cx="30765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 rotWithShape="1">
          <a:blip r:embed="rId4">
            <a:alphaModFix/>
          </a:blip>
          <a:srcRect b="0" l="0" r="6907" t="0"/>
          <a:stretch/>
        </p:blipFill>
        <p:spPr>
          <a:xfrm>
            <a:off x="512375" y="7300350"/>
            <a:ext cx="5193258" cy="1685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30"/>
          <p:cNvGraphicFramePr/>
          <p:nvPr/>
        </p:nvGraphicFramePr>
        <p:xfrm>
          <a:off x="11240150" y="66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729975"/>
                <a:gridCol w="2170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SEMINAR_CODE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SEMINAR_NAME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Homeopathic Medicine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Cellfood Benefits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0" name="Google Shape;220;p30"/>
          <p:cNvGraphicFramePr/>
          <p:nvPr/>
        </p:nvGraphicFramePr>
        <p:xfrm>
          <a:off x="10101600" y="544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867000"/>
                <a:gridCol w="1392075"/>
                <a:gridCol w="1211925"/>
                <a:gridCol w="2440225"/>
              </a:tblGrid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SEMINAR_CODE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DOCTOR_ID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DATE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HOURS_ALLOCATION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D_0108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16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D_0140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01/07/2010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D_0140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01/07/2010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16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01/07/2010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1" name="Google Shape;221;p30"/>
          <p:cNvPicPr preferRelativeResize="0"/>
          <p:nvPr/>
        </p:nvPicPr>
        <p:blipFill rotWithShape="1">
          <a:blip r:embed="rId5">
            <a:alphaModFix/>
          </a:blip>
          <a:srcRect b="7839" l="7518" r="8284" t="9200"/>
          <a:stretch/>
        </p:blipFill>
        <p:spPr>
          <a:xfrm>
            <a:off x="5555525" y="7142250"/>
            <a:ext cx="3364425" cy="18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3125" y="5303200"/>
            <a:ext cx="4508475" cy="197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30"/>
          <p:cNvGraphicFramePr/>
          <p:nvPr/>
        </p:nvGraphicFramePr>
        <p:xfrm>
          <a:off x="13028750" y="210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164150"/>
                <a:gridCol w="1520200"/>
                <a:gridCol w="2232375"/>
              </a:tblGrid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sng"/>
                        <a:t>DOCTOR_ID</a:t>
                      </a:r>
                      <a:endParaRPr b="1" sz="17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DOCTOR_NAME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SPECIALIZATION_CODE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D_0108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Samuel Jones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CAR01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D_0124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Julia Cortez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NEUR1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D_0140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Mark Harris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ONCO2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D_0110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Anna Harris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STIN01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p30"/>
          <p:cNvGraphicFramePr/>
          <p:nvPr/>
        </p:nvGraphicFramePr>
        <p:xfrm>
          <a:off x="7949200" y="209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2358525"/>
                <a:gridCol w="2558200"/>
              </a:tblGrid>
              <a:tr h="81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sng"/>
                        <a:t>SPECIALIZATION_CODE</a:t>
                      </a:r>
                      <a:endParaRPr b="1" sz="17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CAR01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Cardiology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NEUR1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Neurology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ONCO2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Oncology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STIN01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Ent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30"/>
          <p:cNvSpPr txBox="1"/>
          <p:nvPr/>
        </p:nvSpPr>
        <p:spPr>
          <a:xfrm>
            <a:off x="630400" y="5127775"/>
            <a:ext cx="57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solidFill>
                  <a:srgbClr val="FF0000"/>
                </a:solidFill>
              </a:rPr>
              <a:t>Functional dependency diagrams in 3NF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11097275" y="214675"/>
            <a:ext cx="40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 u="sng">
                <a:solidFill>
                  <a:srgbClr val="FF0000"/>
                </a:solidFill>
              </a:rPr>
              <a:t>Normalized tables in 3NF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512375" y="0"/>
            <a:ext cx="71034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3NF</a:t>
            </a:r>
            <a:endParaRPr/>
          </a:p>
        </p:txBody>
      </p:sp>
      <p:graphicFrame>
        <p:nvGraphicFramePr>
          <p:cNvPr id="232" name="Google Shape;232;p31"/>
          <p:cNvGraphicFramePr/>
          <p:nvPr/>
        </p:nvGraphicFramePr>
        <p:xfrm>
          <a:off x="11240150" y="4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729975"/>
                <a:gridCol w="2170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SEMINAR_CODE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SEMINAR_NAME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Homeopathic Medicine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Cellfood Benefits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31"/>
          <p:cNvGraphicFramePr/>
          <p:nvPr/>
        </p:nvGraphicFramePr>
        <p:xfrm>
          <a:off x="13028750" y="19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164150"/>
                <a:gridCol w="1520200"/>
                <a:gridCol w="2232375"/>
              </a:tblGrid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sng"/>
                        <a:t>DOCTOR_ID</a:t>
                      </a:r>
                      <a:endParaRPr b="1" sz="17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DOCTOR_NAME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SPECIALIZATION_CODE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D_0108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Samuel Jones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CAR01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D_0124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Julia Cortez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NEUR1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D_0140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Mark Harris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ONCO2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D_0110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Anna Harris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STIN01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7949200" y="194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2358525"/>
                <a:gridCol w="2558200"/>
              </a:tblGrid>
              <a:tr h="818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sng"/>
                        <a:t>SPECIALIZATION_CODE</a:t>
                      </a:r>
                      <a:endParaRPr b="1" sz="17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CAR01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Cardiology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NEUR1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Neurology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ONCO2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Oncology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STIN01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Ent</a:t>
                      </a:r>
                      <a:endParaRPr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69925" y="342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807375"/>
                <a:gridCol w="1012750"/>
                <a:gridCol w="730000"/>
                <a:gridCol w="658075"/>
                <a:gridCol w="1154400"/>
                <a:gridCol w="1161500"/>
                <a:gridCol w="524075"/>
                <a:gridCol w="1055225"/>
              </a:tblGrid>
              <a:tr h="101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SEMINAR_CODE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SEMINAR_NAME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DOCTOR_ID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DOCTOR_NAME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SPECIALIZATION_CODE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DATE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HOURS_ALLOCATION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7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s001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Homeopathic Medicine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D_0108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Samuel Jones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CAR01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Cardiology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01/01/2010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D_0124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Julia Cortez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NEUR1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Neurology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01/01/2010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D_0140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Mark Harris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ONCO2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Oncology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01/01/2010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s002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Cellfood Benefits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D_0110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Anna Harris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STIN01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01/07/2010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D_0140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Mark Harris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ONCO2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Oncology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01/01/2011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D_0124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Julia Cortez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NEUR1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Neurology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01/07/2010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D_0124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Julia Cortez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NEUR1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Neurology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01/07/2010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6" name="Google Shape;236;p31"/>
          <p:cNvCxnSpPr/>
          <p:nvPr/>
        </p:nvCxnSpPr>
        <p:spPr>
          <a:xfrm flipH="1" rot="10800000">
            <a:off x="7720600" y="5338313"/>
            <a:ext cx="704700" cy="4581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31"/>
          <p:cNvCxnSpPr/>
          <p:nvPr/>
        </p:nvCxnSpPr>
        <p:spPr>
          <a:xfrm flipH="1" rot="10800000">
            <a:off x="7896750" y="6127600"/>
            <a:ext cx="1062000" cy="6315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 flipH="1" rot="10800000">
            <a:off x="8055275" y="6931750"/>
            <a:ext cx="1215600" cy="849000"/>
          </a:xfrm>
          <a:prstGeom prst="straightConnector1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1"/>
          <p:cNvSpPr txBox="1"/>
          <p:nvPr/>
        </p:nvSpPr>
        <p:spPr>
          <a:xfrm>
            <a:off x="11097275" y="-13925"/>
            <a:ext cx="404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100" u="sng">
                <a:solidFill>
                  <a:srgbClr val="FF0000"/>
                </a:solidFill>
              </a:rPr>
              <a:t>Normalized data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843400" y="2873325"/>
            <a:ext cx="404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200" u="sng">
                <a:solidFill>
                  <a:srgbClr val="FF0000"/>
                </a:solidFill>
              </a:rPr>
              <a:t>Unn</a:t>
            </a:r>
            <a:r>
              <a:rPr b="1" lang="en-US" sz="2200" u="sng">
                <a:solidFill>
                  <a:srgbClr val="FF0000"/>
                </a:solidFill>
              </a:rPr>
              <a:t>ormalized data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7075" y="1638175"/>
            <a:ext cx="69111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b="1" lang="en-US" sz="2000" u="sng">
                <a:solidFill>
                  <a:srgbClr val="FF0000"/>
                </a:solidFill>
              </a:rPr>
              <a:t>In 3NF</a:t>
            </a:r>
            <a:endParaRPr b="1" sz="2000" u="sng">
              <a:solidFill>
                <a:srgbClr val="FF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US" sz="2000"/>
              <a:t>Each table is in 2NF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US" sz="2000"/>
              <a:t>None of the tables includes transitive dependencies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3200"/>
          </a:p>
        </p:txBody>
      </p:sp>
      <p:graphicFrame>
        <p:nvGraphicFramePr>
          <p:cNvPr id="242" name="Google Shape;242;p31"/>
          <p:cNvGraphicFramePr/>
          <p:nvPr/>
        </p:nvGraphicFramePr>
        <p:xfrm>
          <a:off x="10101600" y="521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867000"/>
                <a:gridCol w="1392075"/>
                <a:gridCol w="1211925"/>
                <a:gridCol w="2440225"/>
              </a:tblGrid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SEMINAR_CODE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sng"/>
                        <a:t>DOCTOR_ID</a:t>
                      </a:r>
                      <a:endParaRPr b="1" sz="1500" u="sng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DATE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HOURS_ALLOCATION</a:t>
                      </a:r>
                      <a:endParaRPr b="1"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D_0108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16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D_0140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01/07/2010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D_0140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01/01/2011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01/07/2010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16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s002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D_0124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01/07/2010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8</a:t>
                      </a:r>
                      <a:endParaRPr sz="15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1098550" y="2085700"/>
            <a:ext cx="155826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6985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enrichment activities on conversion to 1NF/2NF/3NF under the assessment section </a:t>
            </a:r>
            <a:r>
              <a:rPr b="0" i="0"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0"/>
          </a:p>
          <a:p>
            <a:pPr indent="-723900" lvl="1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 activities 7.1 and 7.2</a:t>
            </a:r>
            <a:endParaRPr sz="3200"/>
          </a:p>
        </p:txBody>
      </p:sp>
      <p:sp>
        <p:nvSpPr>
          <p:cNvPr id="248" name="Google Shape;248;p32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Define: </a:t>
            </a:r>
            <a:endParaRPr sz="3000"/>
          </a:p>
          <a:p>
            <a:pPr indent="-635000" lvl="1" marL="1371600" rtl="0" algn="l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Database Normalization</a:t>
            </a:r>
            <a:endParaRPr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Need for Database Normalization</a:t>
            </a:r>
            <a:endParaRPr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Normalization Process</a:t>
            </a:r>
            <a:endParaRPr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Normal Forms</a:t>
            </a:r>
            <a:endParaRPr sz="3000"/>
          </a:p>
          <a:p>
            <a:pPr indent="-6350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Conversion to 1NF</a:t>
            </a:r>
            <a:endParaRPr sz="3000"/>
          </a:p>
          <a:p>
            <a:pPr indent="-6350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Conversion to 2NF</a:t>
            </a:r>
            <a:endParaRPr sz="3000"/>
          </a:p>
          <a:p>
            <a:pPr indent="-6350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Conversion to 3NF</a:t>
            </a:r>
            <a:endParaRPr sz="3000"/>
          </a:p>
        </p:txBody>
      </p:sp>
      <p:sp>
        <p:nvSpPr>
          <p:cNvPr id="254" name="Google Shape;254;p33"/>
          <p:cNvSpPr txBox="1"/>
          <p:nvPr>
            <p:ph idx="2" type="body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69850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/>
          </a:p>
          <a:p>
            <a:pPr indent="-698500" lvl="0" marL="698500" rtl="0" algn="l">
              <a:spcBef>
                <a:spcPts val="3200"/>
              </a:spcBef>
              <a:spcAft>
                <a:spcPts val="0"/>
              </a:spcAft>
              <a:buSzPts val="4000"/>
              <a:buChar char="●"/>
            </a:pPr>
            <a:r>
              <a:rPr b="1" lang="en-US"/>
              <a:t>🡺</a:t>
            </a:r>
            <a:r>
              <a:rPr b="1" lang="en-US">
                <a:solidFill>
                  <a:srgbClr val="FF0000"/>
                </a:solidFill>
              </a:rPr>
              <a:t>NEXT </a:t>
            </a:r>
            <a:endParaRPr>
              <a:solidFill>
                <a:srgbClr val="FF0000"/>
              </a:solidFill>
            </a:endParaRPr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b="1" lang="en-US"/>
              <a:t>Boyce Codd NF and 4NF</a:t>
            </a:r>
            <a:endParaRPr/>
          </a:p>
        </p:txBody>
      </p:sp>
      <p:sp>
        <p:nvSpPr>
          <p:cNvPr id="255" name="Google Shape;255;p33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098551" y="2051049"/>
            <a:ext cx="16084500" cy="7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Define: </a:t>
            </a:r>
            <a:endParaRPr b="1" sz="3000"/>
          </a:p>
          <a:p>
            <a:pPr indent="-635000" lvl="1" marL="1371600" rtl="0" algn="l">
              <a:spcBef>
                <a:spcPts val="4000"/>
              </a:spcBef>
              <a:spcAft>
                <a:spcPts val="0"/>
              </a:spcAft>
              <a:buSzPts val="3000"/>
              <a:buChar char="○"/>
            </a:pPr>
            <a:r>
              <a:rPr b="1" lang="en-US" sz="3000"/>
              <a:t>Database Normalization</a:t>
            </a:r>
            <a:endParaRPr b="1"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Need for Database Normalization</a:t>
            </a:r>
            <a:endParaRPr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Normalization Process</a:t>
            </a:r>
            <a:endParaRPr b="1" sz="3000"/>
          </a:p>
          <a:p>
            <a:pPr indent="-635000" lvl="0" marL="698500" rtl="0" algn="l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b="1" lang="en-US" sz="3000"/>
              <a:t>Normal Forms</a:t>
            </a:r>
            <a:endParaRPr b="1" sz="3000"/>
          </a:p>
          <a:p>
            <a:pPr indent="-635000" lvl="1" marL="1371600" rtl="0" algn="l">
              <a:spcBef>
                <a:spcPts val="1200"/>
              </a:spcBef>
              <a:spcAft>
                <a:spcPts val="0"/>
              </a:spcAft>
              <a:buSzPts val="3000"/>
              <a:buChar char="○"/>
            </a:pPr>
            <a:r>
              <a:rPr b="1" lang="en-US" sz="3000"/>
              <a:t>Conversion to 1NF</a:t>
            </a:r>
            <a:endParaRPr b="1" sz="3000"/>
          </a:p>
          <a:p>
            <a:pPr indent="-635000" lvl="1" marL="1371600" rtl="0" algn="l">
              <a:spcBef>
                <a:spcPts val="1200"/>
              </a:spcBef>
              <a:spcAft>
                <a:spcPts val="0"/>
              </a:spcAft>
              <a:buSzPts val="3000"/>
              <a:buChar char="○"/>
            </a:pPr>
            <a:r>
              <a:rPr b="1" lang="en-US" sz="3000"/>
              <a:t>Conversion to 2NF</a:t>
            </a:r>
            <a:endParaRPr b="1" sz="3000"/>
          </a:p>
          <a:p>
            <a:pPr indent="-635000" lvl="1" marL="1371600" rtl="0" algn="l">
              <a:spcBef>
                <a:spcPts val="1200"/>
              </a:spcBef>
              <a:spcAft>
                <a:spcPts val="0"/>
              </a:spcAft>
              <a:buSzPts val="3000"/>
              <a:buChar char="○"/>
            </a:pPr>
            <a:r>
              <a:rPr b="1" lang="en-US" sz="3000"/>
              <a:t>Conversion to 3NF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Definition</a:t>
            </a:r>
            <a:r>
              <a:rPr lang="en-US" sz="3200"/>
              <a:t>:</a:t>
            </a:r>
            <a:endParaRPr sz="3200"/>
          </a:p>
          <a:p>
            <a:pPr indent="-419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Database normalization is a systematic process of evaluating and correcting the relation/table structures to reduce the degree of redundancy. </a:t>
            </a:r>
            <a:endParaRPr sz="3000"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1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It guarantees the following properties:</a:t>
            </a:r>
            <a:endParaRPr sz="3000"/>
          </a:p>
          <a:p>
            <a:pPr indent="-3937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b="1" lang="en-US" sz="2600"/>
              <a:t>Lossless decomposition</a:t>
            </a:r>
            <a:endParaRPr b="1" sz="2600"/>
          </a:p>
          <a:p>
            <a:pPr indent="-381000" lvl="3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 R is </a:t>
            </a:r>
            <a:r>
              <a:rPr lang="en-US" sz="2400"/>
              <a:t>decomposed</a:t>
            </a:r>
            <a:r>
              <a:rPr lang="en-US" sz="2400"/>
              <a:t> to R1, R2 and R3</a:t>
            </a:r>
            <a:endParaRPr sz="2400"/>
          </a:p>
          <a:p>
            <a:pPr indent="-381000" lvl="3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then R1 U R2 U R3 = R (no loss of data)</a:t>
            </a:r>
            <a:endParaRPr sz="2400"/>
          </a:p>
          <a:p>
            <a:pPr indent="-381000" lvl="2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b="1" lang="en-US" sz="2400"/>
              <a:t>Dependency preservation</a:t>
            </a:r>
            <a:endParaRPr b="1" sz="2400"/>
          </a:p>
          <a:p>
            <a:pPr indent="-381000" lvl="3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if R is decomposed to R1 with FD1, R2 with FD2 and R3 with FD3</a:t>
            </a:r>
            <a:endParaRPr sz="2400"/>
          </a:p>
          <a:p>
            <a:pPr indent="-381000" lvl="3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then FD1 U FD2 U FD3 = FD on </a:t>
            </a:r>
            <a:r>
              <a:rPr lang="en-US" sz="2400"/>
              <a:t>original</a:t>
            </a:r>
            <a:r>
              <a:rPr lang="en-US" sz="2400"/>
              <a:t> relation R) </a:t>
            </a:r>
            <a:endParaRPr sz="2400"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1828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for Normalization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1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Char char="○"/>
            </a:pPr>
            <a:r>
              <a:rPr b="1" lang="en-US" sz="2800"/>
              <a:t>Eliminate data redundancy</a:t>
            </a:r>
            <a:endParaRPr b="1" sz="28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storing data in more than one place wastes disk space and high chances of inconsistencies.</a:t>
            </a:r>
            <a:endParaRPr sz="2800"/>
          </a:p>
          <a:p>
            <a:pPr indent="-406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b="1" lang="en-US" sz="2800"/>
              <a:t>Ensure data integrity</a:t>
            </a:r>
            <a:endParaRPr b="1" sz="28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eliminate update anomalies – updated data should be the same across the board/all tables.</a:t>
            </a:r>
            <a:endParaRPr sz="2800"/>
          </a:p>
          <a:p>
            <a:pPr indent="-406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b="1" lang="en-US" sz="2800"/>
              <a:t>F</a:t>
            </a:r>
            <a:r>
              <a:rPr b="1" lang="en-US" sz="2800"/>
              <a:t>acilitate</a:t>
            </a:r>
            <a:r>
              <a:rPr b="1" lang="en-US" sz="2800"/>
              <a:t> data consistency</a:t>
            </a:r>
            <a:endParaRPr b="1" sz="28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by representing correct relationships and dependencies between attributes.</a:t>
            </a:r>
            <a:endParaRPr sz="2800"/>
          </a:p>
          <a:p>
            <a:pPr indent="-4064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b="1" lang="en-US" sz="2800"/>
              <a:t>R</a:t>
            </a:r>
            <a:r>
              <a:rPr b="1" lang="en-US" sz="2800"/>
              <a:t>educe data anomalies (unexpected data values)</a:t>
            </a:r>
            <a:endParaRPr b="1" sz="28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update anomalies – updating a record, requires to be done across the board.</a:t>
            </a:r>
            <a:endParaRPr sz="28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insertion anomalies – inserting a records, requires “</a:t>
            </a:r>
            <a:r>
              <a:rPr lang="en-US" sz="2800"/>
              <a:t>phantom”</a:t>
            </a:r>
            <a:r>
              <a:rPr lang="en-US" sz="2800"/>
              <a:t> values</a:t>
            </a:r>
            <a:endParaRPr sz="2800"/>
          </a:p>
          <a:p>
            <a:pPr indent="-40640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deletion anomalies - deleting a record, requires to delete other records.</a:t>
            </a:r>
            <a:endParaRPr sz="2800"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828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Normalization Process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1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900"/>
              <a:buChar char="○"/>
            </a:pPr>
            <a:r>
              <a:rPr b="1" lang="en-US" sz="2900"/>
              <a:t>Normalization process ensures “good” or “normal” collection of the database tables/relations.</a:t>
            </a:r>
            <a:endParaRPr b="1" sz="2900"/>
          </a:p>
          <a:p>
            <a:pPr indent="-41275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each </a:t>
            </a:r>
            <a:r>
              <a:rPr lang="en-US" sz="2900"/>
              <a:t>table represents a single subject matter e.g., student stores all student data</a:t>
            </a:r>
            <a:endParaRPr sz="2900"/>
          </a:p>
          <a:p>
            <a:pPr indent="-41275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no data should be stored in more than one table</a:t>
            </a:r>
            <a:endParaRPr sz="2900"/>
          </a:p>
          <a:p>
            <a:pPr indent="-41275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all non-key attributes are dependent on a key attribute</a:t>
            </a:r>
            <a:endParaRPr sz="2900"/>
          </a:p>
          <a:p>
            <a:pPr indent="-41275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each table is void of insertion, update and deletion anomalies </a:t>
            </a:r>
            <a:endParaRPr sz="2900"/>
          </a:p>
          <a:p>
            <a:pPr indent="-4127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b="1" lang="en-US" sz="2900"/>
              <a:t>Normal forms are transformed form lower to higher</a:t>
            </a:r>
            <a:endParaRPr b="1" sz="2900"/>
          </a:p>
          <a:p>
            <a:pPr indent="-41275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1NF &lt; 2NF &lt; 3NF &lt; BCNF &lt; 4NF</a:t>
            </a:r>
            <a:endParaRPr sz="2900"/>
          </a:p>
          <a:p>
            <a:pPr indent="-4127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b="1" lang="en-US" sz="2900"/>
              <a:t>Works on one table/relation at a time</a:t>
            </a:r>
            <a:endParaRPr b="1" sz="2900"/>
          </a:p>
          <a:p>
            <a:pPr indent="-41275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identify the undesired dependencies</a:t>
            </a:r>
            <a:endParaRPr sz="2900"/>
          </a:p>
          <a:p>
            <a:pPr indent="-4127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/>
              <a:t>Break the table into a set of relations</a:t>
            </a:r>
            <a:endParaRPr sz="2900"/>
          </a:p>
          <a:p>
            <a:pPr indent="-412750" lvl="5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based on the undesired dependencies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</a:t>
            </a:r>
            <a:r>
              <a:rPr lang="en-US"/>
              <a:t>Functional Dependency Diagram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098550" y="2085700"/>
            <a:ext cx="7638300" cy="7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754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500"/>
              <a:t>Relation, R (A,B,C,D,E)</a:t>
            </a:r>
            <a:endParaRPr b="1"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500"/>
              <a:t>FDs = {</a:t>
            </a:r>
            <a:endParaRPr b="1" sz="25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AB --&gt; CDE</a:t>
            </a:r>
            <a:endParaRPr sz="25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B --&gt; CD</a:t>
            </a:r>
            <a:endParaRPr sz="25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D --&gt; E</a:t>
            </a:r>
            <a:endParaRPr sz="25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/>
              <a:t>}</a:t>
            </a:r>
            <a:endParaRPr b="1" sz="2500"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-375443" lvl="0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500"/>
              <a:t>Primary Key (PK)</a:t>
            </a:r>
            <a:endParaRPr b="1" sz="2500"/>
          </a:p>
          <a:p>
            <a:pPr indent="-375443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00"/>
              <a:t>AB</a:t>
            </a:r>
            <a:endParaRPr sz="2500"/>
          </a:p>
          <a:p>
            <a:pPr indent="-375443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500"/>
              <a:t>Full FD (desired)</a:t>
            </a:r>
            <a:endParaRPr b="1" sz="2500"/>
          </a:p>
          <a:p>
            <a:pPr indent="-375443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00"/>
              <a:t>CDE are fully dependent on AB</a:t>
            </a:r>
            <a:endParaRPr sz="2500"/>
          </a:p>
          <a:p>
            <a:pPr indent="-375443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500"/>
              <a:t>Partial dependency (PD)</a:t>
            </a:r>
            <a:endParaRPr b="1" sz="2500"/>
          </a:p>
          <a:p>
            <a:pPr indent="-375443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00"/>
              <a:t>CD are dependent on B (part of the PK)</a:t>
            </a:r>
            <a:endParaRPr sz="2500"/>
          </a:p>
          <a:p>
            <a:pPr indent="-375443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500"/>
              <a:t>Transitive dependency (TD)</a:t>
            </a:r>
            <a:endParaRPr b="1" sz="2500"/>
          </a:p>
          <a:p>
            <a:pPr indent="-375443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00"/>
              <a:t>E is dependent on D, yet D is a non-prime key and dependent on B</a:t>
            </a:r>
            <a:endParaRPr sz="2500"/>
          </a:p>
          <a:p>
            <a:pPr indent="-375443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500">
                <a:solidFill>
                  <a:srgbClr val="FF0000"/>
                </a:solidFill>
              </a:rPr>
              <a:t>Note</a:t>
            </a:r>
            <a:r>
              <a:rPr lang="en-US" sz="2500"/>
              <a:t>: </a:t>
            </a:r>
            <a:endParaRPr sz="2500"/>
          </a:p>
          <a:p>
            <a:pPr indent="-375443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00"/>
              <a:t>PD and TD are undesired and need to be removed in database normalization</a:t>
            </a:r>
            <a:endParaRPr sz="2500"/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200"/>
          </a:p>
        </p:txBody>
      </p:sp>
      <p:cxnSp>
        <p:nvCxnSpPr>
          <p:cNvPr id="77" name="Google Shape;77;p15"/>
          <p:cNvCxnSpPr/>
          <p:nvPr/>
        </p:nvCxnSpPr>
        <p:spPr>
          <a:xfrm flipH="1" rot="10800000">
            <a:off x="11202975" y="6095200"/>
            <a:ext cx="563700" cy="11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 rot="10800000">
            <a:off x="15060600" y="5859675"/>
            <a:ext cx="469500" cy="9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8860225" y="2665550"/>
            <a:ext cx="815700" cy="4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10339850" y="7292500"/>
            <a:ext cx="181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Partial Dependency</a:t>
            </a:r>
            <a:endParaRPr b="1" sz="1700"/>
          </a:p>
        </p:txBody>
      </p:sp>
      <p:sp>
        <p:nvSpPr>
          <p:cNvPr id="81" name="Google Shape;81;p15"/>
          <p:cNvSpPr txBox="1"/>
          <p:nvPr/>
        </p:nvSpPr>
        <p:spPr>
          <a:xfrm>
            <a:off x="14232800" y="6799275"/>
            <a:ext cx="181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Transitive Dependency</a:t>
            </a:r>
            <a:endParaRPr b="1" sz="1700"/>
          </a:p>
        </p:txBody>
      </p:sp>
      <p:sp>
        <p:nvSpPr>
          <p:cNvPr id="82" name="Google Shape;82;p15"/>
          <p:cNvSpPr txBox="1"/>
          <p:nvPr/>
        </p:nvSpPr>
        <p:spPr>
          <a:xfrm>
            <a:off x="7412725" y="2085700"/>
            <a:ext cx="181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0000"/>
                </a:solidFill>
              </a:rPr>
              <a:t>Desired Dependency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3129050"/>
            <a:ext cx="7402105" cy="2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2341800" y="8504500"/>
            <a:ext cx="1814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0000"/>
                </a:solidFill>
              </a:rPr>
              <a:t>Undesired </a:t>
            </a:r>
            <a:r>
              <a:rPr b="1" lang="en-US" sz="1700">
                <a:solidFill>
                  <a:srgbClr val="FF0000"/>
                </a:solidFill>
              </a:rPr>
              <a:t>Dependency</a:t>
            </a:r>
            <a:endParaRPr b="1" sz="1700">
              <a:solidFill>
                <a:srgbClr val="FF0000"/>
              </a:solidFill>
            </a:endParaRPr>
          </a:p>
        </p:txBody>
      </p:sp>
      <p:cxnSp>
        <p:nvCxnSpPr>
          <p:cNvPr id="85" name="Google Shape;85;p15"/>
          <p:cNvCxnSpPr>
            <a:endCxn id="80" idx="2"/>
          </p:cNvCxnSpPr>
          <p:nvPr/>
        </p:nvCxnSpPr>
        <p:spPr>
          <a:xfrm rot="10800000">
            <a:off x="11247050" y="8000500"/>
            <a:ext cx="1006800" cy="8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13721875" y="7504150"/>
            <a:ext cx="616500" cy="10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Normal Form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(1NF)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Unnormalized Form (UNF)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5604075" y="233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{011BF687-D12B-40DC-A0EF-1E9347540209}</a:tableStyleId>
              </a:tblPr>
              <a:tblGrid>
                <a:gridCol w="1326050"/>
                <a:gridCol w="1487300"/>
                <a:gridCol w="1164875"/>
                <a:gridCol w="1150225"/>
                <a:gridCol w="2036975"/>
                <a:gridCol w="1907675"/>
                <a:gridCol w="860800"/>
                <a:gridCol w="1733150"/>
              </a:tblGrid>
              <a:tr h="96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sng"/>
                        <a:t>S</a:t>
                      </a:r>
                      <a:r>
                        <a:rPr b="1" lang="en-US" sz="1700"/>
                        <a:t>EMINAR_CODE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SEMINAR_NAME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DOCTOR_ID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DOCTOR_NAME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SPECIALIZATION_CODE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SPECIALIZATION_NAME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DATE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HOURS_ALLOCATION</a:t>
                      </a:r>
                      <a:endParaRPr b="1" sz="17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96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s001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Homeopathic Medicine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D_0108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Samuel Jones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CAR01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Cardiology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01/01/2010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D_0124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Julia Cortez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NEUR1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Neurology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01/01/2010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D_0140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Mark Harris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ONCO2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Oncology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01/01/2010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s002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Cellfood Benefits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D_0110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Anna Harris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STIN01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Ent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01/07/2010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D_0140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Mark Harris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ONCO2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Oncology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01/01/2011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D_0124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Julia Cortez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NEUR1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Neurology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01/07/2010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16,8</a:t>
                      </a:r>
                      <a:endParaRPr sz="1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621875" y="2015825"/>
            <a:ext cx="4697700" cy="7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FF0000"/>
                </a:solidFill>
              </a:rPr>
              <a:t>Before 1NF, data is In UNF</a:t>
            </a:r>
            <a:endParaRPr b="1" sz="2400" u="sng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US" sz="2400"/>
              <a:t>the table has one or more repeating groups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US" sz="2400"/>
              <a:t>some </a:t>
            </a:r>
            <a:r>
              <a:rPr lang="en-US" sz="2400"/>
              <a:t>cells in the table are nulls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some cells have multiple values.</a:t>
            </a:r>
            <a:endParaRPr sz="24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db6fc0-2530-4489-bd2f-42335d65b94d">
      <Terms xmlns="http://schemas.microsoft.com/office/infopath/2007/PartnerControls"/>
    </lcf76f155ced4ddcb4097134ff3c332f>
    <TaxCatchAll xmlns="88c1e295-a029-41eb-a982-8bcc7d01c0cb" xsi:nil="true"/>
  </documentManagement>
</p:properties>
</file>

<file path=customXml/itemProps1.xml><?xml version="1.0" encoding="utf-8"?>
<ds:datastoreItem xmlns:ds="http://schemas.openxmlformats.org/officeDocument/2006/customXml" ds:itemID="{DA370B17-64A3-49D4-B79F-0D523D83A055}"/>
</file>

<file path=customXml/itemProps2.xml><?xml version="1.0" encoding="utf-8"?>
<ds:datastoreItem xmlns:ds="http://schemas.openxmlformats.org/officeDocument/2006/customXml" ds:itemID="{516FA565-E92D-461D-A984-064EFD28C500}"/>
</file>

<file path=customXml/itemProps3.xml><?xml version="1.0" encoding="utf-8"?>
<ds:datastoreItem xmlns:ds="http://schemas.openxmlformats.org/officeDocument/2006/customXml" ds:itemID="{E21A672D-0B8B-43E6-95A8-9AFEDF0CB7B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0x01010021355493204E834F89A8914F0B829508</vt:lpwstr>
  </property>
</Properties>
</file>