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3"/>
    <p:sldMasterId id="2147483655" r:id="rId4"/>
  </p:sldMasterIdLst>
  <p:notesMasterIdLst>
    <p:notesMasterId r:id="rId16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x="18288000" cy="10287000"/>
  <p:notesSz cx="6858000" cy="9144000"/>
  <p:custDataLst>
    <p:tags r:id="rId17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3240">
          <p15:clr>
            <a:srgbClr val="A4A3A4"/>
          </p15:clr>
        </p15:guide>
        <p15:guide id="2" pos="57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17D3B46-A582-452F-B1B7-82CB6C0C0DEB}">
  <a:tblStyle styleId="{117D3B46-A582-452F-B1B7-82CB6C0C0DE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0" d="100"/>
          <a:sy n="50" d="100"/>
        </p:scale>
        <p:origin x="300" y="56"/>
      </p:cViewPr>
      <p:guideLst>
        <p:guide orient="horz" pos="3240"/>
        <p:guide pos="57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gs" Target="tags/tag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2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53fec48e8a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g253fec48e8a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fec48e8a_0_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g253fec48e8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25324577b5e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25324577b5e_0_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4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25324577b5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g25324577b5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53fec48e8a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g253fec48e8a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53fec48e8a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253fec48e8a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53fec48e8a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" name="Google Shape;74;g253fec48e8a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53fec48e8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53fec48e8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253fec48e8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g253fec48e8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2657477" y="1943101"/>
            <a:ext cx="12973050" cy="473075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3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16" cy="25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18" cy="1374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52" cy="6888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1098550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2"/>
          </p:nvPr>
        </p:nvSpPr>
        <p:spPr>
          <a:xfrm>
            <a:off x="9502142" y="2085698"/>
            <a:ext cx="768096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82600" algn="l">
              <a:spcBef>
                <a:spcPts val="32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6pPr>
            <a:lvl7pPr marL="3200400" lvl="6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7pPr>
            <a:lvl8pPr marL="3657600" lvl="7" indent="-480060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8pPr>
            <a:lvl9pPr marL="4114800" lvl="8" indent="-480059" algn="l">
              <a:spcBef>
                <a:spcPts val="720"/>
              </a:spcBef>
              <a:spcAft>
                <a:spcPts val="0"/>
              </a:spcAft>
              <a:buSzPts val="3960"/>
              <a:buChar char="⚫"/>
              <a:defRPr sz="3600"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52" cy="15514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/>
          <p:nvPr/>
        </p:nvSpPr>
        <p:spPr>
          <a:xfrm>
            <a:off x="2657477" y="1943101"/>
            <a:ext cx="12973200" cy="4730700"/>
          </a:xfrm>
          <a:prstGeom prst="rect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  <a:effectLst>
            <a:outerShdw blurRad="63500" sx="100500" sy="100500" algn="ctr" rotWithShape="0">
              <a:srgbClr val="000000">
                <a:alpha val="49800"/>
              </a:srgbClr>
            </a:outerShdw>
          </a:effectLst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040"/>
              <a:buFont typeface="Noto Sans Symbols"/>
              <a:buNone/>
            </a:pPr>
            <a:endParaRPr sz="6400" b="0" i="0" u="none" strike="noStrike" cap="non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A455B"/>
              </a:buClr>
              <a:buSzPts val="7920"/>
              <a:buFont typeface="Noto Sans Symbols"/>
              <a:buNone/>
              <a:defRPr sz="7200" b="1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0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None/>
              <a:defRPr sz="3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spcBef>
                <a:spcPts val="1200"/>
              </a:spcBef>
              <a:spcAft>
                <a:spcPts val="0"/>
              </a:spcAft>
              <a:buSzPts val="44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1200"/>
              </a:spcBef>
              <a:spcAft>
                <a:spcPts val="0"/>
              </a:spcAft>
              <a:buSzPts val="40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1200"/>
              </a:spcBef>
              <a:spcAft>
                <a:spcPts val="0"/>
              </a:spcAft>
              <a:buSzPts val="18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720"/>
              </a:spcBef>
              <a:spcAft>
                <a:spcPts val="0"/>
              </a:spcAft>
              <a:buSzPts val="3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1098550" y="2050699"/>
            <a:ext cx="16084500" cy="688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82600" algn="l" rtl="0">
              <a:spcBef>
                <a:spcPts val="4000"/>
              </a:spcBef>
              <a:spcAft>
                <a:spcPts val="0"/>
              </a:spcAft>
              <a:buSzPts val="4000"/>
              <a:buChar char="⚫"/>
              <a:defRPr sz="4000"/>
            </a:lvl1pPr>
            <a:lvl2pPr marL="914400" lvl="1" indent="-457200" algn="l" rtl="0">
              <a:spcBef>
                <a:spcPts val="1200"/>
              </a:spcBef>
              <a:spcAft>
                <a:spcPts val="0"/>
              </a:spcAft>
              <a:buSzPts val="3600"/>
              <a:buChar char="⚫"/>
              <a:defRPr sz="3600"/>
            </a:lvl2pPr>
            <a:lvl3pPr marL="1371600" lvl="2" indent="-431800" algn="l" rtl="0">
              <a:spcBef>
                <a:spcPts val="1200"/>
              </a:spcBef>
              <a:spcAft>
                <a:spcPts val="0"/>
              </a:spcAft>
              <a:buSzPts val="3200"/>
              <a:buChar char="⚫"/>
              <a:defRPr sz="3200"/>
            </a:lvl3pPr>
            <a:lvl4pPr marL="1828800" lvl="3" indent="-406400" algn="l" rtl="0">
              <a:spcBef>
                <a:spcPts val="1200"/>
              </a:spcBef>
              <a:spcAft>
                <a:spcPts val="0"/>
              </a:spcAft>
              <a:buSzPts val="2800"/>
              <a:buChar char="⚫"/>
              <a:defRPr sz="2800"/>
            </a:lvl4pPr>
            <a:lvl5pPr marL="2286000" lvl="4" indent="-381000" algn="l" rtl="0">
              <a:spcBef>
                <a:spcPts val="1200"/>
              </a:spcBef>
              <a:spcAft>
                <a:spcPts val="0"/>
              </a:spcAft>
              <a:buSzPts val="2400"/>
              <a:buChar char="⚫"/>
              <a:defRPr sz="2400"/>
            </a:lvl5pPr>
            <a:lvl6pPr marL="2743200" lvl="5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6pPr>
            <a:lvl7pPr marL="3200400" lvl="6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7pPr>
            <a:lvl8pPr marL="3657600" lvl="7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8pPr>
            <a:lvl9pPr marL="4114800" lvl="8" indent="-354329" algn="l" rtl="0">
              <a:spcBef>
                <a:spcPts val="360"/>
              </a:spcBef>
              <a:spcAft>
                <a:spcPts val="0"/>
              </a:spcAft>
              <a:buSzPts val="1980"/>
              <a:buChar char="⚫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jpg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2003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5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8" name="Google Shape;8;p1" descr="ILTECH_wht_horiz.pn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4189076" y="9185276"/>
            <a:ext cx="3556000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4">
            <a:alphaModFix/>
          </a:blip>
          <a:stretch>
            <a:fillRect/>
          </a:stretch>
        </a:blipFill>
        <a:effectLst/>
      </p:bgPr>
    </p:bg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00" cy="200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56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1098551" y="2400300"/>
            <a:ext cx="16084500" cy="651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533400" algn="l" rtl="0">
              <a:spcBef>
                <a:spcPts val="4000"/>
              </a:spcBef>
              <a:spcAft>
                <a:spcPts val="0"/>
              </a:spcAft>
              <a:buClr>
                <a:schemeClr val="accent2"/>
              </a:buClr>
              <a:buSzPts val="4800"/>
              <a:buFont typeface="Noto Sans Symbols"/>
              <a:buChar char="⚫"/>
              <a:defRPr sz="4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508000" algn="l" rtl="0">
              <a:spcBef>
                <a:spcPts val="1200"/>
              </a:spcBef>
              <a:spcAft>
                <a:spcPts val="0"/>
              </a:spcAft>
              <a:buClr>
                <a:srgbClr val="808080"/>
              </a:buClr>
              <a:buSzPts val="4400"/>
              <a:buFont typeface="Noto Sans Symbols"/>
              <a:buChar char="⚫"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482600" algn="l" rtl="0">
              <a:spcBef>
                <a:spcPts val="1200"/>
              </a:spcBef>
              <a:spcAft>
                <a:spcPts val="0"/>
              </a:spcAft>
              <a:buClr>
                <a:srgbClr val="969696"/>
              </a:buClr>
              <a:buSzPts val="4000"/>
              <a:buFont typeface="Noto Sans Symbols"/>
              <a:buChar char="⚫"/>
              <a:defRPr sz="4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spcBef>
                <a:spcPts val="1200"/>
              </a:spcBef>
              <a:spcAft>
                <a:spcPts val="0"/>
              </a:spcAft>
              <a:buClr>
                <a:srgbClr val="F8BC65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spcBef>
                <a:spcPts val="1200"/>
              </a:spcBef>
              <a:spcAft>
                <a:spcPts val="0"/>
              </a:spcAft>
              <a:buClr>
                <a:srgbClr val="FBD299"/>
              </a:buClr>
              <a:buSzPts val="180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480060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480060" algn="l" rtl="0"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480059" algn="l" rtl="0">
              <a:spcBef>
                <a:spcPts val="720"/>
              </a:spcBef>
              <a:spcAft>
                <a:spcPts val="0"/>
              </a:spcAft>
              <a:buClr>
                <a:srgbClr val="FA455B"/>
              </a:buClr>
              <a:buSzPts val="3960"/>
              <a:buFont typeface="Noto Sans Symbols"/>
              <a:buChar char="⚫"/>
              <a:defRPr sz="3600" b="0" i="0" u="none" strike="noStrike" cap="non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3" name="Google Shape;23;p5" descr="ILTECH_wht_horiz.png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189076" y="9185276"/>
            <a:ext cx="3555999" cy="5588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5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ctrTitle"/>
          </p:nvPr>
        </p:nvSpPr>
        <p:spPr>
          <a:xfrm>
            <a:off x="2644777" y="2286001"/>
            <a:ext cx="12998450" cy="2587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7920"/>
              <a:buNone/>
            </a:pPr>
            <a:r>
              <a:rPr lang="en-US"/>
              <a:t>Relational Database Design</a:t>
            </a:r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ubTitle" idx="1"/>
          </p:nvPr>
        </p:nvSpPr>
        <p:spPr>
          <a:xfrm>
            <a:off x="2644777" y="4949827"/>
            <a:ext cx="12998450" cy="13747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960"/>
              <a:buNone/>
            </a:pPr>
            <a:r>
              <a:rPr lang="en-US" dirty="0"/>
              <a:t>Date of Presentation: 6/22/2023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4NF</a:t>
            </a:r>
            <a:endParaRPr/>
          </a:p>
        </p:txBody>
      </p:sp>
      <p:sp>
        <p:nvSpPr>
          <p:cNvPr id="104" name="Google Shape;104;p18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732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4NF Requirements</a:t>
            </a:r>
            <a:r>
              <a:rPr lang="en-US" sz="3200"/>
              <a:t>:</a:t>
            </a:r>
            <a:endParaRPr sz="32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A relation is in 4NF if, and only if, </a:t>
            </a:r>
            <a:endParaRPr sz="3200"/>
          </a:p>
          <a:p>
            <a:pPr marL="457200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table is on BCNF</a:t>
            </a:r>
            <a:endParaRPr sz="25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for every nontrivial multi-valued dependency A --&gt;--&gt; B, </a:t>
            </a:r>
            <a:endParaRPr sz="3200"/>
          </a:p>
          <a:p>
            <a:pPr marL="457200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is a candidate key of the relation.</a:t>
            </a:r>
            <a:endParaRPr sz="25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there's no multiple sets of multivalued dependencies.</a:t>
            </a:r>
            <a:endParaRPr sz="3200"/>
          </a:p>
          <a:p>
            <a:pPr marL="1828800" lvl="1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Char char="○"/>
            </a:pPr>
            <a:r>
              <a:rPr lang="en-US" sz="2400" b="1" i="1" u="sng">
                <a:solidFill>
                  <a:schemeClr val="lt1"/>
                </a:solidFill>
              </a:rPr>
              <a:t>Note</a:t>
            </a:r>
            <a:endParaRPr sz="3200"/>
          </a:p>
          <a:p>
            <a:pPr marL="2286000" lvl="2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■"/>
            </a:pPr>
            <a:r>
              <a:rPr lang="en-US" sz="2900"/>
              <a:t>4NF and beyond, are largely academic if tables conform to:</a:t>
            </a:r>
            <a:endParaRPr sz="2900"/>
          </a:p>
          <a:p>
            <a:pPr marL="365760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all attributes are dependent on a primary key, and independent of each other</a:t>
            </a:r>
            <a:endParaRPr sz="2400"/>
          </a:p>
          <a:p>
            <a:pPr marL="4114800" lvl="6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 rare to find non-trivial dependencies not dependent on a candidate key.</a:t>
            </a:r>
            <a:endParaRPr sz="2400"/>
          </a:p>
          <a:p>
            <a:pPr marL="3657600" lvl="5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no row contains two or more data values</a:t>
            </a:r>
            <a:endParaRPr sz="2400" i="1">
              <a:solidFill>
                <a:srgbClr val="0B5394"/>
              </a:solidFill>
            </a:endParaRPr>
          </a:p>
          <a:p>
            <a:pPr marL="2286000" lvl="2" indent="-3810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400"/>
              <a:buChar char="■"/>
            </a:pPr>
            <a:r>
              <a:rPr lang="en-US" sz="2400" i="1">
                <a:solidFill>
                  <a:srgbClr val="0B5394"/>
                </a:solidFill>
              </a:rPr>
              <a:t>Relations in 3NF is sufficient normalization for any business transaction, 4NF and beyond, are not always most desirable.</a:t>
            </a:r>
            <a:endParaRPr sz="2400">
              <a:solidFill>
                <a:srgbClr val="0B5394"/>
              </a:solidFill>
            </a:endParaRPr>
          </a:p>
          <a:p>
            <a:pPr marL="18288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Conversion to 4NF</a:t>
            </a:r>
            <a:endParaRPr/>
          </a:p>
        </p:txBody>
      </p:sp>
      <p:sp>
        <p:nvSpPr>
          <p:cNvPr id="110" name="Google Shape;110;p19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R = (A, B, C, G, H, I)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F ={ A --&gt;--&gt; B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    B --&gt;--&gt; HI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    CG --&gt;--&gt; H }</a:t>
            </a:r>
            <a:endParaRPr sz="21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    </a:t>
            </a:r>
            <a:endParaRPr sz="21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R is not in 4NF since A --&gt;--&gt; B and A is not a superkey for R Decomposition </a:t>
            </a:r>
            <a:endParaRPr sz="21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(</a:t>
            </a:r>
            <a:r>
              <a:rPr lang="en-US" sz="2100" b="1"/>
              <a:t>ACG is candidate key</a:t>
            </a:r>
            <a:r>
              <a:rPr lang="en-US" sz="2100"/>
              <a:t>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a) R1 = (A, B) 			(R1 is in 4NF)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b) R2 = (A, C, G, H, I)  	(R2 is not in 4NF, decompose into R3 and R4)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c) R3 = (C, G, H) 			(R3 is in 4NF)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d) R4 = (A, C, G, I)  		(R4 is not in 4NF, decompose into R5 and R6)</a:t>
            </a:r>
            <a:endParaRPr sz="21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A --&gt;--&gt; B and B --&gt;--&gt; HI  A --&gt;--&gt; HI, (MVD transitivity), and </a:t>
            </a:r>
            <a:endParaRPr sz="2100"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hence A --&gt;--&gt; I (</a:t>
            </a:r>
            <a:r>
              <a:rPr lang="en-US" sz="2100" b="1"/>
              <a:t>MVD restriction to R4</a:t>
            </a:r>
            <a:r>
              <a:rPr lang="en-US" sz="2100"/>
              <a:t>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100"/>
              <a:t>e) R5 = (A, I)  			(R5 is in 4NF)</a:t>
            </a:r>
            <a:endParaRPr sz="2100"/>
          </a:p>
          <a:p>
            <a:pPr marL="9144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2100"/>
              <a:t>f) R6 = (A, C, G)  		(R6 is in  4NF) </a:t>
            </a:r>
            <a:endParaRPr sz="2300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0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Lesson 8: </a:t>
            </a:r>
            <a:endParaRPr sz="6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Boyce-Codd Normal Form </a:t>
            </a:r>
            <a:endParaRPr sz="62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200"/>
              <a:t>(BCNF &amp; 4NF)</a:t>
            </a:r>
            <a:endParaRPr sz="6200"/>
          </a:p>
        </p:txBody>
      </p:sp>
      <p:sp>
        <p:nvSpPr>
          <p:cNvPr id="46" name="Google Shape;46;p10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60"/>
              <a:buFont typeface="Arial"/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 txBox="1">
            <a:spLocks noGrp="1"/>
          </p:cNvSpPr>
          <p:nvPr>
            <p:ph type="title"/>
          </p:nvPr>
        </p:nvSpPr>
        <p:spPr>
          <a:xfrm>
            <a:off x="1098551" y="161926"/>
            <a:ext cx="16084550" cy="154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body" idx="1"/>
          </p:nvPr>
        </p:nvSpPr>
        <p:spPr>
          <a:xfrm>
            <a:off x="1098551" y="2051049"/>
            <a:ext cx="16084500" cy="726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698500" lvl="0" indent="0" algn="l" rtl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None/>
            </a:pPr>
            <a:endParaRPr sz="3000" b="1"/>
          </a:p>
          <a:p>
            <a:pPr marL="698500" lvl="0" indent="-635000" algn="l" rtl="0">
              <a:lnSpc>
                <a:spcPct val="150000"/>
              </a:lnSpc>
              <a:spcBef>
                <a:spcPts val="400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More Normal Forms</a:t>
            </a:r>
            <a:endParaRPr sz="3000" b="1"/>
          </a:p>
          <a:p>
            <a:pPr marL="1371600" lvl="1" indent="-635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Conversion to BCNF</a:t>
            </a:r>
            <a:endParaRPr sz="3000"/>
          </a:p>
          <a:p>
            <a:pPr marL="1371600" lvl="1" indent="-6350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3000"/>
              <a:buChar char="○"/>
            </a:pPr>
            <a:r>
              <a:rPr lang="en-US" sz="3000"/>
              <a:t>Conversion to 4NF</a:t>
            </a:r>
            <a:endParaRPr sz="3000"/>
          </a:p>
          <a:p>
            <a:pPr marL="698500" lvl="0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Example: </a:t>
            </a:r>
            <a:endParaRPr sz="3000" b="1"/>
          </a:p>
          <a:p>
            <a:pPr marL="1371600" lvl="1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3000"/>
              <a:buChar char="○"/>
            </a:pPr>
            <a:r>
              <a:rPr lang="en-US" sz="3000"/>
              <a:t>ER design and normalization problem </a:t>
            </a:r>
            <a:endParaRPr sz="3000"/>
          </a:p>
          <a:p>
            <a:pPr marL="698500" lvl="0" indent="-6350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sz="3000" b="1"/>
              <a:t>Conclusion</a:t>
            </a:r>
            <a:endParaRPr sz="30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BCNF</a:t>
            </a:r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0" lvl="0" indent="-4318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BCNF Requirements</a:t>
            </a:r>
            <a:r>
              <a:rPr lang="en-US" sz="3200"/>
              <a:t>:</a:t>
            </a:r>
            <a:endParaRPr sz="32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A relation is in BCNF if, and only if, </a:t>
            </a:r>
            <a:endParaRPr sz="3200"/>
          </a:p>
          <a:p>
            <a:pPr marL="457200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every determinant is a candidate key. </a:t>
            </a:r>
            <a:endParaRPr sz="29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When table contains only one candidate key, </a:t>
            </a:r>
            <a:endParaRPr sz="3200"/>
          </a:p>
          <a:p>
            <a:pPr marL="4572000" lvl="7" indent="-4127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900"/>
              <a:buChar char="○"/>
            </a:pPr>
            <a:r>
              <a:rPr lang="en-US" sz="2900"/>
              <a:t>the 3NF and the BCNF are equivalent. </a:t>
            </a:r>
            <a:endParaRPr sz="29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However, BCNF can be violated only when table contains more than one candidate key.</a:t>
            </a:r>
            <a:endParaRPr sz="3200"/>
          </a:p>
          <a:p>
            <a:pPr marL="3657600" lvl="5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3200"/>
              <a:t>BCNF is a special case of 3NF.</a:t>
            </a:r>
            <a:endParaRPr sz="3200" b="1"/>
          </a:p>
          <a:p>
            <a:pPr marL="137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18288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Conversion to BCNF</a:t>
            </a:r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46352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43180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-US" sz="3200" b="1"/>
              <a:t>Steps</a:t>
            </a:r>
            <a:r>
              <a:rPr lang="en-US" sz="3200"/>
              <a:t>:</a:t>
            </a:r>
            <a:endParaRPr sz="3200"/>
          </a:p>
          <a:p>
            <a:pPr marL="13716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 b="1"/>
              <a:t>Step 1: Identify the dependencies which violates the BCNF </a:t>
            </a:r>
            <a:endParaRPr sz="3200" b="1"/>
          </a:p>
          <a:p>
            <a:pPr marL="320040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Consider X – &gt; A as the FD that violate BCNF in R (ABCD)</a:t>
            </a:r>
            <a:endParaRPr sz="2800"/>
          </a:p>
          <a:p>
            <a:pPr marL="320040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Decompose R into R1(XA) and R2(BCD)</a:t>
            </a:r>
            <a:endParaRPr sz="2800"/>
          </a:p>
          <a:p>
            <a:pPr marL="365760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R1 is formed by combining the determinant with its dependent</a:t>
            </a:r>
            <a:endParaRPr sz="2800"/>
          </a:p>
          <a:p>
            <a:pPr marL="3657600" lvl="6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R2 is formed by removing the dependent from the original R </a:t>
            </a:r>
            <a:endParaRPr sz="2800"/>
          </a:p>
          <a:p>
            <a:pPr marL="4114800" lvl="7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sz="2800"/>
              <a:t>i.e., R(ABCD) - {A} = R (BCD) </a:t>
            </a:r>
            <a:endParaRPr sz="2800"/>
          </a:p>
          <a:p>
            <a:pPr marL="1371600" lvl="1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○"/>
            </a:pPr>
            <a:r>
              <a:rPr lang="en-US" sz="3200" b="1"/>
              <a:t>Step 2: Validate if both the decomposition are in BCNF or not</a:t>
            </a:r>
            <a:endParaRPr sz="3200" b="1"/>
          </a:p>
          <a:p>
            <a:pPr marL="320040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check if R1 has one candidate key </a:t>
            </a:r>
            <a:endParaRPr sz="2800"/>
          </a:p>
          <a:p>
            <a:pPr marL="3200400" lvl="5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■"/>
            </a:pPr>
            <a:r>
              <a:rPr lang="en-US" sz="2800"/>
              <a:t>check if R2 has one candidate key</a:t>
            </a:r>
            <a:endParaRPr sz="2800"/>
          </a:p>
          <a:p>
            <a:pPr marL="2286000" lvl="3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else repeat STEP 1&amp;2 until relations are in BCNF</a:t>
            </a:r>
            <a:endParaRPr sz="2800"/>
          </a:p>
          <a:p>
            <a:pPr marL="137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18288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Example: Conversion to BCNF</a:t>
            </a:r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Consider the relation R = (A, B, C, D, E) with </a:t>
            </a:r>
            <a:endParaRPr sz="2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BC – &gt;  ADE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D --&gt; B  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Does the relation violate the 3NF/BCNF? if it does, show the steps to remove the violation. </a:t>
            </a:r>
            <a:endParaRPr sz="2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71" name="Google Shape;71;p14"/>
          <p:cNvSpPr txBox="1">
            <a:spLocks noGrp="1"/>
          </p:cNvSpPr>
          <p:nvPr>
            <p:ph type="body" idx="2"/>
          </p:nvPr>
        </p:nvSpPr>
        <p:spPr>
          <a:xfrm>
            <a:off x="9502150" y="2085700"/>
            <a:ext cx="7680900" cy="72324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Candidate Key for this relation is BC.</a:t>
            </a:r>
            <a:endParaRPr sz="26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Prime attributes: BC</a:t>
            </a:r>
            <a:endParaRPr sz="21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Non Prime attributes: ADE</a:t>
            </a:r>
            <a:endParaRPr sz="21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 BC -&gt; ADE </a:t>
            </a:r>
            <a:endParaRPr sz="25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(Full Dependency – ADE is fully dependent on candidate key)</a:t>
            </a:r>
            <a:endParaRPr sz="2100" dirty="0"/>
          </a:p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 dirty="0"/>
              <a:t>D -&gt; B </a:t>
            </a:r>
            <a:endParaRPr sz="2500" dirty="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(nontrivial Dependency : non prime determines part of the candidate key)</a:t>
            </a:r>
            <a:endParaRPr sz="2100"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600" dirty="0"/>
              <a:t>So,  D -&gt; B violates BCNF, apply the following:</a:t>
            </a:r>
            <a:endParaRPr sz="2600" dirty="0"/>
          </a:p>
          <a:p>
            <a:pPr marL="914400" lvl="0" indent="-393700" algn="l" rtl="0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 sz="2600" dirty="0"/>
              <a:t>Decompose the relation R into DB &amp; R-{B} (R minus B).</a:t>
            </a:r>
            <a:endParaRPr sz="2600" dirty="0"/>
          </a:p>
          <a:p>
            <a:pPr marL="18288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 dirty="0"/>
              <a:t>R1=(DB) B is dependent on candidate key</a:t>
            </a:r>
            <a:endParaRPr sz="2100" dirty="0"/>
          </a:p>
          <a:p>
            <a:pPr marL="18288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sz="2100" dirty="0"/>
              <a:t>R2 = R(ABCDE) - {B} =R(ACDE) AE is dependent on candidate ke</a:t>
            </a:r>
            <a:r>
              <a:rPr lang="en-US" sz="2400" dirty="0"/>
              <a:t>y</a:t>
            </a:r>
            <a:endParaRPr sz="1962" b="1" u="sng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>
            <a:spLocks noGrp="1"/>
          </p:cNvSpPr>
          <p:nvPr>
            <p:ph type="title"/>
          </p:nvPr>
        </p:nvSpPr>
        <p:spPr>
          <a:xfrm>
            <a:off x="1098550" y="161365"/>
            <a:ext cx="16084500" cy="15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/>
              <a:t>Example: Conversion to BCNF</a:t>
            </a:r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body" idx="1"/>
          </p:nvPr>
        </p:nvSpPr>
        <p:spPr>
          <a:xfrm>
            <a:off x="1010475" y="2015225"/>
            <a:ext cx="6775200" cy="66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Consider the relation R = (A, B, C, D, E) with </a:t>
            </a:r>
            <a:endParaRPr sz="2500"/>
          </a:p>
          <a:p>
            <a:pPr marL="9144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FDs = {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BC – &gt;  ADE </a:t>
            </a:r>
            <a:endParaRPr sz="2500"/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500"/>
              <a:t>D --&gt; B  </a:t>
            </a:r>
            <a:r>
              <a:rPr lang="en-US" sz="2500" b="1">
                <a:solidFill>
                  <a:srgbClr val="FF0000"/>
                </a:solidFill>
              </a:rPr>
              <a:t> </a:t>
            </a:r>
            <a:endParaRPr sz="2500" b="1">
              <a:solidFill>
                <a:srgbClr val="FF0000"/>
              </a:solidFill>
            </a:endParaRPr>
          </a:p>
          <a:p>
            <a:pPr marL="18288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}</a:t>
            </a:r>
            <a:endParaRPr sz="27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500"/>
              <a:t>Does the relation violate the 3NF/BCNF? if it does, show the steps to remove the violation. </a:t>
            </a:r>
            <a:endParaRPr sz="2500"/>
          </a:p>
          <a:p>
            <a:pPr marL="457200" lvl="0" indent="-374650" algn="l" rtl="0">
              <a:spcBef>
                <a:spcPts val="3200"/>
              </a:spcBef>
              <a:spcAft>
                <a:spcPts val="0"/>
              </a:spcAft>
              <a:buSzPts val="2300"/>
              <a:buChar char="●"/>
            </a:pPr>
            <a:r>
              <a:rPr lang="en-US" sz="2300" b="1" u="sng"/>
              <a:t>Decomposition</a:t>
            </a:r>
            <a:endParaRPr sz="2300" b="1" u="sng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R1=(DB) </a:t>
            </a:r>
            <a:endParaRPr sz="23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B is dependent on candidate key</a:t>
            </a:r>
            <a:endParaRPr sz="2200"/>
          </a:p>
          <a:p>
            <a:pPr marL="457200" lvl="0" indent="-482600" algn="l" rtl="0">
              <a:spcBef>
                <a:spcPts val="0"/>
              </a:spcBef>
              <a:spcAft>
                <a:spcPts val="0"/>
              </a:spcAft>
              <a:buSzPts val="4000"/>
              <a:buChar char="●"/>
            </a:pPr>
            <a:r>
              <a:rPr lang="en-US" sz="2300"/>
              <a:t>R2 = R(ABCDE) - R(B) =R(ACDE) </a:t>
            </a:r>
            <a:endParaRPr sz="2300"/>
          </a:p>
          <a:p>
            <a:pPr marL="1371600" lvl="2" indent="-431800" algn="l" rtl="0"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 sz="2200"/>
              <a:t>AE is dependent on candidate ke</a:t>
            </a:r>
            <a:r>
              <a:rPr lang="en-US" sz="2500"/>
              <a:t>y</a:t>
            </a:r>
            <a:endParaRPr sz="2400"/>
          </a:p>
        </p:txBody>
      </p:sp>
      <p:pic>
        <p:nvPicPr>
          <p:cNvPr id="78" name="Google Shape;7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04625" y="2552499"/>
            <a:ext cx="5936150" cy="2287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144001" y="5839100"/>
            <a:ext cx="2538050" cy="20387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80" name="Google Shape;80;p15"/>
          <p:cNvCxnSpPr/>
          <p:nvPr/>
        </p:nvCxnSpPr>
        <p:spPr>
          <a:xfrm flipH="1">
            <a:off x="10850775" y="4967350"/>
            <a:ext cx="475500" cy="6342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81" name="Google Shape;81;p15"/>
          <p:cNvCxnSpPr/>
          <p:nvPr/>
        </p:nvCxnSpPr>
        <p:spPr>
          <a:xfrm>
            <a:off x="15301075" y="4333150"/>
            <a:ext cx="23700" cy="121560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82" name="Google Shape;82;p15"/>
          <p:cNvSpPr txBox="1"/>
          <p:nvPr/>
        </p:nvSpPr>
        <p:spPr>
          <a:xfrm>
            <a:off x="9999025" y="7609575"/>
            <a:ext cx="828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FF0000"/>
                </a:solidFill>
              </a:rPr>
              <a:t>R1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15065925" y="7609575"/>
            <a:ext cx="828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FF0000"/>
                </a:solidFill>
              </a:rPr>
              <a:t>R2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9570525" y="3293175"/>
            <a:ext cx="651000" cy="63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 b="1">
                <a:solidFill>
                  <a:srgbClr val="FF0000"/>
                </a:solidFill>
              </a:rPr>
              <a:t>R</a:t>
            </a:r>
            <a:endParaRPr sz="2900" b="1">
              <a:solidFill>
                <a:srgbClr val="FF0000"/>
              </a:solidFill>
            </a:endParaRPr>
          </a:p>
        </p:txBody>
      </p:sp>
      <p:sp>
        <p:nvSpPr>
          <p:cNvPr id="85" name="Google Shape;85;p15"/>
          <p:cNvSpPr txBox="1"/>
          <p:nvPr/>
        </p:nvSpPr>
        <p:spPr>
          <a:xfrm>
            <a:off x="11326275" y="4405800"/>
            <a:ext cx="2289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nontrivial dependency</a:t>
            </a:r>
            <a:endParaRPr/>
          </a:p>
        </p:txBody>
      </p:sp>
      <p:pic>
        <p:nvPicPr>
          <p:cNvPr id="86" name="Google Shape;86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801796" y="5839100"/>
            <a:ext cx="4658855" cy="192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>
            <a:spLocks noGrp="1"/>
          </p:cNvSpPr>
          <p:nvPr>
            <p:ph type="ctrTitle"/>
          </p:nvPr>
        </p:nvSpPr>
        <p:spPr>
          <a:xfrm>
            <a:off x="2645842" y="2286000"/>
            <a:ext cx="12996300" cy="2587200"/>
          </a:xfrm>
          <a:prstGeom prst="rect">
            <a:avLst/>
          </a:prstGeom>
        </p:spPr>
        <p:txBody>
          <a:bodyPr spcFirstLastPara="1" wrap="square" lIns="182875" tIns="45700" rIns="18287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Fourth Normal Form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(4NF)</a:t>
            </a:r>
            <a:endParaRPr/>
          </a:p>
        </p:txBody>
      </p:sp>
      <p:sp>
        <p:nvSpPr>
          <p:cNvPr id="92" name="Google Shape;92;p16"/>
          <p:cNvSpPr txBox="1">
            <a:spLocks noGrp="1"/>
          </p:cNvSpPr>
          <p:nvPr>
            <p:ph type="subTitle" idx="1"/>
          </p:nvPr>
        </p:nvSpPr>
        <p:spPr>
          <a:xfrm>
            <a:off x="2645845" y="4948519"/>
            <a:ext cx="12996300" cy="1374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Gerald Balekaki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>
            <a:spLocks noGrp="1"/>
          </p:cNvSpPr>
          <p:nvPr>
            <p:ph type="title"/>
          </p:nvPr>
        </p:nvSpPr>
        <p:spPr>
          <a:xfrm>
            <a:off x="1186626" y="1"/>
            <a:ext cx="16084500" cy="15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Conversion to 4NF</a:t>
            </a:r>
            <a:endParaRPr/>
          </a:p>
        </p:txBody>
      </p:sp>
      <p:sp>
        <p:nvSpPr>
          <p:cNvPr id="98" name="Google Shape;98;p17"/>
          <p:cNvSpPr txBox="1">
            <a:spLocks noGrp="1"/>
          </p:cNvSpPr>
          <p:nvPr>
            <p:ph type="body" idx="1"/>
          </p:nvPr>
        </p:nvSpPr>
        <p:spPr>
          <a:xfrm>
            <a:off x="1098550" y="2051050"/>
            <a:ext cx="16172700" cy="68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371600" lvl="0" indent="-4318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3200"/>
              <a:buChar char="●"/>
            </a:pPr>
            <a:r>
              <a:rPr lang="en-US"/>
              <a:t>4NF concerns the removal of multi-valued dependency (MVD)</a:t>
            </a:r>
            <a:endParaRPr/>
          </a:p>
          <a:p>
            <a:pPr marL="2286000" lvl="2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■"/>
            </a:pPr>
            <a:r>
              <a:rPr lang="en-US"/>
              <a:t>Definition: </a:t>
            </a:r>
            <a:endParaRPr/>
          </a:p>
          <a:p>
            <a:pPr marL="2743200" lvl="3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3200"/>
              <a:t>Multi-valued </a:t>
            </a:r>
            <a:r>
              <a:rPr lang="en-US"/>
              <a:t>dependency</a:t>
            </a:r>
            <a:r>
              <a:rPr lang="en-US" sz="3200"/>
              <a:t>:</a:t>
            </a:r>
            <a:endParaRPr/>
          </a:p>
          <a:p>
            <a:pPr marL="3657600" lvl="5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For A --&gt;--&gt; B, if for a single value of A, multiple values of B exists, then MVD.</a:t>
            </a:r>
            <a:endParaRPr sz="2500"/>
          </a:p>
          <a:p>
            <a:pPr marL="457200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A1 – &gt; B1,B2</a:t>
            </a:r>
            <a:endParaRPr sz="2500"/>
          </a:p>
          <a:p>
            <a:pPr marL="3657600" lvl="5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a table should have at-least 3 columns for it to have a MVD.</a:t>
            </a:r>
            <a:endParaRPr sz="2500"/>
          </a:p>
          <a:p>
            <a:pPr marL="457200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MVD not in R(AB), but exist in R(ABC)  </a:t>
            </a:r>
            <a:endParaRPr sz="2500"/>
          </a:p>
          <a:p>
            <a:pPr marL="4572000" lvl="7" indent="-3873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WHY? violation can be removed in R(AB) to become </a:t>
            </a:r>
            <a:endParaRPr sz="2500"/>
          </a:p>
          <a:p>
            <a:pPr marL="5943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/>
              <a:t>R(	A    B</a:t>
            </a:r>
            <a:endParaRPr sz="2500"/>
          </a:p>
          <a:p>
            <a:pPr marL="6400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/>
              <a:t>A1 B1</a:t>
            </a:r>
            <a:endParaRPr sz="2500"/>
          </a:p>
          <a:p>
            <a:pPr marL="6400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2500"/>
              <a:t>A1 B2)</a:t>
            </a:r>
            <a:endParaRPr sz="2500"/>
          </a:p>
          <a:p>
            <a:pPr marL="3657600" lvl="5" indent="-38735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SzPts val="2500"/>
              <a:buChar char="■"/>
            </a:pPr>
            <a:r>
              <a:rPr lang="en-US" sz="2500"/>
              <a:t>For R(A,B,C), if there is a MVD between, A and B, then B and C should be independent of each other.</a:t>
            </a:r>
            <a:endParaRPr sz="2500"/>
          </a:p>
          <a:p>
            <a:pPr marL="13716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3200"/>
          </a:p>
          <a:p>
            <a:pPr marL="1828800" lvl="0" indent="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endParaRPr sz="2400"/>
          </a:p>
          <a:p>
            <a:pPr marL="1828800" lvl="0" indent="0" algn="just" rtl="0">
              <a:lnSpc>
                <a:spcPct val="115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sz="300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ARTICULATE_SLIDE_COUNT" val="1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THUMBNAIL_REFRESH" val="1"/>
</p:tagLst>
</file>

<file path=ppt/theme/theme1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reeze">
  <a:themeElements>
    <a:clrScheme name="Custom 3">
      <a:dk1>
        <a:srgbClr val="000000"/>
      </a:dk1>
      <a:lt1>
        <a:srgbClr val="C40724"/>
      </a:lt1>
      <a:dk2>
        <a:srgbClr val="000000"/>
      </a:dk2>
      <a:lt2>
        <a:srgbClr val="F8F8F8"/>
      </a:lt2>
      <a:accent1>
        <a:srgbClr val="BD061C"/>
      </a:accent1>
      <a:accent2>
        <a:srgbClr val="E98D0A"/>
      </a:accent2>
      <a:accent3>
        <a:srgbClr val="969696"/>
      </a:accent3>
      <a:accent4>
        <a:srgbClr val="808080"/>
      </a:accent4>
      <a:accent5>
        <a:srgbClr val="C40724"/>
      </a:accent5>
      <a:accent6>
        <a:srgbClr val="3F4F6C"/>
      </a:accent6>
      <a:hlink>
        <a:srgbClr val="5F5F5F"/>
      </a:hlink>
      <a:folHlink>
        <a:srgbClr val="91919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355493204E834F89A8914F0B829508" ma:contentTypeVersion="13" ma:contentTypeDescription="Create a new document." ma:contentTypeScope="" ma:versionID="0eca9eb30d0288fbd3b385ef63dc5a34">
  <xsd:schema xmlns:xsd="http://www.w3.org/2001/XMLSchema" xmlns:xs="http://www.w3.org/2001/XMLSchema" xmlns:p="http://schemas.microsoft.com/office/2006/metadata/properties" xmlns:ns2="57db6fc0-2530-4489-bd2f-42335d65b94d" xmlns:ns3="88c1e295-a029-41eb-a982-8bcc7d01c0cb" targetNamespace="http://schemas.microsoft.com/office/2006/metadata/properties" ma:root="true" ma:fieldsID="25cf073f56d7c1f7aaa380ed20c21a91" ns2:_="" ns3:_="">
    <xsd:import namespace="57db6fc0-2530-4489-bd2f-42335d65b94d"/>
    <xsd:import namespace="88c1e295-a029-41eb-a982-8bcc7d01c0c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ObjectDetectorVersion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db6fc0-2530-4489-bd2f-42335d65b94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11040b95-0fdc-46ce-be91-73dc895452d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8c1e295-a029-41eb-a982-8bcc7d01c0cb" elementFormDefault="qualified">
    <xsd:import namespace="http://schemas.microsoft.com/office/2006/documentManagement/types"/>
    <xsd:import namespace="http://schemas.microsoft.com/office/infopath/2007/PartnerControls"/>
    <xsd:element name="TaxCatchAll" ma:index="15" nillable="true" ma:displayName="Taxonomy Catch All Column" ma:hidden="true" ma:list="{6ff33028-2b61-4d25-8a3d-7faf130a0142}" ma:internalName="TaxCatchAll" ma:showField="CatchAllData" ma:web="88c1e295-a029-41eb-a982-8bcc7d01c0c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3AF1998-DB18-482C-8847-DF830980D94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CBB62D9-617C-4584-98ED-BAB86091B38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db6fc0-2530-4489-bd2f-42335d65b94d"/>
    <ds:schemaRef ds:uri="88c1e295-a029-41eb-a982-8bcc7d01c0c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946</Words>
  <Application>Microsoft Office PowerPoint</Application>
  <PresentationFormat>Custom</PresentationFormat>
  <Paragraphs>119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Noto Sans Symbols</vt:lpstr>
      <vt:lpstr>Breeze</vt:lpstr>
      <vt:lpstr>Breeze</vt:lpstr>
      <vt:lpstr>Relational Database Design</vt:lpstr>
      <vt:lpstr>Lesson 8:  Boyce-Codd Normal Form  (BCNF &amp; 4NF)</vt:lpstr>
      <vt:lpstr>Outline</vt:lpstr>
      <vt:lpstr>Conversion to BCNF</vt:lpstr>
      <vt:lpstr>Example: Conversion to BCNF</vt:lpstr>
      <vt:lpstr>Example: Conversion to BCNF</vt:lpstr>
      <vt:lpstr>Example: Conversion to BCNF</vt:lpstr>
      <vt:lpstr>Fourth Normal Form  (4NF)</vt:lpstr>
      <vt:lpstr>Conversion to 4NF</vt:lpstr>
      <vt:lpstr>Conversion to 4NF</vt:lpstr>
      <vt:lpstr>Example: Conversion to 4NF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Relational Database Design</dc:title>
  <cp:lastModifiedBy>Abby Adkins</cp:lastModifiedBy>
  <cp:revision>2</cp:revision>
  <dcterms:modified xsi:type="dcterms:W3CDTF">2024-01-12T20:47:38Z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GUID">
    <vt:lpwstr>739A6ED6-E58C-42CC-B842-3073FDEB0634</vt:lpwstr>
  </property>
  <property fmtid="{D5CDD505-2E9C-101B-9397-08002B2CF9AE}" pid="3" name="ArticulatePath">
    <vt:lpwstr>Lecture 8 - Relational Database Design</vt:lpwstr>
  </property>
</Properties>
</file>