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3"/>
    <p:sldMasterId id="2147483655" r:id="rId4"/>
  </p:sldMasterIdLst>
  <p:notesMasterIdLst>
    <p:notesMasterId r:id="rId14"/>
  </p:notesMasterIdLst>
  <p:sldIdLst>
    <p:sldId id="25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18288000" cy="10287000"/>
  <p:notesSz cx="6858000" cy="9144000"/>
  <p:embeddedFontLst>
    <p:embeddedFont>
      <p:font typeface="Helvetica Neue" panose="020B0604020202020204" charset="0"/>
      <p:regular r:id="rId15"/>
      <p:bold r:id="rId16"/>
      <p:italic r:id="rId17"/>
      <p:boldItalic r:id="rId18"/>
    </p:embeddedFont>
  </p:embeddedFontLst>
  <p:custDataLst>
    <p:tags r:id="rId19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7D3B46-A582-452F-B1B7-82CB6C0C0DEB}">
  <a:tblStyle styleId="{117D3B46-A582-452F-B1B7-82CB6C0C0D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300" y="56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3fec48e8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3fec48e8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a63ef52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0a63ef52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3fec48e8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53fec48e8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3fec48e8a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253fec48e8a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3fec48e8a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253fec48e8a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3fec48e8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253fec48e8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3fec48e8a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253fec48e8a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3fec48e8a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253fec48e8a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57477" y="1943101"/>
            <a:ext cx="12973050" cy="473075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A455B"/>
              </a:buClr>
              <a:buSzPts val="7040"/>
              <a:buFont typeface="Noto Sans Symbols"/>
              <a:buNone/>
            </a:pPr>
            <a:endParaRPr sz="6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645842" y="2286000"/>
            <a:ext cx="12996316" cy="25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455B"/>
              </a:buClr>
              <a:buSzPts val="7920"/>
              <a:buFont typeface="Noto Sans Symbols"/>
              <a:buNone/>
              <a:defRPr sz="7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645845" y="4948519"/>
            <a:ext cx="12996318" cy="137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None/>
              <a:def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SzPts val="4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200"/>
              </a:spcBef>
              <a:spcAft>
                <a:spcPts val="0"/>
              </a:spcAft>
              <a:buSzPts val="4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2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2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2657477" y="1943101"/>
            <a:ext cx="12973200" cy="473070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A455B"/>
              </a:buClr>
              <a:buSzPts val="7040"/>
              <a:buFont typeface="Noto Sans Symbols"/>
              <a:buNone/>
            </a:pPr>
            <a:endParaRPr sz="6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"/>
          <p:cNvSpPr txBox="1">
            <a:spLocks noGrp="1"/>
          </p:cNvSpPr>
          <p:nvPr>
            <p:ph type="ctrTitle"/>
          </p:nvPr>
        </p:nvSpPr>
        <p:spPr>
          <a:xfrm>
            <a:off x="2645842" y="2286000"/>
            <a:ext cx="12996300" cy="2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455B"/>
              </a:buClr>
              <a:buSzPts val="7920"/>
              <a:buFont typeface="Noto Sans Symbols"/>
              <a:buNone/>
              <a:defRPr sz="7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1"/>
          </p:nvPr>
        </p:nvSpPr>
        <p:spPr>
          <a:xfrm>
            <a:off x="2645845" y="4948519"/>
            <a:ext cx="12996300" cy="13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0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None/>
              <a:def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SzPts val="44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SzPts val="40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098550" y="2050699"/>
            <a:ext cx="16084500" cy="6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82600" algn="l" rtl="0">
              <a:spcBef>
                <a:spcPts val="4000"/>
              </a:spcBef>
              <a:spcAft>
                <a:spcPts val="0"/>
              </a:spcAft>
              <a:buSzPts val="4000"/>
              <a:buChar char="⚫"/>
              <a:defRPr sz="4000"/>
            </a:lvl1pPr>
            <a:lvl2pPr marL="914400" lvl="1" indent="-457200" algn="l" rtl="0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marL="1371600" lvl="2" indent="-431800" algn="l" rtl="0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marL="1828800" lvl="3" indent="-406400" algn="l" rtl="0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marL="2286000" lvl="4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marL="2743200" lvl="5" indent="-354329" algn="l" rtl="0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 rtl="0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 rtl="0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 rtl="0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1098550" y="2085698"/>
            <a:ext cx="768090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82600" algn="l" rtl="0">
              <a:spcBef>
                <a:spcPts val="3200"/>
              </a:spcBef>
              <a:spcAft>
                <a:spcPts val="0"/>
              </a:spcAft>
              <a:buSzPts val="4000"/>
              <a:buChar char="⚫"/>
              <a:defRPr sz="4000"/>
            </a:lvl1pPr>
            <a:lvl2pPr marL="914400" lvl="1" indent="-457200" algn="l" rtl="0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marL="1371600" lvl="2" indent="-431800" algn="l" rtl="0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marL="1828800" lvl="3" indent="-406400" algn="l" rtl="0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marL="2286000" lvl="4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marL="2743200" lvl="5" indent="-480060" algn="l" rtl="0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6pPr>
            <a:lvl7pPr marL="3200400" lvl="6" indent="-480060" algn="l" rtl="0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7pPr>
            <a:lvl8pPr marL="3657600" lvl="7" indent="-480060" algn="l" rtl="0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8pPr>
            <a:lvl9pPr marL="4114800" lvl="8" indent="-480059" algn="l" rtl="0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2"/>
          </p:nvPr>
        </p:nvSpPr>
        <p:spPr>
          <a:xfrm>
            <a:off x="9502142" y="2085698"/>
            <a:ext cx="768090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82600" algn="l" rtl="0">
              <a:spcBef>
                <a:spcPts val="3200"/>
              </a:spcBef>
              <a:spcAft>
                <a:spcPts val="0"/>
              </a:spcAft>
              <a:buSzPts val="4000"/>
              <a:buChar char="⚫"/>
              <a:defRPr sz="4000"/>
            </a:lvl1pPr>
            <a:lvl2pPr marL="914400" lvl="1" indent="-457200" algn="l" rtl="0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marL="1371600" lvl="2" indent="-431800" algn="l" rtl="0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marL="1828800" lvl="3" indent="-406400" algn="l" rtl="0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marL="2286000" lvl="4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marL="2743200" lvl="5" indent="-480060" algn="l" rtl="0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6pPr>
            <a:lvl7pPr marL="3200400" lvl="6" indent="-480060" algn="l" rtl="0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7pPr>
            <a:lvl8pPr marL="3657600" lvl="7" indent="-480060" algn="l" rtl="0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8pPr>
            <a:lvl9pPr marL="4114800" lvl="8" indent="-480059" algn="l" rtl="0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98551" y="161926"/>
            <a:ext cx="16084550" cy="200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98551" y="2400300"/>
            <a:ext cx="1608455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33400" algn="l" rtl="0">
              <a:spcBef>
                <a:spcPts val="40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Noto Sans Symbols"/>
              <a:buChar char="⚫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08000" algn="l" rtl="0"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SzPts val="4400"/>
              <a:buFont typeface="Noto Sans Symbols"/>
              <a:buChar char="⚫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spcBef>
                <a:spcPts val="1200"/>
              </a:spcBef>
              <a:spcAft>
                <a:spcPts val="0"/>
              </a:spcAft>
              <a:buClr>
                <a:srgbClr val="969696"/>
              </a:buClr>
              <a:buSzPts val="4000"/>
              <a:buFont typeface="Noto Sans Symbols"/>
              <a:buChar char="⚫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1200"/>
              </a:spcBef>
              <a:spcAft>
                <a:spcPts val="0"/>
              </a:spcAft>
              <a:buClr>
                <a:srgbClr val="F8BC65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1200"/>
              </a:spcBef>
              <a:spcAft>
                <a:spcPts val="0"/>
              </a:spcAft>
              <a:buClr>
                <a:srgbClr val="FBD299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80060" algn="l" rtl="0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80060" algn="l" rtl="0">
              <a:spcBef>
                <a:spcPts val="72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80060" algn="l" rtl="0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80059" algn="l" rtl="0">
              <a:spcBef>
                <a:spcPts val="72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1" descr="ILTECH_wht_horiz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89076" y="9185276"/>
            <a:ext cx="3556000" cy="558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098551" y="161926"/>
            <a:ext cx="16084500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098551" y="2400300"/>
            <a:ext cx="1608450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33400" algn="l" rtl="0">
              <a:spcBef>
                <a:spcPts val="40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Noto Sans Symbols"/>
              <a:buChar char="⚫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08000" algn="l" rtl="0"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SzPts val="4400"/>
              <a:buFont typeface="Noto Sans Symbols"/>
              <a:buChar char="⚫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spcBef>
                <a:spcPts val="1200"/>
              </a:spcBef>
              <a:spcAft>
                <a:spcPts val="0"/>
              </a:spcAft>
              <a:buClr>
                <a:srgbClr val="969696"/>
              </a:buClr>
              <a:buSzPts val="4000"/>
              <a:buFont typeface="Noto Sans Symbols"/>
              <a:buChar char="⚫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1200"/>
              </a:spcBef>
              <a:spcAft>
                <a:spcPts val="0"/>
              </a:spcAft>
              <a:buClr>
                <a:srgbClr val="F8BC65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1200"/>
              </a:spcBef>
              <a:spcAft>
                <a:spcPts val="0"/>
              </a:spcAft>
              <a:buClr>
                <a:srgbClr val="FBD299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80060" algn="l" rtl="0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80060" algn="l" rtl="0">
              <a:spcBef>
                <a:spcPts val="72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80060" algn="l" rtl="0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80059" algn="l" rtl="0">
              <a:spcBef>
                <a:spcPts val="72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3" name="Google Shape;23;p5" descr="ILTECH_wht_horiz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189076" y="9185276"/>
            <a:ext cx="3555999" cy="558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ctrTitle"/>
          </p:nvPr>
        </p:nvSpPr>
        <p:spPr>
          <a:xfrm>
            <a:off x="2644777" y="2286001"/>
            <a:ext cx="12998450" cy="25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7920"/>
              <a:buNone/>
            </a:pPr>
            <a:r>
              <a:rPr lang="en-US"/>
              <a:t>Relational Database Design</a:t>
            </a: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44777" y="4949827"/>
            <a:ext cx="12998450" cy="137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960"/>
              <a:buNone/>
            </a:pPr>
            <a:r>
              <a:rPr lang="en-US" dirty="0"/>
              <a:t>Date of Presentation: 6/22/2023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ctrTitle"/>
          </p:nvPr>
        </p:nvSpPr>
        <p:spPr>
          <a:xfrm>
            <a:off x="2645842" y="2286000"/>
            <a:ext cx="12996300" cy="2587200"/>
          </a:xfrm>
          <a:prstGeom prst="rect">
            <a:avLst/>
          </a:prstGeom>
        </p:spPr>
        <p:txBody>
          <a:bodyPr spcFirstLastPara="1" wrap="square" lIns="182875" tIns="45700" rIns="18287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/>
              <a:t>Lesson 9:</a:t>
            </a:r>
            <a:endParaRPr sz="6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/>
              <a:t>DB design example </a:t>
            </a:r>
            <a:endParaRPr sz="6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/>
              <a:t>(Normalization + ERD)</a:t>
            </a:r>
            <a:endParaRPr sz="6400"/>
          </a:p>
        </p:txBody>
      </p:sp>
      <p:sp>
        <p:nvSpPr>
          <p:cNvPr id="116" name="Google Shape;116;p20"/>
          <p:cNvSpPr txBox="1">
            <a:spLocks noGrp="1"/>
          </p:cNvSpPr>
          <p:nvPr>
            <p:ph type="subTitle" idx="1"/>
          </p:nvPr>
        </p:nvSpPr>
        <p:spPr>
          <a:xfrm>
            <a:off x="2645845" y="4948519"/>
            <a:ext cx="12996300" cy="137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Gerald Balekaki</a:t>
            </a:r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1186626" y="1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Solution: Relation in 1NF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621875" y="2015825"/>
            <a:ext cx="5807400" cy="7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 u="sng">
                <a:solidFill>
                  <a:srgbClr val="FF0000"/>
                </a:solidFill>
              </a:rPr>
              <a:t>In 1NF</a:t>
            </a:r>
            <a:endParaRPr sz="2200" b="1" u="sng">
              <a:solidFill>
                <a:srgbClr val="FF0000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-US" sz="2200"/>
              <a:t>All functional dependencies (full, partial and transitive)</a:t>
            </a:r>
            <a:endParaRPr sz="2200"/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Char char="○"/>
            </a:pPr>
            <a:r>
              <a:rPr lang="en-US" sz="2100" b="1"/>
              <a:t>Partial Dependencies</a:t>
            </a:r>
            <a:endParaRPr sz="2100" b="1"/>
          </a:p>
          <a:p>
            <a:pPr marL="1371600" lvl="2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Char char="■"/>
            </a:pPr>
            <a:r>
              <a:rPr lang="en-US" sz="2100" b="1"/>
              <a:t>PD1: </a:t>
            </a:r>
            <a:r>
              <a:rPr lang="en-US" sz="2100"/>
              <a:t>SID – &gt; Sname</a:t>
            </a:r>
            <a:endParaRPr sz="2100"/>
          </a:p>
          <a:p>
            <a:pPr marL="1371600" lvl="2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Char char="■"/>
            </a:pPr>
            <a:r>
              <a:rPr lang="en-US" sz="2100" b="1"/>
              <a:t>PD2: </a:t>
            </a:r>
            <a:r>
              <a:rPr lang="en-US" sz="2100"/>
              <a:t>CID – &gt; Cname, Faculty, FPhone</a:t>
            </a:r>
            <a:endParaRPr sz="2100"/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Char char="○"/>
            </a:pPr>
            <a:r>
              <a:rPr lang="en-US" sz="2100" b="1"/>
              <a:t>Transitive Dependencies</a:t>
            </a:r>
            <a:endParaRPr sz="2100" b="1"/>
          </a:p>
          <a:p>
            <a:pPr marL="1371600" lvl="2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Char char="■"/>
            </a:pPr>
            <a:r>
              <a:rPr lang="en-US" sz="2100" b="1"/>
              <a:t>TD1: </a:t>
            </a:r>
            <a:r>
              <a:rPr lang="en-US" sz="2100"/>
              <a:t>Faculty – &gt; FPhone</a:t>
            </a:r>
            <a:endParaRPr sz="21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-US" sz="2200" b="1"/>
              <a:t>Primary key </a:t>
            </a:r>
            <a:endParaRPr sz="2200" b="1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○"/>
            </a:pPr>
            <a:r>
              <a:rPr lang="en-US" sz="2200"/>
              <a:t>(PK: SID+ CID)</a:t>
            </a:r>
            <a:endParaRPr sz="2200"/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■"/>
            </a:pPr>
            <a:r>
              <a:rPr lang="en-US" sz="2000"/>
              <a:t>All attributes are dependent on a PK, thus PK should determine Grade</a:t>
            </a:r>
            <a:endParaRPr sz="2000"/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SID, CID – &gt; Grade</a:t>
            </a:r>
            <a:endParaRPr sz="3000"/>
          </a:p>
        </p:txBody>
      </p:sp>
      <p:graphicFrame>
        <p:nvGraphicFramePr>
          <p:cNvPr id="123" name="Google Shape;123;p21"/>
          <p:cNvGraphicFramePr/>
          <p:nvPr/>
        </p:nvGraphicFramePr>
        <p:xfrm>
          <a:off x="7876450" y="2794600"/>
          <a:ext cx="8298775" cy="4493300"/>
        </p:xfrm>
        <a:graphic>
          <a:graphicData uri="http://schemas.openxmlformats.org/drawingml/2006/table">
            <a:tbl>
              <a:tblPr>
                <a:noFill/>
                <a:tableStyleId>{117D3B46-A582-452F-B1B7-82CB6C0C0DEB}</a:tableStyleId>
              </a:tblPr>
              <a:tblGrid>
                <a:gridCol w="80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7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9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19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SID</a:t>
                      </a:r>
                      <a:endParaRPr sz="2400" b="1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CID</a:t>
                      </a:r>
                      <a:endParaRPr sz="2400" b="1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Sname</a:t>
                      </a:r>
                      <a:endParaRPr sz="2400" b="1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Cname</a:t>
                      </a:r>
                      <a:endParaRPr sz="2400" b="1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Faculty</a:t>
                      </a:r>
                      <a:endParaRPr sz="24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FPhone</a:t>
                      </a:r>
                      <a:endParaRPr sz="24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/>
                        <a:t>Grade</a:t>
                      </a:r>
                      <a:endParaRPr sz="24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s01</a:t>
                      </a:r>
                      <a:endParaRPr sz="20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c11</a:t>
                      </a:r>
                      <a:endParaRPr sz="20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Alex</a:t>
                      </a:r>
                      <a:endParaRPr sz="20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DB</a:t>
                      </a:r>
                      <a:endParaRPr sz="20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Upper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10111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s01</a:t>
                      </a:r>
                      <a:endParaRPr sz="20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c22</a:t>
                      </a:r>
                      <a:endParaRPr sz="20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Alex</a:t>
                      </a:r>
                      <a:endParaRPr sz="20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Prog</a:t>
                      </a:r>
                      <a:endParaRPr sz="20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Lower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11120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B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s02</a:t>
                      </a:r>
                      <a:endParaRPr sz="20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c11</a:t>
                      </a:r>
                      <a:endParaRPr sz="20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James</a:t>
                      </a:r>
                      <a:endParaRPr sz="20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DB</a:t>
                      </a:r>
                      <a:endParaRPr sz="20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Upper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10111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s03</a:t>
                      </a:r>
                      <a:endParaRPr sz="20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c11</a:t>
                      </a:r>
                      <a:endParaRPr sz="20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Smith</a:t>
                      </a:r>
                      <a:endParaRPr sz="20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DB</a:t>
                      </a:r>
                      <a:endParaRPr sz="20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Upper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10111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B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s04</a:t>
                      </a:r>
                      <a:endParaRPr sz="20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c22</a:t>
                      </a:r>
                      <a:endParaRPr sz="20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Betty</a:t>
                      </a:r>
                      <a:endParaRPr sz="20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Prog</a:t>
                      </a:r>
                      <a:endParaRPr sz="20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Lower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11120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s04</a:t>
                      </a:r>
                      <a:endParaRPr sz="20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c11</a:t>
                      </a:r>
                      <a:endParaRPr sz="20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Betty</a:t>
                      </a:r>
                      <a:endParaRPr sz="20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DB</a:t>
                      </a:r>
                      <a:endParaRPr sz="20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Upper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10111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B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7876450" y="1675025"/>
            <a:ext cx="8298900" cy="9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/>
              <a:t>Normalize the data to 3NF/BCNF. Present normalized relation schemas; data tables; and the ERD</a:t>
            </a:r>
            <a:r>
              <a:rPr lang="en-US" sz="2900"/>
              <a:t>.</a:t>
            </a:r>
            <a:endParaRPr sz="2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1186626" y="1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Solution: Relations in 2NF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621875" y="2015825"/>
            <a:ext cx="5807400" cy="7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 u="sng">
                <a:solidFill>
                  <a:srgbClr val="FF0000"/>
                </a:solidFill>
              </a:rPr>
              <a:t>In 2NF</a:t>
            </a:r>
            <a:endParaRPr sz="2200" b="1" u="sng">
              <a:solidFill>
                <a:srgbClr val="FF0000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 b="1"/>
              <a:t>Each PD becomes a relations/table</a:t>
            </a:r>
            <a:endParaRPr sz="2200" b="1"/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Char char="○"/>
            </a:pPr>
            <a:r>
              <a:rPr lang="en-US" sz="2100" b="1"/>
              <a:t>Partial Dependencies</a:t>
            </a:r>
            <a:endParaRPr sz="2100" b="1"/>
          </a:p>
          <a:p>
            <a:pPr marL="1371600" lvl="2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Char char="■"/>
            </a:pPr>
            <a:r>
              <a:rPr lang="en-US" sz="2100" b="1"/>
              <a:t>PD1: </a:t>
            </a:r>
            <a:r>
              <a:rPr lang="en-US" sz="2100"/>
              <a:t>SID – &gt; Sname</a:t>
            </a:r>
            <a:endParaRPr sz="2100"/>
          </a:p>
          <a:p>
            <a:pPr marL="1371600" lvl="2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Char char="■"/>
            </a:pPr>
            <a:r>
              <a:rPr lang="en-US" sz="2100" b="1"/>
              <a:t>PD2: </a:t>
            </a:r>
            <a:r>
              <a:rPr lang="en-US" sz="2100"/>
              <a:t>CID – &gt; Cname, Faculty, FPhone</a:t>
            </a:r>
            <a:endParaRPr sz="2100"/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Char char="○"/>
            </a:pPr>
            <a:r>
              <a:rPr lang="en-US" sz="2100" b="1"/>
              <a:t>Transitive Dependencies</a:t>
            </a:r>
            <a:endParaRPr sz="2100" b="1"/>
          </a:p>
          <a:p>
            <a:pPr marL="1371600" lvl="2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Char char="■"/>
            </a:pPr>
            <a:r>
              <a:rPr lang="en-US" sz="2100" b="1"/>
              <a:t>TD1: </a:t>
            </a:r>
            <a:r>
              <a:rPr lang="en-US" sz="2100"/>
              <a:t>Faculty – &gt; FPhone</a:t>
            </a:r>
            <a:endParaRPr sz="21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-US" sz="2200" b="1"/>
              <a:t>Primary key </a:t>
            </a:r>
            <a:endParaRPr sz="2200" b="1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○"/>
            </a:pPr>
            <a:r>
              <a:rPr lang="en-US" sz="2200"/>
              <a:t>(PK: SID+ CID)</a:t>
            </a:r>
            <a:endParaRPr sz="2200"/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■"/>
            </a:pPr>
            <a:r>
              <a:rPr lang="en-US" sz="2000"/>
              <a:t>All attributes are dependent on a PK, thus PK should determine Grade</a:t>
            </a:r>
            <a:endParaRPr sz="2000"/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SID, CID – &gt; Grade</a:t>
            </a:r>
            <a:endParaRPr sz="200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None/>
            </a:pPr>
            <a:endParaRPr sz="3000"/>
          </a:p>
        </p:txBody>
      </p:sp>
      <p:graphicFrame>
        <p:nvGraphicFramePr>
          <p:cNvPr id="131" name="Google Shape;131;p22"/>
          <p:cNvGraphicFramePr/>
          <p:nvPr/>
        </p:nvGraphicFramePr>
        <p:xfrm>
          <a:off x="7955725" y="2794600"/>
          <a:ext cx="1647825" cy="1713865"/>
        </p:xfrm>
        <a:graphic>
          <a:graphicData uri="http://schemas.openxmlformats.org/drawingml/2006/table">
            <a:tbl>
              <a:tblPr>
                <a:noFill/>
                <a:tableStyleId>{117D3B46-A582-452F-B1B7-82CB6C0C0DEB}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sng"/>
                        <a:t>SID</a:t>
                      </a:r>
                      <a:endParaRPr sz="1900" b="1" u="sng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Sname</a:t>
                      </a:r>
                      <a:endParaRPr sz="1900" b="1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s01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Alex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s02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James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s03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Smith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s04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Betty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2" name="Google Shape;132;p22"/>
          <p:cNvGraphicFramePr/>
          <p:nvPr/>
        </p:nvGraphicFramePr>
        <p:xfrm>
          <a:off x="13081600" y="2692825"/>
          <a:ext cx="4189525" cy="1462569"/>
        </p:xfrm>
        <a:graphic>
          <a:graphicData uri="http://schemas.openxmlformats.org/drawingml/2006/table">
            <a:tbl>
              <a:tblPr>
                <a:noFill/>
                <a:tableStyleId>{117D3B46-A582-452F-B1B7-82CB6C0C0DEB}</a:tableStyleId>
              </a:tblPr>
              <a:tblGrid>
                <a:gridCol w="69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sng"/>
                        <a:t>CID</a:t>
                      </a:r>
                      <a:endParaRPr sz="1900" b="1" u="sng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Cname</a:t>
                      </a:r>
                      <a:endParaRPr sz="19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Faculty</a:t>
                      </a:r>
                      <a:endParaRPr sz="19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FPhone</a:t>
                      </a:r>
                      <a:endParaRPr sz="19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c11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DB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Upper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10111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c22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Prog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Lower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11120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3" name="Google Shape;133;p22"/>
          <p:cNvGraphicFramePr/>
          <p:nvPr/>
        </p:nvGraphicFramePr>
        <p:xfrm>
          <a:off x="10196700" y="2692825"/>
          <a:ext cx="2457450" cy="3412661"/>
        </p:xfrm>
        <a:graphic>
          <a:graphicData uri="http://schemas.openxmlformats.org/drawingml/2006/table">
            <a:tbl>
              <a:tblPr>
                <a:noFill/>
                <a:tableStyleId>{117D3B46-A582-452F-B1B7-82CB6C0C0DEB}</a:tableStyleId>
              </a:tblPr>
              <a:tblGrid>
                <a:gridCol w="70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sng"/>
                        <a:t>SID</a:t>
                      </a:r>
                      <a:endParaRPr sz="1900" b="1" u="sng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sng"/>
                        <a:t>CID</a:t>
                      </a:r>
                      <a:endParaRPr sz="1900" b="1" u="sng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Grade</a:t>
                      </a:r>
                      <a:endParaRPr sz="19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s01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c11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A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s01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c22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B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s02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c11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A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s03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c11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B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s04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c22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A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s04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c11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B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4" name="Google Shape;134;p22"/>
          <p:cNvSpPr txBox="1"/>
          <p:nvPr/>
        </p:nvSpPr>
        <p:spPr>
          <a:xfrm>
            <a:off x="7856650" y="5490350"/>
            <a:ext cx="17469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STUDENT(</a:t>
            </a:r>
            <a:r>
              <a:rPr lang="en-US" sz="1700" b="1" u="sng">
                <a:solidFill>
                  <a:schemeClr val="dk1"/>
                </a:solidFill>
              </a:rPr>
              <a:t>SID,</a:t>
            </a:r>
            <a:r>
              <a:rPr lang="en-US" sz="1700">
                <a:solidFill>
                  <a:schemeClr val="dk1"/>
                </a:solidFill>
              </a:rPr>
              <a:t> Sname)</a:t>
            </a:r>
            <a:endParaRPr sz="1700"/>
          </a:p>
        </p:txBody>
      </p:sp>
      <p:sp>
        <p:nvSpPr>
          <p:cNvPr id="135" name="Google Shape;135;p22"/>
          <p:cNvSpPr txBox="1"/>
          <p:nvPr/>
        </p:nvSpPr>
        <p:spPr>
          <a:xfrm>
            <a:off x="10196700" y="7492300"/>
            <a:ext cx="24576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STUDENT_COURSE(</a:t>
            </a:r>
            <a:r>
              <a:rPr lang="en-US" sz="1700" b="1" u="sng">
                <a:solidFill>
                  <a:schemeClr val="dk1"/>
                </a:solidFill>
              </a:rPr>
              <a:t>SID, CID,</a:t>
            </a:r>
            <a:r>
              <a:rPr lang="en-US" sz="1700">
                <a:solidFill>
                  <a:schemeClr val="dk1"/>
                </a:solidFill>
              </a:rPr>
              <a:t> Grade)</a:t>
            </a:r>
            <a:endParaRPr sz="1700"/>
          </a:p>
        </p:txBody>
      </p:sp>
      <p:sp>
        <p:nvSpPr>
          <p:cNvPr id="136" name="Google Shape;136;p22"/>
          <p:cNvSpPr txBox="1"/>
          <p:nvPr/>
        </p:nvSpPr>
        <p:spPr>
          <a:xfrm>
            <a:off x="13081600" y="4890100"/>
            <a:ext cx="34764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COURSE(</a:t>
            </a:r>
            <a:r>
              <a:rPr lang="en-US" sz="1700" b="1" u="sng">
                <a:solidFill>
                  <a:schemeClr val="dk1"/>
                </a:solidFill>
              </a:rPr>
              <a:t>CID,</a:t>
            </a:r>
            <a:r>
              <a:rPr lang="en-US" sz="1700">
                <a:solidFill>
                  <a:schemeClr val="dk1"/>
                </a:solidFill>
              </a:rPr>
              <a:t> Cname, Faculty, FPhone)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1186626" y="1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Solution: Relations in 3NF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621875" y="2015825"/>
            <a:ext cx="5807400" cy="40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 u="sng">
                <a:solidFill>
                  <a:srgbClr val="FF0000"/>
                </a:solidFill>
              </a:rPr>
              <a:t>In 3NF</a:t>
            </a:r>
            <a:endParaRPr sz="2200" b="1" u="sng">
              <a:solidFill>
                <a:srgbClr val="FF0000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 b="1"/>
              <a:t>Remove TD in COURSE table </a:t>
            </a:r>
            <a:endParaRPr sz="2200" b="1"/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100"/>
              <a:buChar char="○"/>
            </a:pPr>
            <a:r>
              <a:rPr lang="en-US" sz="2100" b="1"/>
              <a:t>Transitive Dependencies</a:t>
            </a:r>
            <a:endParaRPr sz="2100" b="1"/>
          </a:p>
          <a:p>
            <a:pPr marL="1371600" lvl="2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Char char="■"/>
            </a:pPr>
            <a:r>
              <a:rPr lang="en-US" sz="2100" b="1"/>
              <a:t>TD1: </a:t>
            </a:r>
            <a:r>
              <a:rPr lang="en-US" sz="2100"/>
              <a:t>Faculty – &gt; FPhone</a:t>
            </a:r>
            <a:endParaRPr sz="21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-US" sz="2200" b="1"/>
              <a:t>Course table decomposition</a:t>
            </a:r>
            <a:endParaRPr sz="2200" b="1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 b="1"/>
              <a:t>Course table</a:t>
            </a:r>
            <a:endParaRPr sz="2200" b="1"/>
          </a:p>
          <a:p>
            <a:pPr marL="137160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Course(</a:t>
            </a:r>
            <a:r>
              <a:rPr lang="en-US" sz="2200" u="sng"/>
              <a:t>CID</a:t>
            </a:r>
            <a:r>
              <a:rPr lang="en-US" sz="2200"/>
              <a:t>, Cname, Faculty) </a:t>
            </a:r>
            <a:endParaRPr sz="220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 b="1"/>
              <a:t>Faculty table</a:t>
            </a:r>
            <a:endParaRPr sz="2200" b="1"/>
          </a:p>
          <a:p>
            <a:pPr marL="137160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Faculty(</a:t>
            </a:r>
            <a:r>
              <a:rPr lang="en-US" sz="2200" u="sng"/>
              <a:t>Faculty</a:t>
            </a:r>
            <a:r>
              <a:rPr lang="en-US" sz="2200"/>
              <a:t>, FPhone)</a:t>
            </a:r>
            <a:endParaRPr sz="2200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None/>
            </a:pPr>
            <a:endParaRPr sz="3000"/>
          </a:p>
        </p:txBody>
      </p:sp>
      <p:graphicFrame>
        <p:nvGraphicFramePr>
          <p:cNvPr id="143" name="Google Shape;143;p23"/>
          <p:cNvGraphicFramePr/>
          <p:nvPr/>
        </p:nvGraphicFramePr>
        <p:xfrm>
          <a:off x="11611875" y="2605850"/>
          <a:ext cx="2148750" cy="1713865"/>
        </p:xfrm>
        <a:graphic>
          <a:graphicData uri="http://schemas.openxmlformats.org/drawingml/2006/table">
            <a:tbl>
              <a:tblPr>
                <a:noFill/>
                <a:tableStyleId>{117D3B46-A582-452F-B1B7-82CB6C0C0DEB}</a:tableStyleId>
              </a:tblPr>
              <a:tblGrid>
                <a:gridCol w="78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sng"/>
                        <a:t>SID</a:t>
                      </a:r>
                      <a:endParaRPr sz="1900" b="1" u="sng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Sname</a:t>
                      </a:r>
                      <a:endParaRPr sz="1900" b="1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s01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Alex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s02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James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s03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Smith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s04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Betty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4" name="Google Shape;144;p23"/>
          <p:cNvGraphicFramePr/>
          <p:nvPr/>
        </p:nvGraphicFramePr>
        <p:xfrm>
          <a:off x="1561575" y="6660988"/>
          <a:ext cx="4189525" cy="1462569"/>
        </p:xfrm>
        <a:graphic>
          <a:graphicData uri="http://schemas.openxmlformats.org/drawingml/2006/table">
            <a:tbl>
              <a:tblPr>
                <a:noFill/>
                <a:tableStyleId>{117D3B46-A582-452F-B1B7-82CB6C0C0DEB}</a:tableStyleId>
              </a:tblPr>
              <a:tblGrid>
                <a:gridCol w="69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sng"/>
                        <a:t>CID</a:t>
                      </a:r>
                      <a:endParaRPr sz="1900" b="1" u="sng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Cname</a:t>
                      </a:r>
                      <a:endParaRPr sz="19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Faculty</a:t>
                      </a:r>
                      <a:endParaRPr sz="19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FPhone</a:t>
                      </a:r>
                      <a:endParaRPr sz="19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c11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DB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Upper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10111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c22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Prog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Lower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11120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5" name="Google Shape;145;p23"/>
          <p:cNvGraphicFramePr/>
          <p:nvPr/>
        </p:nvGraphicFramePr>
        <p:xfrm>
          <a:off x="14688450" y="2605850"/>
          <a:ext cx="2827350" cy="3412661"/>
        </p:xfrm>
        <a:graphic>
          <a:graphicData uri="http://schemas.openxmlformats.org/drawingml/2006/table">
            <a:tbl>
              <a:tblPr>
                <a:noFill/>
                <a:tableStyleId>{117D3B46-A582-452F-B1B7-82CB6C0C0DEB}</a:tableStyleId>
              </a:tblPr>
              <a:tblGrid>
                <a:gridCol w="107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sng"/>
                        <a:t>SID</a:t>
                      </a:r>
                      <a:endParaRPr sz="1900" b="1" u="sng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sng"/>
                        <a:t>CID</a:t>
                      </a:r>
                      <a:endParaRPr sz="1900" b="1" u="sng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Grade</a:t>
                      </a:r>
                      <a:endParaRPr sz="19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s01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c11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A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s01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c22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B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s02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c11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A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s03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c11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B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s04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c22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A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s04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c11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B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6" name="Google Shape;146;p23"/>
          <p:cNvSpPr txBox="1"/>
          <p:nvPr/>
        </p:nvSpPr>
        <p:spPr>
          <a:xfrm>
            <a:off x="11611863" y="5280350"/>
            <a:ext cx="17469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STUDENT(</a:t>
            </a:r>
            <a:r>
              <a:rPr lang="en-US" sz="1700" b="1" u="sng">
                <a:solidFill>
                  <a:schemeClr val="dk1"/>
                </a:solidFill>
              </a:rPr>
              <a:t>SID,</a:t>
            </a:r>
            <a:r>
              <a:rPr lang="en-US" sz="1700">
                <a:solidFill>
                  <a:schemeClr val="dk1"/>
                </a:solidFill>
              </a:rPr>
              <a:t> Sname)</a:t>
            </a:r>
            <a:endParaRPr sz="1700"/>
          </a:p>
        </p:txBody>
      </p:sp>
      <p:sp>
        <p:nvSpPr>
          <p:cNvPr id="147" name="Google Shape;147;p23"/>
          <p:cNvSpPr txBox="1"/>
          <p:nvPr/>
        </p:nvSpPr>
        <p:spPr>
          <a:xfrm>
            <a:off x="15058275" y="7290275"/>
            <a:ext cx="24576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STUDENT_COURSE(</a:t>
            </a:r>
            <a:r>
              <a:rPr lang="en-US" sz="1700" b="1" u="sng">
                <a:solidFill>
                  <a:schemeClr val="dk1"/>
                </a:solidFill>
              </a:rPr>
              <a:t>SID, CID,</a:t>
            </a:r>
            <a:r>
              <a:rPr lang="en-US" sz="1700">
                <a:solidFill>
                  <a:schemeClr val="dk1"/>
                </a:solidFill>
              </a:rPr>
              <a:t> Grade)</a:t>
            </a:r>
            <a:endParaRPr sz="1700"/>
          </a:p>
        </p:txBody>
      </p:sp>
      <p:sp>
        <p:nvSpPr>
          <p:cNvPr id="148" name="Google Shape;148;p23"/>
          <p:cNvSpPr txBox="1"/>
          <p:nvPr/>
        </p:nvSpPr>
        <p:spPr>
          <a:xfrm>
            <a:off x="7669900" y="4605588"/>
            <a:ext cx="3476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COURSE(</a:t>
            </a:r>
            <a:r>
              <a:rPr lang="en-US" sz="1700" b="1" u="sng">
                <a:solidFill>
                  <a:schemeClr val="dk1"/>
                </a:solidFill>
              </a:rPr>
              <a:t>CID,</a:t>
            </a:r>
            <a:r>
              <a:rPr lang="en-US" sz="1700">
                <a:solidFill>
                  <a:schemeClr val="dk1"/>
                </a:solidFill>
              </a:rPr>
              <a:t> Cname, Faculty)</a:t>
            </a:r>
            <a:endParaRPr sz="1700"/>
          </a:p>
        </p:txBody>
      </p:sp>
      <p:graphicFrame>
        <p:nvGraphicFramePr>
          <p:cNvPr id="149" name="Google Shape;149;p23"/>
          <p:cNvGraphicFramePr/>
          <p:nvPr/>
        </p:nvGraphicFramePr>
        <p:xfrm>
          <a:off x="7726725" y="2605850"/>
          <a:ext cx="3362775" cy="1462569"/>
        </p:xfrm>
        <a:graphic>
          <a:graphicData uri="http://schemas.openxmlformats.org/drawingml/2006/table">
            <a:tbl>
              <a:tblPr>
                <a:noFill/>
                <a:tableStyleId>{117D3B46-A582-452F-B1B7-82CB6C0C0DEB}</a:tableStyleId>
              </a:tblPr>
              <a:tblGrid>
                <a:gridCol w="78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sng"/>
                        <a:t>CID</a:t>
                      </a:r>
                      <a:endParaRPr sz="1900" b="1" u="sng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Cname</a:t>
                      </a:r>
                      <a:endParaRPr sz="19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Faculty</a:t>
                      </a:r>
                      <a:endParaRPr sz="19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c11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DB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Upper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c22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Prog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Lower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0" name="Google Shape;150;p23"/>
          <p:cNvGraphicFramePr/>
          <p:nvPr/>
        </p:nvGraphicFramePr>
        <p:xfrm>
          <a:off x="7773738" y="6757950"/>
          <a:ext cx="2910275" cy="1028319"/>
        </p:xfrm>
        <a:graphic>
          <a:graphicData uri="http://schemas.openxmlformats.org/drawingml/2006/table">
            <a:tbl>
              <a:tblPr>
                <a:noFill/>
                <a:tableStyleId>{117D3B46-A582-452F-B1B7-82CB6C0C0DEB}</a:tableStyleId>
              </a:tblPr>
              <a:tblGrid>
                <a:gridCol w="142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sng"/>
                        <a:t>Faculty</a:t>
                      </a:r>
                      <a:endParaRPr sz="1900" b="1" u="sng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FPhone</a:t>
                      </a:r>
                      <a:endParaRPr sz="1900" b="1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Upper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10111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Lower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11120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1" name="Google Shape;151;p23"/>
          <p:cNvSpPr txBox="1"/>
          <p:nvPr/>
        </p:nvSpPr>
        <p:spPr>
          <a:xfrm>
            <a:off x="7773738" y="8412875"/>
            <a:ext cx="3476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FACULTY(</a:t>
            </a:r>
            <a:r>
              <a:rPr lang="en-US" sz="1700" b="1" u="sng">
                <a:solidFill>
                  <a:schemeClr val="dk1"/>
                </a:solidFill>
              </a:rPr>
              <a:t>Faculty,</a:t>
            </a:r>
            <a:r>
              <a:rPr lang="en-US" sz="1700">
                <a:solidFill>
                  <a:schemeClr val="dk1"/>
                </a:solidFill>
              </a:rPr>
              <a:t> FPhone)</a:t>
            </a:r>
            <a:endParaRPr sz="1700"/>
          </a:p>
        </p:txBody>
      </p:sp>
      <p:cxnSp>
        <p:nvCxnSpPr>
          <p:cNvPr id="152" name="Google Shape;152;p23"/>
          <p:cNvCxnSpPr/>
          <p:nvPr/>
        </p:nvCxnSpPr>
        <p:spPr>
          <a:xfrm rot="10800000" flipH="1">
            <a:off x="5989000" y="5214000"/>
            <a:ext cx="1444500" cy="1233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23"/>
          <p:cNvCxnSpPr/>
          <p:nvPr/>
        </p:nvCxnSpPr>
        <p:spPr>
          <a:xfrm rot="10800000" flipH="1">
            <a:off x="5971400" y="7345400"/>
            <a:ext cx="1374000" cy="422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1186626" y="1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Solution: Relations in 3NF</a:t>
            </a:r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xfrm>
            <a:off x="621875" y="2015825"/>
            <a:ext cx="5807400" cy="3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 u="sng">
                <a:solidFill>
                  <a:srgbClr val="FF0000"/>
                </a:solidFill>
              </a:rPr>
              <a:t>In 3NF</a:t>
            </a:r>
            <a:endParaRPr sz="2200" b="1" u="sng">
              <a:solidFill>
                <a:srgbClr val="FF0000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 b="1"/>
              <a:t>Faculty not a suitable PK in Faculty table, </a:t>
            </a:r>
            <a:endParaRPr sz="2200" b="1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 b="1"/>
              <a:t>Introduce a surrogate key </a:t>
            </a:r>
            <a:endParaRPr sz="2200" b="1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○"/>
            </a:pPr>
            <a:r>
              <a:rPr lang="en-US" sz="2200" b="1">
                <a:solidFill>
                  <a:srgbClr val="FF0000"/>
                </a:solidFill>
              </a:rPr>
              <a:t>(FacultyID or FID)</a:t>
            </a:r>
            <a:endParaRPr sz="2200" b="1">
              <a:solidFill>
                <a:srgbClr val="FF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None/>
            </a:pPr>
            <a:endParaRPr sz="3000"/>
          </a:p>
        </p:txBody>
      </p:sp>
      <p:graphicFrame>
        <p:nvGraphicFramePr>
          <p:cNvPr id="160" name="Google Shape;160;p24"/>
          <p:cNvGraphicFramePr/>
          <p:nvPr/>
        </p:nvGraphicFramePr>
        <p:xfrm>
          <a:off x="11611875" y="2605850"/>
          <a:ext cx="2148750" cy="1713865"/>
        </p:xfrm>
        <a:graphic>
          <a:graphicData uri="http://schemas.openxmlformats.org/drawingml/2006/table">
            <a:tbl>
              <a:tblPr>
                <a:noFill/>
                <a:tableStyleId>{117D3B46-A582-452F-B1B7-82CB6C0C0DEB}</a:tableStyleId>
              </a:tblPr>
              <a:tblGrid>
                <a:gridCol w="78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sng"/>
                        <a:t>SID</a:t>
                      </a:r>
                      <a:endParaRPr sz="1900" b="1" u="sng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Sname</a:t>
                      </a:r>
                      <a:endParaRPr sz="1900" b="1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s01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Alex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s02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James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s03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Smith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s04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Betty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1" name="Google Shape;161;p24"/>
          <p:cNvGraphicFramePr/>
          <p:nvPr/>
        </p:nvGraphicFramePr>
        <p:xfrm>
          <a:off x="1561575" y="6660988"/>
          <a:ext cx="4189525" cy="1462569"/>
        </p:xfrm>
        <a:graphic>
          <a:graphicData uri="http://schemas.openxmlformats.org/drawingml/2006/table">
            <a:tbl>
              <a:tblPr>
                <a:noFill/>
                <a:tableStyleId>{117D3B46-A582-452F-B1B7-82CB6C0C0DEB}</a:tableStyleId>
              </a:tblPr>
              <a:tblGrid>
                <a:gridCol w="69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sng"/>
                        <a:t>CID</a:t>
                      </a:r>
                      <a:endParaRPr sz="1900" b="1" u="sng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Cname</a:t>
                      </a:r>
                      <a:endParaRPr sz="19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Faculty</a:t>
                      </a:r>
                      <a:endParaRPr sz="19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FPhone</a:t>
                      </a:r>
                      <a:endParaRPr sz="19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c11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DB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Upper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10111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c22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Prog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Lower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11120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2" name="Google Shape;162;p24"/>
          <p:cNvGraphicFramePr/>
          <p:nvPr/>
        </p:nvGraphicFramePr>
        <p:xfrm>
          <a:off x="14688450" y="2605850"/>
          <a:ext cx="2827350" cy="3412661"/>
        </p:xfrm>
        <a:graphic>
          <a:graphicData uri="http://schemas.openxmlformats.org/drawingml/2006/table">
            <a:tbl>
              <a:tblPr>
                <a:noFill/>
                <a:tableStyleId>{117D3B46-A582-452F-B1B7-82CB6C0C0DEB}</a:tableStyleId>
              </a:tblPr>
              <a:tblGrid>
                <a:gridCol w="107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sng"/>
                        <a:t>SID</a:t>
                      </a:r>
                      <a:endParaRPr sz="1900" b="1" u="sng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sng"/>
                        <a:t>CID</a:t>
                      </a:r>
                      <a:endParaRPr sz="1900" b="1" u="sng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Grade</a:t>
                      </a:r>
                      <a:endParaRPr sz="19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s01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c11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A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s01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c22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B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s02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c11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A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s03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c11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B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s04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c22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A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s04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c11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B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3" name="Google Shape;163;p24"/>
          <p:cNvSpPr txBox="1"/>
          <p:nvPr/>
        </p:nvSpPr>
        <p:spPr>
          <a:xfrm>
            <a:off x="11611863" y="5280350"/>
            <a:ext cx="17469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STUDENT(</a:t>
            </a:r>
            <a:r>
              <a:rPr lang="en-US" sz="1700" b="1" u="sng">
                <a:solidFill>
                  <a:schemeClr val="dk1"/>
                </a:solidFill>
              </a:rPr>
              <a:t>SID,</a:t>
            </a:r>
            <a:r>
              <a:rPr lang="en-US" sz="1700">
                <a:solidFill>
                  <a:schemeClr val="dk1"/>
                </a:solidFill>
              </a:rPr>
              <a:t> Sname)</a:t>
            </a:r>
            <a:endParaRPr sz="1700"/>
          </a:p>
        </p:txBody>
      </p:sp>
      <p:sp>
        <p:nvSpPr>
          <p:cNvPr id="164" name="Google Shape;164;p24"/>
          <p:cNvSpPr txBox="1"/>
          <p:nvPr/>
        </p:nvSpPr>
        <p:spPr>
          <a:xfrm>
            <a:off x="15058275" y="7290275"/>
            <a:ext cx="24576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STUDENT_COURSE(</a:t>
            </a:r>
            <a:r>
              <a:rPr lang="en-US" sz="1700" b="1" u="sng">
                <a:solidFill>
                  <a:schemeClr val="dk1"/>
                </a:solidFill>
              </a:rPr>
              <a:t>SID, CID,</a:t>
            </a:r>
            <a:r>
              <a:rPr lang="en-US" sz="1700">
                <a:solidFill>
                  <a:schemeClr val="dk1"/>
                </a:solidFill>
              </a:rPr>
              <a:t> Grade)</a:t>
            </a:r>
            <a:endParaRPr sz="1700"/>
          </a:p>
        </p:txBody>
      </p:sp>
      <p:sp>
        <p:nvSpPr>
          <p:cNvPr id="165" name="Google Shape;165;p24"/>
          <p:cNvSpPr txBox="1"/>
          <p:nvPr/>
        </p:nvSpPr>
        <p:spPr>
          <a:xfrm>
            <a:off x="7345400" y="4681800"/>
            <a:ext cx="3904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COURSE(</a:t>
            </a:r>
            <a:r>
              <a:rPr lang="en-US" sz="1700" b="1" u="sng">
                <a:solidFill>
                  <a:schemeClr val="dk1"/>
                </a:solidFill>
              </a:rPr>
              <a:t>CID,</a:t>
            </a:r>
            <a:r>
              <a:rPr lang="en-US" sz="1700">
                <a:solidFill>
                  <a:schemeClr val="dk1"/>
                </a:solidFill>
              </a:rPr>
              <a:t> Cname, Faculty, FID)</a:t>
            </a:r>
            <a:endParaRPr sz="1700"/>
          </a:p>
        </p:txBody>
      </p:sp>
      <p:sp>
        <p:nvSpPr>
          <p:cNvPr id="166" name="Google Shape;166;p24"/>
          <p:cNvSpPr txBox="1"/>
          <p:nvPr/>
        </p:nvSpPr>
        <p:spPr>
          <a:xfrm>
            <a:off x="7773738" y="8641475"/>
            <a:ext cx="3476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FACULTY(</a:t>
            </a:r>
            <a:r>
              <a:rPr lang="en-US" sz="1700" b="1" u="sng">
                <a:solidFill>
                  <a:schemeClr val="dk1"/>
                </a:solidFill>
              </a:rPr>
              <a:t>FID,</a:t>
            </a:r>
            <a:r>
              <a:rPr lang="en-US" sz="1700">
                <a:solidFill>
                  <a:schemeClr val="dk1"/>
                </a:solidFill>
              </a:rPr>
              <a:t> Faculty, FPhone)</a:t>
            </a:r>
            <a:endParaRPr sz="1700"/>
          </a:p>
        </p:txBody>
      </p:sp>
      <p:cxnSp>
        <p:nvCxnSpPr>
          <p:cNvPr id="167" name="Google Shape;167;p24"/>
          <p:cNvCxnSpPr/>
          <p:nvPr/>
        </p:nvCxnSpPr>
        <p:spPr>
          <a:xfrm rot="10800000" flipH="1">
            <a:off x="5989000" y="5214000"/>
            <a:ext cx="1444500" cy="1233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" name="Google Shape;168;p24"/>
          <p:cNvCxnSpPr/>
          <p:nvPr/>
        </p:nvCxnSpPr>
        <p:spPr>
          <a:xfrm rot="10800000" flipH="1">
            <a:off x="5971400" y="7345400"/>
            <a:ext cx="1374000" cy="422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69" name="Google Shape;169;p24"/>
          <p:cNvGraphicFramePr/>
          <p:nvPr/>
        </p:nvGraphicFramePr>
        <p:xfrm>
          <a:off x="7433500" y="6517475"/>
          <a:ext cx="4262975" cy="1462569"/>
        </p:xfrm>
        <a:graphic>
          <a:graphicData uri="http://schemas.openxmlformats.org/drawingml/2006/table">
            <a:tbl>
              <a:tblPr>
                <a:noFill/>
                <a:tableStyleId>{117D3B46-A582-452F-B1B7-82CB6C0C0DEB}</a:tableStyleId>
              </a:tblPr>
              <a:tblGrid>
                <a:gridCol w="72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1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sng"/>
                        <a:t>FID</a:t>
                      </a:r>
                      <a:endParaRPr sz="1900" b="1" u="sng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Faculty</a:t>
                      </a:r>
                      <a:endParaRPr sz="19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FPhone</a:t>
                      </a:r>
                      <a:endParaRPr sz="19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Upper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10111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Lower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11120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0" name="Google Shape;170;p24"/>
          <p:cNvGraphicFramePr/>
          <p:nvPr/>
        </p:nvGraphicFramePr>
        <p:xfrm>
          <a:off x="7433500" y="2605850"/>
          <a:ext cx="3816650" cy="1462569"/>
        </p:xfrm>
        <a:graphic>
          <a:graphicData uri="http://schemas.openxmlformats.org/drawingml/2006/table">
            <a:tbl>
              <a:tblPr>
                <a:noFill/>
                <a:tableStyleId>{117D3B46-A582-452F-B1B7-82CB6C0C0DEB}</a:tableStyleId>
              </a:tblPr>
              <a:tblGrid>
                <a:gridCol w="110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sng"/>
                        <a:t>CID</a:t>
                      </a:r>
                      <a:endParaRPr sz="1900" b="1" u="sng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Cname</a:t>
                      </a:r>
                      <a:endParaRPr sz="19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FID</a:t>
                      </a:r>
                      <a:endParaRPr sz="19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c11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DB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c22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Prog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7773750" y="381000"/>
            <a:ext cx="94974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Solution: Relations in 3NF + Normalized ERD</a:t>
            </a:r>
            <a:endParaRPr/>
          </a:p>
        </p:txBody>
      </p:sp>
      <p:graphicFrame>
        <p:nvGraphicFramePr>
          <p:cNvPr id="176" name="Google Shape;176;p25"/>
          <p:cNvGraphicFramePr/>
          <p:nvPr/>
        </p:nvGraphicFramePr>
        <p:xfrm>
          <a:off x="11611875" y="2605850"/>
          <a:ext cx="2148750" cy="1713865"/>
        </p:xfrm>
        <a:graphic>
          <a:graphicData uri="http://schemas.openxmlformats.org/drawingml/2006/table">
            <a:tbl>
              <a:tblPr>
                <a:noFill/>
                <a:tableStyleId>{117D3B46-A582-452F-B1B7-82CB6C0C0DEB}</a:tableStyleId>
              </a:tblPr>
              <a:tblGrid>
                <a:gridCol w="78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sng"/>
                        <a:t>SID</a:t>
                      </a:r>
                      <a:endParaRPr sz="1900" b="1" u="sng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Sname</a:t>
                      </a:r>
                      <a:endParaRPr sz="1900" b="1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s01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Alex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s02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James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s03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Smith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s04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Betty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7" name="Google Shape;177;p25"/>
          <p:cNvGraphicFramePr/>
          <p:nvPr/>
        </p:nvGraphicFramePr>
        <p:xfrm>
          <a:off x="1561575" y="6660988"/>
          <a:ext cx="4189525" cy="1462569"/>
        </p:xfrm>
        <a:graphic>
          <a:graphicData uri="http://schemas.openxmlformats.org/drawingml/2006/table">
            <a:tbl>
              <a:tblPr>
                <a:noFill/>
                <a:tableStyleId>{117D3B46-A582-452F-B1B7-82CB6C0C0DEB}</a:tableStyleId>
              </a:tblPr>
              <a:tblGrid>
                <a:gridCol w="69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sng"/>
                        <a:t>CID</a:t>
                      </a:r>
                      <a:endParaRPr sz="1900" b="1" u="sng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Cname</a:t>
                      </a:r>
                      <a:endParaRPr sz="19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Faculty</a:t>
                      </a:r>
                      <a:endParaRPr sz="19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FPhone</a:t>
                      </a:r>
                      <a:endParaRPr sz="19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c11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DB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Upper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10111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c22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Prog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Lower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11120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8" name="Google Shape;178;p25"/>
          <p:cNvGraphicFramePr/>
          <p:nvPr/>
        </p:nvGraphicFramePr>
        <p:xfrm>
          <a:off x="14688450" y="2605850"/>
          <a:ext cx="2827350" cy="3412661"/>
        </p:xfrm>
        <a:graphic>
          <a:graphicData uri="http://schemas.openxmlformats.org/drawingml/2006/table">
            <a:tbl>
              <a:tblPr>
                <a:noFill/>
                <a:tableStyleId>{117D3B46-A582-452F-B1B7-82CB6C0C0DEB}</a:tableStyleId>
              </a:tblPr>
              <a:tblGrid>
                <a:gridCol w="107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sng"/>
                        <a:t>SID</a:t>
                      </a:r>
                      <a:endParaRPr sz="1900" b="1" u="sng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sng"/>
                        <a:t>CID</a:t>
                      </a:r>
                      <a:endParaRPr sz="1900" b="1" u="sng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Grade</a:t>
                      </a:r>
                      <a:endParaRPr sz="19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s01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c11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A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s01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c22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B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s02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c11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A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s03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c11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B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s04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c22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A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s04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c11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B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9" name="Google Shape;179;p25"/>
          <p:cNvSpPr txBox="1"/>
          <p:nvPr/>
        </p:nvSpPr>
        <p:spPr>
          <a:xfrm>
            <a:off x="11611863" y="5280350"/>
            <a:ext cx="17469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STUDENT(</a:t>
            </a:r>
            <a:r>
              <a:rPr lang="en-US" sz="1700" b="1" u="sng">
                <a:solidFill>
                  <a:schemeClr val="dk1"/>
                </a:solidFill>
              </a:rPr>
              <a:t>SID,</a:t>
            </a:r>
            <a:r>
              <a:rPr lang="en-US" sz="1700">
                <a:solidFill>
                  <a:schemeClr val="dk1"/>
                </a:solidFill>
              </a:rPr>
              <a:t> Sname)</a:t>
            </a:r>
            <a:endParaRPr sz="1700"/>
          </a:p>
        </p:txBody>
      </p:sp>
      <p:sp>
        <p:nvSpPr>
          <p:cNvPr id="180" name="Google Shape;180;p25"/>
          <p:cNvSpPr txBox="1"/>
          <p:nvPr/>
        </p:nvSpPr>
        <p:spPr>
          <a:xfrm>
            <a:off x="15058275" y="7290275"/>
            <a:ext cx="24576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STUDENT_COURSE(</a:t>
            </a:r>
            <a:r>
              <a:rPr lang="en-US" sz="1700" b="1" u="sng">
                <a:solidFill>
                  <a:schemeClr val="dk1"/>
                </a:solidFill>
              </a:rPr>
              <a:t>SID, CID,</a:t>
            </a:r>
            <a:r>
              <a:rPr lang="en-US" sz="1700">
                <a:solidFill>
                  <a:schemeClr val="dk1"/>
                </a:solidFill>
              </a:rPr>
              <a:t> Grade)</a:t>
            </a:r>
            <a:endParaRPr sz="1700"/>
          </a:p>
        </p:txBody>
      </p:sp>
      <p:sp>
        <p:nvSpPr>
          <p:cNvPr id="181" name="Google Shape;181;p25"/>
          <p:cNvSpPr txBox="1"/>
          <p:nvPr/>
        </p:nvSpPr>
        <p:spPr>
          <a:xfrm>
            <a:off x="7345400" y="4681800"/>
            <a:ext cx="3904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COURSE(</a:t>
            </a:r>
            <a:r>
              <a:rPr lang="en-US" sz="1700" b="1" u="sng">
                <a:solidFill>
                  <a:schemeClr val="dk1"/>
                </a:solidFill>
              </a:rPr>
              <a:t>CID,</a:t>
            </a:r>
            <a:r>
              <a:rPr lang="en-US" sz="1700">
                <a:solidFill>
                  <a:schemeClr val="dk1"/>
                </a:solidFill>
              </a:rPr>
              <a:t> Cname, Faculty, FID)</a:t>
            </a:r>
            <a:endParaRPr sz="1700"/>
          </a:p>
        </p:txBody>
      </p:sp>
      <p:sp>
        <p:nvSpPr>
          <p:cNvPr id="182" name="Google Shape;182;p25"/>
          <p:cNvSpPr txBox="1"/>
          <p:nvPr/>
        </p:nvSpPr>
        <p:spPr>
          <a:xfrm>
            <a:off x="7773738" y="8641475"/>
            <a:ext cx="3476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FACULTY(</a:t>
            </a:r>
            <a:r>
              <a:rPr lang="en-US" sz="1700" b="1" u="sng">
                <a:solidFill>
                  <a:schemeClr val="dk1"/>
                </a:solidFill>
              </a:rPr>
              <a:t>FID,</a:t>
            </a:r>
            <a:r>
              <a:rPr lang="en-US" sz="1700">
                <a:solidFill>
                  <a:schemeClr val="dk1"/>
                </a:solidFill>
              </a:rPr>
              <a:t> Faculty, FPhone)</a:t>
            </a:r>
            <a:endParaRPr sz="1700"/>
          </a:p>
        </p:txBody>
      </p:sp>
      <p:cxnSp>
        <p:nvCxnSpPr>
          <p:cNvPr id="183" name="Google Shape;183;p25"/>
          <p:cNvCxnSpPr/>
          <p:nvPr/>
        </p:nvCxnSpPr>
        <p:spPr>
          <a:xfrm rot="10800000" flipH="1">
            <a:off x="5971400" y="7345400"/>
            <a:ext cx="1374000" cy="422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84" name="Google Shape;184;p25"/>
          <p:cNvGraphicFramePr/>
          <p:nvPr/>
        </p:nvGraphicFramePr>
        <p:xfrm>
          <a:off x="7433500" y="6517475"/>
          <a:ext cx="4262975" cy="1462569"/>
        </p:xfrm>
        <a:graphic>
          <a:graphicData uri="http://schemas.openxmlformats.org/drawingml/2006/table">
            <a:tbl>
              <a:tblPr>
                <a:noFill/>
                <a:tableStyleId>{117D3B46-A582-452F-B1B7-82CB6C0C0DEB}</a:tableStyleId>
              </a:tblPr>
              <a:tblGrid>
                <a:gridCol w="72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1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sng"/>
                        <a:t>FID</a:t>
                      </a:r>
                      <a:endParaRPr sz="1900" b="1" u="sng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Faculty</a:t>
                      </a:r>
                      <a:endParaRPr sz="19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FPhone</a:t>
                      </a:r>
                      <a:endParaRPr sz="19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Upper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10111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Lower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11120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5" name="Google Shape;185;p25"/>
          <p:cNvGraphicFramePr/>
          <p:nvPr/>
        </p:nvGraphicFramePr>
        <p:xfrm>
          <a:off x="7433500" y="2605850"/>
          <a:ext cx="3816650" cy="1462569"/>
        </p:xfrm>
        <a:graphic>
          <a:graphicData uri="http://schemas.openxmlformats.org/drawingml/2006/table">
            <a:tbl>
              <a:tblPr>
                <a:noFill/>
                <a:tableStyleId>{117D3B46-A582-452F-B1B7-82CB6C0C0DEB}</a:tableStyleId>
              </a:tblPr>
              <a:tblGrid>
                <a:gridCol w="110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sng"/>
                        <a:t>CID</a:t>
                      </a:r>
                      <a:endParaRPr sz="1900" b="1" u="sng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Cname</a:t>
                      </a:r>
                      <a:endParaRPr sz="1900"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FID</a:t>
                      </a:r>
                      <a:endParaRPr sz="19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c11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DB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c22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Prog</a:t>
                      </a:r>
                      <a:endParaRPr sz="1900"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2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800" y="392813"/>
            <a:ext cx="5367400" cy="58014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25"/>
          <p:cNvCxnSpPr/>
          <p:nvPr/>
        </p:nvCxnSpPr>
        <p:spPr>
          <a:xfrm rot="10800000" flipH="1">
            <a:off x="5989000" y="5214000"/>
            <a:ext cx="1444500" cy="1233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body" idx="1"/>
          </p:nvPr>
        </p:nvSpPr>
        <p:spPr>
          <a:xfrm>
            <a:off x="1098550" y="2085700"/>
            <a:ext cx="1558260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8500" lvl="0" indent="-762000" algn="l" rtl="0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en-US"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enrichment activities on conversion to BCNF/4NF under the assessment section </a:t>
            </a:r>
            <a:r>
              <a:rPr lang="en-US" sz="3800" b="0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0"/>
          </a:p>
          <a:p>
            <a:pPr marL="1371600" lvl="1" indent="-723900" algn="l" rtl="0">
              <a:spcBef>
                <a:spcPts val="1200"/>
              </a:spcBef>
              <a:spcAft>
                <a:spcPts val="0"/>
              </a:spcAft>
              <a:buSzPts val="3200"/>
              <a:buChar char="○"/>
            </a:pPr>
            <a:r>
              <a:rPr lang="en-US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Attempt activities 8.1, 8.2, and 8.3</a:t>
            </a:r>
            <a:endParaRPr sz="3200"/>
          </a:p>
        </p:txBody>
      </p:sp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Activities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>
            <a:spLocks noGrp="1"/>
          </p:cNvSpPr>
          <p:nvPr>
            <p:ph type="body" idx="1"/>
          </p:nvPr>
        </p:nvSpPr>
        <p:spPr>
          <a:xfrm>
            <a:off x="1098550" y="2085700"/>
            <a:ext cx="1098510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8500" lvl="0" indent="-635000" algn="l" rtl="0">
              <a:lnSpc>
                <a:spcPct val="150000"/>
              </a:lnSpc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/>
              <a:t>More Normal Forms</a:t>
            </a:r>
            <a:endParaRPr sz="3000" b="1"/>
          </a:p>
          <a:p>
            <a:pPr marL="1371600" lvl="1" indent="-6350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3000"/>
              <a:buChar char="○"/>
            </a:pPr>
            <a:r>
              <a:rPr lang="en-US" sz="3000"/>
              <a:t>Conversion to BCNF</a:t>
            </a:r>
            <a:endParaRPr sz="3000"/>
          </a:p>
          <a:p>
            <a:pPr marL="1371600" lvl="1" indent="-6350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3000"/>
              <a:buChar char="○"/>
            </a:pPr>
            <a:r>
              <a:rPr lang="en-US" sz="3000"/>
              <a:t>Conversion to 4NF</a:t>
            </a:r>
            <a:endParaRPr sz="3000"/>
          </a:p>
          <a:p>
            <a:pPr marL="698500" lvl="0" indent="-635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/>
              <a:t>Example: </a:t>
            </a:r>
            <a:endParaRPr sz="3000" b="1"/>
          </a:p>
          <a:p>
            <a:pPr marL="1371600" lvl="1" indent="-635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Char char="○"/>
            </a:pPr>
            <a:r>
              <a:rPr lang="en-US" sz="3000"/>
              <a:t>ER design and normalization problem </a:t>
            </a:r>
            <a:endParaRPr sz="3000"/>
          </a:p>
          <a:p>
            <a:pPr marL="698500" lvl="0" indent="-635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/>
              <a:t>In summary, relational DB design </a:t>
            </a:r>
            <a:endParaRPr sz="3000" b="1"/>
          </a:p>
          <a:p>
            <a:pPr marL="1371600" lvl="1" indent="-635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Module 1: E-R modeling</a:t>
            </a:r>
            <a:endParaRPr sz="3000"/>
          </a:p>
          <a:p>
            <a:pPr marL="1371600" lvl="1" indent="-635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Module 2: Functional dependency</a:t>
            </a:r>
            <a:endParaRPr sz="3000"/>
          </a:p>
          <a:p>
            <a:pPr marL="1371600" lvl="1" indent="-635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Module 3: Database normalization</a:t>
            </a:r>
            <a:endParaRPr sz="3000"/>
          </a:p>
        </p:txBody>
      </p:sp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reeze">
  <a:themeElements>
    <a:clrScheme name="Custom 3">
      <a:dk1>
        <a:srgbClr val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eeze">
  <a:themeElements>
    <a:clrScheme name="Custom 3">
      <a:dk1>
        <a:srgbClr val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355493204E834F89A8914F0B829508" ma:contentTypeVersion="13" ma:contentTypeDescription="Create a new document." ma:contentTypeScope="" ma:versionID="0eca9eb30d0288fbd3b385ef63dc5a34">
  <xsd:schema xmlns:xsd="http://www.w3.org/2001/XMLSchema" xmlns:xs="http://www.w3.org/2001/XMLSchema" xmlns:p="http://schemas.microsoft.com/office/2006/metadata/properties" xmlns:ns2="57db6fc0-2530-4489-bd2f-42335d65b94d" xmlns:ns3="88c1e295-a029-41eb-a982-8bcc7d01c0cb" targetNamespace="http://schemas.microsoft.com/office/2006/metadata/properties" ma:root="true" ma:fieldsID="25cf073f56d7c1f7aaa380ed20c21a91" ns2:_="" ns3:_="">
    <xsd:import namespace="57db6fc0-2530-4489-bd2f-42335d65b94d"/>
    <xsd:import namespace="88c1e295-a029-41eb-a982-8bcc7d01c0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db6fc0-2530-4489-bd2f-42335d65b9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11040b95-0fdc-46ce-be91-73dc895452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c1e295-a029-41eb-a982-8bcc7d01c0cb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6ff33028-2b61-4d25-8a3d-7faf130a0142}" ma:internalName="TaxCatchAll" ma:showField="CatchAllData" ma:web="88c1e295-a029-41eb-a982-8bcc7d01c0c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AF1998-DB18-482C-8847-DF830980D9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BB62D9-617C-4584-98ED-BAB86091B3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db6fc0-2530-4489-bd2f-42335d65b94d"/>
    <ds:schemaRef ds:uri="88c1e295-a029-41eb-a982-8bcc7d01c0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710</Words>
  <Application>Microsoft Office PowerPoint</Application>
  <PresentationFormat>Custom</PresentationFormat>
  <Paragraphs>347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Noto Sans Symbols</vt:lpstr>
      <vt:lpstr>Helvetica Neue</vt:lpstr>
      <vt:lpstr>Breeze</vt:lpstr>
      <vt:lpstr>Breeze</vt:lpstr>
      <vt:lpstr>Relational Database Design</vt:lpstr>
      <vt:lpstr>Lesson 9: DB design example  (Normalization + ERD)</vt:lpstr>
      <vt:lpstr>Solution: Relation in 1NF</vt:lpstr>
      <vt:lpstr>Solution: Relations in 2NF</vt:lpstr>
      <vt:lpstr>Solution: Relations in 3NF</vt:lpstr>
      <vt:lpstr>Solution: Relations in 3NF</vt:lpstr>
      <vt:lpstr>Solution: Relations in 3NF + Normalized ERD</vt:lpstr>
      <vt:lpstr>Activities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Design</dc:title>
  <cp:lastModifiedBy>Abby Adkins</cp:lastModifiedBy>
  <cp:revision>2</cp:revision>
  <dcterms:modified xsi:type="dcterms:W3CDTF">2024-01-12T20:48:38Z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60D7E6F4-845C-4C39-A223-89F1449A518C</vt:lpwstr>
  </property>
  <property fmtid="{D5CDD505-2E9C-101B-9397-08002B2CF9AE}" pid="3" name="ArticulatePath">
    <vt:lpwstr>Lecture 9 - Relational Database Design</vt:lpwstr>
  </property>
</Properties>
</file>