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35"/>
  </p:notesMasterIdLst>
  <p:sldIdLst>
    <p:sldId id="259" r:id="rId5"/>
    <p:sldId id="262" r:id="rId6"/>
    <p:sldId id="263" r:id="rId7"/>
    <p:sldId id="264" r:id="rId8"/>
    <p:sldId id="288" r:id="rId9"/>
    <p:sldId id="266" r:id="rId10"/>
    <p:sldId id="267" r:id="rId11"/>
    <p:sldId id="268" r:id="rId12"/>
    <p:sldId id="287" r:id="rId13"/>
    <p:sldId id="269" r:id="rId14"/>
    <p:sldId id="270" r:id="rId15"/>
    <p:sldId id="271" r:id="rId16"/>
    <p:sldId id="272" r:id="rId17"/>
    <p:sldId id="273" r:id="rId18"/>
    <p:sldId id="275" r:id="rId19"/>
    <p:sldId id="274" r:id="rId20"/>
    <p:sldId id="276" r:id="rId21"/>
    <p:sldId id="277" r:id="rId22"/>
    <p:sldId id="278" r:id="rId23"/>
    <p:sldId id="279" r:id="rId24"/>
    <p:sldId id="289" r:id="rId25"/>
    <p:sldId id="281" r:id="rId26"/>
    <p:sldId id="280" r:id="rId27"/>
    <p:sldId id="282" r:id="rId28"/>
    <p:sldId id="283" r:id="rId29"/>
    <p:sldId id="290" r:id="rId30"/>
    <p:sldId id="284" r:id="rId31"/>
    <p:sldId id="285" r:id="rId32"/>
    <p:sldId id="286" r:id="rId33"/>
    <p:sldId id="265" r:id="rId34"/>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0609A-D6D1-4398-8205-3727AD454177}" v="1" dt="2023-05-09T15:11:37.596"/>
    <p1510:client id="{6AD5E037-7EB6-5E87-6C38-A6EA964E9895}" v="3" dt="2023-09-10T20:07:15.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3"/>
    <p:restoredTop sz="62789"/>
  </p:normalViewPr>
  <p:slideViewPr>
    <p:cSldViewPr snapToGrid="0" snapToObjects="1">
      <p:cViewPr varScale="1">
        <p:scale>
          <a:sx n="48" d="100"/>
          <a:sy n="48" d="100"/>
        </p:scale>
        <p:origin x="688" y="208"/>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rosen@iit.edu" userId="S::urn:spo:guest#jrosen@iit.edu::" providerId="AD" clId="Web-{6AD5E037-7EB6-5E87-6C38-A6EA964E9895}"/>
    <pc:docChg chg="modSld">
      <pc:chgData name="jrosen@iit.edu" userId="S::urn:spo:guest#jrosen@iit.edu::" providerId="AD" clId="Web-{6AD5E037-7EB6-5E87-6C38-A6EA964E9895}" dt="2023-09-10T20:07:15.134" v="2" actId="20577"/>
      <pc:docMkLst>
        <pc:docMk/>
      </pc:docMkLst>
      <pc:sldChg chg="modSp">
        <pc:chgData name="jrosen@iit.edu" userId="S::urn:spo:guest#jrosen@iit.edu::" providerId="AD" clId="Web-{6AD5E037-7EB6-5E87-6C38-A6EA964E9895}" dt="2023-09-10T20:07:15.134" v="2" actId="20577"/>
        <pc:sldMkLst>
          <pc:docMk/>
          <pc:sldMk cId="0" sldId="260"/>
        </pc:sldMkLst>
        <pc:spChg chg="mod">
          <ac:chgData name="jrosen@iit.edu" userId="S::urn:spo:guest#jrosen@iit.edu::" providerId="AD" clId="Web-{6AD5E037-7EB6-5E87-6C38-A6EA964E9895}" dt="2023-09-10T20:07:15.134" v="2" actId="20577"/>
          <ac:spMkLst>
            <pc:docMk/>
            <pc:sldMk cId="0" sldId="260"/>
            <ac:spMk id="5121" creationId="{4201BE09-6437-8CAC-DA00-D42CB41E2B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7AD0C-12B3-7D49-8AB1-3CDD1B339C77}" type="datetimeFigureOut">
              <a:rPr lang="en-US" smtClean="0"/>
              <a:t>7/25/24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E4751-2FA4-1F40-84D6-9A2F118C7913}" type="slidenum">
              <a:rPr lang="en-US" smtClean="0"/>
              <a:t>‹#›</a:t>
            </a:fld>
            <a:endParaRPr lang="en-US"/>
          </a:p>
        </p:txBody>
      </p:sp>
    </p:spTree>
    <p:extLst>
      <p:ext uri="{BB962C8B-B14F-4D97-AF65-F5344CB8AC3E}">
        <p14:creationId xmlns:p14="http://schemas.microsoft.com/office/powerpoint/2010/main" val="299583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lesson 3 of module 7 of Bayesian inference. </a:t>
            </a:r>
          </a:p>
        </p:txBody>
      </p:sp>
      <p:sp>
        <p:nvSpPr>
          <p:cNvPr id="4" name="Slide Number Placeholder 3"/>
          <p:cNvSpPr>
            <a:spLocks noGrp="1"/>
          </p:cNvSpPr>
          <p:nvPr>
            <p:ph type="sldNum" sz="quarter" idx="5"/>
          </p:nvPr>
        </p:nvSpPr>
        <p:spPr/>
        <p:txBody>
          <a:bodyPr/>
          <a:lstStyle/>
          <a:p>
            <a:fld id="{EA5E4751-2FA4-1F40-84D6-9A2F118C7913}" type="slidenum">
              <a:rPr lang="en-US" smtClean="0"/>
              <a:t>1</a:t>
            </a:fld>
            <a:endParaRPr lang="en-US"/>
          </a:p>
        </p:txBody>
      </p:sp>
    </p:spTree>
    <p:extLst>
      <p:ext uri="{BB962C8B-B14F-4D97-AF65-F5344CB8AC3E}">
        <p14:creationId xmlns:p14="http://schemas.microsoft.com/office/powerpoint/2010/main" val="2934663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The binomial model is a classic example of a Generalized Linear Model (GLM).</a:t>
            </a:r>
          </a:p>
          <a:p>
            <a:endParaRPr lang="en-US" dirty="0"/>
          </a:p>
          <a:p>
            <a:r>
              <a:rPr lang="en-US" dirty="0" err="1"/>
              <a:t>Syppose</a:t>
            </a:r>
            <a:r>
              <a:rPr lang="en-US" dirty="0"/>
              <a:t> our outcomes follow a binomial distribution </a:t>
            </a:r>
            <a:r>
              <a:rPr lang="en-US" dirty="0" err="1"/>
              <a:t>ith</a:t>
            </a:r>
            <a:r>
              <a:rPr lang="en-US" dirty="0"/>
              <a:t> some </a:t>
            </a:r>
            <a:r>
              <a:rPr lang="en-US" dirty="0" err="1"/>
              <a:t>n_i</a:t>
            </a:r>
            <a:r>
              <a:rPr lang="en-US" dirty="0"/>
              <a:t>, </a:t>
            </a:r>
            <a:r>
              <a:rPr lang="en-US" dirty="0" err="1"/>
              <a:t>mu_i</a:t>
            </a:r>
            <a:r>
              <a:rPr lang="en-US" dirty="0"/>
              <a:t> where the number of samples </a:t>
            </a:r>
            <a:r>
              <a:rPr lang="en-US" dirty="0" err="1"/>
              <a:t>n_i</a:t>
            </a:r>
            <a:r>
              <a:rPr lang="en-US" dirty="0"/>
              <a:t> is known. </a:t>
            </a:r>
            <a:r>
              <a:rPr lang="en-US" dirty="0" err="1"/>
              <a:t>mu_i</a:t>
            </a:r>
            <a:r>
              <a:rPr lang="en-US" dirty="0"/>
              <a:t>  represents the likelihood of a successful outcome where </a:t>
            </a:r>
            <a:r>
              <a:rPr lang="en-US" dirty="0" err="1"/>
              <a:t>y_i</a:t>
            </a:r>
            <a:r>
              <a:rPr lang="en-US" dirty="0"/>
              <a:t> is the actual number of successful outcomes. </a:t>
            </a:r>
          </a:p>
          <a:p>
            <a:endParaRPr lang="en-US" dirty="0"/>
          </a:p>
          <a:p>
            <a:r>
              <a:rPr lang="en-US" dirty="0"/>
              <a:t>The standard link function is the logit probability of success of mu: which follows this form. </a:t>
            </a:r>
          </a:p>
          <a:p>
            <a:endParaRPr lang="en-US" dirty="0"/>
          </a:p>
          <a:p>
            <a:r>
              <a:rPr lang="en-US" dirty="0"/>
              <a:t>The distribution for the data </a:t>
            </a:r>
          </a:p>
        </p:txBody>
      </p:sp>
      <p:sp>
        <p:nvSpPr>
          <p:cNvPr id="4" name="Slide Number Placeholder 3"/>
          <p:cNvSpPr>
            <a:spLocks noGrp="1"/>
          </p:cNvSpPr>
          <p:nvPr>
            <p:ph type="sldNum" sz="quarter" idx="5"/>
          </p:nvPr>
        </p:nvSpPr>
        <p:spPr/>
        <p:txBody>
          <a:bodyPr/>
          <a:lstStyle/>
          <a:p>
            <a:fld id="{EA5E4751-2FA4-1F40-84D6-9A2F118C7913}" type="slidenum">
              <a:rPr lang="en-US" smtClean="0"/>
              <a:t>10</a:t>
            </a:fld>
            <a:endParaRPr lang="en-US"/>
          </a:p>
        </p:txBody>
      </p:sp>
    </p:spTree>
    <p:extLst>
      <p:ext uri="{BB962C8B-B14F-4D97-AF65-F5344CB8AC3E}">
        <p14:creationId xmlns:p14="http://schemas.microsoft.com/office/powerpoint/2010/main" val="1662565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The probit function is another link function we commonly see. </a:t>
            </a:r>
            <a:r>
              <a:rPr lang="en-US" dirty="0"/>
              <a:t>It is the inverse of the standard normal cumulative distribution function (CDF). </a:t>
            </a:r>
            <a:r>
              <a:rPr lang="en-US" dirty="0">
                <a:solidFill>
                  <a:srgbClr val="0E0E0E"/>
                </a:solidFill>
                <a:effectLst/>
                <a:latin typeface=".SF NS"/>
              </a:rPr>
              <a:t>It is widely used in both econometrics and psychometrics. This is because it is the link function you want to use when modeling choices and preferences, where a normality assumption is reasonable.</a:t>
            </a:r>
          </a:p>
          <a:p>
            <a:endParaRPr lang="en-US" dirty="0"/>
          </a:p>
          <a:p>
            <a:r>
              <a:rPr lang="en-US" dirty="0">
                <a:solidFill>
                  <a:srgbClr val="0E0E0E"/>
                </a:solidFill>
                <a:effectLst/>
                <a:latin typeface=".SF NS"/>
              </a:rPr>
              <a:t>Both logit and probit links can be used for binary response models, but they imply different assumptions about the distribution of the error terms.</a:t>
            </a:r>
          </a:p>
          <a:p>
            <a:r>
              <a:rPr lang="en-US" dirty="0">
                <a:solidFill>
                  <a:srgbClr val="0E0E0E"/>
                </a:solidFill>
                <a:effectLst/>
                <a:latin typeface=".SF NS"/>
              </a:rPr>
              <a:t>• </a:t>
            </a:r>
            <a:r>
              <a:rPr lang="en-US" b="1" dirty="0">
                <a:solidFill>
                  <a:srgbClr val="0E0E0E"/>
                </a:solidFill>
                <a:effectLst/>
                <a:latin typeface=".SF NS"/>
              </a:rPr>
              <a:t>Logit Link:</a:t>
            </a:r>
            <a:r>
              <a:rPr lang="en-US" dirty="0">
                <a:solidFill>
                  <a:srgbClr val="0E0E0E"/>
                </a:solidFill>
                <a:effectLst/>
                <a:latin typeface=".SF NS"/>
              </a:rPr>
              <a:t> Assumes a logistic distribution of errors, leading to slightly heavier tails.</a:t>
            </a:r>
          </a:p>
          <a:p>
            <a:r>
              <a:rPr lang="en-US" dirty="0">
                <a:solidFill>
                  <a:srgbClr val="0E0E0E"/>
                </a:solidFill>
                <a:effectLst/>
                <a:latin typeface=".SF NS"/>
              </a:rPr>
              <a:t>• </a:t>
            </a:r>
            <a:r>
              <a:rPr lang="en-US" b="1" dirty="0">
                <a:solidFill>
                  <a:srgbClr val="0E0E0E"/>
                </a:solidFill>
                <a:effectLst/>
                <a:latin typeface=".SF NS"/>
              </a:rPr>
              <a:t>Probit Link:</a:t>
            </a:r>
            <a:r>
              <a:rPr lang="en-US" dirty="0">
                <a:solidFill>
                  <a:srgbClr val="0E0E0E"/>
                </a:solidFill>
                <a:effectLst/>
                <a:latin typeface=".SF NS"/>
              </a:rPr>
              <a:t> Assumes a standard normal distribution of errors, leading to thinner tails.</a:t>
            </a:r>
          </a:p>
          <a:p>
            <a:r>
              <a:rPr lang="en-US" dirty="0">
                <a:solidFill>
                  <a:srgbClr val="0E0E0E"/>
                </a:solidFill>
                <a:effectLst/>
                <a:latin typeface=".SF NS"/>
              </a:rPr>
              <a:t>• logit and probit will generally yield similar results except in the extremes of the probability distribution.</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11</a:t>
            </a:fld>
            <a:endParaRPr lang="en-US"/>
          </a:p>
        </p:txBody>
      </p:sp>
    </p:spTree>
    <p:extLst>
      <p:ext uri="{BB962C8B-B14F-4D97-AF65-F5344CB8AC3E}">
        <p14:creationId xmlns:p14="http://schemas.microsoft.com/office/powerpoint/2010/main" val="3022552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In many applications, we encounter extra variability beyond what the assumed sampling distribution can explain. This phenomenon is called overdispersion.</a:t>
            </a:r>
          </a:p>
          <a:p>
            <a:endParaRPr lang="en-US" dirty="0">
              <a:solidFill>
                <a:srgbClr val="0E0E0E"/>
              </a:solidFill>
              <a:effectLst/>
              <a:latin typeface=".SF NS"/>
            </a:endParaRPr>
          </a:p>
          <a:p>
            <a:r>
              <a:rPr lang="en-US" dirty="0">
                <a:solidFill>
                  <a:srgbClr val="0E0E0E"/>
                </a:solidFill>
                <a:effectLst/>
                <a:latin typeface=".SF NS"/>
              </a:rPr>
              <a:t>For instance, consider a logistic regression where the sampling unit is a litter of mice, and the response is the proportion of the litter born alive, modeled as binomial with explanatory variables like the mother’s age or maybe a drug dose that was administered.</a:t>
            </a:r>
          </a:p>
          <a:p>
            <a:endParaRPr lang="en-US" dirty="0">
              <a:solidFill>
                <a:srgbClr val="0E0E0E"/>
              </a:solidFill>
              <a:effectLst/>
              <a:latin typeface=".SF NS"/>
            </a:endParaRPr>
          </a:p>
          <a:p>
            <a:r>
              <a:rPr lang="en-US" dirty="0">
                <a:solidFill>
                  <a:srgbClr val="0E0E0E"/>
                </a:solidFill>
                <a:effectLst/>
                <a:latin typeface=".SF NS"/>
              </a:rPr>
              <a:t>The data might show more variation than expected under a simple binomial model, due to systematic differences among mothers.</a:t>
            </a:r>
          </a:p>
          <a:p>
            <a:endParaRPr lang="en-US" dirty="0">
              <a:solidFill>
                <a:srgbClr val="0E0E0E"/>
              </a:solidFill>
              <a:effectLst/>
              <a:latin typeface=".SF NS"/>
            </a:endParaRPr>
          </a:p>
          <a:p>
            <a:r>
              <a:rPr lang="en-US" dirty="0">
                <a:solidFill>
                  <a:srgbClr val="0E0E0E"/>
                </a:solidFill>
                <a:effectLst/>
                <a:latin typeface=".SF NS"/>
              </a:rPr>
              <a:t>To handle this, we can use hierarchical models. We introduce indicators for each mother, with these indicators themselves following a distribution. Common choices are the normal distribution, which is easy to interpret, or the beta distribution, which is conjugate to the binomial distribution. Another approach is to include a random effect, such as a normal error term, for each data point. This method allows us to account for the additional variation observed in the data, ensuring our model is more accurate and reliable.</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12</a:t>
            </a:fld>
            <a:endParaRPr lang="en-US"/>
          </a:p>
        </p:txBody>
      </p:sp>
    </p:spTree>
    <p:extLst>
      <p:ext uri="{BB962C8B-B14F-4D97-AF65-F5344CB8AC3E}">
        <p14:creationId xmlns:p14="http://schemas.microsoft.com/office/powerpoint/2010/main" val="1137774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Let’s discuss canonical link functions and offsets in generalized linear models.</a:t>
            </a:r>
          </a:p>
          <a:p>
            <a:endParaRPr lang="en-US" dirty="0">
              <a:solidFill>
                <a:srgbClr val="0E0E0E"/>
              </a:solidFill>
              <a:effectLst/>
              <a:latin typeface=".SF NS"/>
            </a:endParaRPr>
          </a:p>
          <a:p>
            <a:r>
              <a:rPr lang="en-US" b="1" dirty="0">
                <a:solidFill>
                  <a:srgbClr val="0E0E0E"/>
                </a:solidFill>
                <a:effectLst/>
                <a:latin typeface=".SF NS"/>
              </a:rPr>
              <a:t>Canonical Link Functions:</a:t>
            </a:r>
            <a:endParaRPr lang="en-US" dirty="0">
              <a:solidFill>
                <a:srgbClr val="0E0E0E"/>
              </a:solidFill>
              <a:effectLst/>
              <a:latin typeface=".SF NS"/>
            </a:endParaRPr>
          </a:p>
          <a:p>
            <a:r>
              <a:rPr lang="en-US" dirty="0">
                <a:solidFill>
                  <a:srgbClr val="0E0E0E"/>
                </a:solidFill>
                <a:effectLst/>
                <a:latin typeface=".SF NS"/>
              </a:rPr>
              <a:t>Canonical link functions are those where the function of the mean parameter appears in the exponent of the exponential family form of the probability distribution. These links are commonly used because of their convenient mathematical properties. However, using a canonical link is not mandatory. For example, the probit link for binomial models is not canonical but is still frequently used.</a:t>
            </a:r>
          </a:p>
          <a:p>
            <a:endParaRPr lang="en-US" dirty="0">
              <a:solidFill>
                <a:srgbClr val="0E0E0E"/>
              </a:solidFill>
              <a:effectLst/>
              <a:latin typeface=".SF NS"/>
            </a:endParaRPr>
          </a:p>
          <a:p>
            <a:r>
              <a:rPr lang="en-US" b="1" dirty="0">
                <a:solidFill>
                  <a:srgbClr val="0E0E0E"/>
                </a:solidFill>
                <a:effectLst/>
                <a:latin typeface=".SF NS"/>
              </a:rPr>
              <a:t>Offset:</a:t>
            </a:r>
            <a:endParaRPr lang="en-US" dirty="0">
              <a:solidFill>
                <a:srgbClr val="0E0E0E"/>
              </a:solidFill>
              <a:effectLst/>
              <a:latin typeface=".SF NS"/>
            </a:endParaRPr>
          </a:p>
          <a:p>
            <a:r>
              <a:rPr lang="en-US" dirty="0">
                <a:solidFill>
                  <a:srgbClr val="0E0E0E"/>
                </a:solidFill>
                <a:effectLst/>
                <a:latin typeface=".SF NS"/>
              </a:rPr>
              <a:t>An offset is a predictor with a known coefficient, typically used in Poisson models. It adjusts for different exposure times, volumes, or population sizes to ensure the model accurately reflects the data. For instance, in a Poisson model, the rate of occurrence is often adjusted for varying exposure times by adding a column to the explanatory variables matrix that contains the log of the exposure times. This column corresponds to a coefficient with a fixed value of one.</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13</a:t>
            </a:fld>
            <a:endParaRPr lang="en-US"/>
          </a:p>
        </p:txBody>
      </p:sp>
    </p:spTree>
    <p:extLst>
      <p:ext uri="{BB962C8B-B14F-4D97-AF65-F5344CB8AC3E}">
        <p14:creationId xmlns:p14="http://schemas.microsoft.com/office/powerpoint/2010/main" val="4014596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example to understand offsets in a generalized linear model.</a:t>
            </a:r>
          </a:p>
          <a:p>
            <a:endParaRPr lang="en-US" dirty="0"/>
          </a:p>
          <a:p>
            <a:r>
              <a:rPr lang="en-US" dirty="0"/>
              <a:t>Scenario:</a:t>
            </a:r>
          </a:p>
          <a:p>
            <a:r>
              <a:rPr lang="en-US" dirty="0"/>
              <a:t>Suppose we are modeling the number of incidents occurring within a given exposure time  T . These incidents follow a Poisson distribution with a rate  \mu  per unit time. The mean number of incidents is therefore  \mu T .</a:t>
            </a:r>
          </a:p>
          <a:p>
            <a:endParaRPr lang="en-US" dirty="0"/>
          </a:p>
          <a:p>
            <a:r>
              <a:rPr lang="en-US" dirty="0"/>
              <a:t>Link Function:</a:t>
            </a:r>
          </a:p>
          <a:p>
            <a:r>
              <a:rPr lang="en-US" dirty="0"/>
              <a:t>In a Poisson GLM, we typically use the log link function. The linear predictor is  \log(\mu) = \</a:t>
            </a:r>
            <a:r>
              <a:rPr lang="en-US" dirty="0" err="1"/>
              <a:t>eta_i</a:t>
            </a:r>
            <a:r>
              <a:rPr lang="en-US" dirty="0"/>
              <a:t> . However, since the mean of  y  is  \mu T , we need to adjust for the exposure time  T .</a:t>
            </a:r>
          </a:p>
          <a:p>
            <a:endParaRPr lang="en-US" dirty="0"/>
          </a:p>
          <a:p>
            <a:r>
              <a:rPr lang="en-US" dirty="0"/>
              <a:t>Application:</a:t>
            </a:r>
          </a:p>
          <a:p>
            <a:r>
              <a:rPr lang="en-US" dirty="0"/>
              <a:t>To correctly apply the Poisson GLM, we add a column to the matrix of explanatory variables  X  containing the values  \log(T) . We then fix the coefficient of this new column to 1. This process of including  \log(T)  as a predictor with a known coefficient is what we call an offset.</a:t>
            </a:r>
          </a:p>
          <a:p>
            <a:endParaRPr lang="en-US" dirty="0"/>
          </a:p>
          <a:p>
            <a:r>
              <a:rPr lang="en-US" dirty="0"/>
              <a:t>By using offsets, we can account for different exposure times, ensuring our model accurately reflects the underlying data.</a:t>
            </a:r>
          </a:p>
        </p:txBody>
      </p:sp>
      <p:sp>
        <p:nvSpPr>
          <p:cNvPr id="4" name="Slide Number Placeholder 3"/>
          <p:cNvSpPr>
            <a:spLocks noGrp="1"/>
          </p:cNvSpPr>
          <p:nvPr>
            <p:ph type="sldNum" sz="quarter" idx="5"/>
          </p:nvPr>
        </p:nvSpPr>
        <p:spPr/>
        <p:txBody>
          <a:bodyPr/>
          <a:lstStyle/>
          <a:p>
            <a:fld id="{EA5E4751-2FA4-1F40-84D6-9A2F118C7913}" type="slidenum">
              <a:rPr lang="en-US" smtClean="0"/>
              <a:t>14</a:t>
            </a:fld>
            <a:endParaRPr lang="en-US"/>
          </a:p>
        </p:txBody>
      </p:sp>
    </p:spTree>
    <p:extLst>
      <p:ext uri="{BB962C8B-B14F-4D97-AF65-F5344CB8AC3E}">
        <p14:creationId xmlns:p14="http://schemas.microsoft.com/office/powerpoint/2010/main" val="2024849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how to interpret the model parameters in generalized linear models.</a:t>
            </a:r>
          </a:p>
          <a:p>
            <a:endParaRPr lang="en-US" dirty="0"/>
          </a:p>
          <a:p>
            <a:r>
              <a:rPr lang="en-US" dirty="0"/>
              <a:t>Linear Models:</a:t>
            </a:r>
          </a:p>
          <a:p>
            <a:r>
              <a:rPr lang="en-US" dirty="0"/>
              <a:t>In linear models, the coefficient  \</a:t>
            </a:r>
            <a:r>
              <a:rPr lang="en-US" dirty="0" err="1"/>
              <a:t>beta_j</a:t>
            </a:r>
            <a:r>
              <a:rPr lang="en-US" dirty="0"/>
              <a:t>  represents the change in the outcome when the explanatory variable  </a:t>
            </a:r>
            <a:r>
              <a:rPr lang="en-US" dirty="0" err="1"/>
              <a:t>x_j</a:t>
            </a:r>
            <a:r>
              <a:rPr lang="en-US" dirty="0"/>
              <a:t>  is increased by one unit.</a:t>
            </a:r>
          </a:p>
          <a:p>
            <a:endParaRPr lang="en-US" dirty="0"/>
          </a:p>
          <a:p>
            <a:r>
              <a:rPr lang="en-US" dirty="0"/>
              <a:t>Generalized Linear Models:</a:t>
            </a:r>
          </a:p>
          <a:p>
            <a:r>
              <a:rPr lang="en-US" dirty="0"/>
              <a:t>In GLMs, the interpretation is slightly different. Here,  \</a:t>
            </a:r>
            <a:r>
              <a:rPr lang="en-US" dirty="0" err="1"/>
              <a:t>beta_j</a:t>
            </a:r>
            <a:r>
              <a:rPr lang="en-US" dirty="0"/>
              <a:t>  reflects the change in the link function  g(\mu)  when  </a:t>
            </a:r>
            <a:r>
              <a:rPr lang="en-US" dirty="0" err="1"/>
              <a:t>x_j</a:t>
            </a:r>
            <a:r>
              <a:rPr lang="en-US" dirty="0"/>
              <a:t>  changes. The effect of changing  </a:t>
            </a:r>
            <a:r>
              <a:rPr lang="en-US" dirty="0" err="1"/>
              <a:t>x_j</a:t>
            </a:r>
            <a:r>
              <a:rPr lang="en-US" dirty="0"/>
              <a:t>  depends on the current value of  x .</a:t>
            </a:r>
          </a:p>
        </p:txBody>
      </p:sp>
      <p:sp>
        <p:nvSpPr>
          <p:cNvPr id="4" name="Slide Number Placeholder 3"/>
          <p:cNvSpPr>
            <a:spLocks noGrp="1"/>
          </p:cNvSpPr>
          <p:nvPr>
            <p:ph type="sldNum" sz="quarter" idx="5"/>
          </p:nvPr>
        </p:nvSpPr>
        <p:spPr/>
        <p:txBody>
          <a:bodyPr/>
          <a:lstStyle/>
          <a:p>
            <a:fld id="{EA5E4751-2FA4-1F40-84D6-9A2F118C7913}" type="slidenum">
              <a:rPr lang="en-US" smtClean="0"/>
              <a:t>15</a:t>
            </a:fld>
            <a:endParaRPr lang="en-US"/>
          </a:p>
        </p:txBody>
      </p:sp>
    </p:spTree>
    <p:extLst>
      <p:ext uri="{BB962C8B-B14F-4D97-AF65-F5344CB8AC3E}">
        <p14:creationId xmlns:p14="http://schemas.microsoft.com/office/powerpoint/2010/main" val="3231368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translate these effects into the scale of  y , we measure changes relative to a baseline. Suppose  x_0  is a standard case with outcome  y_0 . We calculate  y_0  using the inverse of the link function:  y_0 = g^{-1}(x_0 \beta) .</a:t>
            </a:r>
          </a:p>
          <a:p>
            <a:endParaRPr lang="en-US" dirty="0"/>
          </a:p>
          <a:p>
            <a:r>
              <a:rPr lang="en-US" dirty="0"/>
              <a:t>When we change  x  by  \Delta x , the outcome changes from  y_0  to a new value  y . This new value is given by  y = g^{-1}(g(y_0) + (\Delta x) \beta) .</a:t>
            </a:r>
          </a:p>
        </p:txBody>
      </p:sp>
      <p:sp>
        <p:nvSpPr>
          <p:cNvPr id="4" name="Slide Number Placeholder 3"/>
          <p:cNvSpPr>
            <a:spLocks noGrp="1"/>
          </p:cNvSpPr>
          <p:nvPr>
            <p:ph type="sldNum" sz="quarter" idx="5"/>
          </p:nvPr>
        </p:nvSpPr>
        <p:spPr/>
        <p:txBody>
          <a:bodyPr/>
          <a:lstStyle/>
          <a:p>
            <a:fld id="{EA5E4751-2FA4-1F40-84D6-9A2F118C7913}" type="slidenum">
              <a:rPr lang="en-US" smtClean="0"/>
              <a:t>16</a:t>
            </a:fld>
            <a:endParaRPr lang="en-US"/>
          </a:p>
        </p:txBody>
      </p:sp>
    </p:spTree>
    <p:extLst>
      <p:ext uri="{BB962C8B-B14F-4D97-AF65-F5344CB8AC3E}">
        <p14:creationId xmlns:p14="http://schemas.microsoft.com/office/powerpoint/2010/main" val="1121307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we’ll discuss the different types of priors used for the regression coefficients \beta in generalized linear models.</a:t>
            </a:r>
          </a:p>
          <a:p>
            <a:endParaRPr lang="en-US" dirty="0"/>
          </a:p>
          <a:p>
            <a:r>
              <a:rPr lang="en-US" dirty="0"/>
              <a:t>Non-informative Priors:</a:t>
            </a:r>
          </a:p>
          <a:p>
            <a:r>
              <a:rPr lang="en-US" dirty="0"/>
              <a:t>When using a non-informative or flat prior distribution  p(\beta) \</a:t>
            </a:r>
            <a:r>
              <a:rPr lang="en-US" dirty="0" err="1"/>
              <a:t>propto</a:t>
            </a:r>
            <a:r>
              <a:rPr lang="en-US" dirty="0"/>
              <a:t> 1 , the posterior mode corresponds to the maximum likelihood estimate (MLE) for \beta. This classical approach yields approximate posterior inference using a normal approximation at the mode.</a:t>
            </a:r>
          </a:p>
          <a:p>
            <a:endParaRPr lang="en-US" dirty="0"/>
          </a:p>
          <a:p>
            <a:r>
              <a:rPr lang="en-US" dirty="0"/>
              <a:t>Conjugate Priors:</a:t>
            </a:r>
          </a:p>
          <a:p>
            <a:r>
              <a:rPr lang="en-US" dirty="0"/>
              <a:t>Conjugate priors allow us to express prior information about \beta in terms of hypothetical data. This involves augmenting the data vector and model matrix with hypothetical observations and predictors. We then apply a non-informative prior to \beta in the augmented model, facilitating computation with iterative methods.</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17</a:t>
            </a:fld>
            <a:endParaRPr lang="en-US"/>
          </a:p>
        </p:txBody>
      </p:sp>
    </p:spTree>
    <p:extLst>
      <p:ext uri="{BB962C8B-B14F-4D97-AF65-F5344CB8AC3E}">
        <p14:creationId xmlns:p14="http://schemas.microsoft.com/office/powerpoint/2010/main" val="1449966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Non-conjugate Priors:</a:t>
            </a:r>
          </a:p>
          <a:p>
            <a:r>
              <a:rPr lang="en-US" dirty="0"/>
              <a:t>Sometimes, it is more natural to directly model the prior information using a normal distribution, such as  p(\beta | \beta_0, \Sigma_0) = N(\beta_0, \Sigma_0) , where (\beta_0, \Sigma_0) are known. This approach is particularly suitable for computation based on normal approximations to the likelihood.</a:t>
            </a:r>
          </a:p>
          <a:p>
            <a:endParaRPr lang="en-US" dirty="0"/>
          </a:p>
          <a:p>
            <a:r>
              <a:rPr lang="en-US" dirty="0"/>
              <a:t>Hierarchical GLM:</a:t>
            </a:r>
          </a:p>
          <a:p>
            <a:r>
              <a:rPr lang="en-US" dirty="0"/>
              <a:t>In hierarchical models, some coefficients \beta are modeled as exchangeable, with a common population distribution. We use hyperpriors for the unknown parameters, similar to the approach in linear models.</a:t>
            </a:r>
          </a:p>
        </p:txBody>
      </p:sp>
      <p:sp>
        <p:nvSpPr>
          <p:cNvPr id="4" name="Slide Number Placeholder 3"/>
          <p:cNvSpPr>
            <a:spLocks noGrp="1"/>
          </p:cNvSpPr>
          <p:nvPr>
            <p:ph type="sldNum" sz="quarter" idx="5"/>
          </p:nvPr>
        </p:nvSpPr>
        <p:spPr/>
        <p:txBody>
          <a:bodyPr/>
          <a:lstStyle/>
          <a:p>
            <a:fld id="{EA5E4751-2FA4-1F40-84D6-9A2F118C7913}" type="slidenum">
              <a:rPr lang="en-US" smtClean="0"/>
              <a:t>18</a:t>
            </a:fld>
            <a:endParaRPr lang="en-US"/>
          </a:p>
        </p:txBody>
      </p:sp>
    </p:spTree>
    <p:extLst>
      <p:ext uri="{BB962C8B-B14F-4D97-AF65-F5344CB8AC3E}">
        <p14:creationId xmlns:p14="http://schemas.microsoft.com/office/powerpoint/2010/main" val="479842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how to estimate posterior distributions in generalized linear models.</a:t>
            </a:r>
          </a:p>
          <a:p>
            <a:endParaRPr lang="en-US" dirty="0"/>
          </a:p>
          <a:p>
            <a:r>
              <a:rPr lang="en-US" dirty="0"/>
              <a:t>MCMC Methods:</a:t>
            </a:r>
          </a:p>
          <a:p>
            <a:r>
              <a:rPr lang="en-US" dirty="0"/>
              <a:t>Posterior distributions of parameters can be estimated using Markov Chain Monte Carlo (MCMC) methods, implemented in software like R. Often, a Metropolis within Gibbs sampler is necessary because the full conditional distributions do not have standard forms in many GLMs.</a:t>
            </a:r>
          </a:p>
          <a:p>
            <a:endParaRPr lang="en-US" dirty="0"/>
          </a:p>
          <a:p>
            <a:r>
              <a:rPr lang="en-US" dirty="0"/>
              <a:t>Alternative Approach:</a:t>
            </a:r>
          </a:p>
          <a:p>
            <a:r>
              <a:rPr lang="en-US" dirty="0"/>
              <a:t>Another approach is to approximate the sampling distribution using a carefully chosen approximation. This can simplify the computational process.</a:t>
            </a:r>
          </a:p>
          <a:p>
            <a:endParaRPr lang="en-US" dirty="0"/>
          </a:p>
          <a:p>
            <a:r>
              <a:rPr lang="en-US" dirty="0"/>
              <a:t>Ideal Approach:</a:t>
            </a:r>
          </a:p>
          <a:p>
            <a:r>
              <a:rPr lang="en-US" dirty="0"/>
              <a:t>Ideally, we:</a:t>
            </a:r>
          </a:p>
          <a:p>
            <a:endParaRPr lang="en-US" dirty="0"/>
          </a:p>
          <a:p>
            <a:r>
              <a:rPr lang="en-US" dirty="0"/>
              <a:t>	1.	Find the mode of the likelihood function for the parameters (\beta, \phi), potentially conditional on hyperparameters.</a:t>
            </a:r>
          </a:p>
          <a:p>
            <a:r>
              <a:rPr lang="en-US" dirty="0"/>
              <a:t>	2.	Create pseudo-data with associated pseudo-variances.</a:t>
            </a:r>
          </a:p>
          <a:p>
            <a:r>
              <a:rPr lang="en-US" dirty="0"/>
              <a:t>	3.	Model this pseudo-data as normal with known pseudo-variances.</a:t>
            </a:r>
          </a:p>
          <a:p>
            <a:endParaRPr lang="en-US" dirty="0"/>
          </a:p>
          <a:p>
            <a:r>
              <a:rPr lang="en-US" dirty="0"/>
              <a:t>By using these methods, we can effectively estimate the posterior distributions in generalized linear models, even when exact computations are not feasible.</a:t>
            </a:r>
          </a:p>
        </p:txBody>
      </p:sp>
      <p:sp>
        <p:nvSpPr>
          <p:cNvPr id="4" name="Slide Number Placeholder 3"/>
          <p:cNvSpPr>
            <a:spLocks noGrp="1"/>
          </p:cNvSpPr>
          <p:nvPr>
            <p:ph type="sldNum" sz="quarter" idx="5"/>
          </p:nvPr>
        </p:nvSpPr>
        <p:spPr/>
        <p:txBody>
          <a:bodyPr/>
          <a:lstStyle/>
          <a:p>
            <a:fld id="{EA5E4751-2FA4-1F40-84D6-9A2F118C7913}" type="slidenum">
              <a:rPr lang="en-US" smtClean="0"/>
              <a:t>19</a:t>
            </a:fld>
            <a:endParaRPr lang="en-US"/>
          </a:p>
        </p:txBody>
      </p:sp>
    </p:spTree>
    <p:extLst>
      <p:ext uri="{BB962C8B-B14F-4D97-AF65-F5344CB8AC3E}">
        <p14:creationId xmlns:p14="http://schemas.microsoft.com/office/powerpoint/2010/main" val="510438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discuss generalized linear models. </a:t>
            </a:r>
          </a:p>
        </p:txBody>
      </p:sp>
      <p:sp>
        <p:nvSpPr>
          <p:cNvPr id="4" name="Slide Number Placeholder 3"/>
          <p:cNvSpPr>
            <a:spLocks noGrp="1"/>
          </p:cNvSpPr>
          <p:nvPr>
            <p:ph type="sldNum" sz="quarter" idx="5"/>
          </p:nvPr>
        </p:nvSpPr>
        <p:spPr/>
        <p:txBody>
          <a:bodyPr/>
          <a:lstStyle/>
          <a:p>
            <a:fld id="{EA5E4751-2FA4-1F40-84D6-9A2F118C7913}" type="slidenum">
              <a:rPr lang="en-US" smtClean="0"/>
              <a:t>2</a:t>
            </a:fld>
            <a:endParaRPr lang="en-US"/>
          </a:p>
        </p:txBody>
      </p:sp>
    </p:spTree>
    <p:extLst>
      <p:ext uri="{BB962C8B-B14F-4D97-AF65-F5344CB8AC3E}">
        <p14:creationId xmlns:p14="http://schemas.microsoft.com/office/powerpoint/2010/main" val="3187530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explore how to use normal approximation in generalized linear models.</a:t>
            </a:r>
          </a:p>
          <a:p>
            <a:endParaRPr lang="en-US" dirty="0"/>
          </a:p>
          <a:p>
            <a:r>
              <a:rPr lang="en-US" dirty="0"/>
              <a:t>Objective:</a:t>
            </a:r>
          </a:p>
          <a:p>
            <a:r>
              <a:rPr lang="en-US" dirty="0"/>
              <a:t>Our goal is to find values  </a:t>
            </a:r>
            <a:r>
              <a:rPr lang="en-US" dirty="0" err="1"/>
              <a:t>z_i</a:t>
            </a:r>
            <a:r>
              <a:rPr lang="en-US" dirty="0"/>
              <a:t>  and  \sigma_i^2  such that the normal likelihood  N(</a:t>
            </a:r>
            <a:r>
              <a:rPr lang="en-US" dirty="0" err="1"/>
              <a:t>z_i</a:t>
            </a:r>
            <a:r>
              <a:rPr lang="en-US" dirty="0"/>
              <a:t> | (X\beta)_</a:t>
            </a:r>
            <a:r>
              <a:rPr lang="en-US" dirty="0" err="1"/>
              <a:t>i</a:t>
            </a:r>
            <a:r>
              <a:rPr lang="en-US" dirty="0"/>
              <a:t>, \sigma_i^2)  is a good approximation to the GLM likelihood  p(</a:t>
            </a:r>
            <a:r>
              <a:rPr lang="en-US" dirty="0" err="1"/>
              <a:t>y_i</a:t>
            </a:r>
            <a:r>
              <a:rPr lang="en-US" dirty="0"/>
              <a:t> | (X\beta)_</a:t>
            </a:r>
            <a:r>
              <a:rPr lang="en-US" dirty="0" err="1"/>
              <a:t>i</a:t>
            </a:r>
            <a:r>
              <a:rPr lang="en-US" dirty="0"/>
              <a:t>, \phi) .</a:t>
            </a:r>
          </a:p>
          <a:p>
            <a:endParaRPr lang="en-US" dirty="0"/>
          </a:p>
          <a:p>
            <a:r>
              <a:rPr lang="en-US" dirty="0"/>
              <a:t>Mode of Likelihood:</a:t>
            </a:r>
          </a:p>
          <a:p>
            <a:r>
              <a:rPr lang="en-US" dirty="0"/>
              <a:t>First, we identify the mode of the likelihood for the parameters  (\beta, \phi) . Around this mode, we approximate the log-likelihood  L .</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20</a:t>
            </a:fld>
            <a:endParaRPr lang="en-US"/>
          </a:p>
        </p:txBody>
      </p:sp>
    </p:spTree>
    <p:extLst>
      <p:ext uri="{BB962C8B-B14F-4D97-AF65-F5344CB8AC3E}">
        <p14:creationId xmlns:p14="http://schemas.microsoft.com/office/powerpoint/2010/main" val="124405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L be the loglikelihood of individual observations. </a:t>
            </a:r>
          </a:p>
          <a:p>
            <a:endParaRPr lang="en-US" dirty="0"/>
          </a:p>
          <a:p>
            <a:r>
              <a:rPr lang="en-US" dirty="0"/>
              <a:t>The log-likelihood  L(</a:t>
            </a:r>
            <a:r>
              <a:rPr lang="en-US" dirty="0" err="1"/>
              <a:t>y_i</a:t>
            </a:r>
            <a:r>
              <a:rPr lang="en-US" dirty="0"/>
              <a:t> | \</a:t>
            </a:r>
            <a:r>
              <a:rPr lang="en-US" dirty="0" err="1"/>
              <a:t>eta_i</a:t>
            </a:r>
            <a:r>
              <a:rPr lang="en-US" dirty="0"/>
              <a:t>, \phi)  can be approximated by a normal density:</a:t>
            </a:r>
          </a:p>
          <a:p>
            <a:r>
              <a:rPr lang="en-US" dirty="0"/>
              <a:t> L(</a:t>
            </a:r>
            <a:r>
              <a:rPr lang="en-US" dirty="0" err="1"/>
              <a:t>y_i</a:t>
            </a:r>
            <a:r>
              <a:rPr lang="en-US" dirty="0"/>
              <a:t> | \</a:t>
            </a:r>
            <a:r>
              <a:rPr lang="en-US" dirty="0" err="1"/>
              <a:t>eta_i</a:t>
            </a:r>
            <a:r>
              <a:rPr lang="en-US" dirty="0"/>
              <a:t>, \phi) \</a:t>
            </a:r>
            <a:r>
              <a:rPr lang="en-US" dirty="0" err="1"/>
              <a:t>approx</a:t>
            </a:r>
            <a:r>
              <a:rPr lang="en-US" dirty="0"/>
              <a:t> -\frac{1}{2\sigma_i^2}(</a:t>
            </a:r>
            <a:r>
              <a:rPr lang="en-US" dirty="0" err="1"/>
              <a:t>z_i</a:t>
            </a:r>
            <a:r>
              <a:rPr lang="en-US" dirty="0"/>
              <a:t> - \</a:t>
            </a:r>
            <a:r>
              <a:rPr lang="en-US" dirty="0" err="1"/>
              <a:t>eta_i</a:t>
            </a:r>
            <a:r>
              <a:rPr lang="en-US" dirty="0"/>
              <a:t>)^2 </a:t>
            </a:r>
          </a:p>
          <a:p>
            <a:r>
              <a:rPr lang="en-US" dirty="0"/>
              <a:t>We determine  </a:t>
            </a:r>
            <a:r>
              <a:rPr lang="en-US" dirty="0" err="1"/>
              <a:t>z_i</a:t>
            </a:r>
            <a:r>
              <a:rPr lang="en-US" dirty="0"/>
              <a:t>  and  \sigma_i^2  by matching the first and second-order terms of the Taylor series around the mode  \hat{\eta}_</a:t>
            </a:r>
            <a:r>
              <a:rPr lang="en-US" dirty="0" err="1"/>
              <a:t>i</a:t>
            </a:r>
            <a:r>
              <a:rPr lang="en-US" dirty="0"/>
              <a:t> .</a:t>
            </a:r>
          </a:p>
        </p:txBody>
      </p:sp>
      <p:sp>
        <p:nvSpPr>
          <p:cNvPr id="4" name="Slide Number Placeholder 3"/>
          <p:cNvSpPr>
            <a:spLocks noGrp="1"/>
          </p:cNvSpPr>
          <p:nvPr>
            <p:ph type="sldNum" sz="quarter" idx="5"/>
          </p:nvPr>
        </p:nvSpPr>
        <p:spPr/>
        <p:txBody>
          <a:bodyPr/>
          <a:lstStyle/>
          <a:p>
            <a:fld id="{EA5E4751-2FA4-1F40-84D6-9A2F118C7913}" type="slidenum">
              <a:rPr lang="en-US" smtClean="0"/>
              <a:t>21</a:t>
            </a:fld>
            <a:endParaRPr lang="en-US"/>
          </a:p>
        </p:txBody>
      </p:sp>
    </p:spTree>
    <p:extLst>
      <p:ext uri="{BB962C8B-B14F-4D97-AF65-F5344CB8AC3E}">
        <p14:creationId xmlns:p14="http://schemas.microsoft.com/office/powerpoint/2010/main" val="110590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22</a:t>
            </a:fld>
            <a:endParaRPr lang="en-US"/>
          </a:p>
        </p:txBody>
      </p:sp>
    </p:spTree>
    <p:extLst>
      <p:ext uri="{BB962C8B-B14F-4D97-AF65-F5344CB8AC3E}">
        <p14:creationId xmlns:p14="http://schemas.microsoft.com/office/powerpoint/2010/main" val="2037524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binomial model with a logit link function. The log-likelihood for each observation is:</a:t>
            </a:r>
          </a:p>
          <a:p>
            <a:r>
              <a:rPr lang="en-US" dirty="0"/>
              <a:t> L(</a:t>
            </a:r>
            <a:r>
              <a:rPr lang="en-US" dirty="0" err="1"/>
              <a:t>y_i</a:t>
            </a:r>
            <a:r>
              <a:rPr lang="en-US" dirty="0"/>
              <a:t> | \</a:t>
            </a:r>
            <a:r>
              <a:rPr lang="en-US" dirty="0" err="1"/>
              <a:t>eta_i</a:t>
            </a:r>
            <a:r>
              <a:rPr lang="en-US" dirty="0"/>
              <a:t>) = </a:t>
            </a:r>
            <a:r>
              <a:rPr lang="en-US" dirty="0" err="1"/>
              <a:t>y_i</a:t>
            </a:r>
            <a:r>
              <a:rPr lang="en-US" dirty="0"/>
              <a:t> \log\left(\frac{e^{\</a:t>
            </a:r>
            <a:r>
              <a:rPr lang="en-US" dirty="0" err="1"/>
              <a:t>eta_i</a:t>
            </a:r>
            <a:r>
              <a:rPr lang="en-US" dirty="0"/>
              <a:t>}}{1 + e^{\</a:t>
            </a:r>
            <a:r>
              <a:rPr lang="en-US" dirty="0" err="1"/>
              <a:t>eta_i</a:t>
            </a:r>
            <a:r>
              <a:rPr lang="en-US" dirty="0"/>
              <a:t>}}\right) + (</a:t>
            </a:r>
            <a:r>
              <a:rPr lang="en-US" dirty="0" err="1"/>
              <a:t>n_i</a:t>
            </a:r>
            <a:r>
              <a:rPr lang="en-US" dirty="0"/>
              <a:t> - </a:t>
            </a:r>
            <a:r>
              <a:rPr lang="en-US" dirty="0" err="1"/>
              <a:t>y_i</a:t>
            </a:r>
            <a:r>
              <a:rPr lang="en-US" dirty="0"/>
              <a:t>) \log\left(\frac{1}{1 + e^{\</a:t>
            </a:r>
            <a:r>
              <a:rPr lang="en-US" dirty="0" err="1"/>
              <a:t>eta_i</a:t>
            </a:r>
            <a:r>
              <a:rPr lang="en-US" dirty="0"/>
              <a:t>}}\right) </a:t>
            </a:r>
          </a:p>
          <a:p>
            <a:endParaRPr lang="en-US" dirty="0"/>
          </a:p>
          <a:p>
            <a:r>
              <a:rPr lang="en-US" dirty="0"/>
              <a:t>Which simplifies to …</a:t>
            </a:r>
          </a:p>
        </p:txBody>
      </p:sp>
      <p:sp>
        <p:nvSpPr>
          <p:cNvPr id="4" name="Slide Number Placeholder 3"/>
          <p:cNvSpPr>
            <a:spLocks noGrp="1"/>
          </p:cNvSpPr>
          <p:nvPr>
            <p:ph type="sldNum" sz="quarter" idx="5"/>
          </p:nvPr>
        </p:nvSpPr>
        <p:spPr/>
        <p:txBody>
          <a:bodyPr/>
          <a:lstStyle/>
          <a:p>
            <a:fld id="{EA5E4751-2FA4-1F40-84D6-9A2F118C7913}" type="slidenum">
              <a:rPr lang="en-US" smtClean="0"/>
              <a:t>23</a:t>
            </a:fld>
            <a:endParaRPr lang="en-US"/>
          </a:p>
        </p:txBody>
      </p:sp>
    </p:spTree>
    <p:extLst>
      <p:ext uri="{BB962C8B-B14F-4D97-AF65-F5344CB8AC3E}">
        <p14:creationId xmlns:p14="http://schemas.microsoft.com/office/powerpoint/2010/main" val="2015636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using the previous method we discussed, where we use the first and second order terms of the Taylor series, </a:t>
            </a:r>
          </a:p>
          <a:p>
            <a:endParaRPr lang="en-US" dirty="0"/>
          </a:p>
          <a:p>
            <a:r>
              <a:rPr lang="en-US" dirty="0"/>
              <a:t>We get the following pseudo data and pseudo variances:</a:t>
            </a:r>
          </a:p>
        </p:txBody>
      </p:sp>
      <p:sp>
        <p:nvSpPr>
          <p:cNvPr id="4" name="Slide Number Placeholder 3"/>
          <p:cNvSpPr>
            <a:spLocks noGrp="1"/>
          </p:cNvSpPr>
          <p:nvPr>
            <p:ph type="sldNum" sz="quarter" idx="5"/>
          </p:nvPr>
        </p:nvSpPr>
        <p:spPr/>
        <p:txBody>
          <a:bodyPr/>
          <a:lstStyle/>
          <a:p>
            <a:fld id="{EA5E4751-2FA4-1F40-84D6-9A2F118C7913}" type="slidenum">
              <a:rPr lang="en-US" smtClean="0"/>
              <a:t>24</a:t>
            </a:fld>
            <a:endParaRPr lang="en-US"/>
          </a:p>
        </p:txBody>
      </p:sp>
    </p:spTree>
    <p:extLst>
      <p:ext uri="{BB962C8B-B14F-4D97-AF65-F5344CB8AC3E}">
        <p14:creationId xmlns:p14="http://schemas.microsoft.com/office/powerpoint/2010/main" val="3197547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multinomial data and how to model it using generalized linear models.</a:t>
            </a:r>
          </a:p>
          <a:p>
            <a:endParaRPr lang="en-US" dirty="0"/>
          </a:p>
          <a:p>
            <a:r>
              <a:rPr lang="en-US" dirty="0"/>
              <a:t>Multinomial Data:</a:t>
            </a:r>
          </a:p>
          <a:p>
            <a:r>
              <a:rPr lang="en-US" dirty="0"/>
              <a:t>Multinomial data involves outcomes that are counts in  K  categories. Some common examples include:</a:t>
            </a:r>
          </a:p>
          <a:p>
            <a:endParaRPr lang="en-US" dirty="0"/>
          </a:p>
          <a:p>
            <a:r>
              <a:rPr lang="en-US" dirty="0"/>
              <a:t>	•	The number of students receiving grades A, B, C, D, or F.</a:t>
            </a:r>
          </a:p>
          <a:p>
            <a:r>
              <a:rPr lang="en-US" dirty="0"/>
              <a:t>	•	The number of alligators that prefer different types of food like reptiles, birds, fish, or invertebrates.</a:t>
            </a:r>
          </a:p>
          <a:p>
            <a:r>
              <a:rPr lang="en-US" dirty="0"/>
              <a:t>	•	The number of survey respondents who prefer Coke, Pepsi, or tap water.</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25</a:t>
            </a:fld>
            <a:endParaRPr lang="en-US"/>
          </a:p>
        </p:txBody>
      </p:sp>
    </p:spTree>
    <p:extLst>
      <p:ext uri="{BB962C8B-B14F-4D97-AF65-F5344CB8AC3E}">
        <p14:creationId xmlns:p14="http://schemas.microsoft.com/office/powerpoint/2010/main" val="1563783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Module 3, we discussed multinomial models where the outcomes  y = (y_1, \</a:t>
            </a:r>
            <a:r>
              <a:rPr lang="en-US" dirty="0" err="1"/>
              <a:t>ldots</a:t>
            </a:r>
            <a:r>
              <a:rPr lang="en-US" dirty="0"/>
              <a:t>, </a:t>
            </a:r>
            <a:r>
              <a:rPr lang="en-US" dirty="0" err="1"/>
              <a:t>y_K</a:t>
            </a:r>
            <a:r>
              <a:rPr lang="en-US" dirty="0"/>
              <a:t>)  are counts in  K  categories. These models are used when we have categorical outcomes</a:t>
            </a:r>
          </a:p>
          <a:p>
            <a:endParaRPr lang="en-US" dirty="0"/>
          </a:p>
          <a:p>
            <a:r>
              <a:rPr lang="en-US" dirty="0"/>
              <a:t>In a multinomial model, the probability of the observed data given the parameters \alpha is proportional to:</a:t>
            </a:r>
          </a:p>
          <a:p>
            <a:r>
              <a:rPr lang="en-US" dirty="0"/>
              <a:t> p(y \mid \alpha) \</a:t>
            </a:r>
            <a:r>
              <a:rPr lang="en-US" dirty="0" err="1"/>
              <a:t>propto</a:t>
            </a:r>
            <a:r>
              <a:rPr lang="en-US" dirty="0"/>
              <a:t> \prod_{j=1}^{K} \</a:t>
            </a:r>
            <a:r>
              <a:rPr lang="en-US" dirty="0" err="1"/>
              <a:t>alpha_j</a:t>
            </a:r>
            <a:r>
              <a:rPr lang="en-US" dirty="0"/>
              <a:t>^{</a:t>
            </a:r>
            <a:r>
              <a:rPr lang="en-US" dirty="0" err="1"/>
              <a:t>y_j</a:t>
            </a:r>
            <a:r>
              <a:rPr lang="en-US" dirty="0"/>
              <a:t>} </a:t>
            </a:r>
          </a:p>
          <a:p>
            <a:endParaRPr lang="en-US" dirty="0"/>
          </a:p>
          <a:p>
            <a:r>
              <a:rPr lang="en-US" dirty="0"/>
              <a:t>Here, \</a:t>
            </a:r>
            <a:r>
              <a:rPr lang="en-US" dirty="0" err="1"/>
              <a:t>sum_j</a:t>
            </a:r>
            <a:r>
              <a:rPr lang="en-US" dirty="0"/>
              <a:t> y_{</a:t>
            </a:r>
            <a:r>
              <a:rPr lang="en-US" dirty="0" err="1"/>
              <a:t>ij</a:t>
            </a:r>
            <a:r>
              <a:rPr lang="en-US" dirty="0"/>
              <a:t>} = </a:t>
            </a:r>
            <a:r>
              <a:rPr lang="en-US" dirty="0" err="1"/>
              <a:t>n_i</a:t>
            </a:r>
            <a:r>
              <a:rPr lang="en-US" dirty="0"/>
              <a:t> and \</a:t>
            </a:r>
            <a:r>
              <a:rPr lang="en-US" dirty="0" err="1"/>
              <a:t>sum_j^k</a:t>
            </a:r>
            <a:r>
              <a:rPr lang="en-US" dirty="0"/>
              <a:t> \alpha_{</a:t>
            </a:r>
            <a:r>
              <a:rPr lang="en-US" dirty="0" err="1"/>
              <a:t>ij</a:t>
            </a:r>
            <a:r>
              <a:rPr lang="en-US" dirty="0"/>
              <a:t>} = 1. Each entry of the data, represented as (</a:t>
            </a:r>
            <a:r>
              <a:rPr lang="en-US" dirty="0" err="1"/>
              <a:t>x_i</a:t>
            </a:r>
            <a:r>
              <a:rPr lang="en-US" dirty="0"/>
              <a:t>, </a:t>
            </a:r>
            <a:r>
              <a:rPr lang="en-US" dirty="0" err="1"/>
              <a:t>y_i</a:t>
            </a:r>
            <a:r>
              <a:rPr lang="en-US" dirty="0"/>
              <a:t> = (y_{i1}, y_{i2}, \</a:t>
            </a:r>
            <a:r>
              <a:rPr lang="en-US" dirty="0" err="1"/>
              <a:t>ldots</a:t>
            </a:r>
            <a:r>
              <a:rPr lang="en-US" dirty="0"/>
              <a:t>, y_{</a:t>
            </a:r>
            <a:r>
              <a:rPr lang="en-US" dirty="0" err="1"/>
              <a:t>iK</a:t>
            </a:r>
            <a:r>
              <a:rPr lang="en-US" dirty="0"/>
              <a:t>})), follows:</a:t>
            </a:r>
          </a:p>
          <a:p>
            <a:r>
              <a:rPr lang="en-US" dirty="0"/>
              <a:t> p(</a:t>
            </a:r>
            <a:r>
              <a:rPr lang="en-US" dirty="0" err="1"/>
              <a:t>y_i</a:t>
            </a:r>
            <a:r>
              <a:rPr lang="en-US" dirty="0"/>
              <a:t> \mid \</a:t>
            </a:r>
            <a:r>
              <a:rPr lang="en-US" dirty="0" err="1"/>
              <a:t>alpha_i</a:t>
            </a:r>
            <a:r>
              <a:rPr lang="en-US" dirty="0"/>
              <a:t>) \</a:t>
            </a:r>
            <a:r>
              <a:rPr lang="en-US" dirty="0" err="1"/>
              <a:t>propto</a:t>
            </a:r>
            <a:r>
              <a:rPr lang="en-US" dirty="0"/>
              <a:t> \prod_{j=1}^{K} \alpha_{</a:t>
            </a:r>
            <a:r>
              <a:rPr lang="en-US" dirty="0" err="1"/>
              <a:t>ij</a:t>
            </a:r>
            <a:r>
              <a:rPr lang="en-US" dirty="0"/>
              <a:t>}^{y_{</a:t>
            </a:r>
            <a:r>
              <a:rPr lang="en-US" dirty="0" err="1"/>
              <a:t>ij</a:t>
            </a:r>
            <a:r>
              <a:rPr lang="en-US" dirty="0"/>
              <a:t>}} </a:t>
            </a:r>
          </a:p>
          <a:p>
            <a:endParaRPr lang="en-US" dirty="0"/>
          </a:p>
          <a:p>
            <a:r>
              <a:rPr lang="en-US" dirty="0"/>
              <a:t>Parameter Explanation:</a:t>
            </a:r>
          </a:p>
          <a:p>
            <a:r>
              <a:rPr lang="en-US" dirty="0"/>
              <a:t>In this model, \alpha_{</a:t>
            </a:r>
            <a:r>
              <a:rPr lang="en-US" dirty="0" err="1"/>
              <a:t>ij</a:t>
            </a:r>
            <a:r>
              <a:rPr lang="en-US" dirty="0"/>
              <a:t>} represents the probability of the  j -</a:t>
            </a:r>
            <a:r>
              <a:rPr lang="en-US" dirty="0" err="1"/>
              <a:t>th</a:t>
            </a:r>
            <a:r>
              <a:rPr lang="en-US" dirty="0"/>
              <a:t> outcome for the  </a:t>
            </a:r>
            <a:r>
              <a:rPr lang="en-US" dirty="0" err="1"/>
              <a:t>i</a:t>
            </a:r>
            <a:r>
              <a:rPr lang="en-US" dirty="0"/>
              <a:t> -</a:t>
            </a:r>
            <a:r>
              <a:rPr lang="en-US" dirty="0" err="1"/>
              <a:t>th</a:t>
            </a:r>
            <a:r>
              <a:rPr lang="en-US" dirty="0"/>
              <a:t> covariate combination.</a:t>
            </a:r>
          </a:p>
          <a:p>
            <a:endParaRPr lang="en-US" dirty="0"/>
          </a:p>
          <a:p>
            <a:r>
              <a:rPr lang="en-US" dirty="0"/>
              <a:t>We do something similar. </a:t>
            </a:r>
          </a:p>
        </p:txBody>
      </p:sp>
      <p:sp>
        <p:nvSpPr>
          <p:cNvPr id="4" name="Slide Number Placeholder 3"/>
          <p:cNvSpPr>
            <a:spLocks noGrp="1"/>
          </p:cNvSpPr>
          <p:nvPr>
            <p:ph type="sldNum" sz="quarter" idx="5"/>
          </p:nvPr>
        </p:nvSpPr>
        <p:spPr/>
        <p:txBody>
          <a:bodyPr/>
          <a:lstStyle/>
          <a:p>
            <a:fld id="{EA5E4751-2FA4-1F40-84D6-9A2F118C7913}" type="slidenum">
              <a:rPr lang="en-US" smtClean="0"/>
              <a:t>26</a:t>
            </a:fld>
            <a:endParaRPr lang="en-US"/>
          </a:p>
        </p:txBody>
      </p:sp>
    </p:spTree>
    <p:extLst>
      <p:ext uri="{BB962C8B-B14F-4D97-AF65-F5344CB8AC3E}">
        <p14:creationId xmlns:p14="http://schemas.microsoft.com/office/powerpoint/2010/main" val="4256927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modeling such data, we use a standard parameterization. The log of the probability of the  j -</a:t>
            </a:r>
            <a:r>
              <a:rPr lang="en-US" dirty="0" err="1"/>
              <a:t>th</a:t>
            </a:r>
            <a:r>
              <a:rPr lang="en-US" dirty="0"/>
              <a:t> outcome relative to a baseline category (often the first category) is given by:</a:t>
            </a:r>
          </a:p>
          <a:p>
            <a:r>
              <a:rPr lang="en-US" dirty="0"/>
              <a:t> \log\left(\frac{\alpha_{</a:t>
            </a:r>
            <a:r>
              <a:rPr lang="en-US" dirty="0" err="1"/>
              <a:t>ij</a:t>
            </a:r>
            <a:r>
              <a:rPr lang="en-US" dirty="0"/>
              <a:t>}}{\alpha_{i1}}\right) = \eta_{</a:t>
            </a:r>
            <a:r>
              <a:rPr lang="en-US" dirty="0" err="1"/>
              <a:t>ij</a:t>
            </a:r>
            <a:r>
              <a:rPr lang="en-US" dirty="0"/>
              <a:t>} = (X\</a:t>
            </a:r>
            <a:r>
              <a:rPr lang="en-US" dirty="0" err="1"/>
              <a:t>beta_j</a:t>
            </a:r>
            <a:r>
              <a:rPr lang="en-US" dirty="0"/>
              <a:t>)_</a:t>
            </a:r>
            <a:r>
              <a:rPr lang="en-US" dirty="0" err="1"/>
              <a:t>i</a:t>
            </a:r>
            <a:r>
              <a:rPr lang="en-US" dirty="0"/>
              <a:t> </a:t>
            </a:r>
          </a:p>
          <a:p>
            <a:r>
              <a:rPr lang="en-US" dirty="0"/>
              <a:t>Here,  \</a:t>
            </a:r>
            <a:r>
              <a:rPr lang="en-US" dirty="0" err="1"/>
              <a:t>beta_j</a:t>
            </a:r>
            <a:r>
              <a:rPr lang="en-US" dirty="0"/>
              <a:t>  is a vector of regression coefficients for the  j -</a:t>
            </a:r>
            <a:r>
              <a:rPr lang="en-US" dirty="0" err="1"/>
              <a:t>th</a:t>
            </a:r>
            <a:r>
              <a:rPr lang="en-US" dirty="0"/>
              <a:t> category and </a:t>
            </a:r>
            <a:r>
              <a:rPr lang="en-US" dirty="0" err="1"/>
              <a:t>alpha_ij</a:t>
            </a:r>
            <a:r>
              <a:rPr lang="en-US" dirty="0"/>
              <a:t> is the same definition as before: the 𝑗-</a:t>
            </a:r>
            <a:r>
              <a:rPr lang="en-US" dirty="0" err="1"/>
              <a:t>th</a:t>
            </a:r>
            <a:r>
              <a:rPr lang="en-US" dirty="0"/>
              <a:t> outcome for 𝑖-</a:t>
            </a:r>
            <a:r>
              <a:rPr lang="en-US" dirty="0" err="1"/>
              <a:t>th</a:t>
            </a:r>
            <a:r>
              <a:rPr lang="en-US" dirty="0"/>
              <a:t> covariate combination</a:t>
            </a:r>
          </a:p>
          <a:p>
            <a:endParaRPr lang="en-US" dirty="0"/>
          </a:p>
          <a:p>
            <a:r>
              <a:rPr lang="en-US" dirty="0"/>
              <a:t>Sampling Distribution:</a:t>
            </a:r>
          </a:p>
          <a:p>
            <a:r>
              <a:rPr lang="en-US" dirty="0"/>
              <a:t>The probability distribution for the data is:</a:t>
            </a:r>
          </a:p>
          <a:p>
            <a:r>
              <a:rPr lang="en-US" dirty="0"/>
              <a:t> p(y \mid \beta) \</a:t>
            </a:r>
            <a:r>
              <a:rPr lang="en-US" dirty="0" err="1"/>
              <a:t>propto</a:t>
            </a:r>
            <a:r>
              <a:rPr lang="en-US" dirty="0"/>
              <a:t> \prod_{</a:t>
            </a:r>
            <a:r>
              <a:rPr lang="en-US" dirty="0" err="1"/>
              <a:t>i</a:t>
            </a:r>
            <a:r>
              <a:rPr lang="en-US" dirty="0"/>
              <a:t>=1}^I \prod_{j=1}^K \left( \frac{\exp(\eta_{</a:t>
            </a:r>
            <a:r>
              <a:rPr lang="en-US" dirty="0" err="1"/>
              <a:t>ij</a:t>
            </a:r>
            <a:r>
              <a:rPr lang="en-US" dirty="0"/>
              <a:t>})}{\sum_{l=1}^K \exp(\eta_{il})} \right)^{y_{</a:t>
            </a:r>
            <a:r>
              <a:rPr lang="en-US" dirty="0" err="1"/>
              <a:t>ij</a:t>
            </a:r>
            <a:r>
              <a:rPr lang="en-US" dirty="0"/>
              <a:t>}} </a:t>
            </a:r>
          </a:p>
        </p:txBody>
      </p:sp>
      <p:sp>
        <p:nvSpPr>
          <p:cNvPr id="4" name="Slide Number Placeholder 3"/>
          <p:cNvSpPr>
            <a:spLocks noGrp="1"/>
          </p:cNvSpPr>
          <p:nvPr>
            <p:ph type="sldNum" sz="quarter" idx="5"/>
          </p:nvPr>
        </p:nvSpPr>
        <p:spPr/>
        <p:txBody>
          <a:bodyPr/>
          <a:lstStyle/>
          <a:p>
            <a:fld id="{EA5E4751-2FA4-1F40-84D6-9A2F118C7913}" type="slidenum">
              <a:rPr lang="en-US" smtClean="0"/>
              <a:t>27</a:t>
            </a:fld>
            <a:endParaRPr lang="en-US"/>
          </a:p>
        </p:txBody>
      </p:sp>
    </p:spTree>
    <p:extLst>
      <p:ext uri="{BB962C8B-B14F-4D97-AF65-F5344CB8AC3E}">
        <p14:creationId xmlns:p14="http://schemas.microsoft.com/office/powerpoint/2010/main" val="2056170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ensure the model is identifiable, we set  \beta_1 = 0 , which means  \eta_{i1} = 0  for all  </a:t>
            </a:r>
            <a:r>
              <a:rPr lang="en-US" dirty="0" err="1"/>
              <a:t>i</a:t>
            </a:r>
            <a:r>
              <a:rPr lang="en-US" dirty="0"/>
              <a:t> . This makes  \</a:t>
            </a:r>
            <a:r>
              <a:rPr lang="en-US" dirty="0" err="1"/>
              <a:t>beta_j</a:t>
            </a:r>
            <a:r>
              <a:rPr lang="en-US" dirty="0"/>
              <a:t>  represent the effect of  X  on the probability of category  j  relative to category 1.</a:t>
            </a:r>
          </a:p>
          <a:p>
            <a:endParaRPr lang="en-US" dirty="0"/>
          </a:p>
          <a:p>
            <a:r>
              <a:rPr lang="en-US" dirty="0"/>
              <a:t>Effect of \</a:t>
            </a:r>
            <a:r>
              <a:rPr lang="en-US" dirty="0" err="1"/>
              <a:t>beta_j</a:t>
            </a:r>
            <a:r>
              <a:rPr lang="en-US" dirty="0"/>
              <a:t>:</a:t>
            </a:r>
          </a:p>
          <a:p>
            <a:r>
              <a:rPr lang="en-US" dirty="0"/>
              <a:t>The coefficient  \</a:t>
            </a:r>
            <a:r>
              <a:rPr lang="en-US" dirty="0" err="1"/>
              <a:t>beta_j</a:t>
            </a:r>
            <a:r>
              <a:rPr lang="en-US" dirty="0"/>
              <a:t>  captures how changes in the predictor variables  X  influence the probability of observing category  j  relative to the baseline category, which is typically category 1. This comparative approach helps in understanding the relative impact of predictors on different outcome categories.</a:t>
            </a:r>
          </a:p>
          <a:p>
            <a:endParaRPr lang="en-US" dirty="0"/>
          </a:p>
          <a:p>
            <a:r>
              <a:rPr lang="en-US" dirty="0"/>
              <a:t>Inclusion of Indicator Variables:</a:t>
            </a:r>
          </a:p>
          <a:p>
            <a:r>
              <a:rPr lang="en-US" dirty="0"/>
              <a:t>Typically, indicators for each outcome category are added to the predictors. These indicators help in understanding the relative frequency of each category when  X = 0 . By including these indicator variables, we can model the baseline frequencies and then see how they change with different values of  X .</a:t>
            </a:r>
          </a:p>
          <a:p>
            <a:endParaRPr lang="en-US" dirty="0"/>
          </a:p>
          <a:p>
            <a:r>
              <a:rPr lang="en-US" dirty="0"/>
              <a:t>The linear predictor is given by:</a:t>
            </a:r>
          </a:p>
          <a:p>
            <a:r>
              <a:rPr lang="en-US" dirty="0"/>
              <a:t> \eta_{</a:t>
            </a:r>
            <a:r>
              <a:rPr lang="en-US" dirty="0" err="1"/>
              <a:t>ij</a:t>
            </a:r>
            <a:r>
              <a:rPr lang="en-US" dirty="0"/>
              <a:t>} = \</a:t>
            </a:r>
            <a:r>
              <a:rPr lang="en-US" dirty="0" err="1"/>
              <a:t>delta_j</a:t>
            </a:r>
            <a:r>
              <a:rPr lang="en-US" dirty="0"/>
              <a:t> + (X\</a:t>
            </a:r>
            <a:r>
              <a:rPr lang="en-US" dirty="0" err="1"/>
              <a:t>beta_j</a:t>
            </a:r>
            <a:r>
              <a:rPr lang="en-US" dirty="0"/>
              <a:t>)_</a:t>
            </a:r>
            <a:r>
              <a:rPr lang="en-US" dirty="0" err="1"/>
              <a:t>i</a:t>
            </a:r>
            <a:r>
              <a:rPr lang="en-US" dirty="0"/>
              <a:t> </a:t>
            </a:r>
          </a:p>
          <a:p>
            <a:endParaRPr lang="en-US" dirty="0"/>
          </a:p>
          <a:p>
            <a:r>
              <a:rPr lang="en-US" dirty="0"/>
              <a:t>Here,  \</a:t>
            </a:r>
            <a:r>
              <a:rPr lang="en-US" dirty="0" err="1"/>
              <a:t>delta_j</a:t>
            </a:r>
            <a:r>
              <a:rPr lang="en-US" dirty="0"/>
              <a:t>  represents the intercept for category  j , and typically, we set  \delta_1 = \beta_1 = 0 . This setup ensures that the model is properly normalized and identifiable.</a:t>
            </a:r>
          </a:p>
        </p:txBody>
      </p:sp>
      <p:sp>
        <p:nvSpPr>
          <p:cNvPr id="4" name="Slide Number Placeholder 3"/>
          <p:cNvSpPr>
            <a:spLocks noGrp="1"/>
          </p:cNvSpPr>
          <p:nvPr>
            <p:ph type="sldNum" sz="quarter" idx="5"/>
          </p:nvPr>
        </p:nvSpPr>
        <p:spPr/>
        <p:txBody>
          <a:bodyPr/>
          <a:lstStyle/>
          <a:p>
            <a:fld id="{EA5E4751-2FA4-1F40-84D6-9A2F118C7913}" type="slidenum">
              <a:rPr lang="en-US" smtClean="0"/>
              <a:t>28</a:t>
            </a:fld>
            <a:endParaRPr lang="en-US"/>
          </a:p>
        </p:txBody>
      </p:sp>
    </p:spTree>
    <p:extLst>
      <p:ext uri="{BB962C8B-B14F-4D97-AF65-F5344CB8AC3E}">
        <p14:creationId xmlns:p14="http://schemas.microsoft.com/office/powerpoint/2010/main" val="4132244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E0E0E"/>
                </a:solidFill>
                <a:effectLst/>
                <a:latin typeface=".SF NS"/>
              </a:rPr>
              <a:t>Example in R:</a:t>
            </a:r>
            <a:endParaRPr lang="en-US" dirty="0">
              <a:solidFill>
                <a:srgbClr val="0E0E0E"/>
              </a:solidFill>
              <a:effectLst/>
              <a:latin typeface=".SF NS"/>
            </a:endParaRPr>
          </a:p>
          <a:p>
            <a:r>
              <a:rPr lang="en-US" dirty="0">
                <a:solidFill>
                  <a:srgbClr val="0E0E0E"/>
                </a:solidFill>
                <a:effectLst/>
                <a:latin typeface=".SF NS"/>
              </a:rPr>
              <a:t>To implement this in R, we can use the </a:t>
            </a:r>
            <a:r>
              <a:rPr lang="en-US" dirty="0" err="1">
                <a:solidFill>
                  <a:srgbClr val="0E0E0E"/>
                </a:solidFill>
                <a:effectLst/>
                <a:latin typeface=".AppleSystemUIFontMonospaced"/>
              </a:rPr>
              <a:t>bayesglm</a:t>
            </a:r>
            <a:r>
              <a:rPr lang="en-US" dirty="0">
                <a:solidFill>
                  <a:srgbClr val="0E0E0E"/>
                </a:solidFill>
                <a:effectLst/>
                <a:latin typeface=".SF NS"/>
              </a:rPr>
              <a:t> function from the </a:t>
            </a:r>
            <a:r>
              <a:rPr lang="en-US" dirty="0">
                <a:solidFill>
                  <a:srgbClr val="0E0E0E"/>
                </a:solidFill>
                <a:effectLst/>
                <a:latin typeface=".AppleSystemUIFontMonospaced"/>
              </a:rPr>
              <a:t>arm</a:t>
            </a:r>
            <a:r>
              <a:rPr lang="en-US" dirty="0">
                <a:solidFill>
                  <a:srgbClr val="0E0E0E"/>
                </a:solidFill>
                <a:effectLst/>
                <a:latin typeface=".SF NS"/>
              </a:rPr>
              <a:t> package, which allows for Bayesian generalized linear modeling.</a:t>
            </a:r>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Here’s a breakdown of the key arguments used in the </a:t>
            </a:r>
            <a:r>
              <a:rPr lang="en-US" dirty="0" err="1">
                <a:solidFill>
                  <a:srgbClr val="0E0E0E"/>
                </a:solidFill>
                <a:effectLst/>
                <a:latin typeface=".AppleSystemUIFontMonospaced"/>
              </a:rPr>
              <a:t>bayesglm</a:t>
            </a:r>
            <a:r>
              <a:rPr lang="en-US" dirty="0">
                <a:solidFill>
                  <a:srgbClr val="0E0E0E"/>
                </a:solidFill>
                <a:effectLst/>
                <a:latin typeface=".SF NS"/>
              </a:rPr>
              <a:t> function:</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formula:</a:t>
            </a:r>
            <a:r>
              <a:rPr lang="en-US" dirty="0">
                <a:solidFill>
                  <a:srgbClr val="0E0E0E"/>
                </a:solidFill>
                <a:effectLst/>
                <a:latin typeface=".SF NS"/>
              </a:rPr>
              <a:t> Specifies the model formula, defining the response and predictor variables.</a:t>
            </a:r>
          </a:p>
          <a:p>
            <a:r>
              <a:rPr lang="en-US" dirty="0">
                <a:solidFill>
                  <a:srgbClr val="0E0E0E"/>
                </a:solidFill>
                <a:effectLst/>
                <a:latin typeface=".SF NS"/>
              </a:rPr>
              <a:t>• </a:t>
            </a:r>
            <a:r>
              <a:rPr lang="en-US" b="1" dirty="0">
                <a:solidFill>
                  <a:srgbClr val="0E0E0E"/>
                </a:solidFill>
                <a:effectLst/>
                <a:latin typeface=".SF NS"/>
              </a:rPr>
              <a:t>family:</a:t>
            </a:r>
            <a:r>
              <a:rPr lang="en-US" dirty="0">
                <a:solidFill>
                  <a:srgbClr val="0E0E0E"/>
                </a:solidFill>
                <a:effectLst/>
                <a:latin typeface=".SF NS"/>
              </a:rPr>
              <a:t> Defines the error distribution and link function, such as Gaussian, binomial, or Poisson.</a:t>
            </a:r>
          </a:p>
          <a:p>
            <a:r>
              <a:rPr lang="en-US" dirty="0">
                <a:solidFill>
                  <a:srgbClr val="0E0E0E"/>
                </a:solidFill>
                <a:effectLst/>
                <a:latin typeface=".SF NS"/>
              </a:rPr>
              <a:t>• </a:t>
            </a:r>
            <a:r>
              <a:rPr lang="en-US" b="1" dirty="0">
                <a:solidFill>
                  <a:srgbClr val="0E0E0E"/>
                </a:solidFill>
                <a:effectLst/>
                <a:latin typeface=".SF NS"/>
              </a:rPr>
              <a:t>data:</a:t>
            </a:r>
            <a:r>
              <a:rPr lang="en-US" dirty="0">
                <a:solidFill>
                  <a:srgbClr val="0E0E0E"/>
                </a:solidFill>
                <a:effectLst/>
                <a:latin typeface=".SF NS"/>
              </a:rPr>
              <a:t> The dataset containing the variables used in the model.</a:t>
            </a:r>
          </a:p>
          <a:p>
            <a:r>
              <a:rPr lang="en-US" dirty="0">
                <a:solidFill>
                  <a:srgbClr val="0E0E0E"/>
                </a:solidFill>
                <a:effectLst/>
                <a:latin typeface=".SF NS"/>
              </a:rPr>
              <a:t>• </a:t>
            </a:r>
            <a:r>
              <a:rPr lang="en-US" b="1" dirty="0">
                <a:solidFill>
                  <a:srgbClr val="0E0E0E"/>
                </a:solidFill>
                <a:effectLst/>
                <a:latin typeface=".SF NS"/>
              </a:rPr>
              <a:t>weights:</a:t>
            </a:r>
            <a:r>
              <a:rPr lang="en-US" dirty="0">
                <a:solidFill>
                  <a:srgbClr val="0E0E0E"/>
                </a:solidFill>
                <a:effectLst/>
                <a:latin typeface=".SF NS"/>
              </a:rPr>
              <a:t> Optional weights for the model.</a:t>
            </a:r>
          </a:p>
          <a:p>
            <a:r>
              <a:rPr lang="en-US" dirty="0">
                <a:solidFill>
                  <a:srgbClr val="0E0E0E"/>
                </a:solidFill>
                <a:effectLst/>
                <a:latin typeface=".SF NS"/>
              </a:rPr>
              <a:t>• </a:t>
            </a:r>
            <a:r>
              <a:rPr lang="en-US" b="1" dirty="0">
                <a:solidFill>
                  <a:srgbClr val="0E0E0E"/>
                </a:solidFill>
                <a:effectLst/>
                <a:latin typeface=".SF NS"/>
              </a:rPr>
              <a:t>subset:</a:t>
            </a:r>
            <a:r>
              <a:rPr lang="en-US" dirty="0">
                <a:solidFill>
                  <a:srgbClr val="0E0E0E"/>
                </a:solidFill>
                <a:effectLst/>
                <a:latin typeface=".SF NS"/>
              </a:rPr>
              <a:t> Optional specification for a subset of the data to be used.</a:t>
            </a:r>
          </a:p>
          <a:p>
            <a:r>
              <a:rPr lang="en-US" dirty="0">
                <a:solidFill>
                  <a:srgbClr val="0E0E0E"/>
                </a:solidFill>
                <a:effectLst/>
                <a:latin typeface=".SF NS"/>
              </a:rPr>
              <a:t>• </a:t>
            </a:r>
            <a:r>
              <a:rPr lang="en-US" b="1" dirty="0" err="1">
                <a:solidFill>
                  <a:srgbClr val="0E0E0E"/>
                </a:solidFill>
                <a:effectLst/>
                <a:latin typeface=".SF NS"/>
              </a:rPr>
              <a:t>na.action</a:t>
            </a:r>
            <a:r>
              <a:rPr lang="en-US" b="1" dirty="0">
                <a:solidFill>
                  <a:srgbClr val="0E0E0E"/>
                </a:solidFill>
                <a:effectLst/>
                <a:latin typeface=".SF NS"/>
              </a:rPr>
              <a:t>:</a:t>
            </a:r>
            <a:r>
              <a:rPr lang="en-US" dirty="0">
                <a:solidFill>
                  <a:srgbClr val="0E0E0E"/>
                </a:solidFill>
                <a:effectLst/>
                <a:latin typeface=".SF NS"/>
              </a:rPr>
              <a:t> Action to be taken if there are missing values.</a:t>
            </a:r>
          </a:p>
          <a:p>
            <a:r>
              <a:rPr lang="en-US" dirty="0">
                <a:solidFill>
                  <a:srgbClr val="0E0E0E"/>
                </a:solidFill>
                <a:effectLst/>
                <a:latin typeface=".SF NS"/>
              </a:rPr>
              <a:t>• </a:t>
            </a:r>
            <a:r>
              <a:rPr lang="en-US" b="1" dirty="0">
                <a:solidFill>
                  <a:srgbClr val="0E0E0E"/>
                </a:solidFill>
                <a:effectLst/>
                <a:latin typeface=".SF NS"/>
              </a:rPr>
              <a:t>start, </a:t>
            </a:r>
            <a:r>
              <a:rPr lang="en-US" b="1" dirty="0" err="1">
                <a:solidFill>
                  <a:srgbClr val="0E0E0E"/>
                </a:solidFill>
                <a:effectLst/>
                <a:latin typeface=".SF NS"/>
              </a:rPr>
              <a:t>etastart</a:t>
            </a:r>
            <a:r>
              <a:rPr lang="en-US" b="1" dirty="0">
                <a:solidFill>
                  <a:srgbClr val="0E0E0E"/>
                </a:solidFill>
                <a:effectLst/>
                <a:latin typeface=".SF NS"/>
              </a:rPr>
              <a:t>, </a:t>
            </a:r>
            <a:r>
              <a:rPr lang="en-US" b="1" dirty="0" err="1">
                <a:solidFill>
                  <a:srgbClr val="0E0E0E"/>
                </a:solidFill>
                <a:effectLst/>
                <a:latin typeface=".SF NS"/>
              </a:rPr>
              <a:t>mustart</a:t>
            </a:r>
            <a:r>
              <a:rPr lang="en-US" b="1" dirty="0">
                <a:solidFill>
                  <a:srgbClr val="0E0E0E"/>
                </a:solidFill>
                <a:effectLst/>
                <a:latin typeface=".SF NS"/>
              </a:rPr>
              <a:t>:</a:t>
            </a:r>
            <a:r>
              <a:rPr lang="en-US" dirty="0">
                <a:solidFill>
                  <a:srgbClr val="0E0E0E"/>
                </a:solidFill>
                <a:effectLst/>
                <a:latin typeface=".SF NS"/>
              </a:rPr>
              <a:t> Initial values for the parameters, linear predictors, and means, respectively.</a:t>
            </a:r>
          </a:p>
          <a:p>
            <a:r>
              <a:rPr lang="en-US" dirty="0">
                <a:solidFill>
                  <a:srgbClr val="0E0E0E"/>
                </a:solidFill>
                <a:effectLst/>
                <a:latin typeface=".SF NS"/>
              </a:rPr>
              <a:t>• </a:t>
            </a:r>
            <a:r>
              <a:rPr lang="en-US" b="1" dirty="0">
                <a:solidFill>
                  <a:srgbClr val="0E0E0E"/>
                </a:solidFill>
                <a:effectLst/>
                <a:latin typeface=".SF NS"/>
              </a:rPr>
              <a:t>offset:</a:t>
            </a:r>
            <a:r>
              <a:rPr lang="en-US" dirty="0">
                <a:solidFill>
                  <a:srgbClr val="0E0E0E"/>
                </a:solidFill>
                <a:effectLst/>
                <a:latin typeface=".SF NS"/>
              </a:rPr>
              <a:t> An offset term, often used in Poisson regression to adjust for different exposure times.</a:t>
            </a:r>
          </a:p>
          <a:p>
            <a:r>
              <a:rPr lang="en-US" dirty="0">
                <a:solidFill>
                  <a:srgbClr val="0E0E0E"/>
                </a:solidFill>
                <a:effectLst/>
                <a:latin typeface=".SF NS"/>
              </a:rPr>
              <a:t>• </a:t>
            </a:r>
            <a:r>
              <a:rPr lang="en-US" b="1" dirty="0">
                <a:solidFill>
                  <a:srgbClr val="0E0E0E"/>
                </a:solidFill>
                <a:effectLst/>
                <a:latin typeface=".SF NS"/>
              </a:rPr>
              <a:t>control:</a:t>
            </a:r>
            <a:r>
              <a:rPr lang="en-US" dirty="0">
                <a:solidFill>
                  <a:srgbClr val="0E0E0E"/>
                </a:solidFill>
                <a:effectLst/>
                <a:latin typeface=".SF NS"/>
              </a:rPr>
              <a:t> A list of control parameters for the fitting process.</a:t>
            </a:r>
          </a:p>
          <a:p>
            <a:r>
              <a:rPr lang="en-US" dirty="0">
                <a:solidFill>
                  <a:srgbClr val="0E0E0E"/>
                </a:solidFill>
                <a:effectLst/>
                <a:latin typeface=".SF NS"/>
              </a:rPr>
              <a:t>• </a:t>
            </a:r>
            <a:r>
              <a:rPr lang="en-US" b="1" dirty="0">
                <a:solidFill>
                  <a:srgbClr val="0E0E0E"/>
                </a:solidFill>
                <a:effectLst/>
                <a:latin typeface=".SF NS"/>
              </a:rPr>
              <a:t>model, x, y:</a:t>
            </a:r>
            <a:r>
              <a:rPr lang="en-US" dirty="0">
                <a:solidFill>
                  <a:srgbClr val="0E0E0E"/>
                </a:solidFill>
                <a:effectLst/>
                <a:latin typeface=".SF NS"/>
              </a:rPr>
              <a:t> Logical values indicating whether to return the model frame, model matrix, and response variable.</a:t>
            </a:r>
          </a:p>
          <a:p>
            <a:r>
              <a:rPr lang="en-US" dirty="0">
                <a:solidFill>
                  <a:srgbClr val="0E0E0E"/>
                </a:solidFill>
                <a:effectLst/>
                <a:latin typeface=".SF NS"/>
              </a:rPr>
              <a:t>• </a:t>
            </a:r>
            <a:r>
              <a:rPr lang="en-US" b="1" dirty="0">
                <a:solidFill>
                  <a:srgbClr val="0E0E0E"/>
                </a:solidFill>
                <a:effectLst/>
                <a:latin typeface=".SF NS"/>
              </a:rPr>
              <a:t>contrasts:</a:t>
            </a:r>
            <a:r>
              <a:rPr lang="en-US" dirty="0">
                <a:solidFill>
                  <a:srgbClr val="0E0E0E"/>
                </a:solidFill>
                <a:effectLst/>
                <a:latin typeface=".SF NS"/>
              </a:rPr>
              <a:t> Optional contrasts for factor variables.</a:t>
            </a:r>
          </a:p>
          <a:p>
            <a:r>
              <a:rPr lang="en-US" dirty="0">
                <a:solidFill>
                  <a:srgbClr val="0E0E0E"/>
                </a:solidFill>
                <a:effectLst/>
                <a:latin typeface=".SF NS"/>
              </a:rPr>
              <a:t>• </a:t>
            </a:r>
            <a:r>
              <a:rPr lang="en-US" b="1" dirty="0" err="1">
                <a:solidFill>
                  <a:srgbClr val="0E0E0E"/>
                </a:solidFill>
                <a:effectLst/>
                <a:latin typeface=".SF NS"/>
              </a:rPr>
              <a:t>drop.unused.levels</a:t>
            </a:r>
            <a:r>
              <a:rPr lang="en-US" b="1" dirty="0">
                <a:solidFill>
                  <a:srgbClr val="0E0E0E"/>
                </a:solidFill>
                <a:effectLst/>
                <a:latin typeface=".SF NS"/>
              </a:rPr>
              <a:t>:</a:t>
            </a:r>
            <a:r>
              <a:rPr lang="en-US" dirty="0">
                <a:solidFill>
                  <a:srgbClr val="0E0E0E"/>
                </a:solidFill>
                <a:effectLst/>
                <a:latin typeface=".SF NS"/>
              </a:rPr>
              <a:t> Logical value indicating whether to drop unused factor levels.</a:t>
            </a:r>
          </a:p>
          <a:p>
            <a:r>
              <a:rPr lang="en-US" dirty="0">
                <a:solidFill>
                  <a:srgbClr val="0E0E0E"/>
                </a:solidFill>
                <a:effectLst/>
                <a:latin typeface=".SF NS"/>
              </a:rPr>
              <a:t>• </a:t>
            </a:r>
            <a:r>
              <a:rPr lang="en-US" b="1" dirty="0" err="1">
                <a:solidFill>
                  <a:srgbClr val="0E0E0E"/>
                </a:solidFill>
                <a:effectLst/>
                <a:latin typeface=".SF NS"/>
              </a:rPr>
              <a:t>prior.mean</a:t>
            </a:r>
            <a:r>
              <a:rPr lang="en-US" b="1" dirty="0">
                <a:solidFill>
                  <a:srgbClr val="0E0E0E"/>
                </a:solidFill>
                <a:effectLst/>
                <a:latin typeface=".SF NS"/>
              </a:rPr>
              <a:t>, </a:t>
            </a:r>
            <a:r>
              <a:rPr lang="en-US" b="1" dirty="0" err="1">
                <a:solidFill>
                  <a:srgbClr val="0E0E0E"/>
                </a:solidFill>
                <a:effectLst/>
                <a:latin typeface=".SF NS"/>
              </a:rPr>
              <a:t>prior.scale</a:t>
            </a:r>
            <a:r>
              <a:rPr lang="en-US" b="1" dirty="0">
                <a:solidFill>
                  <a:srgbClr val="0E0E0E"/>
                </a:solidFill>
                <a:effectLst/>
                <a:latin typeface=".SF NS"/>
              </a:rPr>
              <a:t>, </a:t>
            </a:r>
            <a:r>
              <a:rPr lang="en-US" b="1" dirty="0" err="1">
                <a:solidFill>
                  <a:srgbClr val="0E0E0E"/>
                </a:solidFill>
                <a:effectLst/>
                <a:latin typeface=".SF NS"/>
              </a:rPr>
              <a:t>prior.df</a:t>
            </a:r>
            <a:r>
              <a:rPr lang="en-US" b="1" dirty="0">
                <a:solidFill>
                  <a:srgbClr val="0E0E0E"/>
                </a:solidFill>
                <a:effectLst/>
                <a:latin typeface=".SF NS"/>
              </a:rPr>
              <a:t>:</a:t>
            </a:r>
            <a:r>
              <a:rPr lang="en-US" dirty="0">
                <a:solidFill>
                  <a:srgbClr val="0E0E0E"/>
                </a:solidFill>
                <a:effectLst/>
                <a:latin typeface=".SF NS"/>
              </a:rPr>
              <a:t> Prior specifications for the coefficients.</a:t>
            </a:r>
          </a:p>
          <a:p>
            <a:r>
              <a:rPr lang="en-US" dirty="0">
                <a:solidFill>
                  <a:srgbClr val="0E0E0E"/>
                </a:solidFill>
                <a:effectLst/>
                <a:latin typeface=".SF NS"/>
              </a:rPr>
              <a:t>• </a:t>
            </a:r>
            <a:r>
              <a:rPr lang="en-US" b="1" dirty="0" err="1">
                <a:solidFill>
                  <a:srgbClr val="0E0E0E"/>
                </a:solidFill>
                <a:effectLst/>
                <a:latin typeface=".SF NS"/>
              </a:rPr>
              <a:t>prior.mean.for.intercept</a:t>
            </a:r>
            <a:r>
              <a:rPr lang="en-US" b="1" dirty="0">
                <a:solidFill>
                  <a:srgbClr val="0E0E0E"/>
                </a:solidFill>
                <a:effectLst/>
                <a:latin typeface=".SF NS"/>
              </a:rPr>
              <a:t>, </a:t>
            </a:r>
            <a:r>
              <a:rPr lang="en-US" b="1" dirty="0" err="1">
                <a:solidFill>
                  <a:srgbClr val="0E0E0E"/>
                </a:solidFill>
                <a:effectLst/>
                <a:latin typeface=".SF NS"/>
              </a:rPr>
              <a:t>prior.scale.for.intercept</a:t>
            </a:r>
            <a:r>
              <a:rPr lang="en-US" b="1" dirty="0">
                <a:solidFill>
                  <a:srgbClr val="0E0E0E"/>
                </a:solidFill>
                <a:effectLst/>
                <a:latin typeface=".SF NS"/>
              </a:rPr>
              <a:t>, </a:t>
            </a:r>
            <a:r>
              <a:rPr lang="en-US" b="1" dirty="0" err="1">
                <a:solidFill>
                  <a:srgbClr val="0E0E0E"/>
                </a:solidFill>
                <a:effectLst/>
                <a:latin typeface=".SF NS"/>
              </a:rPr>
              <a:t>prior.df.for.intercept</a:t>
            </a:r>
            <a:r>
              <a:rPr lang="en-US" b="1" dirty="0">
                <a:solidFill>
                  <a:srgbClr val="0E0E0E"/>
                </a:solidFill>
                <a:effectLst/>
                <a:latin typeface=".SF NS"/>
              </a:rPr>
              <a:t>:</a:t>
            </a:r>
            <a:r>
              <a:rPr lang="en-US" dirty="0">
                <a:solidFill>
                  <a:srgbClr val="0E0E0E"/>
                </a:solidFill>
                <a:effectLst/>
                <a:latin typeface=".SF NS"/>
              </a:rPr>
              <a:t> Prior specifications for the intercept.</a:t>
            </a:r>
          </a:p>
          <a:p>
            <a:r>
              <a:rPr lang="en-US" dirty="0">
                <a:solidFill>
                  <a:srgbClr val="0E0E0E"/>
                </a:solidFill>
                <a:effectLst/>
                <a:latin typeface=".SF NS"/>
              </a:rPr>
              <a:t>• </a:t>
            </a:r>
            <a:r>
              <a:rPr lang="en-US" b="1" dirty="0" err="1">
                <a:solidFill>
                  <a:srgbClr val="0E0E0E"/>
                </a:solidFill>
                <a:effectLst/>
                <a:latin typeface=".SF NS"/>
              </a:rPr>
              <a:t>min.prior.scale</a:t>
            </a:r>
            <a:r>
              <a:rPr lang="en-US" b="1" dirty="0">
                <a:solidFill>
                  <a:srgbClr val="0E0E0E"/>
                </a:solidFill>
                <a:effectLst/>
                <a:latin typeface=".SF NS"/>
              </a:rPr>
              <a:t>:</a:t>
            </a:r>
            <a:r>
              <a:rPr lang="en-US" dirty="0">
                <a:solidFill>
                  <a:srgbClr val="0E0E0E"/>
                </a:solidFill>
                <a:effectLst/>
                <a:latin typeface=".SF NS"/>
              </a:rPr>
              <a:t> Minimum prior scale, typically set to a small value.</a:t>
            </a:r>
          </a:p>
          <a:p>
            <a:r>
              <a:rPr lang="en-US" dirty="0">
                <a:solidFill>
                  <a:srgbClr val="0E0E0E"/>
                </a:solidFill>
                <a:effectLst/>
                <a:latin typeface=".SF NS"/>
              </a:rPr>
              <a:t>• </a:t>
            </a:r>
            <a:r>
              <a:rPr lang="en-US" b="1" dirty="0">
                <a:solidFill>
                  <a:srgbClr val="0E0E0E"/>
                </a:solidFill>
                <a:effectLst/>
                <a:latin typeface=".SF NS"/>
              </a:rPr>
              <a:t>scaled:</a:t>
            </a:r>
            <a:r>
              <a:rPr lang="en-US" dirty="0">
                <a:solidFill>
                  <a:srgbClr val="0E0E0E"/>
                </a:solidFill>
                <a:effectLst/>
                <a:latin typeface=".SF NS"/>
              </a:rPr>
              <a:t> Logical value indicating whether to scale the priors.</a:t>
            </a:r>
          </a:p>
          <a:p>
            <a:r>
              <a:rPr lang="en-US" dirty="0">
                <a:solidFill>
                  <a:srgbClr val="0E0E0E"/>
                </a:solidFill>
                <a:effectLst/>
                <a:latin typeface=".SF NS"/>
              </a:rPr>
              <a:t>• </a:t>
            </a:r>
            <a:r>
              <a:rPr lang="en-US" b="1" dirty="0" err="1">
                <a:solidFill>
                  <a:srgbClr val="0E0E0E"/>
                </a:solidFill>
                <a:effectLst/>
                <a:latin typeface=".SF NS"/>
              </a:rPr>
              <a:t>keep.order</a:t>
            </a:r>
            <a:r>
              <a:rPr lang="en-US" b="1" dirty="0">
                <a:solidFill>
                  <a:srgbClr val="0E0E0E"/>
                </a:solidFill>
                <a:effectLst/>
                <a:latin typeface=".SF NS"/>
              </a:rPr>
              <a:t>:</a:t>
            </a:r>
            <a:r>
              <a:rPr lang="en-US" dirty="0">
                <a:solidFill>
                  <a:srgbClr val="0E0E0E"/>
                </a:solidFill>
                <a:effectLst/>
                <a:latin typeface=".SF NS"/>
              </a:rPr>
              <a:t> Logical value indicating whether to keep the order of terms.</a:t>
            </a:r>
          </a:p>
          <a:p>
            <a:r>
              <a:rPr lang="en-US" dirty="0">
                <a:solidFill>
                  <a:srgbClr val="0E0E0E"/>
                </a:solidFill>
                <a:effectLst/>
                <a:latin typeface=".SF NS"/>
              </a:rPr>
              <a:t>• </a:t>
            </a:r>
            <a:r>
              <a:rPr lang="en-US" b="1" dirty="0" err="1">
                <a:solidFill>
                  <a:srgbClr val="0E0E0E"/>
                </a:solidFill>
                <a:effectLst/>
                <a:latin typeface=".SF NS"/>
              </a:rPr>
              <a:t>drop.baseline</a:t>
            </a:r>
            <a:r>
              <a:rPr lang="en-US" b="1" dirty="0">
                <a:solidFill>
                  <a:srgbClr val="0E0E0E"/>
                </a:solidFill>
                <a:effectLst/>
                <a:latin typeface=".SF NS"/>
              </a:rPr>
              <a:t>:</a:t>
            </a:r>
            <a:r>
              <a:rPr lang="en-US" dirty="0">
                <a:solidFill>
                  <a:srgbClr val="0E0E0E"/>
                </a:solidFill>
                <a:effectLst/>
                <a:latin typeface=".SF NS"/>
              </a:rPr>
              <a:t> Logical value indicating whether to drop the baseline category.</a:t>
            </a:r>
          </a:p>
          <a:p>
            <a:r>
              <a:rPr lang="en-US" dirty="0">
                <a:solidFill>
                  <a:srgbClr val="0E0E0E"/>
                </a:solidFill>
                <a:effectLst/>
                <a:latin typeface=".SF NS"/>
              </a:rPr>
              <a:t>• </a:t>
            </a:r>
            <a:r>
              <a:rPr lang="en-US" b="1" dirty="0" err="1">
                <a:solidFill>
                  <a:srgbClr val="0E0E0E"/>
                </a:solidFill>
                <a:effectLst/>
                <a:latin typeface=".SF NS"/>
              </a:rPr>
              <a:t>maxit</a:t>
            </a:r>
            <a:r>
              <a:rPr lang="en-US" b="1" dirty="0">
                <a:solidFill>
                  <a:srgbClr val="0E0E0E"/>
                </a:solidFill>
                <a:effectLst/>
                <a:latin typeface=".SF NS"/>
              </a:rPr>
              <a:t>:</a:t>
            </a:r>
            <a:r>
              <a:rPr lang="en-US" dirty="0">
                <a:solidFill>
                  <a:srgbClr val="0E0E0E"/>
                </a:solidFill>
                <a:effectLst/>
                <a:latin typeface=".SF NS"/>
              </a:rPr>
              <a:t> Maximum number of iterations.</a:t>
            </a:r>
          </a:p>
          <a:p>
            <a:r>
              <a:rPr lang="en-US" dirty="0">
                <a:solidFill>
                  <a:srgbClr val="0E0E0E"/>
                </a:solidFill>
                <a:effectLst/>
                <a:latin typeface=".SF NS"/>
              </a:rPr>
              <a:t>• </a:t>
            </a:r>
            <a:r>
              <a:rPr lang="en-US" b="1" dirty="0" err="1">
                <a:solidFill>
                  <a:srgbClr val="0E0E0E"/>
                </a:solidFill>
                <a:effectLst/>
                <a:latin typeface=".SF NS"/>
              </a:rPr>
              <a:t>print.unnormalized.log.posterior</a:t>
            </a:r>
            <a:r>
              <a:rPr lang="en-US" b="1" dirty="0">
                <a:solidFill>
                  <a:srgbClr val="0E0E0E"/>
                </a:solidFill>
                <a:effectLst/>
                <a:latin typeface=".SF NS"/>
              </a:rPr>
              <a:t>:</a:t>
            </a:r>
            <a:r>
              <a:rPr lang="en-US" dirty="0">
                <a:solidFill>
                  <a:srgbClr val="0E0E0E"/>
                </a:solidFill>
                <a:effectLst/>
                <a:latin typeface=".SF NS"/>
              </a:rPr>
              <a:t> Logical value indicating whether to print the unnormalized log posterior.</a:t>
            </a:r>
          </a:p>
          <a:p>
            <a:r>
              <a:rPr lang="en-US" dirty="0">
                <a:solidFill>
                  <a:srgbClr val="0E0E0E"/>
                </a:solidFill>
                <a:effectLst/>
                <a:latin typeface=".SF NS"/>
              </a:rPr>
              <a:t>• </a:t>
            </a:r>
            <a:r>
              <a:rPr lang="en-US" b="1" dirty="0">
                <a:solidFill>
                  <a:srgbClr val="0E0E0E"/>
                </a:solidFill>
                <a:effectLst/>
                <a:latin typeface=".SF NS"/>
              </a:rPr>
              <a:t>Warning:</a:t>
            </a:r>
            <a:r>
              <a:rPr lang="en-US" dirty="0">
                <a:solidFill>
                  <a:srgbClr val="0E0E0E"/>
                </a:solidFill>
                <a:effectLst/>
                <a:latin typeface=".SF NS"/>
              </a:rPr>
              <a:t> Logical value indicating whether to show warnings.</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To see an example of how this function is used, we can run the </a:t>
            </a:r>
            <a:r>
              <a:rPr lang="en-US" dirty="0">
                <a:solidFill>
                  <a:srgbClr val="0E0E0E"/>
                </a:solidFill>
                <a:effectLst/>
                <a:latin typeface=".AppleSystemUIFontMonospaced"/>
              </a:rPr>
              <a:t>example(</a:t>
            </a:r>
            <a:r>
              <a:rPr lang="en-US" dirty="0" err="1">
                <a:solidFill>
                  <a:srgbClr val="0E0E0E"/>
                </a:solidFill>
                <a:effectLst/>
                <a:latin typeface=".AppleSystemUIFontMonospaced"/>
              </a:rPr>
              <a:t>bayesglm</a:t>
            </a:r>
            <a:r>
              <a:rPr lang="en-US" dirty="0">
                <a:solidFill>
                  <a:srgbClr val="0E0E0E"/>
                </a:solidFill>
                <a:effectLst/>
                <a:latin typeface=".AppleSystemUIFontMonospaced"/>
              </a:rPr>
              <a:t>)</a:t>
            </a:r>
            <a:r>
              <a:rPr lang="en-US" dirty="0">
                <a:solidFill>
                  <a:srgbClr val="0E0E0E"/>
                </a:solidFill>
                <a:effectLst/>
                <a:latin typeface=".SF NS"/>
              </a:rPr>
              <a:t> command, which provides a demonstration of the function in action.</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Using </a:t>
            </a:r>
            <a:r>
              <a:rPr lang="en-US" dirty="0" err="1">
                <a:solidFill>
                  <a:srgbClr val="0E0E0E"/>
                </a:solidFill>
                <a:effectLst/>
                <a:latin typeface=".AppleSystemUIFontMonospaced"/>
              </a:rPr>
              <a:t>bayesglm</a:t>
            </a:r>
            <a:r>
              <a:rPr lang="en-US" dirty="0">
                <a:solidFill>
                  <a:srgbClr val="0E0E0E"/>
                </a:solidFill>
                <a:effectLst/>
                <a:latin typeface=".SF NS"/>
              </a:rPr>
              <a:t>, we can perform Bayesian inference for a wide variety of generalized linear models, making it a powerful tool for statistical analysis in R.</a:t>
            </a:r>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29</a:t>
            </a:fld>
            <a:endParaRPr lang="en-US"/>
          </a:p>
        </p:txBody>
      </p:sp>
    </p:spTree>
    <p:extLst>
      <p:ext uri="{BB962C8B-B14F-4D97-AF65-F5344CB8AC3E}">
        <p14:creationId xmlns:p14="http://schemas.microsoft.com/office/powerpoint/2010/main" val="878285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discussed hierarchical linear models. </a:t>
            </a:r>
          </a:p>
        </p:txBody>
      </p:sp>
      <p:sp>
        <p:nvSpPr>
          <p:cNvPr id="4" name="Slide Number Placeholder 3"/>
          <p:cNvSpPr>
            <a:spLocks noGrp="1"/>
          </p:cNvSpPr>
          <p:nvPr>
            <p:ph type="sldNum" sz="quarter" idx="5"/>
          </p:nvPr>
        </p:nvSpPr>
        <p:spPr/>
        <p:txBody>
          <a:bodyPr/>
          <a:lstStyle/>
          <a:p>
            <a:fld id="{EA5E4751-2FA4-1F40-84D6-9A2F118C7913}" type="slidenum">
              <a:rPr lang="en-US" smtClean="0"/>
              <a:t>3</a:t>
            </a:fld>
            <a:endParaRPr lang="en-US"/>
          </a:p>
        </p:txBody>
      </p:sp>
    </p:spTree>
    <p:extLst>
      <p:ext uri="{BB962C8B-B14F-4D97-AF65-F5344CB8AC3E}">
        <p14:creationId xmlns:p14="http://schemas.microsoft.com/office/powerpoint/2010/main" val="2478154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lesson, you will be able to</a:t>
            </a:r>
          </a:p>
          <a:p>
            <a:endParaRPr lang="en-US" dirty="0"/>
          </a:p>
          <a:p>
            <a:r>
              <a:rPr lang="en-US" dirty="0"/>
              <a:t>Understand and apply standard generalized linear model likelihoods. And </a:t>
            </a:r>
          </a:p>
          <a:p>
            <a:endParaRPr lang="en-US" dirty="0"/>
          </a:p>
          <a:p>
            <a:r>
              <a:rPr lang="en-US" dirty="0"/>
              <a:t>Learn to work with generalized linear models and handle complex data scenarios like multivariate responses and overdispersion. </a:t>
            </a:r>
          </a:p>
        </p:txBody>
      </p:sp>
      <p:sp>
        <p:nvSpPr>
          <p:cNvPr id="4" name="Slide Number Placeholder 3"/>
          <p:cNvSpPr>
            <a:spLocks noGrp="1"/>
          </p:cNvSpPr>
          <p:nvPr>
            <p:ph type="sldNum" sz="quarter" idx="5"/>
          </p:nvPr>
        </p:nvSpPr>
        <p:spPr/>
        <p:txBody>
          <a:bodyPr/>
          <a:lstStyle/>
          <a:p>
            <a:fld id="{EA5E4751-2FA4-1F40-84D6-9A2F118C7913}" type="slidenum">
              <a:rPr lang="en-US" smtClean="0"/>
              <a:t>4</a:t>
            </a:fld>
            <a:endParaRPr lang="en-US"/>
          </a:p>
        </p:txBody>
      </p:sp>
    </p:spTree>
    <p:extLst>
      <p:ext uri="{BB962C8B-B14F-4D97-AF65-F5344CB8AC3E}">
        <p14:creationId xmlns:p14="http://schemas.microsoft.com/office/powerpoint/2010/main" val="4046245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 to review for this lesson include </a:t>
            </a:r>
          </a:p>
          <a:p>
            <a:endParaRPr lang="en-US" dirty="0"/>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5</a:t>
            </a:fld>
            <a:endParaRPr lang="en-US"/>
          </a:p>
        </p:txBody>
      </p:sp>
    </p:spTree>
    <p:extLst>
      <p:ext uri="{BB962C8B-B14F-4D97-AF65-F5344CB8AC3E}">
        <p14:creationId xmlns:p14="http://schemas.microsoft.com/office/powerpoint/2010/main" val="3850968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Generalized linear models are an extension of the linear models we saw in lesson 1. Specifically, the generalization extends to the case where </a:t>
            </a:r>
          </a:p>
          <a:p>
            <a:endParaRPr lang="en-US" dirty="0"/>
          </a:p>
          <a:p>
            <a:r>
              <a:rPr lang="en-US" dirty="0"/>
              <a:t>for the relationship between 𝐸(𝑦∣𝑋) and 𝑋 that are not necessarily linear, which was a central assumption in lesson 1, or </a:t>
            </a:r>
          </a:p>
          <a:p>
            <a:endParaRPr lang="en-US" dirty="0"/>
          </a:p>
          <a:p>
            <a:r>
              <a:rPr lang="en-US" dirty="0"/>
              <a:t>to the case where the errors themselves aren’t normally distributed.</a:t>
            </a:r>
          </a:p>
          <a:p>
            <a:endParaRPr lang="en-US" dirty="0"/>
          </a:p>
          <a:p>
            <a:r>
              <a:rPr lang="en-US" sz="1800" dirty="0">
                <a:effectLst/>
                <a:latin typeface="CMR10"/>
              </a:rPr>
              <a:t>Sometimes, a transformation is all that is needed to become a linear model. </a:t>
            </a:r>
          </a:p>
          <a:p>
            <a:endParaRPr lang="en-US" dirty="0"/>
          </a:p>
          <a:p>
            <a:r>
              <a:rPr lang="en-US" sz="1800" dirty="0">
                <a:effectLst/>
                <a:latin typeface="CMR10"/>
              </a:rPr>
              <a:t>A great example of how this is possible is with the multiplicative model. Take, for example this model, where we have 3 explanatory variables multiplied together along with the error to equal the output. </a:t>
            </a:r>
            <a:endParaRPr lang="en-US" dirty="0"/>
          </a:p>
          <a:p>
            <a:endParaRPr lang="en-US" sz="1800" dirty="0">
              <a:effectLst/>
              <a:latin typeface="CMR10"/>
            </a:endParaRPr>
          </a:p>
          <a:p>
            <a:r>
              <a:rPr lang="en-US" sz="1800" dirty="0">
                <a:effectLst/>
                <a:latin typeface="CMR10"/>
              </a:rPr>
              <a:t>A log transformation linearizes the model. You can just go back to the techniques discussed in lesson 1. GLMs aim to transform some kinds of models into linear models. But note that this isn’t possible for every model. </a:t>
            </a:r>
            <a:br>
              <a:rPr lang="en-US" sz="1800" dirty="0">
                <a:effectLst/>
                <a:latin typeface="CMR10"/>
              </a:rPr>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6</a:t>
            </a:fld>
            <a:endParaRPr lang="en-US"/>
          </a:p>
        </p:txBody>
      </p:sp>
    </p:spTree>
    <p:extLst>
      <p:ext uri="{BB962C8B-B14F-4D97-AF65-F5344CB8AC3E}">
        <p14:creationId xmlns:p14="http://schemas.microsoft.com/office/powerpoint/2010/main" val="82340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A generalized linear model can then be specified in three stages:</a:t>
                </a:r>
              </a:p>
              <a:p>
                <a:pPr marL="1441450" lvl="1" indent="-742950">
                  <a:buFont typeface="+mj-lt"/>
                  <a:buAutoNum type="arabicPeriod"/>
                </a:pPr>
                <a:r>
                  <a:rPr lang="en-US" dirty="0"/>
                  <a:t>First, we define a linear predictor </a:t>
                </a:r>
                <a14:m>
                  <m:oMath xmlns:m="http://schemas.openxmlformats.org/officeDocument/2006/math">
                    <m:r>
                      <a:rPr lang="en-US" i="1">
                        <a:latin typeface="Cambria Math" panose="02040503050406030204" pitchFamily="18" charset="0"/>
                      </a:rPr>
                      <m:t>𝜂</m:t>
                    </m:r>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oMath>
                </a14:m>
                <a:r>
                  <a:rPr lang="en-US" dirty="0"/>
                  <a:t>, and we’ll use the variable eta to represent</a:t>
                </a:r>
                <a:r>
                  <a:rPr lang="en-US" baseline="0" dirty="0"/>
                  <a:t> this. </a:t>
                </a:r>
                <a:endParaRPr lang="en-US" dirty="0"/>
              </a:p>
              <a:p>
                <a:pPr marL="1441450" lvl="1" indent="-742950">
                  <a:buFont typeface="+mj-lt"/>
                  <a:buAutoNum type="arabicPeriod"/>
                </a:pPr>
                <a:r>
                  <a:rPr lang="en-US" dirty="0"/>
                  <a:t>Next, we define</a:t>
                </a:r>
                <a:r>
                  <a:rPr lang="en-US" baseline="0" dirty="0"/>
                  <a:t> a </a:t>
                </a:r>
                <a:r>
                  <a:rPr lang="en-US" dirty="0"/>
                  <a:t>link function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a:latin typeface="Cambria Math" panose="02040503050406030204" pitchFamily="18" charset="0"/>
                          </a:rPr>
                          <m:t>⋅</m:t>
                        </m:r>
                      </m:e>
                    </m:d>
                    <m:r>
                      <a:rPr lang="en-US" b="0" i="1" smtClean="0">
                        <a:latin typeface="Cambria Math" panose="02040503050406030204" pitchFamily="18" charset="0"/>
                      </a:rPr>
                      <m:t> </m:t>
                    </m:r>
                  </m:oMath>
                </a14:m>
                <a:r>
                  <a:rPr lang="en-US" dirty="0"/>
                  <a:t>that</a:t>
                </a:r>
                <a:r>
                  <a:rPr lang="en-US" baseline="0" dirty="0"/>
                  <a:t> relates out</a:t>
                </a:r>
                <a:r>
                  <a:rPr lang="en-US" dirty="0"/>
                  <a:t> linear predictor to our</a:t>
                </a:r>
                <a:r>
                  <a:rPr lang="en-US" baseline="0" dirty="0"/>
                  <a:t> </a:t>
                </a:r>
                <a:r>
                  <a:rPr lang="en-US" dirty="0"/>
                  <a:t>outcome variable: </a:t>
                </a:r>
                <a14:m>
                  <m:oMath xmlns:m="http://schemas.openxmlformats.org/officeDocument/2006/math">
                    <m:r>
                      <a:rPr lang="en-US" i="1">
                        <a:latin typeface="Cambria Math" panose="02040503050406030204" pitchFamily="18" charset="0"/>
                      </a:rPr>
                      <m:t>𝐸</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𝑋</m:t>
                    </m:r>
                    <m:r>
                      <a:rPr lang="en-US">
                        <a:latin typeface="Cambria Math" panose="02040503050406030204" pitchFamily="18" charset="0"/>
                      </a:rPr>
                      <m:t>)=</m:t>
                    </m:r>
                    <m:r>
                      <a:rPr lang="en-US" i="1">
                        <a:latin typeface="Cambria Math" panose="02040503050406030204" pitchFamily="18" charset="0"/>
                      </a:rPr>
                      <m:t>𝜇</m:t>
                    </m:r>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m:t>
                        </m:r>
                        <m:r>
                          <a:rPr lang="en-US">
                            <a:latin typeface="Cambria Math" panose="02040503050406030204" pitchFamily="18" charset="0"/>
                          </a:rPr>
                          <m:t>1</m:t>
                        </m:r>
                      </m:sup>
                    </m:sSup>
                    <m:r>
                      <a:rPr lang="en-US">
                        <a:latin typeface="Cambria Math" panose="02040503050406030204" pitchFamily="18" charset="0"/>
                      </a:rPr>
                      <m:t>(</m:t>
                    </m:r>
                    <m:r>
                      <a:rPr lang="en-US" i="1">
                        <a:latin typeface="Cambria Math" panose="02040503050406030204" pitchFamily="18" charset="0"/>
                      </a:rPr>
                      <m:t>𝜂</m:t>
                    </m:r>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m:t>
                        </m:r>
                        <m:r>
                          <a:rPr lang="en-US">
                            <a:latin typeface="Cambria Math" panose="02040503050406030204" pitchFamily="18" charset="0"/>
                          </a:rPr>
                          <m:t>1</m:t>
                        </m:r>
                      </m:sup>
                    </m:sSup>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r>
                      <a:rPr lang="en-US">
                        <a:latin typeface="Cambria Math" panose="02040503050406030204" pitchFamily="18" charset="0"/>
                      </a:rPr>
                      <m:t>)</m:t>
                    </m:r>
                  </m:oMath>
                </a14:m>
                <a:endParaRPr lang="en-US" dirty="0"/>
              </a:p>
              <a:p>
                <a:pPr marL="1441450" lvl="1" indent="-742950">
                  <a:buFont typeface="+mj-lt"/>
                  <a:buAutoNum type="arabicPeriod"/>
                </a:pPr>
                <a:r>
                  <a:rPr lang="en-US" dirty="0"/>
                  <a:t>Finally,</a:t>
                </a:r>
                <a:r>
                  <a:rPr lang="en-US" baseline="0" dirty="0"/>
                  <a:t> we define the d</a:t>
                </a:r>
                <a:r>
                  <a:rPr lang="en-US" dirty="0"/>
                  <a:t>istribution of the outcome variable </a:t>
                </a:r>
                <a14:m>
                  <m:oMath xmlns:m="http://schemas.openxmlformats.org/officeDocument/2006/math">
                    <m:r>
                      <a:rPr lang="en-US" b="0" i="1" smtClean="0">
                        <a:latin typeface="Cambria Math" panose="02040503050406030204" pitchFamily="18" charset="0"/>
                      </a:rPr>
                      <m:t>𝑦</m:t>
                    </m:r>
                  </m:oMath>
                </a14:m>
                <a:r>
                  <a:rPr lang="en-US" dirty="0"/>
                  <a:t> with mean </a:t>
                </a:r>
                <a14:m>
                  <m:oMath xmlns:m="http://schemas.openxmlformats.org/officeDocument/2006/math">
                    <m:r>
                      <a:rPr lang="en-US" i="1">
                        <a:latin typeface="Cambria Math" panose="02040503050406030204" pitchFamily="18" charset="0"/>
                      </a:rPr>
                      <m:t>𝜇</m:t>
                    </m:r>
                    <m:r>
                      <a:rPr lang="en-US">
                        <a:latin typeface="Cambria Math" panose="02040503050406030204" pitchFamily="18" charset="0"/>
                      </a:rPr>
                      <m:t>=</m:t>
                    </m:r>
                    <m:r>
                      <a:rPr lang="en-US" i="1">
                        <a:latin typeface="Cambria Math" panose="02040503050406030204" pitchFamily="18" charset="0"/>
                      </a:rPr>
                      <m:t>𝐸</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𝑋</m:t>
                    </m:r>
                    <m:r>
                      <a:rPr lang="en-US">
                        <a:latin typeface="Cambria Math" panose="02040503050406030204" pitchFamily="18" charset="0"/>
                      </a:rPr>
                      <m:t>)</m:t>
                    </m:r>
                  </m:oMath>
                </a14:m>
                <a:r>
                  <a:rPr lang="en-US" dirty="0"/>
                  <a:t>. This distribution can sometimes depend on a dispersion parameter </a:t>
                </a:r>
                <a14:m>
                  <m:oMath xmlns:m="http://schemas.openxmlformats.org/officeDocument/2006/math">
                    <m:r>
                      <a:rPr lang="en-US" b="0" i="1" smtClean="0">
                        <a:latin typeface="Cambria Math" panose="02040503050406030204" pitchFamily="18" charset="0"/>
                      </a:rPr>
                      <m:t>𝜙</m:t>
                    </m:r>
                  </m:oMath>
                </a14:m>
                <a:r>
                  <a:rPr lang="en-US" dirty="0"/>
                  <a:t> </a:t>
                </a:r>
                <a:br>
                  <a:rPr lang="en-US" dirty="0"/>
                </a:br>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𝑋</m:t>
                    </m:r>
                    <m:r>
                      <a:rPr lang="en-US">
                        <a:latin typeface="Cambria Math" panose="02040503050406030204" pitchFamily="18" charset="0"/>
                      </a:rPr>
                      <m:t>,</m:t>
                    </m:r>
                    <m:r>
                      <a:rPr lang="en-US" i="1">
                        <a:latin typeface="Cambria Math" panose="02040503050406030204" pitchFamily="18" charset="0"/>
                      </a:rPr>
                      <m:t>𝛽</m:t>
                    </m:r>
                    <m:r>
                      <a:rPr lang="en-US">
                        <a:latin typeface="Cambria Math" panose="02040503050406030204" pitchFamily="18" charset="0"/>
                      </a:rPr>
                      <m:t>,</m:t>
                    </m:r>
                    <m:r>
                      <a:rPr lang="en-US" i="1">
                        <a:latin typeface="Cambria Math" panose="02040503050406030204" pitchFamily="18" charset="0"/>
                      </a:rPr>
                      <m:t>𝜙</m:t>
                    </m:r>
                    <m:r>
                      <a:rPr lang="en-US">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r>
                          <a:rPr lang="en-US">
                            <a:latin typeface="Cambria Math" panose="02040503050406030204" pitchFamily="18" charset="0"/>
                          </a:rPr>
                          <m:t> </m:t>
                        </m:r>
                      </m:e>
                    </m:nary>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𝜙</m:t>
                        </m:r>
                      </m:e>
                    </m:d>
                  </m:oMath>
                </a14:m>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the dispersion parameter measures that adjusts the spread of the response variable relative to the mean. </a:t>
                </a:r>
                <a:endParaRPr lang="en-US" dirty="0"/>
              </a:p>
            </p:txBody>
          </p:sp>
        </mc:Choice>
        <mc:Fallback>
          <p:sp>
            <p:nvSpPr>
              <p:cNvPr id="3" name="Notes Placeholder 2"/>
              <p:cNvSpPr>
                <a:spLocks noGrp="1"/>
              </p:cNvSpPr>
              <p:nvPr>
                <p:ph type="body" idx="1"/>
              </p:nvPr>
            </p:nvSpPr>
            <p:spPr/>
            <p:txBody>
              <a:bodyPr/>
              <a:lstStyle/>
              <a:p>
                <a:r>
                  <a:rPr lang="en-US" dirty="0"/>
                  <a:t>A generalized linear model can then be specified in three stages:</a:t>
                </a:r>
              </a:p>
              <a:p>
                <a:pPr marL="1441450" lvl="1" indent="-742950">
                  <a:buFont typeface="+mj-lt"/>
                  <a:buAutoNum type="arabicPeriod"/>
                </a:pPr>
                <a:r>
                  <a:rPr lang="en-US" dirty="0"/>
                  <a:t>First, we define a linear predictor </a:t>
                </a:r>
                <a:r>
                  <a:rPr lang="en-US" i="0">
                    <a:latin typeface="Cambria Math" panose="02040503050406030204" pitchFamily="18" charset="0"/>
                  </a:rPr>
                  <a:t>𝜂=𝑋𝛽</a:t>
                </a:r>
                <a:r>
                  <a:rPr lang="en-US" dirty="0"/>
                  <a:t>, and we’ll use the variable eta to represent</a:t>
                </a:r>
                <a:r>
                  <a:rPr lang="en-US" baseline="0" dirty="0"/>
                  <a:t> this. </a:t>
                </a:r>
                <a:endParaRPr lang="en-US" dirty="0"/>
              </a:p>
              <a:p>
                <a:pPr marL="1441450" lvl="1" indent="-742950">
                  <a:buFont typeface="+mj-lt"/>
                  <a:buAutoNum type="arabicPeriod"/>
                </a:pPr>
                <a:r>
                  <a:rPr lang="en-US" dirty="0"/>
                  <a:t>Next, we define</a:t>
                </a:r>
                <a:r>
                  <a:rPr lang="en-US" baseline="0" dirty="0"/>
                  <a:t> a </a:t>
                </a:r>
                <a:r>
                  <a:rPr lang="en-US" dirty="0"/>
                  <a:t>link function </a:t>
                </a:r>
                <a:r>
                  <a:rPr lang="en-US" i="0">
                    <a:latin typeface="Cambria Math" panose="02040503050406030204" pitchFamily="18" charset="0"/>
                  </a:rPr>
                  <a:t>𝑔(⋅)</a:t>
                </a:r>
                <a:r>
                  <a:rPr lang="en-US" b="0" i="0">
                    <a:latin typeface="Cambria Math" panose="02040503050406030204" pitchFamily="18" charset="0"/>
                  </a:rPr>
                  <a:t>  </a:t>
                </a:r>
                <a:r>
                  <a:rPr lang="en-US" dirty="0"/>
                  <a:t>that</a:t>
                </a:r>
                <a:r>
                  <a:rPr lang="en-US" baseline="0" dirty="0"/>
                  <a:t> relates out</a:t>
                </a:r>
                <a:r>
                  <a:rPr lang="en-US" dirty="0"/>
                  <a:t> linear predictor to our</a:t>
                </a:r>
                <a:r>
                  <a:rPr lang="en-US" baseline="0" dirty="0"/>
                  <a:t> </a:t>
                </a:r>
                <a:r>
                  <a:rPr lang="en-US" dirty="0"/>
                  <a:t>outcome variable: </a:t>
                </a:r>
                <a:r>
                  <a:rPr lang="en-US" i="0">
                    <a:latin typeface="Cambria Math" panose="02040503050406030204" pitchFamily="18" charset="0"/>
                  </a:rPr>
                  <a:t>𝐸(𝑦∣𝑋)=𝜇=𝑔^(−1) (𝜂)=𝑔^(−1) (𝑋𝛽)</a:t>
                </a:r>
                <a:endParaRPr lang="en-US" dirty="0"/>
              </a:p>
              <a:p>
                <a:pPr marL="1441450" lvl="1" indent="-742950">
                  <a:buFont typeface="+mj-lt"/>
                  <a:buAutoNum type="arabicPeriod"/>
                </a:pPr>
                <a:r>
                  <a:rPr lang="en-US" dirty="0"/>
                  <a:t>Finally,</a:t>
                </a:r>
                <a:r>
                  <a:rPr lang="en-US" baseline="0" dirty="0"/>
                  <a:t> we define the d</a:t>
                </a:r>
                <a:r>
                  <a:rPr lang="en-US" dirty="0"/>
                  <a:t>istribution of the outcome variable </a:t>
                </a:r>
                <a:r>
                  <a:rPr lang="en-US" b="0" i="0">
                    <a:latin typeface="Cambria Math" panose="02040503050406030204" pitchFamily="18" charset="0"/>
                  </a:rPr>
                  <a:t>𝑦</a:t>
                </a:r>
                <a:r>
                  <a:rPr lang="en-US" dirty="0"/>
                  <a:t> with mean </a:t>
                </a:r>
                <a:r>
                  <a:rPr lang="en-US" i="0">
                    <a:latin typeface="Cambria Math" panose="02040503050406030204" pitchFamily="18" charset="0"/>
                  </a:rPr>
                  <a:t>𝜇=𝐸(𝑦∣𝑋)</a:t>
                </a:r>
                <a:r>
                  <a:rPr lang="en-US" dirty="0"/>
                  <a:t>. This distribution can sometimes depend on a dispersion parameter </a:t>
                </a:r>
                <a:r>
                  <a:rPr lang="en-US" b="0" i="0">
                    <a:latin typeface="Cambria Math" panose="02040503050406030204" pitchFamily="18" charset="0"/>
                  </a:rPr>
                  <a:t>𝜙</a:t>
                </a:r>
                <a:r>
                  <a:rPr lang="en-US" dirty="0"/>
                  <a:t> </a:t>
                </a:r>
                <a:br>
                  <a:rPr lang="en-US" dirty="0"/>
                </a:br>
                <a:r>
                  <a:rPr lang="en-US" i="0">
                    <a:latin typeface="Cambria Math" panose="02040503050406030204" pitchFamily="18" charset="0"/>
                  </a:rPr>
                  <a:t>𝑝(𝑦∣𝑋,𝛽,𝜙)=∏129_(𝑖=1)^𝑛▒  𝑝(𝑦_𝑖∣(𝑋𝛽)_𝑖,𝜙)</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the dispersion parameter measures that adjusts the spread of the response variable relative to the mean. </a:t>
                </a:r>
                <a:endParaRPr lang="en-US" dirty="0"/>
              </a:p>
            </p:txBody>
          </p:sp>
        </mc:Fallback>
      </mc:AlternateContent>
      <p:sp>
        <p:nvSpPr>
          <p:cNvPr id="4" name="Slide Number Placeholder 3"/>
          <p:cNvSpPr>
            <a:spLocks noGrp="1"/>
          </p:cNvSpPr>
          <p:nvPr>
            <p:ph type="sldNum" sz="quarter" idx="5"/>
          </p:nvPr>
        </p:nvSpPr>
        <p:spPr/>
        <p:txBody>
          <a:bodyPr/>
          <a:lstStyle/>
          <a:p>
            <a:fld id="{EA5E4751-2FA4-1F40-84D6-9A2F118C7913}" type="slidenum">
              <a:rPr lang="en-US" smtClean="0"/>
              <a:t>7</a:t>
            </a:fld>
            <a:endParaRPr lang="en-US"/>
          </a:p>
        </p:txBody>
      </p:sp>
    </p:spTree>
    <p:extLst>
      <p:ext uri="{BB962C8B-B14F-4D97-AF65-F5344CB8AC3E}">
        <p14:creationId xmlns:p14="http://schemas.microsoft.com/office/powerpoint/2010/main" val="2996127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is, of course, the simplest example of a general linear model. </a:t>
            </a:r>
          </a:p>
          <a:p>
            <a:endParaRPr lang="en-US" dirty="0"/>
          </a:p>
          <a:p>
            <a:r>
              <a:rPr lang="en-US" dirty="0"/>
              <a:t>Where, eta is equal to the linear model. </a:t>
            </a:r>
          </a:p>
          <a:p>
            <a:endParaRPr lang="en-US" dirty="0"/>
          </a:p>
          <a:p>
            <a:r>
              <a:rPr lang="en-US" dirty="0"/>
              <a:t>Because the goal is linear regression, there is no transformation needed, so the link function is the identity. </a:t>
            </a:r>
          </a:p>
          <a:p>
            <a:endParaRPr lang="en-US" dirty="0"/>
          </a:p>
          <a:p>
            <a:r>
              <a:rPr lang="en-US" dirty="0"/>
              <a:t>The distribution we use is normal </a:t>
            </a:r>
          </a:p>
          <a:p>
            <a:endParaRPr lang="en-US" dirty="0"/>
          </a:p>
          <a:p>
            <a:r>
              <a:rPr lang="en-US" dirty="0"/>
              <a:t>And no dispersion parameter is needed because there’s no adjustment. </a:t>
            </a:r>
          </a:p>
        </p:txBody>
      </p:sp>
      <p:sp>
        <p:nvSpPr>
          <p:cNvPr id="4" name="Slide Number Placeholder 3"/>
          <p:cNvSpPr>
            <a:spLocks noGrp="1"/>
          </p:cNvSpPr>
          <p:nvPr>
            <p:ph type="sldNum" sz="quarter" idx="5"/>
          </p:nvPr>
        </p:nvSpPr>
        <p:spPr/>
        <p:txBody>
          <a:bodyPr/>
          <a:lstStyle/>
          <a:p>
            <a:fld id="{EA5E4751-2FA4-1F40-84D6-9A2F118C7913}" type="slidenum">
              <a:rPr lang="en-US" smtClean="0"/>
              <a:t>8</a:t>
            </a:fld>
            <a:endParaRPr lang="en-US"/>
          </a:p>
        </p:txBody>
      </p:sp>
    </p:spTree>
    <p:extLst>
      <p:ext uri="{BB962C8B-B14F-4D97-AF65-F5344CB8AC3E}">
        <p14:creationId xmlns:p14="http://schemas.microsoft.com/office/powerpoint/2010/main" val="1538204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Poisson model is another generalized linear model.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model, often called the Poisson regression model, assumes that </a:t>
            </a:r>
            <a:r>
              <a:rPr lang="en-US" sz="1800" dirty="0">
                <a:effectLst/>
                <a:latin typeface="CMMI10"/>
              </a:rPr>
              <a:t>y </a:t>
            </a:r>
            <a:r>
              <a:rPr lang="en-US" sz="1800" dirty="0">
                <a:effectLst/>
                <a:latin typeface="CMR10"/>
              </a:rPr>
              <a:t>is Poisson with mean </a:t>
            </a:r>
            <a:r>
              <a:rPr lang="el-GR" sz="1800" dirty="0">
                <a:effectLst/>
                <a:latin typeface="CMMI10"/>
              </a:rPr>
              <a:t>μ </a:t>
            </a:r>
            <a:r>
              <a:rPr lang="el-GR" sz="1800" dirty="0">
                <a:effectLst/>
                <a:latin typeface="CMR10"/>
              </a:rPr>
              <a:t>(</a:t>
            </a:r>
            <a:r>
              <a:rPr lang="en-US" sz="1800" dirty="0">
                <a:effectLst/>
                <a:latin typeface="CMR10"/>
              </a:rPr>
              <a:t>and therefore variance </a:t>
            </a:r>
            <a:r>
              <a:rPr lang="el-GR" sz="1800" dirty="0">
                <a:effectLst/>
                <a:latin typeface="CMMI10"/>
              </a:rPr>
              <a:t>μ</a:t>
            </a:r>
            <a:r>
              <a:rPr lang="el-GR" sz="1800" dirty="0">
                <a:effectLst/>
                <a:latin typeface="CMR10"/>
              </a:rPr>
              <a:t>). </a:t>
            </a:r>
            <a:endParaRPr lang="el-GR"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link function is typically chosen to be the logarithm, log</a:t>
            </a:r>
            <a:r>
              <a:rPr lang="el-GR" sz="1800" dirty="0">
                <a:effectLst/>
                <a:latin typeface="CMMI10"/>
              </a:rPr>
              <a:t>μ </a:t>
            </a:r>
            <a:r>
              <a:rPr lang="el-GR" sz="1800" dirty="0">
                <a:effectLst/>
                <a:latin typeface="CMR10"/>
              </a:rPr>
              <a:t>= </a:t>
            </a:r>
            <a:r>
              <a:rPr lang="en-US" sz="1800" dirty="0">
                <a:effectLst/>
                <a:latin typeface="CMMI10"/>
              </a:rPr>
              <a:t>X</a:t>
            </a:r>
            <a:r>
              <a:rPr lang="el-GR" sz="1800" dirty="0">
                <a:effectLst/>
                <a:latin typeface="CMMI10"/>
              </a:rPr>
              <a:t>β</a:t>
            </a:r>
            <a:r>
              <a:rPr lang="en-US" sz="1800" dirty="0">
                <a:effectLst/>
                <a:latin typeface="CMR10"/>
              </a:rPr>
              <a:t>, which means that </a:t>
            </a:r>
            <a:r>
              <a:rPr lang="el-GR" sz="1200" dirty="0">
                <a:effectLst/>
                <a:latin typeface="CMMI10"/>
              </a:rPr>
              <a:t>μ </a:t>
            </a:r>
            <a:r>
              <a:rPr lang="el-GR" sz="1200" dirty="0">
                <a:effectLst/>
                <a:latin typeface="CMR10"/>
              </a:rPr>
              <a:t>= </a:t>
            </a:r>
            <a:r>
              <a:rPr lang="en-US" sz="1200" dirty="0">
                <a:effectLst/>
                <a:latin typeface="CMR10"/>
              </a:rPr>
              <a:t>exp(</a:t>
            </a:r>
            <a:r>
              <a:rPr lang="en-US" sz="1200" dirty="0">
                <a:effectLst/>
                <a:latin typeface="CMMI10"/>
              </a:rPr>
              <a:t>X</a:t>
            </a:r>
            <a:r>
              <a:rPr lang="el-GR" sz="1200" dirty="0">
                <a:effectLst/>
                <a:latin typeface="CMMI10"/>
              </a:rPr>
              <a:t>β</a:t>
            </a:r>
            <a:r>
              <a:rPr lang="en-US" sz="1200" dirty="0">
                <a:effectLst/>
                <a:latin typeface="CMMI1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MMI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distribution for data </a:t>
            </a:r>
            <a:r>
              <a:rPr lang="en-US" sz="1800" dirty="0">
                <a:effectLst/>
                <a:latin typeface="CMMI10"/>
              </a:rPr>
              <a:t>y </a:t>
            </a:r>
            <a:r>
              <a:rPr lang="en-US" sz="1800" dirty="0">
                <a:effectLst/>
                <a:latin typeface="CMR10"/>
              </a:rPr>
              <a:t>= (</a:t>
            </a:r>
            <a:r>
              <a:rPr lang="en-US" sz="1800" dirty="0">
                <a:effectLst/>
                <a:latin typeface="CMMI10"/>
              </a:rPr>
              <a:t>y</a:t>
            </a:r>
            <a:r>
              <a:rPr lang="en-US" sz="1800" dirty="0">
                <a:effectLst/>
                <a:latin typeface="CMR7"/>
              </a:rPr>
              <a:t>1</a:t>
            </a:r>
            <a:r>
              <a:rPr lang="en-US" sz="1800" dirty="0">
                <a:effectLst/>
                <a:latin typeface="CMMI10"/>
              </a:rPr>
              <a:t>,...,</a:t>
            </a:r>
            <a:r>
              <a:rPr lang="en-US" sz="1800" dirty="0" err="1">
                <a:effectLst/>
                <a:latin typeface="CMMI10"/>
              </a:rPr>
              <a:t>y</a:t>
            </a:r>
            <a:r>
              <a:rPr lang="en-US" sz="1800" dirty="0" err="1">
                <a:effectLst/>
                <a:latin typeface="CMMI7"/>
              </a:rPr>
              <a:t>n</a:t>
            </a:r>
            <a:r>
              <a:rPr lang="en-US" sz="1800" dirty="0">
                <a:effectLst/>
                <a:latin typeface="CMR10"/>
              </a:rPr>
              <a:t>) follows this form</a:t>
            </a:r>
            <a:endParaRPr lang="el-GR"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where </a:t>
            </a:r>
            <a:r>
              <a:rPr lang="el-GR" sz="1800" dirty="0">
                <a:effectLst/>
                <a:latin typeface="CMMI10"/>
              </a:rPr>
              <a:t>η</a:t>
            </a:r>
            <a:r>
              <a:rPr lang="en-US" sz="1800" dirty="0" err="1">
                <a:effectLst/>
                <a:latin typeface="CMMI7"/>
              </a:rPr>
              <a:t>i</a:t>
            </a:r>
            <a:r>
              <a:rPr lang="en-US" sz="1800" dirty="0">
                <a:effectLst/>
                <a:latin typeface="CMMI7"/>
              </a:rPr>
              <a:t> </a:t>
            </a:r>
            <a:r>
              <a:rPr lang="en-US" sz="1800" dirty="0">
                <a:effectLst/>
                <a:latin typeface="CMR10"/>
              </a:rPr>
              <a:t>= </a:t>
            </a:r>
            <a:r>
              <a:rPr lang="en-US" sz="1800" dirty="0">
                <a:effectLst/>
                <a:latin typeface="CMMI10"/>
              </a:rPr>
              <a:t>X</a:t>
            </a:r>
            <a:r>
              <a:rPr lang="en-US" sz="1800" dirty="0">
                <a:effectLst/>
                <a:latin typeface="CMMI7"/>
              </a:rPr>
              <a:t>i</a:t>
            </a:r>
            <a:r>
              <a:rPr lang="el-GR" sz="1800" dirty="0">
                <a:effectLst/>
                <a:latin typeface="CMMI10"/>
              </a:rPr>
              <a:t>β </a:t>
            </a:r>
            <a:r>
              <a:rPr lang="en-US" sz="1800" dirty="0">
                <a:effectLst/>
                <a:latin typeface="CMR10"/>
              </a:rPr>
              <a:t>is the linear predictor for the </a:t>
            </a:r>
            <a:r>
              <a:rPr lang="en-US" sz="1800" dirty="0" err="1">
                <a:effectLst/>
                <a:latin typeface="CMMI10"/>
              </a:rPr>
              <a:t>i</a:t>
            </a:r>
            <a:r>
              <a:rPr lang="en-US" sz="1800" dirty="0" err="1">
                <a:effectLst/>
                <a:latin typeface="CMR10"/>
              </a:rPr>
              <a:t>-th</a:t>
            </a:r>
            <a:r>
              <a:rPr lang="en-US" sz="1800" dirty="0">
                <a:effectLst/>
                <a:latin typeface="CMR10"/>
              </a:rPr>
              <a:t> case. </a:t>
            </a:r>
            <a:endParaRPr lang="en-US" dirty="0"/>
          </a:p>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9</a:t>
            </a:fld>
            <a:endParaRPr lang="en-US"/>
          </a:p>
        </p:txBody>
      </p:sp>
    </p:spTree>
    <p:extLst>
      <p:ext uri="{BB962C8B-B14F-4D97-AF65-F5344CB8AC3E}">
        <p14:creationId xmlns:p14="http://schemas.microsoft.com/office/powerpoint/2010/main" val="121140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2645845" y="4948519"/>
            <a:ext cx="12996318" cy="1374962"/>
          </a:xfrm>
        </p:spPr>
        <p:txBody>
          <a:bodyPr rtlCol="0">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
        <p:nvSpPr>
          <p:cNvPr id="3" name="Content Placeholder 2"/>
          <p:cNvSpPr>
            <a:spLocks noGrp="1"/>
          </p:cNvSpPr>
          <p:nvPr>
            <p:ph idx="1"/>
          </p:nvPr>
        </p:nvSpPr>
        <p:spPr>
          <a:xfrm>
            <a:off x="1098550" y="2050699"/>
            <a:ext cx="16084552" cy="6888006"/>
          </a:xfrm>
        </p:spPr>
        <p:txBody>
          <a:bodyPr/>
          <a:lstStyle>
            <a:lvl1pPr>
              <a:defRPr sz="4000"/>
            </a:lvl1pPr>
            <a:lvl2pPr>
              <a:defRPr sz="3600"/>
            </a:lvl2pPr>
            <a:lvl3pPr>
              <a:defRPr sz="3200"/>
            </a:lvl3pPr>
            <a:lvl4pPr>
              <a:defRPr sz="28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Tree>
    <p:extLst>
      <p:ext uri="{BB962C8B-B14F-4D97-AF65-F5344CB8AC3E}">
        <p14:creationId xmlns:p14="http://schemas.microsoft.com/office/powerpoint/2010/main" val="556114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txStyles>
    <p:titleStyle>
      <a:lvl1pPr algn="ctr" rtl="0" fontAlgn="base">
        <a:spcBef>
          <a:spcPct val="0"/>
        </a:spcBef>
        <a:spcAft>
          <a:spcPct val="0"/>
        </a:spcAft>
        <a:defRPr sz="5600" b="1" kern="1200">
          <a:solidFill>
            <a:schemeClr val="accent1"/>
          </a:solidFill>
          <a:latin typeface="+mj-lt"/>
          <a:ea typeface="ＭＳ Ｐゴシック" panose="020B0600070205080204" pitchFamily="34" charset="-128"/>
          <a:cs typeface="+mj-cs"/>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mn-lt"/>
          <a:ea typeface="ＭＳ Ｐゴシック" panose="020B0600070205080204" pitchFamily="34" charset="-128"/>
          <a:cs typeface="+mn-cs"/>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mn-lt"/>
          <a:ea typeface="ＭＳ Ｐゴシック" panose="020B0600070205080204" pitchFamily="34" charset="-128"/>
          <a:cs typeface="+mn-cs"/>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mn-lt"/>
          <a:ea typeface="ＭＳ Ｐゴシック" panose="020B0600070205080204" pitchFamily="34" charset="-128"/>
          <a:cs typeface="+mn-cs"/>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Bayesian Inference</a:t>
            </a:r>
          </a:p>
        </p:txBody>
      </p:sp>
      <p:sp>
        <p:nvSpPr>
          <p:cNvPr id="3" name="Subtitle 2">
            <a:extLst>
              <a:ext uri="{FF2B5EF4-FFF2-40B4-BE49-F238E27FC236}">
                <a16:creationId xmlns:a16="http://schemas.microsoft.com/office/drawing/2014/main" id="{1773A97B-06C2-BD5D-13DD-A14A00967D4E}"/>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Module 7, Lesson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6879-D616-C5E6-A36A-2889E211A7D6}"/>
              </a:ext>
            </a:extLst>
          </p:cNvPr>
          <p:cNvSpPr>
            <a:spLocks noGrp="1"/>
          </p:cNvSpPr>
          <p:nvPr>
            <p:ph type="title"/>
          </p:nvPr>
        </p:nvSpPr>
        <p:spPr/>
        <p:txBody>
          <a:bodyPr/>
          <a:lstStyle/>
          <a:p>
            <a:r>
              <a:rPr lang="en-US" dirty="0"/>
              <a:t>Standard GLM: Binomial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0021FA-0709-67B0-F041-F5ED780E1F40}"/>
                  </a:ext>
                </a:extLst>
              </p:cNvPr>
              <p:cNvSpPr>
                <a:spLocks noGrp="1"/>
              </p:cNvSpPr>
              <p:nvPr>
                <p:ph idx="1"/>
              </p:nvPr>
            </p:nvSpPr>
            <p:spPr/>
            <p:txBody>
              <a:bodyPr/>
              <a:lstStyle/>
              <a:p>
                <a:r>
                  <a:rPr lang="en-US" dirty="0"/>
                  <a:t>Suppose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r>
                      <m:rPr>
                        <m:sty m:val="p"/>
                      </m:rPr>
                      <a:rPr lang="en-US">
                        <a:latin typeface="Cambria Math" panose="02040503050406030204" pitchFamily="18" charset="0"/>
                      </a:rPr>
                      <m:t>Bin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m:t>
                            </m:r>
                          </m:sub>
                        </m:sSub>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oMath>
                </a14:m>
                <a:r>
                  <a:rPr lang="en-US" dirty="0"/>
                  <a:t> known. </a:t>
                </a:r>
              </a:p>
              <a:p>
                <a:r>
                  <a:rPr lang="en-US" dirty="0"/>
                  <a:t>Standard link function is logit of probability of success </a:t>
                </a:r>
                <a14:m>
                  <m:oMath xmlns:m="http://schemas.openxmlformats.org/officeDocument/2006/math">
                    <m:r>
                      <a:rPr lang="en-US" i="1" dirty="0" smtClean="0">
                        <a:latin typeface="Cambria Math" panose="02040503050406030204" pitchFamily="18" charset="0"/>
                      </a:rPr>
                      <m:t>𝜇</m:t>
                    </m:r>
                    <m:r>
                      <a:rPr lang="en-US" i="1" dirty="0" smtClean="0">
                        <a:latin typeface="Cambria Math" panose="02040503050406030204" pitchFamily="18" charset="0"/>
                      </a:rPr>
                      <m:t> </m:t>
                    </m:r>
                  </m:oMath>
                </a14:m>
                <a:r>
                  <a:rPr lang="en-US" dirty="0"/>
                  <a:t>:</a:t>
                </a:r>
                <a:br>
                  <a:rPr lang="en-US" dirty="0"/>
                </a:b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m:t>
                            </m:r>
                          </m:sub>
                        </m:sSub>
                      </m:e>
                    </m:d>
                    <m:r>
                      <a:rPr lang="en-US">
                        <a:latin typeface="Cambria Math" panose="02040503050406030204" pitchFamily="18" charset="0"/>
                      </a:rPr>
                      <m:t>=</m:t>
                    </m:r>
                    <m:r>
                      <m:rPr>
                        <m:sty m:val="p"/>
                      </m:rPr>
                      <a:rPr lang="en-US">
                        <a:latin typeface="Cambria Math" panose="02040503050406030204" pitchFamily="18" charset="0"/>
                      </a:rPr>
                      <m:t>log</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m:t>
                                </m:r>
                              </m:sub>
                            </m:sSub>
                          </m:num>
                          <m:den>
                            <m:r>
                              <a:rPr lang="en-US">
                                <a:latin typeface="Cambria Math" panose="02040503050406030204" pitchFamily="18" charset="0"/>
                              </a:rPr>
                              <m:t>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m:t>
                                </m:r>
                              </m:sub>
                            </m:sSub>
                          </m:den>
                        </m:f>
                      </m:e>
                    </m:d>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oMath>
                </a14:m>
                <a:endParaRPr lang="en-US" dirty="0"/>
              </a:p>
              <a:p>
                <a:r>
                  <a:rPr lang="en-US" dirty="0"/>
                  <a:t>For a vector of data </a:t>
                </a:r>
                <a14:m>
                  <m:oMath xmlns:m="http://schemas.openxmlformats.org/officeDocument/2006/math">
                    <m:r>
                      <a:rPr lang="en-US" i="1" dirty="0" smtClean="0">
                        <a:latin typeface="Cambria Math" panose="02040503050406030204" pitchFamily="18" charset="0"/>
                      </a:rPr>
                      <m:t>𝑦</m:t>
                    </m:r>
                  </m:oMath>
                </a14:m>
                <a:r>
                  <a:rPr lang="en-US" dirty="0"/>
                  <a:t> :</a:t>
                </a:r>
                <a:br>
                  <a:rPr lang="en-US" dirty="0"/>
                </a:br>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𝛽</m:t>
                    </m:r>
                    <m:r>
                      <a:rPr lang="en-US">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r>
                          <a:rPr lang="en-US">
                            <a:latin typeface="Cambria Math" panose="02040503050406030204" pitchFamily="18" charset="0"/>
                          </a:rPr>
                          <m:t> </m:t>
                        </m:r>
                      </m:e>
                    </m:nary>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den>
                        </m:f>
                      </m:e>
                    </m:d>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num>
                              <m:den>
                                <m:r>
                                  <a:rPr lang="en-US">
                                    <a:latin typeface="Cambria Math" panose="02040503050406030204" pitchFamily="18" charset="0"/>
                                  </a:rPr>
                                  <m:t>1+</m:t>
                                </m:r>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den>
                            </m:f>
                          </m:e>
                        </m:d>
                      </m:e>
                      <m:sup>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1+</m:t>
                                </m:r>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den>
                            </m:f>
                          </m:e>
                        </m:d>
                      </m:e>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up>
                    </m:sSup>
                  </m:oMath>
                </a14:m>
                <a:endParaRPr lang="en-US" dirty="0"/>
              </a:p>
              <a:p>
                <a:endParaRPr lang="en-US" dirty="0"/>
              </a:p>
            </p:txBody>
          </p:sp>
        </mc:Choice>
        <mc:Fallback>
          <p:sp>
            <p:nvSpPr>
              <p:cNvPr id="3" name="Content Placeholder 2">
                <a:extLst>
                  <a:ext uri="{FF2B5EF4-FFF2-40B4-BE49-F238E27FC236}">
                    <a16:creationId xmlns:a16="http://schemas.microsoft.com/office/drawing/2014/main" id="{350021FA-0709-67B0-F041-F5ED780E1F40}"/>
                  </a:ext>
                </a:extLst>
              </p:cNvPr>
              <p:cNvSpPr>
                <a:spLocks noGrp="1" noRot="1" noChangeAspect="1" noMove="1" noResize="1" noEditPoints="1" noAdjustHandles="1" noChangeArrowheads="1" noChangeShapeType="1" noTextEdit="1"/>
              </p:cNvSpPr>
              <p:nvPr>
                <p:ph idx="1"/>
              </p:nvPr>
            </p:nvSpPr>
            <p:spPr>
              <a:blipFill>
                <a:blip r:embed="rId3"/>
                <a:stretch>
                  <a:fillRect l="-1104" t="-1657" b="-27624"/>
                </a:stretch>
              </a:blipFill>
            </p:spPr>
            <p:txBody>
              <a:bodyPr/>
              <a:lstStyle/>
              <a:p>
                <a:r>
                  <a:rPr lang="en-US">
                    <a:noFill/>
                  </a:rPr>
                  <a:t> </a:t>
                </a:r>
              </a:p>
            </p:txBody>
          </p:sp>
        </mc:Fallback>
      </mc:AlternateContent>
    </p:spTree>
    <p:extLst>
      <p:ext uri="{BB962C8B-B14F-4D97-AF65-F5344CB8AC3E}">
        <p14:creationId xmlns:p14="http://schemas.microsoft.com/office/powerpoint/2010/main" val="317755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6879-D616-C5E6-A36A-2889E211A7D6}"/>
              </a:ext>
            </a:extLst>
          </p:cNvPr>
          <p:cNvSpPr>
            <a:spLocks noGrp="1"/>
          </p:cNvSpPr>
          <p:nvPr>
            <p:ph type="title"/>
          </p:nvPr>
        </p:nvSpPr>
        <p:spPr/>
        <p:txBody>
          <a:bodyPr/>
          <a:lstStyle/>
          <a:p>
            <a:r>
              <a:rPr lang="en-US" dirty="0"/>
              <a:t>Some standard GLMs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0021FA-0709-67B0-F041-F5ED780E1F40}"/>
                  </a:ext>
                </a:extLst>
              </p:cNvPr>
              <p:cNvSpPr>
                <a:spLocks noGrp="1"/>
              </p:cNvSpPr>
              <p:nvPr>
                <p:ph idx="1"/>
              </p:nvPr>
            </p:nvSpPr>
            <p:spPr/>
            <p:txBody>
              <a:bodyPr/>
              <a:lstStyle/>
              <a:p>
                <a:r>
                  <a:rPr lang="en-US" dirty="0"/>
                  <a:t>Another link used in econometrics is the probit link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Φ</m:t>
                        </m:r>
                      </m:e>
                      <m:sup>
                        <m:r>
                          <a:rPr lang="en-US" i="1">
                            <a:latin typeface="Cambria Math" panose="02040503050406030204" pitchFamily="18" charset="0"/>
                          </a:rPr>
                          <m:t>−</m:t>
                        </m:r>
                        <m:r>
                          <a:rPr lang="en-US">
                            <a:latin typeface="Cambria Math" panose="02040503050406030204" pitchFamily="18" charset="0"/>
                          </a:rPr>
                          <m:t>1</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m:t>
                            </m:r>
                          </m:sub>
                        </m:sSub>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oMath>
                </a14:m>
                <a:r>
                  <a:rPr lang="en-US" dirty="0"/>
                  <a:t> with </a:t>
                </a:r>
                <a14:m>
                  <m:oMath xmlns:m="http://schemas.openxmlformats.org/officeDocument/2006/math">
                    <m:r>
                      <m:rPr>
                        <m:sty m:val="p"/>
                      </m:rPr>
                      <a:rPr lang="en-US">
                        <a:latin typeface="Cambria Math" panose="02040503050406030204" pitchFamily="18" charset="0"/>
                      </a:rPr>
                      <m:t>Φ</m:t>
                    </m:r>
                    <m:r>
                      <a:rPr lang="en-US">
                        <a:latin typeface="Cambria Math" panose="02040503050406030204" pitchFamily="18" charset="0"/>
                      </a:rPr>
                      <m:t>(⋅)</m:t>
                    </m:r>
                  </m:oMath>
                </a14:m>
                <a:r>
                  <a:rPr lang="en-US" dirty="0"/>
                  <a:t> the standard normal pdf.</a:t>
                </a:r>
              </a:p>
              <a:p>
                <a:r>
                  <a:rPr lang="en-US" dirty="0"/>
                  <a:t>In practice, inference from logit and probit models is almost the same, except in extremes of the tails of the distribution.</a:t>
                </a:r>
              </a:p>
              <a:p>
                <a:endParaRPr lang="en-US" dirty="0"/>
              </a:p>
            </p:txBody>
          </p:sp>
        </mc:Choice>
        <mc:Fallback>
          <p:sp>
            <p:nvSpPr>
              <p:cNvPr id="3" name="Content Placeholder 2">
                <a:extLst>
                  <a:ext uri="{FF2B5EF4-FFF2-40B4-BE49-F238E27FC236}">
                    <a16:creationId xmlns:a16="http://schemas.microsoft.com/office/drawing/2014/main" id="{350021FA-0709-67B0-F041-F5ED780E1F40}"/>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358840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0259-0CE8-94FA-C1C9-F3E18B14A7DC}"/>
              </a:ext>
            </a:extLst>
          </p:cNvPr>
          <p:cNvSpPr>
            <a:spLocks noGrp="1"/>
          </p:cNvSpPr>
          <p:nvPr>
            <p:ph type="title"/>
          </p:nvPr>
        </p:nvSpPr>
        <p:spPr/>
        <p:txBody>
          <a:bodyPr/>
          <a:lstStyle/>
          <a:p>
            <a:r>
              <a:rPr lang="en-US" dirty="0"/>
              <a:t>Overdispersion</a:t>
            </a:r>
          </a:p>
        </p:txBody>
      </p:sp>
      <p:sp>
        <p:nvSpPr>
          <p:cNvPr id="3" name="Content Placeholder 2">
            <a:extLst>
              <a:ext uri="{FF2B5EF4-FFF2-40B4-BE49-F238E27FC236}">
                <a16:creationId xmlns:a16="http://schemas.microsoft.com/office/drawing/2014/main" id="{B3302E30-6BFC-1506-4D58-64087B424472}"/>
              </a:ext>
            </a:extLst>
          </p:cNvPr>
          <p:cNvSpPr>
            <a:spLocks noGrp="1"/>
          </p:cNvSpPr>
          <p:nvPr>
            <p:ph idx="1"/>
          </p:nvPr>
        </p:nvSpPr>
        <p:spPr/>
        <p:txBody>
          <a:bodyPr/>
          <a:lstStyle/>
          <a:p>
            <a:r>
              <a:rPr lang="en-US" dirty="0"/>
              <a:t>Classical analyses of GLMs allow for extra variability, known as </a:t>
            </a:r>
            <a:r>
              <a:rPr lang="en-US" b="1" dirty="0">
                <a:solidFill>
                  <a:schemeClr val="bg1"/>
                </a:solidFill>
              </a:rPr>
              <a:t>overdispersion</a:t>
            </a:r>
            <a:r>
              <a:rPr lang="en-US" dirty="0"/>
              <a:t>.</a:t>
            </a:r>
          </a:p>
          <a:p>
            <a:pPr lvl="1"/>
            <a:r>
              <a:rPr lang="en-US" u="sng" dirty="0"/>
              <a:t>Example</a:t>
            </a:r>
            <a:r>
              <a:rPr lang="en-US" dirty="0"/>
              <a:t>: In logistic regression, where the unit is a litter of mice and the response is the proportion born alive, more variation might be observed than expected.</a:t>
            </a:r>
          </a:p>
          <a:p>
            <a:pPr lvl="1"/>
            <a:r>
              <a:rPr lang="en-US" dirty="0"/>
              <a:t>This extra variation can be due to systematic differences among mothers.</a:t>
            </a:r>
          </a:p>
          <a:p>
            <a:r>
              <a:rPr lang="en-US" dirty="0"/>
              <a:t>Overdispersion can be accommodated by including random effects, such as a normal error term for each data point or hierarchical models using indicators for each mother.</a:t>
            </a:r>
          </a:p>
        </p:txBody>
      </p:sp>
    </p:spTree>
    <p:extLst>
      <p:ext uri="{BB962C8B-B14F-4D97-AF65-F5344CB8AC3E}">
        <p14:creationId xmlns:p14="http://schemas.microsoft.com/office/powerpoint/2010/main" val="276211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8F94-0248-3061-0D28-A504D85F140C}"/>
              </a:ext>
            </a:extLst>
          </p:cNvPr>
          <p:cNvSpPr>
            <a:spLocks noGrp="1"/>
          </p:cNvSpPr>
          <p:nvPr>
            <p:ph type="title"/>
          </p:nvPr>
        </p:nvSpPr>
        <p:spPr/>
        <p:txBody>
          <a:bodyPr/>
          <a:lstStyle/>
          <a:p>
            <a:r>
              <a:rPr lang="en-US" dirty="0"/>
              <a:t>Canonical Link Functions and Offsets</a:t>
            </a:r>
          </a:p>
        </p:txBody>
      </p:sp>
      <p:sp>
        <p:nvSpPr>
          <p:cNvPr id="3" name="Content Placeholder 2">
            <a:extLst>
              <a:ext uri="{FF2B5EF4-FFF2-40B4-BE49-F238E27FC236}">
                <a16:creationId xmlns:a16="http://schemas.microsoft.com/office/drawing/2014/main" id="{97147F23-8318-6BD7-8E2F-C86009EA57C8}"/>
              </a:ext>
            </a:extLst>
          </p:cNvPr>
          <p:cNvSpPr>
            <a:spLocks noGrp="1"/>
          </p:cNvSpPr>
          <p:nvPr>
            <p:ph idx="1"/>
          </p:nvPr>
        </p:nvSpPr>
        <p:spPr/>
        <p:txBody>
          <a:bodyPr/>
          <a:lstStyle/>
          <a:p>
            <a:r>
              <a:rPr lang="en-US" b="1" dirty="0">
                <a:solidFill>
                  <a:schemeClr val="bg1"/>
                </a:solidFill>
              </a:rPr>
              <a:t>Canonical Link Functions</a:t>
            </a:r>
            <a:endParaRPr lang="en-US" dirty="0">
              <a:solidFill>
                <a:schemeClr val="bg1"/>
              </a:solidFill>
            </a:endParaRPr>
          </a:p>
          <a:p>
            <a:pPr lvl="1"/>
            <a:r>
              <a:rPr lang="en-US" dirty="0"/>
              <a:t>Function of the mean parameter in the exponent of the exponential family form of the distribution.</a:t>
            </a:r>
          </a:p>
          <a:p>
            <a:pPr lvl="1"/>
            <a:r>
              <a:rPr lang="en-US" dirty="0"/>
              <a:t>Commonly used, but not required (e.g., probit link for binomial).</a:t>
            </a:r>
          </a:p>
          <a:p>
            <a:r>
              <a:rPr lang="en-US" b="1" dirty="0">
                <a:solidFill>
                  <a:schemeClr val="bg1"/>
                </a:solidFill>
              </a:rPr>
              <a:t>Offset</a:t>
            </a:r>
          </a:p>
          <a:p>
            <a:pPr lvl="1"/>
            <a:r>
              <a:rPr lang="en-US" dirty="0"/>
              <a:t>Predictor with a known coefficient, often used in Poisson models.</a:t>
            </a:r>
          </a:p>
          <a:p>
            <a:pPr lvl="1"/>
            <a:r>
              <a:rPr lang="en-US" dirty="0"/>
              <a:t>Adjusts for different exposure times, volumes, or population sizes.</a:t>
            </a:r>
          </a:p>
          <a:p>
            <a:endParaRPr lang="en-US" dirty="0"/>
          </a:p>
        </p:txBody>
      </p:sp>
    </p:spTree>
    <p:extLst>
      <p:ext uri="{BB962C8B-B14F-4D97-AF65-F5344CB8AC3E}">
        <p14:creationId xmlns:p14="http://schemas.microsoft.com/office/powerpoint/2010/main" val="375872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A904-CF5F-535C-447F-FBF133DE0BCB}"/>
              </a:ext>
            </a:extLst>
          </p:cNvPr>
          <p:cNvSpPr>
            <a:spLocks noGrp="1"/>
          </p:cNvSpPr>
          <p:nvPr>
            <p:ph type="title"/>
          </p:nvPr>
        </p:nvSpPr>
        <p:spPr/>
        <p:txBody>
          <a:bodyPr/>
          <a:lstStyle/>
          <a:p>
            <a:r>
              <a:rPr lang="en-US" dirty="0"/>
              <a:t>Offset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811C40-5567-39CA-3A4F-3785D50E150D}"/>
                  </a:ext>
                </a:extLst>
              </p:cNvPr>
              <p:cNvSpPr>
                <a:spLocks noGrp="1"/>
              </p:cNvSpPr>
              <p:nvPr>
                <p:ph idx="1"/>
              </p:nvPr>
            </p:nvSpPr>
            <p:spPr/>
            <p:txBody>
              <a:bodyPr/>
              <a:lstStyle/>
              <a:p>
                <a:r>
                  <a:rPr lang="en-US" dirty="0"/>
                  <a:t>Scenario: </a:t>
                </a:r>
              </a:p>
              <a:p>
                <a:pPr lvl="1"/>
                <a:r>
                  <a:rPr lang="en-US" dirty="0"/>
                  <a:t>Incidents in exposure time </a:t>
                </a:r>
                <a14:m>
                  <m:oMath xmlns:m="http://schemas.openxmlformats.org/officeDocument/2006/math">
                    <m:r>
                      <a:rPr lang="en-US" i="1" dirty="0" smtClean="0">
                        <a:latin typeface="Cambria Math" panose="02040503050406030204" pitchFamily="18" charset="0"/>
                      </a:rPr>
                      <m:t>𝑇</m:t>
                    </m:r>
                  </m:oMath>
                </a14:m>
                <a:r>
                  <a:rPr lang="en-US" dirty="0"/>
                  <a:t> follow a Poisson distribution with rate </a:t>
                </a:r>
                <a14:m>
                  <m:oMath xmlns:m="http://schemas.openxmlformats.org/officeDocument/2006/math">
                    <m:r>
                      <a:rPr lang="en-US" i="1" dirty="0" smtClean="0">
                        <a:latin typeface="Cambria Math" panose="02040503050406030204" pitchFamily="18" charset="0"/>
                      </a:rPr>
                      <m:t>𝜇</m:t>
                    </m:r>
                    <m:r>
                      <a:rPr lang="en-US" i="1" dirty="0" smtClean="0">
                        <a:latin typeface="Cambria Math" panose="02040503050406030204" pitchFamily="18" charset="0"/>
                      </a:rPr>
                      <m:t> </m:t>
                    </m:r>
                  </m:oMath>
                </a14:m>
                <a:r>
                  <a:rPr lang="en-US" dirty="0"/>
                  <a:t>per unit of time. </a:t>
                </a:r>
              </a:p>
              <a:p>
                <a:pPr lvl="1"/>
                <a:r>
                  <a:rPr lang="en-US" dirty="0"/>
                  <a:t>Mean incidents: </a:t>
                </a:r>
                <a14:m>
                  <m:oMath xmlns:m="http://schemas.openxmlformats.org/officeDocument/2006/math">
                    <m:r>
                      <a:rPr lang="en-US" i="1" dirty="0" smtClean="0">
                        <a:latin typeface="Cambria Math" panose="02040503050406030204" pitchFamily="18" charset="0"/>
                      </a:rPr>
                      <m:t>𝜇</m:t>
                    </m:r>
                    <m:r>
                      <a:rPr lang="en-US" i="1" dirty="0" smtClean="0">
                        <a:latin typeface="Cambria Math" panose="02040503050406030204" pitchFamily="18" charset="0"/>
                      </a:rPr>
                      <m:t>𝑇</m:t>
                    </m:r>
                  </m:oMath>
                </a14:m>
                <a:r>
                  <a:rPr lang="en-US" dirty="0"/>
                  <a:t>.</a:t>
                </a:r>
              </a:p>
              <a:p>
                <a:r>
                  <a:rPr lang="en-US" dirty="0"/>
                  <a:t>Link function:</a:t>
                </a:r>
              </a:p>
              <a:p>
                <a:pPr lvl="1"/>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m:t>
                    </m:r>
                    <m:r>
                      <a:rPr lang="en-US" i="1">
                        <a:latin typeface="Cambria Math" panose="02040503050406030204" pitchFamily="18" charset="0"/>
                      </a:rPr>
                      <m:t>𝜇</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oMath>
                </a14:m>
                <a:r>
                  <a:rPr lang="en-US" dirty="0"/>
                  <a:t>, but here mean of </a:t>
                </a:r>
                <a14:m>
                  <m:oMath xmlns:m="http://schemas.openxmlformats.org/officeDocument/2006/math">
                    <m:r>
                      <a:rPr lang="en-US" i="1" dirty="0" smtClean="0">
                        <a:latin typeface="Cambria Math" panose="02040503050406030204" pitchFamily="18" charset="0"/>
                      </a:rPr>
                      <m:t>𝑦</m:t>
                    </m:r>
                  </m:oMath>
                </a14:m>
                <a:r>
                  <a:rPr lang="en-US" dirty="0"/>
                  <a:t> is </a:t>
                </a:r>
                <a14:m>
                  <m:oMath xmlns:m="http://schemas.openxmlformats.org/officeDocument/2006/math">
                    <m:r>
                      <a:rPr lang="en-US" i="1" dirty="0" smtClean="0">
                        <a:latin typeface="Cambria Math" panose="02040503050406030204" pitchFamily="18" charset="0"/>
                      </a:rPr>
                      <m:t>𝜇</m:t>
                    </m:r>
                    <m:r>
                      <a:rPr lang="en-US" i="1" dirty="0" smtClean="0">
                        <a:latin typeface="Cambria Math" panose="02040503050406030204" pitchFamily="18" charset="0"/>
                      </a:rPr>
                      <m:t>𝑇</m:t>
                    </m:r>
                  </m:oMath>
                </a14:m>
                <a:r>
                  <a:rPr lang="en-US" dirty="0"/>
                  <a:t>.</a:t>
                </a:r>
              </a:p>
              <a:p>
                <a:r>
                  <a:rPr lang="en-US" dirty="0"/>
                  <a:t>Application: </a:t>
                </a:r>
              </a:p>
              <a:p>
                <a:pPr lvl="1"/>
                <a:r>
                  <a:rPr lang="en-US" dirty="0"/>
                  <a:t>Add </a:t>
                </a:r>
                <a14:m>
                  <m:oMath xmlns:m="http://schemas.openxmlformats.org/officeDocument/2006/math">
                    <m:r>
                      <m:rPr>
                        <m:sty m:val="p"/>
                      </m:rPr>
                      <a:rPr lang="en-US">
                        <a:latin typeface="Cambria Math" panose="02040503050406030204" pitchFamily="18" charset="0"/>
                      </a:rPr>
                      <m:t>log</m:t>
                    </m:r>
                    <m:r>
                      <a:rPr lang="en-US">
                        <a:latin typeface="Cambria Math" panose="02040503050406030204" pitchFamily="18" charset="0"/>
                      </a:rPr>
                      <m:t>(</m:t>
                    </m:r>
                    <m:r>
                      <a:rPr lang="en-US" i="1">
                        <a:latin typeface="Cambria Math" panose="02040503050406030204" pitchFamily="18" charset="0"/>
                      </a:rPr>
                      <m:t>𝑇</m:t>
                    </m:r>
                    <m:r>
                      <a:rPr lang="en-US">
                        <a:latin typeface="Cambria Math" panose="02040503050406030204" pitchFamily="18" charset="0"/>
                      </a:rPr>
                      <m:t>)</m:t>
                    </m:r>
                  </m:oMath>
                </a14:m>
                <a:r>
                  <a:rPr lang="en-US" dirty="0"/>
                  <a:t> to </a:t>
                </a:r>
                <a14:m>
                  <m:oMath xmlns:m="http://schemas.openxmlformats.org/officeDocument/2006/math">
                    <m:r>
                      <a:rPr lang="en-US" i="1" dirty="0" smtClean="0">
                        <a:latin typeface="Cambria Math" panose="02040503050406030204" pitchFamily="18" charset="0"/>
                      </a:rPr>
                      <m:t>𝑋</m:t>
                    </m:r>
                  </m:oMath>
                </a14:m>
                <a:r>
                  <a:rPr lang="en-US" dirty="0"/>
                  <a:t> and fix its coefficient to </a:t>
                </a:r>
                <a14:m>
                  <m:oMath xmlns:m="http://schemas.openxmlformats.org/officeDocument/2006/math">
                    <m:r>
                      <a:rPr lang="en-US" i="1" dirty="0" smtClean="0">
                        <a:latin typeface="Cambria Math" panose="02040503050406030204" pitchFamily="18" charset="0"/>
                      </a:rPr>
                      <m:t>1</m:t>
                    </m:r>
                  </m:oMath>
                </a14:m>
                <a:r>
                  <a:rPr lang="en-US" dirty="0"/>
                  <a:t>. </a:t>
                </a:r>
              </a:p>
              <a:p>
                <a:pPr lvl="1"/>
                <a:r>
                  <a:rPr lang="en-US" dirty="0"/>
                  <a:t>This is an offset.</a:t>
                </a:r>
              </a:p>
              <a:p>
                <a:endParaRPr lang="en-US" dirty="0"/>
              </a:p>
              <a:p>
                <a:endParaRPr lang="en-US" dirty="0"/>
              </a:p>
            </p:txBody>
          </p:sp>
        </mc:Choice>
        <mc:Fallback>
          <p:sp>
            <p:nvSpPr>
              <p:cNvPr id="3" name="Content Placeholder 2">
                <a:extLst>
                  <a:ext uri="{FF2B5EF4-FFF2-40B4-BE49-F238E27FC236}">
                    <a16:creationId xmlns:a16="http://schemas.microsoft.com/office/drawing/2014/main" id="{08811C40-5567-39CA-3A4F-3785D50E150D}"/>
                  </a:ext>
                </a:extLst>
              </p:cNvPr>
              <p:cNvSpPr>
                <a:spLocks noGrp="1" noRot="1" noChangeAspect="1" noMove="1" noResize="1" noEditPoints="1" noAdjustHandles="1" noChangeArrowheads="1" noChangeShapeType="1" noTextEdit="1"/>
              </p:cNvSpPr>
              <p:nvPr>
                <p:ph idx="1"/>
              </p:nvPr>
            </p:nvSpPr>
            <p:spPr>
              <a:blipFill>
                <a:blip r:embed="rId3"/>
                <a:stretch>
                  <a:fillRect l="-1104" t="-1657" r="-1656" b="-4788"/>
                </a:stretch>
              </a:blipFill>
            </p:spPr>
            <p:txBody>
              <a:bodyPr/>
              <a:lstStyle/>
              <a:p>
                <a:r>
                  <a:rPr lang="en-US">
                    <a:noFill/>
                  </a:rPr>
                  <a:t> </a:t>
                </a:r>
              </a:p>
            </p:txBody>
          </p:sp>
        </mc:Fallback>
      </mc:AlternateContent>
    </p:spTree>
    <p:extLst>
      <p:ext uri="{BB962C8B-B14F-4D97-AF65-F5344CB8AC3E}">
        <p14:creationId xmlns:p14="http://schemas.microsoft.com/office/powerpoint/2010/main" val="21973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10D7-F39C-A4CD-3E4D-9E6F52FE4E1C}"/>
              </a:ext>
            </a:extLst>
          </p:cNvPr>
          <p:cNvSpPr>
            <a:spLocks noGrp="1"/>
          </p:cNvSpPr>
          <p:nvPr>
            <p:ph type="title"/>
          </p:nvPr>
        </p:nvSpPr>
        <p:spPr/>
        <p:txBody>
          <a:bodyPr/>
          <a:lstStyle/>
          <a:p>
            <a:r>
              <a:rPr lang="en-US" dirty="0"/>
              <a:t>Interpreting GLM Parameters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9065F8C-5D1D-F935-BC08-5990C450B0F9}"/>
                  </a:ext>
                </a:extLst>
              </p:cNvPr>
              <p:cNvSpPr>
                <a:spLocks noGrp="1"/>
              </p:cNvSpPr>
              <p:nvPr>
                <p:ph idx="1"/>
              </p:nvPr>
            </p:nvSpPr>
            <p:spPr/>
            <p:txBody>
              <a:bodyPr/>
              <a:lstStyle/>
              <a:p>
                <a:r>
                  <a:rPr lang="en-US" dirty="0"/>
                  <a:t>Linear models:</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𝑗</m:t>
                        </m:r>
                      </m:sub>
                    </m:sSub>
                    <m:r>
                      <a:rPr lang="en-US" i="1" dirty="0" smtClean="0">
                        <a:latin typeface="Cambria Math" panose="02040503050406030204" pitchFamily="18" charset="0"/>
                      </a:rPr>
                      <m:t> </m:t>
                    </m:r>
                  </m:oMath>
                </a14:m>
                <a:r>
                  <a:rPr lang="en-US" dirty="0"/>
                  <a:t>represents the change in the outcome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a14:m>
                <a:r>
                  <a:rPr lang="en-US" dirty="0"/>
                  <a:t> is changed by one unit.</a:t>
                </a:r>
              </a:p>
              <a:p>
                <a:r>
                  <a:rPr lang="en-US" dirty="0"/>
                  <a:t>Generalized Linear Models: </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𝑗</m:t>
                        </m:r>
                      </m:sub>
                    </m:sSub>
                    <m:r>
                      <a:rPr lang="en-US" i="1" dirty="0" smtClean="0">
                        <a:latin typeface="Cambria Math" panose="02040503050406030204" pitchFamily="18" charset="0"/>
                      </a:rPr>
                      <m:t> </m:t>
                    </m:r>
                  </m:oMath>
                </a14:m>
                <a:r>
                  <a:rPr lang="en-US" dirty="0"/>
                  <a:t>reflects changes in </a:t>
                </a:r>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𝜇</m:t>
                    </m:r>
                    <m:r>
                      <a:rPr lang="en-US" i="1" dirty="0" smtClean="0">
                        <a:latin typeface="Cambria Math" panose="02040503050406030204" pitchFamily="18" charset="0"/>
                      </a:rPr>
                      <m:t>) </m:t>
                    </m:r>
                  </m:oMath>
                </a14:m>
                <a:r>
                  <a:rPr lang="en-US" dirty="0"/>
                  <a:t>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a14:m>
                <a:r>
                  <a:rPr lang="en-US" dirty="0"/>
                  <a:t> is changed.</a:t>
                </a:r>
              </a:p>
              <a:p>
                <a:pPr lvl="1"/>
                <a:r>
                  <a:rPr lang="en-US" dirty="0"/>
                  <a:t>The effect of changing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a14:m>
                <a:r>
                  <a:rPr lang="en-US" dirty="0"/>
                  <a:t> depends of current value of </a:t>
                </a:r>
                <a14:m>
                  <m:oMath xmlns:m="http://schemas.openxmlformats.org/officeDocument/2006/math">
                    <m:r>
                      <a:rPr lang="en-US" i="1" dirty="0" smtClean="0">
                        <a:latin typeface="Cambria Math" panose="02040503050406030204" pitchFamily="18" charset="0"/>
                      </a:rPr>
                      <m:t>𝑥</m:t>
                    </m:r>
                  </m:oMath>
                </a14:m>
                <a:r>
                  <a:rPr lang="en-US" dirty="0"/>
                  <a:t>.</a:t>
                </a:r>
              </a:p>
              <a:p>
                <a:endParaRPr lang="en-US" dirty="0"/>
              </a:p>
              <a:p>
                <a:endParaRPr lang="en-US" dirty="0"/>
              </a:p>
            </p:txBody>
          </p:sp>
        </mc:Choice>
        <mc:Fallback>
          <p:sp>
            <p:nvSpPr>
              <p:cNvPr id="3" name="Content Placeholder 2">
                <a:extLst>
                  <a:ext uri="{FF2B5EF4-FFF2-40B4-BE49-F238E27FC236}">
                    <a16:creationId xmlns:a16="http://schemas.microsoft.com/office/drawing/2014/main" id="{49065F8C-5D1D-F935-BC08-5990C450B0F9}"/>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68306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10D7-F39C-A4CD-3E4D-9E6F52FE4E1C}"/>
              </a:ext>
            </a:extLst>
          </p:cNvPr>
          <p:cNvSpPr>
            <a:spLocks noGrp="1"/>
          </p:cNvSpPr>
          <p:nvPr>
            <p:ph type="title"/>
          </p:nvPr>
        </p:nvSpPr>
        <p:spPr/>
        <p:txBody>
          <a:bodyPr/>
          <a:lstStyle/>
          <a:p>
            <a:r>
              <a:rPr lang="en-US" dirty="0"/>
              <a:t>Translate Effects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9065F8C-5D1D-F935-BC08-5990C450B0F9}"/>
                  </a:ext>
                </a:extLst>
              </p:cNvPr>
              <p:cNvSpPr>
                <a:spLocks noGrp="1"/>
              </p:cNvSpPr>
              <p:nvPr>
                <p:ph idx="1"/>
              </p:nvPr>
            </p:nvSpPr>
            <p:spPr/>
            <p:txBody>
              <a:bodyPr/>
              <a:lstStyle/>
              <a:p>
                <a:r>
                  <a:rPr lang="en-US" dirty="0"/>
                  <a:t>Measure changes relative to baseline. </a:t>
                </a:r>
              </a:p>
              <a:p>
                <a:r>
                  <a:rPr lang="en-US" dirty="0"/>
                  <a:t>Baseline: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0</m:t>
                        </m:r>
                      </m:sub>
                    </m:sSub>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m:t>
                        </m:r>
                        <m:r>
                          <a:rPr lang="en-US">
                            <a:latin typeface="Cambria Math" panose="02040503050406030204" pitchFamily="18" charset="0"/>
                          </a:rPr>
                          <m:t>1</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0</m:t>
                            </m:r>
                          </m:sub>
                        </m:sSub>
                        <m:r>
                          <a:rPr lang="en-US" i="1">
                            <a:latin typeface="Cambria Math" panose="02040503050406030204" pitchFamily="18" charset="0"/>
                          </a:rPr>
                          <m:t>𝛽</m:t>
                        </m:r>
                      </m:e>
                    </m:d>
                  </m:oMath>
                </a14:m>
                <a:endParaRPr lang="en-US" dirty="0"/>
              </a:p>
              <a:p>
                <a:r>
                  <a:rPr lang="en-US" dirty="0"/>
                  <a:t>Change </a:t>
                </a:r>
                <a:r>
                  <a:rPr lang="el-GR" dirty="0"/>
                  <a:t>Δ𝑥 </a:t>
                </a:r>
                <a:r>
                  <a:rPr lang="en-US" dirty="0"/>
                  <a:t>takes outcome from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0</m:t>
                        </m:r>
                      </m:sub>
                    </m:sSub>
                  </m:oMath>
                </a14:m>
                <a:r>
                  <a:rPr lang="en-US" dirty="0"/>
                  <a:t> to 𝑦 where</a:t>
                </a:r>
                <a:br>
                  <a:rPr lang="en-US" dirty="0"/>
                </a:br>
                <a:br>
                  <a:rPr lang="en-US" dirty="0"/>
                </a:b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0</m:t>
                            </m:r>
                          </m:sub>
                        </m:sSub>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0</m:t>
                        </m:r>
                      </m:sub>
                    </m:sSub>
                    <m:r>
                      <a:rPr lang="en-US" i="1">
                        <a:latin typeface="Cambria Math" panose="02040503050406030204" pitchFamily="18" charset="0"/>
                      </a:rPr>
                      <m:t>𝛽</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0</m:t>
                        </m:r>
                      </m:sub>
                    </m:sSub>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m:t>
                        </m:r>
                        <m:r>
                          <a:rPr lang="en-US">
                            <a:latin typeface="Cambria Math" panose="02040503050406030204" pitchFamily="18" charset="0"/>
                          </a:rPr>
                          <m:t>1</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0</m:t>
                            </m:r>
                          </m:sub>
                        </m:sSub>
                        <m:r>
                          <a:rPr lang="en-US" i="1">
                            <a:latin typeface="Cambria Math" panose="02040503050406030204" pitchFamily="18" charset="0"/>
                          </a:rPr>
                          <m:t>𝛽</m:t>
                        </m:r>
                      </m:e>
                    </m:d>
                  </m:oMath>
                </a14:m>
                <a:br>
                  <a:rPr lang="en-US" dirty="0"/>
                </a:br>
                <a:r>
                  <a:rPr lang="en-US" dirty="0"/>
                  <a:t>and</a:t>
                </a:r>
                <a:br>
                  <a:rPr lang="en-US" dirty="0"/>
                </a:br>
                <a14:m>
                  <m:oMath xmlns:m="http://schemas.openxmlformats.org/officeDocument/2006/math">
                    <m:r>
                      <a:rPr lang="en-US" i="1">
                        <a:latin typeface="Cambria Math" panose="02040503050406030204" pitchFamily="18" charset="0"/>
                      </a:rPr>
                      <m:t>𝑦</m:t>
                    </m:r>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m:t>
                        </m:r>
                        <m:r>
                          <a:rPr lang="en-US">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0</m:t>
                                </m:r>
                              </m:sub>
                            </m:sSub>
                          </m:e>
                        </m:d>
                        <m:r>
                          <a:rPr lang="en-US">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𝛽</m:t>
                        </m:r>
                      </m:e>
                    </m:d>
                  </m:oMath>
                </a14:m>
                <a:endParaRPr lang="en-US" dirty="0"/>
              </a:p>
            </p:txBody>
          </p:sp>
        </mc:Choice>
        <mc:Fallback>
          <p:sp>
            <p:nvSpPr>
              <p:cNvPr id="3" name="Content Placeholder 2">
                <a:extLst>
                  <a:ext uri="{FF2B5EF4-FFF2-40B4-BE49-F238E27FC236}">
                    <a16:creationId xmlns:a16="http://schemas.microsoft.com/office/drawing/2014/main" id="{49065F8C-5D1D-F935-BC08-5990C450B0F9}"/>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322214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20B0-1B78-C645-47BB-4899C867326C}"/>
              </a:ext>
            </a:extLst>
          </p:cNvPr>
          <p:cNvSpPr>
            <a:spLocks noGrp="1"/>
          </p:cNvSpPr>
          <p:nvPr>
            <p:ph type="title"/>
          </p:nvPr>
        </p:nvSpPr>
        <p:spPr/>
        <p:txBody>
          <a:bodyPr/>
          <a:lstStyle/>
          <a:p>
            <a:r>
              <a:rPr lang="en-US" dirty="0"/>
              <a:t>Priors in GLM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F3A14C-0FB7-321C-BD9B-CA92D7100CE3}"/>
                  </a:ext>
                </a:extLst>
              </p:cNvPr>
              <p:cNvSpPr>
                <a:spLocks noGrp="1"/>
              </p:cNvSpPr>
              <p:nvPr>
                <p:ph idx="1"/>
              </p:nvPr>
            </p:nvSpPr>
            <p:spPr/>
            <p:txBody>
              <a:bodyPr/>
              <a:lstStyle/>
              <a:p>
                <a:r>
                  <a:rPr lang="en-US" dirty="0"/>
                  <a:t>Non-informative prior for </a:t>
                </a:r>
                <a14:m>
                  <m:oMath xmlns:m="http://schemas.openxmlformats.org/officeDocument/2006/math">
                    <m:r>
                      <a:rPr lang="en-US" i="1" dirty="0" smtClean="0">
                        <a:latin typeface="Cambria Math" panose="02040503050406030204" pitchFamily="18" charset="0"/>
                      </a:rPr>
                      <m:t>𝛽</m:t>
                    </m:r>
                  </m:oMath>
                </a14:m>
                <a:r>
                  <a:rPr lang="en-US" dirty="0"/>
                  <a:t>:</a:t>
                </a:r>
              </a:p>
              <a:p>
                <a:pPr lvl="1"/>
                <a14:m>
                  <m:oMath xmlns:m="http://schemas.openxmlformats.org/officeDocument/2006/math">
                    <m:r>
                      <a:rPr lang="en-US" i="1" dirty="0" smtClean="0">
                        <a:latin typeface="Cambria Math" panose="02040503050406030204" pitchFamily="18" charset="0"/>
                      </a:rPr>
                      <m:t>𝑝</m:t>
                    </m:r>
                    <m:d>
                      <m:dPr>
                        <m:ctrlPr>
                          <a:rPr lang="en-US" i="1" dirty="0" smtClean="0">
                            <a:latin typeface="Cambria Math" panose="02040503050406030204" pitchFamily="18" charset="0"/>
                          </a:rPr>
                        </m:ctrlPr>
                      </m:dPr>
                      <m:e>
                        <m:r>
                          <a:rPr lang="en-US" i="1" dirty="0" smtClean="0">
                            <a:latin typeface="Cambria Math" panose="02040503050406030204" pitchFamily="18" charset="0"/>
                          </a:rPr>
                          <m:t>𝛽</m:t>
                        </m:r>
                      </m:e>
                    </m:d>
                    <m:r>
                      <a:rPr lang="en-US" i="1" dirty="0" smtClean="0">
                        <a:latin typeface="Cambria Math" panose="02040503050406030204" pitchFamily="18" charset="0"/>
                      </a:rPr>
                      <m:t>∝1</m:t>
                    </m:r>
                  </m:oMath>
                </a14:m>
                <a:endParaRPr lang="en-US" dirty="0"/>
              </a:p>
              <a:p>
                <a:pPr lvl="1"/>
                <a:r>
                  <a:rPr lang="en-US" dirty="0"/>
                  <a:t>Posterior mode = MLE for </a:t>
                </a:r>
                <a14:m>
                  <m:oMath xmlns:m="http://schemas.openxmlformats.org/officeDocument/2006/math">
                    <m:r>
                      <a:rPr lang="en-US" i="1" dirty="0" smtClean="0">
                        <a:latin typeface="Cambria Math" panose="02040503050406030204" pitchFamily="18" charset="0"/>
                      </a:rPr>
                      <m:t>𝛽</m:t>
                    </m:r>
                  </m:oMath>
                </a14:m>
                <a:r>
                  <a:rPr lang="en-US" dirty="0"/>
                  <a:t>.</a:t>
                </a:r>
              </a:p>
              <a:p>
                <a:pPr lvl="1"/>
                <a:r>
                  <a:rPr lang="en-US" dirty="0"/>
                  <a:t>Approximate posterior inference using normal approximation at the mode</a:t>
                </a:r>
              </a:p>
              <a:p>
                <a:r>
                  <a:rPr lang="en-US" dirty="0"/>
                  <a:t>Conjugate prior for </a:t>
                </a:r>
                <a14:m>
                  <m:oMath xmlns:m="http://schemas.openxmlformats.org/officeDocument/2006/math">
                    <m:r>
                      <a:rPr lang="en-US" i="1" dirty="0" smtClean="0">
                        <a:latin typeface="Cambria Math" panose="02040503050406030204" pitchFamily="18" charset="0"/>
                      </a:rPr>
                      <m:t>𝛽</m:t>
                    </m:r>
                  </m:oMath>
                </a14:m>
                <a:r>
                  <a:rPr lang="en-US" dirty="0"/>
                  <a:t>: </a:t>
                </a:r>
              </a:p>
              <a:p>
                <a:pPr lvl="1"/>
                <a:r>
                  <a:rPr lang="en-US" dirty="0"/>
                  <a:t>Express prior information about </a:t>
                </a:r>
                <a14:m>
                  <m:oMath xmlns:m="http://schemas.openxmlformats.org/officeDocument/2006/math">
                    <m:r>
                      <a:rPr lang="en-US" i="1" dirty="0" smtClean="0">
                        <a:latin typeface="Cambria Math" panose="02040503050406030204" pitchFamily="18" charset="0"/>
                      </a:rPr>
                      <m:t>𝛽</m:t>
                    </m:r>
                    <m:r>
                      <a:rPr lang="en-US" i="1" dirty="0" smtClean="0">
                        <a:latin typeface="Cambria Math" panose="02040503050406030204" pitchFamily="18" charset="0"/>
                      </a:rPr>
                      <m:t> </m:t>
                    </m:r>
                  </m:oMath>
                </a14:m>
                <a:r>
                  <a:rPr lang="en-US" dirty="0"/>
                  <a:t>as hypothetical</a:t>
                </a:r>
              </a:p>
              <a:p>
                <a:pPr lvl="1"/>
                <a:r>
                  <a:rPr lang="en-US" dirty="0"/>
                  <a:t>Augment data vector and model matrix with hypothetical observations and predictors</a:t>
                </a:r>
              </a:p>
              <a:p>
                <a:pPr lvl="1"/>
                <a:r>
                  <a:rPr lang="en-US" dirty="0"/>
                  <a:t>Non-informative prior for </a:t>
                </a:r>
                <a14:m>
                  <m:oMath xmlns:m="http://schemas.openxmlformats.org/officeDocument/2006/math">
                    <m:r>
                      <a:rPr lang="en-US" i="1" dirty="0" smtClean="0">
                        <a:latin typeface="Cambria Math" panose="02040503050406030204" pitchFamily="18" charset="0"/>
                      </a:rPr>
                      <m:t>𝛽</m:t>
                    </m:r>
                    <m:r>
                      <a:rPr lang="en-US" i="1" dirty="0" smtClean="0">
                        <a:latin typeface="Cambria Math" panose="02040503050406030204" pitchFamily="18" charset="0"/>
                      </a:rPr>
                      <m:t> </m:t>
                    </m:r>
                  </m:oMath>
                </a14:m>
                <a:r>
                  <a:rPr lang="en-US" dirty="0"/>
                  <a:t>in augmented model.</a:t>
                </a:r>
              </a:p>
              <a:p>
                <a:endParaRPr lang="en-US" dirty="0"/>
              </a:p>
              <a:p>
                <a:endParaRPr lang="en-US" dirty="0"/>
              </a:p>
            </p:txBody>
          </p:sp>
        </mc:Choice>
        <mc:Fallback>
          <p:sp>
            <p:nvSpPr>
              <p:cNvPr id="3" name="Content Placeholder 2">
                <a:extLst>
                  <a:ext uri="{FF2B5EF4-FFF2-40B4-BE49-F238E27FC236}">
                    <a16:creationId xmlns:a16="http://schemas.microsoft.com/office/drawing/2014/main" id="{50F3A14C-0FB7-321C-BD9B-CA92D7100CE3}"/>
                  </a:ext>
                </a:extLst>
              </p:cNvPr>
              <p:cNvSpPr>
                <a:spLocks noGrp="1" noRot="1" noChangeAspect="1" noMove="1" noResize="1" noEditPoints="1" noAdjustHandles="1" noChangeArrowheads="1" noChangeShapeType="1" noTextEdit="1"/>
              </p:cNvSpPr>
              <p:nvPr>
                <p:ph idx="1"/>
              </p:nvPr>
            </p:nvSpPr>
            <p:spPr>
              <a:blipFill>
                <a:blip r:embed="rId3"/>
                <a:stretch>
                  <a:fillRect l="-1104" t="-1657" b="-6630"/>
                </a:stretch>
              </a:blipFill>
            </p:spPr>
            <p:txBody>
              <a:bodyPr/>
              <a:lstStyle/>
              <a:p>
                <a:r>
                  <a:rPr lang="en-US">
                    <a:noFill/>
                  </a:rPr>
                  <a:t> </a:t>
                </a:r>
              </a:p>
            </p:txBody>
          </p:sp>
        </mc:Fallback>
      </mc:AlternateContent>
    </p:spTree>
    <p:extLst>
      <p:ext uri="{BB962C8B-B14F-4D97-AF65-F5344CB8AC3E}">
        <p14:creationId xmlns:p14="http://schemas.microsoft.com/office/powerpoint/2010/main" val="356388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6414-BF68-9AF2-65A5-57B2C5C7C0CB}"/>
              </a:ext>
            </a:extLst>
          </p:cNvPr>
          <p:cNvSpPr>
            <a:spLocks noGrp="1"/>
          </p:cNvSpPr>
          <p:nvPr>
            <p:ph type="title"/>
          </p:nvPr>
        </p:nvSpPr>
        <p:spPr/>
        <p:txBody>
          <a:bodyPr/>
          <a:lstStyle/>
          <a:p>
            <a:r>
              <a:rPr lang="en-US" dirty="0"/>
              <a:t>Priors in GLM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9546EE-6C7B-4055-A58A-7F93184CA569}"/>
                  </a:ext>
                </a:extLst>
              </p:cNvPr>
              <p:cNvSpPr>
                <a:spLocks noGrp="1"/>
              </p:cNvSpPr>
              <p:nvPr>
                <p:ph idx="1"/>
              </p:nvPr>
            </p:nvSpPr>
            <p:spPr/>
            <p:txBody>
              <a:bodyPr/>
              <a:lstStyle/>
              <a:p>
                <a:r>
                  <a:rPr lang="en-US" dirty="0"/>
                  <a:t>	Non-conjugate priors:</a:t>
                </a:r>
              </a:p>
              <a:p>
                <a:pPr lvl="1"/>
                <a:r>
                  <a:rPr lang="en-US" dirty="0"/>
                  <a:t>Often more natural to model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𝛽</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a:latin typeface="Cambria Math" panose="02040503050406030204" pitchFamily="18" charset="0"/>
                              </a:rPr>
                              <m:t>0</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a:latin typeface="Cambria Math" panose="02040503050406030204" pitchFamily="18" charset="0"/>
                              </a:rPr>
                              <m:t>0</m:t>
                            </m:r>
                          </m:sub>
                        </m:sSub>
                      </m:e>
                    </m:d>
                    <m:r>
                      <a:rPr lang="en-US">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a:latin typeface="Cambria Math" panose="02040503050406030204" pitchFamily="18" charset="0"/>
                              </a:rPr>
                              <m:t>0</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a:latin typeface="Cambria Math" panose="02040503050406030204" pitchFamily="18" charset="0"/>
                              </a:rPr>
                              <m:t>0</m:t>
                            </m:r>
                          </m:sub>
                        </m:sSub>
                      </m:e>
                    </m:d>
                  </m:oMath>
                </a14:m>
                <a:r>
                  <a:rPr lang="en-US" dirty="0"/>
                  <a:t> with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a:latin typeface="Cambria Math" panose="02040503050406030204" pitchFamily="18" charset="0"/>
                              </a:rPr>
                              <m:t>0</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a:latin typeface="Cambria Math" panose="02040503050406030204" pitchFamily="18" charset="0"/>
                              </a:rPr>
                              <m:t>0</m:t>
                            </m:r>
                          </m:sub>
                        </m:sSub>
                      </m:e>
                    </m:d>
                  </m:oMath>
                </a14:m>
                <a:r>
                  <a:rPr lang="en-US" dirty="0"/>
                  <a:t> known.</a:t>
                </a:r>
              </a:p>
              <a:p>
                <a:pPr lvl="1"/>
                <a:r>
                  <a:rPr lang="en-US" dirty="0"/>
                  <a:t>Approximate computation based on normal approximation (see next) particularly suitable.</a:t>
                </a:r>
              </a:p>
              <a:p>
                <a:r>
                  <a:rPr lang="en-US" dirty="0"/>
                  <a:t>	Hierarchical GLM:</a:t>
                </a:r>
              </a:p>
              <a:p>
                <a:pPr lvl="1"/>
                <a:r>
                  <a:rPr lang="en-US" dirty="0"/>
                  <a:t>Same approach as in linear models.</a:t>
                </a:r>
              </a:p>
              <a:p>
                <a:pPr lvl="1"/>
                <a:r>
                  <a:rPr lang="en-US" dirty="0"/>
                  <a:t>Model some of the </a:t>
                </a:r>
                <a14:m>
                  <m:oMath xmlns:m="http://schemas.openxmlformats.org/officeDocument/2006/math">
                    <m:r>
                      <a:rPr lang="en-US" i="1" dirty="0" smtClean="0">
                        <a:latin typeface="Cambria Math" panose="02040503050406030204" pitchFamily="18" charset="0"/>
                      </a:rPr>
                      <m:t>𝛽</m:t>
                    </m:r>
                  </m:oMath>
                </a14:m>
                <a:r>
                  <a:rPr lang="en-US" dirty="0"/>
                  <a:t> as exchangeable with common population distribution with unknown parameters. Hyperpriors for parameters.</a:t>
                </a:r>
              </a:p>
              <a:p>
                <a:endParaRPr lang="en-US" dirty="0"/>
              </a:p>
              <a:p>
                <a:endParaRPr lang="en-US" dirty="0"/>
              </a:p>
            </p:txBody>
          </p:sp>
        </mc:Choice>
        <mc:Fallback>
          <p:sp>
            <p:nvSpPr>
              <p:cNvPr id="3" name="Content Placeholder 2">
                <a:extLst>
                  <a:ext uri="{FF2B5EF4-FFF2-40B4-BE49-F238E27FC236}">
                    <a16:creationId xmlns:a16="http://schemas.microsoft.com/office/drawing/2014/main" id="{269546EE-6C7B-4055-A58A-7F93184CA569}"/>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280288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6414-BF68-9AF2-65A5-57B2C5C7C0CB}"/>
              </a:ext>
            </a:extLst>
          </p:cNvPr>
          <p:cNvSpPr>
            <a:spLocks noGrp="1"/>
          </p:cNvSpPr>
          <p:nvPr>
            <p:ph type="title"/>
          </p:nvPr>
        </p:nvSpPr>
        <p:spPr/>
        <p:txBody>
          <a:bodyPr/>
          <a:lstStyle/>
          <a:p>
            <a:r>
              <a:rPr lang="en-US" dirty="0"/>
              <a:t>Estimating Posterior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9546EE-6C7B-4055-A58A-7F93184CA569}"/>
                  </a:ext>
                </a:extLst>
              </p:cNvPr>
              <p:cNvSpPr>
                <a:spLocks noGrp="1"/>
              </p:cNvSpPr>
              <p:nvPr>
                <p:ph idx="1"/>
              </p:nvPr>
            </p:nvSpPr>
            <p:spPr/>
            <p:txBody>
              <a:bodyPr/>
              <a:lstStyle/>
              <a:p>
                <a:r>
                  <a:rPr lang="en-US" dirty="0"/>
                  <a:t>MCMC Methods</a:t>
                </a:r>
              </a:p>
              <a:p>
                <a:pPr lvl="1"/>
                <a:r>
                  <a:rPr lang="en-US" dirty="0"/>
                  <a:t>Use R or other software for estimation.</a:t>
                </a:r>
              </a:p>
              <a:p>
                <a:pPr lvl="1"/>
                <a:r>
                  <a:rPr lang="en-US" dirty="0"/>
                  <a:t>Metropolis within Gibbs often needed for non-standard full conditionals.</a:t>
                </a:r>
              </a:p>
              <a:p>
                <a:r>
                  <a:rPr lang="en-US" dirty="0"/>
                  <a:t>Alternative Approach</a:t>
                </a:r>
              </a:p>
              <a:p>
                <a:pPr lvl="1"/>
                <a:r>
                  <a:rPr lang="en-US" dirty="0"/>
                  <a:t>Approximate the sampling distribution with a clever approximation.</a:t>
                </a:r>
              </a:p>
              <a:p>
                <a:r>
                  <a:rPr lang="en-US" dirty="0"/>
                  <a:t>Ideal Approach:</a:t>
                </a:r>
              </a:p>
              <a:p>
                <a:pPr lvl="1"/>
                <a:r>
                  <a:rPr lang="en-US" dirty="0"/>
                  <a:t>Find mode of likelihood </a:t>
                </a:r>
                <a14:m>
                  <m:oMath xmlns:m="http://schemas.openxmlformats.org/officeDocument/2006/math">
                    <m:r>
                      <a:rPr lang="en-US" i="1" dirty="0" smtClean="0">
                        <a:latin typeface="Cambria Math" panose="02040503050406030204" pitchFamily="18" charset="0"/>
                      </a:rPr>
                      <m:t>(</m:t>
                    </m:r>
                    <m:r>
                      <a:rPr lang="el-GR" i="1" dirty="0" err="1" smtClean="0">
                        <a:latin typeface="Cambria Math" panose="02040503050406030204" pitchFamily="18" charset="0"/>
                      </a:rPr>
                      <m:t>𝛽</m:t>
                    </m:r>
                    <m:r>
                      <a:rPr lang="el-GR" i="1" dirty="0" err="1" smtClean="0">
                        <a:latin typeface="Cambria Math" panose="02040503050406030204" pitchFamily="18" charset="0"/>
                      </a:rPr>
                      <m:t>,</m:t>
                    </m:r>
                    <m:r>
                      <a:rPr lang="el-GR" i="1" dirty="0" err="1" smtClean="0">
                        <a:latin typeface="Cambria Math" panose="02040503050406030204" pitchFamily="18" charset="0"/>
                      </a:rPr>
                      <m:t>𝜙</m:t>
                    </m:r>
                    <m:r>
                      <a:rPr lang="el-GR" i="1" dirty="0" smtClean="0">
                        <a:latin typeface="Cambria Math" panose="02040503050406030204" pitchFamily="18" charset="0"/>
                      </a:rPr>
                      <m:t>)</m:t>
                    </m:r>
                  </m:oMath>
                </a14:m>
                <a:r>
                  <a:rPr lang="el-GR" dirty="0"/>
                  <a:t> </a:t>
                </a:r>
                <a:r>
                  <a:rPr lang="en-US" dirty="0"/>
                  <a:t>perhaps conditional on hyperparameters.</a:t>
                </a:r>
              </a:p>
              <a:p>
                <a:pPr lvl="1"/>
                <a:r>
                  <a:rPr lang="en-US" dirty="0"/>
                  <a:t>Create pseudo-data with their pseudo-variances (see later)</a:t>
                </a:r>
              </a:p>
              <a:p>
                <a:pPr lvl="1"/>
                <a:r>
                  <a:rPr lang="en-US" dirty="0"/>
                  <a:t>Model pseudo-data as normal with known (pseudo-)variances.</a:t>
                </a:r>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269546EE-6C7B-4055-A58A-7F93184CA569}"/>
                  </a:ext>
                </a:extLst>
              </p:cNvPr>
              <p:cNvSpPr>
                <a:spLocks noGrp="1" noRot="1" noChangeAspect="1" noMove="1" noResize="1" noEditPoints="1" noAdjustHandles="1" noChangeArrowheads="1" noChangeShapeType="1" noTextEdit="1"/>
              </p:cNvSpPr>
              <p:nvPr>
                <p:ph idx="1"/>
              </p:nvPr>
            </p:nvSpPr>
            <p:spPr>
              <a:blipFill>
                <a:blip r:embed="rId3"/>
                <a:stretch>
                  <a:fillRect l="-1104" t="-1657" r="-473" b="-6998"/>
                </a:stretch>
              </a:blipFill>
            </p:spPr>
            <p:txBody>
              <a:bodyPr/>
              <a:lstStyle/>
              <a:p>
                <a:r>
                  <a:rPr lang="en-US">
                    <a:noFill/>
                  </a:rPr>
                  <a:t> </a:t>
                </a:r>
              </a:p>
            </p:txBody>
          </p:sp>
        </mc:Fallback>
      </mc:AlternateContent>
    </p:spTree>
    <p:extLst>
      <p:ext uri="{BB962C8B-B14F-4D97-AF65-F5344CB8AC3E}">
        <p14:creationId xmlns:p14="http://schemas.microsoft.com/office/powerpoint/2010/main" val="192228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07F-AA75-8289-ABFC-30F1E44E67A4}"/>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Generalized Linear Models</a:t>
            </a:r>
          </a:p>
        </p:txBody>
      </p:sp>
      <p:sp>
        <p:nvSpPr>
          <p:cNvPr id="3" name="Subtitle 2">
            <a:extLst>
              <a:ext uri="{FF2B5EF4-FFF2-40B4-BE49-F238E27FC236}">
                <a16:creationId xmlns:a16="http://schemas.microsoft.com/office/drawing/2014/main" id="{A1D820C0-3BC8-687A-7D56-C3951CF5E866}"/>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Shahrzad Jamshidi, PhD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ED63-4810-F984-8824-6AD54EFE80CA}"/>
              </a:ext>
            </a:extLst>
          </p:cNvPr>
          <p:cNvSpPr>
            <a:spLocks noGrp="1"/>
          </p:cNvSpPr>
          <p:nvPr>
            <p:ph type="title"/>
          </p:nvPr>
        </p:nvSpPr>
        <p:spPr/>
        <p:txBody>
          <a:bodyPr/>
          <a:lstStyle/>
          <a:p>
            <a:r>
              <a:rPr lang="en-US" dirty="0"/>
              <a:t>Normal Approximation in GLMs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898D93-5717-439B-236D-3866370197AD}"/>
                  </a:ext>
                </a:extLst>
              </p:cNvPr>
              <p:cNvSpPr>
                <a:spLocks noGrp="1"/>
              </p:cNvSpPr>
              <p:nvPr>
                <p:ph idx="1"/>
              </p:nvPr>
            </p:nvSpPr>
            <p:spPr/>
            <p:txBody>
              <a:bodyPr/>
              <a:lstStyle/>
              <a:p>
                <a:r>
                  <a:rPr lang="en-US" dirty="0"/>
                  <a:t>Objective</a:t>
                </a:r>
              </a:p>
              <a:p>
                <a:pPr lvl="1"/>
                <a:r>
                  <a:rPr lang="en-US" dirty="0"/>
                  <a:t>Find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𝑧</m:t>
                        </m:r>
                      </m:e>
                      <m:sub>
                        <m:r>
                          <a:rPr lang="en-US" b="0" i="1" dirty="0" smtClean="0">
                            <a:latin typeface="Cambria Math" panose="02040503050406030204" pitchFamily="18" charset="0"/>
                          </a:rPr>
                          <m:t>𝑖</m:t>
                        </m:r>
                      </m:sub>
                    </m:sSub>
                  </m:oMath>
                </a14:m>
                <a:r>
                  <a:rPr lang="en-US" dirty="0"/>
                  <a:t> and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𝜎</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2</m:t>
                        </m:r>
                      </m:sup>
                    </m:sSubSup>
                    <m:r>
                      <a:rPr lang="en-US" i="1" dirty="0" smtClean="0">
                        <a:latin typeface="Cambria Math" panose="02040503050406030204" pitchFamily="18" charset="0"/>
                      </a:rPr>
                      <m:t> </m:t>
                    </m:r>
                  </m:oMath>
                </a14:m>
                <a:r>
                  <a:rPr lang="en-US" dirty="0"/>
                  <a:t>such that </a:t>
                </a:r>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𝑖</m:t>
                            </m:r>
                          </m:sub>
                          <m:sup>
                            <m:r>
                              <a:rPr lang="en-US">
                                <a:latin typeface="Cambria Math" panose="02040503050406030204" pitchFamily="18" charset="0"/>
                              </a:rPr>
                              <m:t>2</m:t>
                            </m:r>
                          </m:sup>
                        </m:sSubSup>
                      </m:e>
                    </m:d>
                  </m:oMath>
                </a14:m>
                <a:r>
                  <a:rPr lang="en-US" dirty="0"/>
                  <a:t> approximates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𝜙</m:t>
                        </m:r>
                      </m:e>
                    </m:d>
                  </m:oMath>
                </a14:m>
                <a:r>
                  <a:rPr lang="en-US" dirty="0"/>
                  <a:t>.</a:t>
                </a:r>
              </a:p>
              <a:p>
                <a:r>
                  <a:rPr lang="en-US" dirty="0"/>
                  <a:t>Mode of Likelihood</a:t>
                </a:r>
              </a:p>
              <a:p>
                <a:pPr lvl="1"/>
                <a:r>
                  <a:rPr lang="en-US" dirty="0"/>
                  <a:t>Let </a:t>
                </a:r>
                <a14:m>
                  <m:oMath xmlns:m="http://schemas.openxmlformats.org/officeDocument/2006/math">
                    <m:r>
                      <a:rPr lang="en-US" i="1" dirty="0" smtClean="0">
                        <a:latin typeface="Cambria Math" panose="02040503050406030204" pitchFamily="18" charset="0"/>
                      </a:rPr>
                      <m:t>(</m:t>
                    </m:r>
                    <m:r>
                      <a:rPr lang="el-GR" i="1" dirty="0" err="1" smtClean="0">
                        <a:latin typeface="Cambria Math" panose="02040503050406030204" pitchFamily="18" charset="0"/>
                      </a:rPr>
                      <m:t>𝛽</m:t>
                    </m:r>
                    <m:r>
                      <a:rPr lang="el-GR" i="1" dirty="0" err="1" smtClean="0">
                        <a:latin typeface="Cambria Math" panose="02040503050406030204" pitchFamily="18" charset="0"/>
                      </a:rPr>
                      <m:t>,</m:t>
                    </m:r>
                    <m:r>
                      <a:rPr lang="el-GR" i="1" dirty="0" err="1" smtClean="0">
                        <a:latin typeface="Cambria Math" panose="02040503050406030204" pitchFamily="18" charset="0"/>
                      </a:rPr>
                      <m:t>𝜙</m:t>
                    </m:r>
                    <m:r>
                      <a:rPr lang="el-GR" i="1" dirty="0" smtClean="0">
                        <a:latin typeface="Cambria Math" panose="02040503050406030204" pitchFamily="18" charset="0"/>
                      </a:rPr>
                      <m:t>) </m:t>
                    </m:r>
                  </m:oMath>
                </a14:m>
                <a:r>
                  <a:rPr lang="en-US" dirty="0"/>
                  <a:t>be the mode</a:t>
                </a:r>
              </a:p>
              <a:p>
                <a:pPr lvl="1"/>
                <a14:m>
                  <m:oMath xmlns:m="http://schemas.openxmlformats.org/officeDocument/2006/math">
                    <m:sSub>
                      <m:sSubPr>
                        <m:ctrlPr>
                          <a:rPr lang="en-US" i="1" smtClean="0">
                            <a:latin typeface="Cambria Math" panose="02040503050406030204" pitchFamily="18" charset="0"/>
                          </a:rPr>
                        </m:ctrlPr>
                      </m:sSubPr>
                      <m:e>
                        <m:acc>
                          <m:accPr>
                            <m:chr m:val="ˆ"/>
                            <m:ctrlPr>
                              <a:rPr lang="en-US" i="1">
                                <a:latin typeface="Cambria Math" panose="02040503050406030204" pitchFamily="18" charset="0"/>
                              </a:rPr>
                            </m:ctrlPr>
                          </m:accPr>
                          <m:e>
                            <m:r>
                              <a:rPr lang="en-US" i="1">
                                <a:latin typeface="Cambria Math" panose="02040503050406030204" pitchFamily="18" charset="0"/>
                              </a:rPr>
                              <m:t>𝜂</m:t>
                            </m:r>
                          </m:e>
                        </m:acc>
                      </m:e>
                      <m:sub>
                        <m:r>
                          <a:rPr lang="en-US" i="1">
                            <a:latin typeface="Cambria Math" panose="02040503050406030204" pitchFamily="18" charset="0"/>
                          </a:rPr>
                          <m:t>𝑖</m:t>
                        </m:r>
                      </m:sub>
                    </m:sSub>
                  </m:oMath>
                </a14:m>
                <a:r>
                  <a:rPr lang="en-US" dirty="0"/>
                  <a:t> is the mode of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𝜂</m:t>
                        </m:r>
                      </m:e>
                      <m:sub>
                        <m:r>
                          <a:rPr lang="en-US" b="0" i="1" dirty="0" smtClean="0">
                            <a:latin typeface="Cambria Math" panose="02040503050406030204" pitchFamily="18" charset="0"/>
                          </a:rPr>
                          <m:t>𝑖</m:t>
                        </m:r>
                        <m:r>
                          <a:rPr lang="en-US" b="0" i="1" dirty="0" smtClean="0">
                            <a:latin typeface="Cambria Math" panose="02040503050406030204" pitchFamily="18" charset="0"/>
                          </a:rPr>
                          <m:t> </m:t>
                        </m:r>
                      </m:sub>
                    </m:sSub>
                  </m:oMath>
                </a14:m>
                <a:endParaRPr lang="en-US" dirty="0"/>
              </a:p>
              <a:p>
                <a:pPr lvl="1"/>
                <a:r>
                  <a:rPr lang="en-US" dirty="0"/>
                  <a:t>Approximate log-likelihood </a:t>
                </a:r>
                <a14:m>
                  <m:oMath xmlns:m="http://schemas.openxmlformats.org/officeDocument/2006/math">
                    <m:r>
                      <a:rPr lang="en-US" i="1" dirty="0" smtClean="0">
                        <a:latin typeface="Cambria Math" panose="02040503050406030204" pitchFamily="18" charset="0"/>
                      </a:rPr>
                      <m:t>𝐿</m:t>
                    </m:r>
                  </m:oMath>
                </a14:m>
                <a:r>
                  <a:rPr lang="en-US" dirty="0"/>
                  <a:t> around the mode </a:t>
                </a:r>
                <a14:m>
                  <m:oMath xmlns:m="http://schemas.openxmlformats.org/officeDocument/2006/math">
                    <m:sSub>
                      <m:sSubPr>
                        <m:ctrlPr>
                          <a:rPr lang="en-US" i="1">
                            <a:latin typeface="Cambria Math" panose="02040503050406030204" pitchFamily="18" charset="0"/>
                          </a:rPr>
                        </m:ctrlPr>
                      </m:sSubPr>
                      <m:e>
                        <m:acc>
                          <m:accPr>
                            <m:chr m:val="ˆ"/>
                            <m:ctrlPr>
                              <a:rPr lang="en-US" i="1">
                                <a:latin typeface="Cambria Math" panose="02040503050406030204" pitchFamily="18" charset="0"/>
                              </a:rPr>
                            </m:ctrlPr>
                          </m:accPr>
                          <m:e>
                            <m:r>
                              <a:rPr lang="en-US" i="1">
                                <a:latin typeface="Cambria Math" panose="02040503050406030204" pitchFamily="18" charset="0"/>
                              </a:rPr>
                              <m:t>𝜂</m:t>
                            </m:r>
                          </m:e>
                        </m:acc>
                      </m:e>
                      <m:sub>
                        <m:r>
                          <a:rPr lang="en-US" i="1">
                            <a:latin typeface="Cambria Math" panose="02040503050406030204" pitchFamily="18" charset="0"/>
                          </a:rPr>
                          <m:t>𝑖</m:t>
                        </m:r>
                      </m:sub>
                    </m:sSub>
                  </m:oMath>
                </a14:m>
                <a:endParaRPr lang="en-US" dirty="0"/>
              </a:p>
            </p:txBody>
          </p:sp>
        </mc:Choice>
        <mc:Fallback>
          <p:sp>
            <p:nvSpPr>
              <p:cNvPr id="3" name="Content Placeholder 2">
                <a:extLst>
                  <a:ext uri="{FF2B5EF4-FFF2-40B4-BE49-F238E27FC236}">
                    <a16:creationId xmlns:a16="http://schemas.microsoft.com/office/drawing/2014/main" id="{3E898D93-5717-439B-236D-3866370197AD}"/>
                  </a:ext>
                </a:extLst>
              </p:cNvPr>
              <p:cNvSpPr>
                <a:spLocks noGrp="1" noRot="1" noChangeAspect="1" noMove="1" noResize="1" noEditPoints="1" noAdjustHandles="1" noChangeArrowheads="1" noChangeShapeType="1" noTextEdit="1"/>
              </p:cNvSpPr>
              <p:nvPr>
                <p:ph idx="1"/>
              </p:nvPr>
            </p:nvSpPr>
            <p:spPr>
              <a:blipFill>
                <a:blip r:embed="rId3"/>
                <a:stretch>
                  <a:fillRect l="-1104" t="-1657" r="-394"/>
                </a:stretch>
              </a:blipFill>
            </p:spPr>
            <p:txBody>
              <a:bodyPr/>
              <a:lstStyle/>
              <a:p>
                <a:r>
                  <a:rPr lang="en-US">
                    <a:noFill/>
                  </a:rPr>
                  <a:t> </a:t>
                </a:r>
              </a:p>
            </p:txBody>
          </p:sp>
        </mc:Fallback>
      </mc:AlternateContent>
    </p:spTree>
    <p:extLst>
      <p:ext uri="{BB962C8B-B14F-4D97-AF65-F5344CB8AC3E}">
        <p14:creationId xmlns:p14="http://schemas.microsoft.com/office/powerpoint/2010/main" val="51782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2F68-3219-30D8-FDAB-023E3F490ACA}"/>
              </a:ext>
            </a:extLst>
          </p:cNvPr>
          <p:cNvSpPr>
            <a:spLocks noGrp="1"/>
          </p:cNvSpPr>
          <p:nvPr>
            <p:ph type="title"/>
          </p:nvPr>
        </p:nvSpPr>
        <p:spPr/>
        <p:txBody>
          <a:bodyPr/>
          <a:lstStyle/>
          <a:p>
            <a:r>
              <a:rPr lang="en-US" dirty="0"/>
              <a:t>Approximation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AA1724-7F70-98DA-E421-F8BF9706A151}"/>
                  </a:ext>
                </a:extLst>
              </p:cNvPr>
              <p:cNvSpPr>
                <a:spLocks noGrp="1"/>
              </p:cNvSpPr>
              <p:nvPr>
                <p:ph idx="1"/>
              </p:nvPr>
            </p:nvSpPr>
            <p:spPr/>
            <p:txBody>
              <a:bodyPr/>
              <a:lstStyle/>
              <a:p>
                <a:r>
                  <a:rPr lang="en-US" dirty="0"/>
                  <a:t>Let </a:t>
                </a:r>
                <a14:m>
                  <m:oMath xmlns:m="http://schemas.openxmlformats.org/officeDocument/2006/math">
                    <m:r>
                      <a:rPr lang="en-US" i="1" dirty="0">
                        <a:latin typeface="Cambria Math" panose="02040503050406030204" pitchFamily="18" charset="0"/>
                      </a:rPr>
                      <m:t>𝐿</m:t>
                    </m:r>
                  </m:oMath>
                </a14:m>
                <a:r>
                  <a:rPr lang="en-US" dirty="0"/>
                  <a:t> be the log-likelihood of individual observations. </a:t>
                </a:r>
              </a:p>
              <a:p>
                <a:r>
                  <a:rPr lang="en-US" dirty="0"/>
                  <a:t>Approximate with a normal density in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𝜂</m:t>
                        </m:r>
                      </m:e>
                      <m:sub>
                        <m:r>
                          <a:rPr lang="en-US" b="0" i="1" dirty="0" smtClean="0">
                            <a:latin typeface="Cambria Math" panose="02040503050406030204" pitchFamily="18" charset="0"/>
                          </a:rPr>
                          <m:t>𝑖</m:t>
                        </m:r>
                      </m:sub>
                    </m:sSub>
                  </m:oMath>
                </a14:m>
                <a:r>
                  <a:rPr lang="en-US" dirty="0"/>
                  <a:t>:</a:t>
                </a:r>
                <a:br>
                  <a:rPr lang="en-US" dirty="0"/>
                </a:b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𝜙</m:t>
                        </m:r>
                      </m:e>
                    </m:d>
                    <m:r>
                      <a:rPr lang="en-US">
                        <a:latin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𝑖</m:t>
                            </m:r>
                          </m:sub>
                          <m:sup>
                            <m:r>
                              <a:rPr lang="en-US">
                                <a:latin typeface="Cambria Math" panose="02040503050406030204" pitchFamily="18" charset="0"/>
                              </a:rPr>
                              <m:t>2</m:t>
                            </m:r>
                          </m:sup>
                        </m:sSubSup>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e>
                      <m:sup>
                        <m:r>
                          <a:rPr lang="en-US">
                            <a:latin typeface="Cambria Math" panose="02040503050406030204" pitchFamily="18" charset="0"/>
                          </a:rPr>
                          <m:t>2</m:t>
                        </m:r>
                      </m:sup>
                    </m:sSup>
                  </m:oMath>
                </a14:m>
                <a:endParaRPr lang="en-US" dirty="0"/>
              </a:p>
              <a:p>
                <a:r>
                  <a:rPr lang="en-US" dirty="0"/>
                  <a:t>We determine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𝑧</m:t>
                        </m:r>
                      </m:e>
                      <m:sub>
                        <m:r>
                          <a:rPr lang="en-US" i="1" dirty="0" smtClean="0">
                            <a:latin typeface="Cambria Math" panose="02040503050406030204" pitchFamily="18" charset="0"/>
                          </a:rPr>
                          <m:t>𝑖</m:t>
                        </m:r>
                      </m:sub>
                    </m:sSub>
                  </m:oMath>
                </a14:m>
                <a:r>
                  <a:rPr lang="en-US" dirty="0"/>
                  <a:t> and </a:t>
                </a:r>
                <a14:m>
                  <m:oMath xmlns:m="http://schemas.openxmlformats.org/officeDocument/2006/math">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rPr>
                          <m:t>𝜎</m:t>
                        </m:r>
                      </m:e>
                      <m:sub>
                        <m:r>
                          <a:rPr lang="en-US" i="1" dirty="0" smtClean="0">
                            <a:latin typeface="Cambria Math" panose="02040503050406030204" pitchFamily="18" charset="0"/>
                          </a:rPr>
                          <m:t>𝑖</m:t>
                        </m:r>
                      </m:sub>
                      <m:sup>
                        <m:r>
                          <a:rPr lang="en-US" i="1" dirty="0" smtClean="0">
                            <a:latin typeface="Cambria Math" panose="02040503050406030204" pitchFamily="18" charset="0"/>
                          </a:rPr>
                          <m:t>2</m:t>
                        </m:r>
                      </m:sup>
                    </m:sSubSup>
                  </m:oMath>
                </a14:m>
                <a:r>
                  <a:rPr lang="en-US" dirty="0"/>
                  <a:t> by matching the first and second-order terms of the Taylor series around the mode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i="1" dirty="0">
                                <a:latin typeface="Cambria Math" panose="02040503050406030204" pitchFamily="18" charset="0"/>
                              </a:rPr>
                              <m:t>𝜂</m:t>
                            </m:r>
                          </m:e>
                        </m:acc>
                      </m:e>
                      <m:sub>
                        <m:r>
                          <a:rPr lang="en-US" i="1" dirty="0" err="1" smtClean="0">
                            <a:latin typeface="Cambria Math" panose="02040503050406030204" pitchFamily="18" charset="0"/>
                          </a:rPr>
                          <m:t>𝑖</m:t>
                        </m:r>
                      </m:sub>
                    </m:sSub>
                  </m:oMath>
                </a14:m>
                <a:r>
                  <a:rPr lang="en-US" dirty="0"/>
                  <a:t> .</a:t>
                </a:r>
                <a:br>
                  <a:rPr lang="en-US" dirty="0"/>
                </a:br>
                <a:endParaRPr lang="en-US" dirty="0"/>
              </a:p>
            </p:txBody>
          </p:sp>
        </mc:Choice>
        <mc:Fallback>
          <p:sp>
            <p:nvSpPr>
              <p:cNvPr id="3" name="Content Placeholder 2">
                <a:extLst>
                  <a:ext uri="{FF2B5EF4-FFF2-40B4-BE49-F238E27FC236}">
                    <a16:creationId xmlns:a16="http://schemas.microsoft.com/office/drawing/2014/main" id="{8BAA1724-7F70-98DA-E421-F8BF9706A151}"/>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280535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8776-A6F5-E656-08B5-AB3EF8B64A9E}"/>
              </a:ext>
            </a:extLst>
          </p:cNvPr>
          <p:cNvSpPr>
            <a:spLocks noGrp="1"/>
          </p:cNvSpPr>
          <p:nvPr>
            <p:ph type="title"/>
          </p:nvPr>
        </p:nvSpPr>
        <p:spPr/>
        <p:txBody>
          <a:bodyPr/>
          <a:lstStyle/>
          <a:p>
            <a:r>
              <a:rPr lang="en-US" dirty="0"/>
              <a:t>Solving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2CCF33-7878-25FC-ABF5-B1162D8B2596}"/>
                  </a:ext>
                </a:extLst>
              </p:cNvPr>
              <p:cNvSpPr>
                <a:spLocks noGrp="1"/>
              </p:cNvSpPr>
              <p:nvPr>
                <p:ph idx="1"/>
              </p:nvPr>
            </p:nvSpPr>
            <p:spPr/>
            <p:txBody>
              <a:bodyPr/>
              <a:lstStyle/>
              <a:p>
                <a:r>
                  <a:rPr lang="en-US" dirty="0"/>
                  <a:t>Let</a:t>
                </a:r>
                <a14:m>
                  <m:oMath xmlns:m="http://schemas.openxmlformats.org/officeDocument/2006/math">
                    <m:r>
                      <a:rPr lang="en-US" b="0" i="0"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m:t>
                        </m:r>
                      </m:sup>
                    </m:sSup>
                    <m:r>
                      <a:rPr lang="en-US">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𝐿</m:t>
                    </m:r>
                    <m:r>
                      <a:rPr lang="en-US">
                        <a:latin typeface="Cambria Math" panose="02040503050406030204" pitchFamily="18" charset="0"/>
                      </a:rPr>
                      <m:t>/</m:t>
                    </m:r>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m:t>
                        </m:r>
                      </m:sup>
                    </m:sSup>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a:latin typeface="Cambria Math" panose="02040503050406030204" pitchFamily="18" charset="0"/>
                              </a:rPr>
                              <m:t>2</m:t>
                            </m:r>
                          </m:sup>
                        </m:sSup>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oMath>
                </a14:m>
                <a:endParaRPr lang="en-US" dirty="0"/>
              </a:p>
              <a:p>
                <a:r>
                  <a:rPr lang="en-US" dirty="0"/>
                  <a:t>Let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a:latin typeface="Cambria Math" panose="02040503050406030204" pitchFamily="18" charset="0"/>
                          </a:rPr>
                          <m:t>2</m:t>
                        </m:r>
                      </m:sup>
                    </m:sSup>
                    <m:r>
                      <a:rPr lang="en-US" i="1">
                        <a:latin typeface="Cambria Math" panose="02040503050406030204" pitchFamily="18" charset="0"/>
                      </a:rPr>
                      <m:t>𝐿</m:t>
                    </m:r>
                    <m:r>
                      <a:rPr lang="en-US">
                        <a:latin typeface="Cambria Math" panose="02040503050406030204" pitchFamily="18" charset="0"/>
                      </a:rPr>
                      <m:t>/</m:t>
                    </m:r>
                    <m:r>
                      <a:rPr lang="en-US" i="1">
                        <a:latin typeface="Cambria Math" panose="02040503050406030204" pitchFamily="18" charset="0"/>
                      </a:rPr>
                      <m:t>𝛿</m:t>
                    </m:r>
                    <m:sSubSup>
                      <m:sSubSupPr>
                        <m:ctrlPr>
                          <a:rPr lang="en-US" i="1">
                            <a:latin typeface="Cambria Math" panose="02040503050406030204" pitchFamily="18" charset="0"/>
                          </a:rPr>
                        </m:ctrlPr>
                      </m:sSubSupPr>
                      <m:e>
                        <m:r>
                          <a:rPr lang="en-US" i="1">
                            <a:latin typeface="Cambria Math" panose="02040503050406030204" pitchFamily="18" charset="0"/>
                          </a:rPr>
                          <m:t>𝜂</m:t>
                        </m:r>
                      </m:e>
                      <m:sub>
                        <m:r>
                          <a:rPr lang="en-US" i="1">
                            <a:latin typeface="Cambria Math" panose="02040503050406030204" pitchFamily="18" charset="0"/>
                          </a:rPr>
                          <m:t>𝑖</m:t>
                        </m:r>
                      </m:sub>
                      <m:sup>
                        <m:r>
                          <a:rPr lang="en-US">
                            <a:latin typeface="Cambria Math" panose="02040503050406030204" pitchFamily="18" charset="0"/>
                          </a:rPr>
                          <m:t>2</m:t>
                        </m:r>
                      </m:sup>
                    </m:sSub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m:t>
                        </m:r>
                      </m:sup>
                    </m:sSup>
                    <m:r>
                      <a:rPr lang="en-US">
                        <a:latin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𝑖</m:t>
                            </m:r>
                          </m:sub>
                          <m:sup>
                            <m:r>
                              <a:rPr lang="en-US">
                                <a:latin typeface="Cambria Math" panose="02040503050406030204" pitchFamily="18" charset="0"/>
                              </a:rPr>
                              <m:t>2</m:t>
                            </m:r>
                          </m:sup>
                        </m:sSubSup>
                      </m:den>
                    </m:f>
                  </m:oMath>
                </a14:m>
                <a:endParaRPr lang="en-US" dirty="0"/>
              </a:p>
              <a:p>
                <a:r>
                  <a:rPr lang="en-US" dirty="0"/>
                  <a:t>Then</a:t>
                </a:r>
                <a:br>
                  <a:rPr lang="en-US" dirty="0"/>
                </a:br>
                <a14:m>
                  <m:oMath xmlns:m="http://schemas.openxmlformats.org/officeDocument/2006/math">
                    <m:m>
                      <m:mPr>
                        <m:plcHide m:val="on"/>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e>
                        <m:e>
                          <m:r>
                            <a:rPr lang="en-US" i="1">
                              <a:latin typeface="Cambria Math" panose="02040503050406030204" pitchFamily="18" charset="0"/>
                            </a:rPr>
                            <m:t> </m:t>
                          </m:r>
                          <m:r>
                            <a:rPr lang="en-US">
                              <a:latin typeface="Cambria Math" panose="02040503050406030204" pitchFamily="18" charset="0"/>
                            </a:rPr>
                            <m:t>=</m:t>
                          </m:r>
                          <m:sSub>
                            <m:sSubPr>
                              <m:ctrlPr>
                                <a:rPr lang="en-US" i="1">
                                  <a:latin typeface="Cambria Math" panose="02040503050406030204" pitchFamily="18" charset="0"/>
                                </a:rPr>
                              </m:ctrlPr>
                            </m:sSubPr>
                            <m:e>
                              <m:acc>
                                <m:accPr>
                                  <m:chr m:val="ˆ"/>
                                  <m:ctrlPr>
                                    <a:rPr lang="en-US" i="1">
                                      <a:latin typeface="Cambria Math" panose="02040503050406030204" pitchFamily="18" charset="0"/>
                                    </a:rPr>
                                  </m:ctrlPr>
                                </m:accPr>
                                <m:e>
                                  <m:r>
                                    <a:rPr lang="en-US" i="1">
                                      <a:latin typeface="Cambria Math" panose="02040503050406030204" pitchFamily="18" charset="0"/>
                                    </a:rPr>
                                    <m:t>𝜂</m:t>
                                  </m:r>
                                </m:e>
                              </m:acc>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acc>
                                        <m:accPr>
                                          <m:chr m:val="ˆ"/>
                                          <m:ctrlPr>
                                            <a:rPr lang="en-US" i="1">
                                              <a:latin typeface="Cambria Math" panose="02040503050406030204" pitchFamily="18" charset="0"/>
                                            </a:rPr>
                                          </m:ctrlPr>
                                        </m:accPr>
                                        <m:e>
                                          <m:r>
                                            <a:rPr lang="en-US" i="1">
                                              <a:latin typeface="Cambria Math" panose="02040503050406030204" pitchFamily="18" charset="0"/>
                                            </a:rPr>
                                            <m:t>𝜂</m:t>
                                          </m:r>
                                        </m:e>
                                      </m:acc>
                                    </m:e>
                                    <m:sub>
                                      <m:r>
                                        <a:rPr lang="en-US" i="1">
                                          <a:latin typeface="Cambria Math" panose="02040503050406030204" pitchFamily="18" charset="0"/>
                                        </a:rPr>
                                        <m:t>𝑖</m:t>
                                      </m:r>
                                    </m:sub>
                                  </m:sSub>
                                  <m:r>
                                    <a:rPr lang="en-US">
                                      <a:latin typeface="Cambria Math" panose="02040503050406030204" pitchFamily="18" charset="0"/>
                                    </a:rPr>
                                    <m:t>,</m:t>
                                  </m:r>
                                  <m:acc>
                                    <m:accPr>
                                      <m:chr m:val="ˆ"/>
                                      <m:ctrlPr>
                                        <a:rPr lang="en-US" i="1">
                                          <a:latin typeface="Cambria Math" panose="02040503050406030204" pitchFamily="18" charset="0"/>
                                        </a:rPr>
                                      </m:ctrlPr>
                                    </m:accPr>
                                    <m:e>
                                      <m:r>
                                        <a:rPr lang="en-US" i="1">
                                          <a:latin typeface="Cambria Math" panose="02040503050406030204" pitchFamily="18" charset="0"/>
                                        </a:rPr>
                                        <m:t>𝜙</m:t>
                                      </m:r>
                                    </m:e>
                                  </m:acc>
                                </m:e>
                              </m:d>
                            </m:num>
                            <m:den>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acc>
                                        <m:accPr>
                                          <m:chr m:val="ˆ"/>
                                          <m:ctrlPr>
                                            <a:rPr lang="en-US" i="1">
                                              <a:latin typeface="Cambria Math" panose="02040503050406030204" pitchFamily="18" charset="0"/>
                                            </a:rPr>
                                          </m:ctrlPr>
                                        </m:accPr>
                                        <m:e>
                                          <m:r>
                                            <a:rPr lang="en-US" i="1">
                                              <a:latin typeface="Cambria Math" panose="02040503050406030204" pitchFamily="18" charset="0"/>
                                            </a:rPr>
                                            <m:t>𝜂</m:t>
                                          </m:r>
                                        </m:e>
                                      </m:acc>
                                    </m:e>
                                    <m:sub>
                                      <m:r>
                                        <a:rPr lang="en-US" i="1">
                                          <a:latin typeface="Cambria Math" panose="02040503050406030204" pitchFamily="18" charset="0"/>
                                        </a:rPr>
                                        <m:t>𝑖</m:t>
                                      </m:r>
                                    </m:sub>
                                  </m:sSub>
                                  <m:r>
                                    <a:rPr lang="en-US">
                                      <a:latin typeface="Cambria Math" panose="02040503050406030204" pitchFamily="18" charset="0"/>
                                    </a:rPr>
                                    <m:t>,</m:t>
                                  </m:r>
                                  <m:acc>
                                    <m:accPr>
                                      <m:chr m:val="ˆ"/>
                                      <m:ctrlPr>
                                        <a:rPr lang="en-US" i="1">
                                          <a:latin typeface="Cambria Math" panose="02040503050406030204" pitchFamily="18" charset="0"/>
                                        </a:rPr>
                                      </m:ctrlPr>
                                    </m:accPr>
                                    <m:e>
                                      <m:r>
                                        <a:rPr lang="en-US" i="1">
                                          <a:latin typeface="Cambria Math" panose="02040503050406030204" pitchFamily="18" charset="0"/>
                                        </a:rPr>
                                        <m:t>𝜙</m:t>
                                      </m:r>
                                    </m:e>
                                  </m:acc>
                                </m:e>
                              </m:d>
                            </m:den>
                          </m:f>
                        </m:e>
                      </m:mr>
                      <m:mr>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𝑖</m:t>
                              </m:r>
                            </m:sub>
                            <m:sup>
                              <m:r>
                                <a:rPr lang="en-US">
                                  <a:latin typeface="Cambria Math" panose="02040503050406030204" pitchFamily="18" charset="0"/>
                                </a:rPr>
                                <m:t>2</m:t>
                              </m:r>
                            </m:sup>
                          </m:sSubSup>
                        </m:e>
                        <m:e>
                          <m:r>
                            <a:rPr lang="en-US" i="1">
                              <a:latin typeface="Cambria Math" panose="02040503050406030204" pitchFamily="18" charset="0"/>
                            </a:rPr>
                            <m:t> </m:t>
                          </m:r>
                          <m:r>
                            <a:rPr lang="en-US">
                              <a:latin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acc>
                                        <m:accPr>
                                          <m:chr m:val="ˆ"/>
                                          <m:ctrlPr>
                                            <a:rPr lang="en-US" i="1">
                                              <a:latin typeface="Cambria Math" panose="02040503050406030204" pitchFamily="18" charset="0"/>
                                            </a:rPr>
                                          </m:ctrlPr>
                                        </m:accPr>
                                        <m:e>
                                          <m:r>
                                            <a:rPr lang="en-US" i="1">
                                              <a:latin typeface="Cambria Math" panose="02040503050406030204" pitchFamily="18" charset="0"/>
                                            </a:rPr>
                                            <m:t>𝜂</m:t>
                                          </m:r>
                                        </m:e>
                                      </m:acc>
                                    </m:e>
                                    <m:sub>
                                      <m:r>
                                        <a:rPr lang="en-US" i="1">
                                          <a:latin typeface="Cambria Math" panose="02040503050406030204" pitchFamily="18" charset="0"/>
                                        </a:rPr>
                                        <m:t>𝑖</m:t>
                                      </m:r>
                                    </m:sub>
                                  </m:sSub>
                                  <m:r>
                                    <a:rPr lang="en-US">
                                      <a:latin typeface="Cambria Math" panose="02040503050406030204" pitchFamily="18" charset="0"/>
                                    </a:rPr>
                                    <m:t>,</m:t>
                                  </m:r>
                                  <m:acc>
                                    <m:accPr>
                                      <m:chr m:val="ˆ"/>
                                      <m:ctrlPr>
                                        <a:rPr lang="en-US" i="1">
                                          <a:latin typeface="Cambria Math" panose="02040503050406030204" pitchFamily="18" charset="0"/>
                                        </a:rPr>
                                      </m:ctrlPr>
                                    </m:accPr>
                                    <m:e>
                                      <m:r>
                                        <a:rPr lang="en-US" i="1">
                                          <a:latin typeface="Cambria Math" panose="02040503050406030204" pitchFamily="18" charset="0"/>
                                        </a:rPr>
                                        <m:t>𝜙</m:t>
                                      </m:r>
                                    </m:e>
                                  </m:acc>
                                </m:e>
                              </m:d>
                            </m:den>
                          </m:f>
                        </m:e>
                      </m:mr>
                    </m:m>
                  </m:oMath>
                </a14:m>
                <a:endParaRPr lang="en-US" dirty="0"/>
              </a:p>
            </p:txBody>
          </p:sp>
        </mc:Choice>
        <mc:Fallback>
          <p:sp>
            <p:nvSpPr>
              <p:cNvPr id="3" name="Content Placeholder 2">
                <a:extLst>
                  <a:ext uri="{FF2B5EF4-FFF2-40B4-BE49-F238E27FC236}">
                    <a16:creationId xmlns:a16="http://schemas.microsoft.com/office/drawing/2014/main" id="{CC2CCF33-7878-25FC-ABF5-B1162D8B2596}"/>
                  </a:ext>
                </a:extLst>
              </p:cNvPr>
              <p:cNvSpPr>
                <a:spLocks noGrp="1" noRot="1" noChangeAspect="1" noMove="1" noResize="1" noEditPoints="1" noAdjustHandles="1" noChangeArrowheads="1" noChangeShapeType="1" noTextEdit="1"/>
              </p:cNvSpPr>
              <p:nvPr>
                <p:ph idx="1"/>
              </p:nvPr>
            </p:nvSpPr>
            <p:spPr>
              <a:blipFill>
                <a:blip r:embed="rId3"/>
                <a:stretch>
                  <a:fillRect l="-1104"/>
                </a:stretch>
              </a:blipFill>
            </p:spPr>
            <p:txBody>
              <a:bodyPr/>
              <a:lstStyle/>
              <a:p>
                <a:r>
                  <a:rPr lang="en-US">
                    <a:noFill/>
                  </a:rPr>
                  <a:t> </a:t>
                </a:r>
              </a:p>
            </p:txBody>
          </p:sp>
        </mc:Fallback>
      </mc:AlternateContent>
    </p:spTree>
    <p:extLst>
      <p:ext uri="{BB962C8B-B14F-4D97-AF65-F5344CB8AC3E}">
        <p14:creationId xmlns:p14="http://schemas.microsoft.com/office/powerpoint/2010/main" val="371929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391D-2A30-8462-98A1-4902CB8984CF}"/>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5F0D36-F593-05D8-0C63-AC117A6A3450}"/>
                  </a:ext>
                </a:extLst>
              </p:cNvPr>
              <p:cNvSpPr>
                <a:spLocks noGrp="1"/>
              </p:cNvSpPr>
              <p:nvPr>
                <p:ph idx="1"/>
              </p:nvPr>
            </p:nvSpPr>
            <p:spPr/>
            <p:txBody>
              <a:bodyPr/>
              <a:lstStyle/>
              <a:p>
                <a:r>
                  <a:rPr lang="en-US" dirty="0"/>
                  <a:t>Binomial Model with Logit Link </a:t>
                </a:r>
              </a:p>
              <a:p>
                <a:r>
                  <a:rPr lang="en-US" dirty="0"/>
                  <a:t>Log-likelihood: </a:t>
                </a:r>
              </a:p>
              <a:p>
                <a:pPr marL="0" indent="0">
                  <a:buNone/>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e>
                          <m:e>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m:rPr>
                                <m:sty m:val="p"/>
                              </m:rPr>
                              <a:rPr lang="en-US">
                                <a:latin typeface="Cambria Math" panose="02040503050406030204" pitchFamily="18" charset="0"/>
                              </a:rPr>
                              <m:t>log</m:t>
                            </m:r>
                            <m:d>
                              <m:dPr>
                                <m:ctrlPr>
                                  <a:rPr lang="en-US" i="1">
                                    <a:latin typeface="Cambria Math" panose="02040503050406030204" pitchFamily="18" charset="0"/>
                                  </a:rPr>
                                </m:ctrlPr>
                              </m:dPr>
                              <m:e>
                                <m:f>
                                  <m:fPr>
                                    <m:ctrlPr>
                                      <a:rPr lang="en-US" i="1">
                                        <a:latin typeface="Cambria Math" panose="02040503050406030204" pitchFamily="18" charset="0"/>
                                      </a:rPr>
                                    </m:ctrlPr>
                                  </m:fPr>
                                  <m:num>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num>
                                  <m:den>
                                    <m:r>
                                      <a:rPr lang="en-US">
                                        <a:latin typeface="Cambria Math" panose="02040503050406030204" pitchFamily="18" charset="0"/>
                                      </a:rPr>
                                      <m:t>1+</m:t>
                                    </m:r>
                                    <m:r>
                                      <m:rPr>
                                        <m:sty m:val="p"/>
                                      </m:rPr>
                                      <a:rPr lang="en-US">
                                        <a:latin typeface="Cambria Math" panose="02040503050406030204" pitchFamily="18" charset="0"/>
                                      </a:rPr>
                                      <m:t>exp</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den>
                                </m:f>
                              </m:e>
                            </m:d>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r>
                              <m:rPr>
                                <m:sty m:val="p"/>
                              </m:rPr>
                              <a:rPr lang="en-US">
                                <a:latin typeface="Cambria Math" panose="02040503050406030204" pitchFamily="18" charset="0"/>
                              </a:rPr>
                              <m:t>log</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1+</m:t>
                                    </m:r>
                                    <m:r>
                                      <m:rPr>
                                        <m:sty m:val="p"/>
                                      </m:rPr>
                                      <a:rPr lang="en-US">
                                        <a:latin typeface="Cambria Math" panose="02040503050406030204" pitchFamily="18" charset="0"/>
                                      </a:rPr>
                                      <m:t>exp</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den>
                                </m:f>
                              </m:e>
                            </m:d>
                          </m:e>
                        </m:mr>
                        <m:mr>
                          <m:e/>
                          <m:e/>
                        </m:mr>
                      </m:m>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m:rPr>
                          <m:sty m:val="p"/>
                        </m:rPr>
                        <a:rPr lang="en-US">
                          <a:latin typeface="Cambria Math" panose="02040503050406030204" pitchFamily="18" charset="0"/>
                        </a:rPr>
                        <m:t>log</m:t>
                      </m:r>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1+</m:t>
                          </m:r>
                          <m:r>
                            <m:rPr>
                              <m:sty m:val="p"/>
                            </m:rPr>
                            <a:rPr lang="en-US">
                              <a:latin typeface="Cambria Math" panose="02040503050406030204" pitchFamily="18" charset="0"/>
                            </a:rPr>
                            <m:t>exp</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e>
                      </m:d>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C35F0D36-F593-05D8-0C63-AC117A6A3450}"/>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33707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391D-2A30-8462-98A1-4902CB8984CF}"/>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5F0D36-F593-05D8-0C63-AC117A6A3450}"/>
                  </a:ext>
                </a:extLst>
              </p:cNvPr>
              <p:cNvSpPr>
                <a:spLocks noGrp="1"/>
              </p:cNvSpPr>
              <p:nvPr>
                <p:ph idx="1"/>
              </p:nvPr>
            </p:nvSpPr>
            <p:spPr/>
            <p:txBody>
              <a:bodyPr/>
              <a:lstStyle/>
              <a:p>
                <a:r>
                  <a:rPr lang="en-US" dirty="0"/>
                  <a:t>Then</a:t>
                </a:r>
                <a:br>
                  <a:rPr lang="en-US" dirty="0"/>
                </a:br>
                <a14:m>
                  <m:oMath xmlns:m="http://schemas.openxmlformats.org/officeDocument/2006/math">
                    <m:m>
                      <m:mPr>
                        <m:plcHide m:val="on"/>
                        <m:mcs>
                          <m:mc>
                            <m:mcPr>
                              <m:count m:val="2"/>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m:t>
                              </m:r>
                            </m:sup>
                          </m:sSup>
                        </m:e>
                        <m:e>
                          <m:r>
                            <a:rPr lang="en-US" i="1">
                              <a:latin typeface="Cambria Math" panose="02040503050406030204" pitchFamily="18" charset="0"/>
                            </a:rPr>
                            <m:t> </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f>
                            <m:fPr>
                              <m:ctrlPr>
                                <a:rPr lang="en-US" i="1">
                                  <a:latin typeface="Cambria Math" panose="02040503050406030204" pitchFamily="18" charset="0"/>
                                </a:rPr>
                              </m:ctrlPr>
                            </m:fPr>
                            <m:num>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num>
                            <m:den>
                              <m:r>
                                <a:rPr lang="en-US">
                                  <a:latin typeface="Cambria Math" panose="02040503050406030204" pitchFamily="18" charset="0"/>
                                </a:rPr>
                                <m:t>1+</m:t>
                              </m:r>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den>
                          </m:f>
                        </m:e>
                      </m:mr>
                      <m:mr>
                        <m:e>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m:t>
                              </m:r>
                            </m:sup>
                          </m:sSup>
                        </m:e>
                        <m:e>
                          <m:r>
                            <a:rPr lang="en-US" i="1">
                              <a:latin typeface="Cambria Math" panose="02040503050406030204" pitchFamily="18" charset="0"/>
                            </a:rPr>
                            <m:t> </m:t>
                          </m:r>
                          <m:r>
                            <a:rPr lang="en-US">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f>
                            <m:fPr>
                              <m:ctrlPr>
                                <a:rPr lang="en-US" i="1">
                                  <a:latin typeface="Cambria Math" panose="02040503050406030204" pitchFamily="18" charset="0"/>
                                </a:rPr>
                              </m:ctrlPr>
                            </m:fPr>
                            <m:num>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1+</m:t>
                                      </m:r>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e>
                                  </m:d>
                                </m:e>
                                <m:sup>
                                  <m:r>
                                    <a:rPr lang="en-US">
                                      <a:latin typeface="Cambria Math" panose="02040503050406030204" pitchFamily="18" charset="0"/>
                                    </a:rPr>
                                    <m:t>2</m:t>
                                  </m:r>
                                </m:sup>
                              </m:sSup>
                            </m:den>
                          </m:f>
                        </m:e>
                      </m:mr>
                    </m:m>
                  </m:oMath>
                </a14:m>
                <a:endParaRPr lang="en-US" dirty="0"/>
              </a:p>
              <a:p>
                <a:r>
                  <a:rPr lang="en-US" dirty="0"/>
                  <a:t>Pseudo-data and pseudo-variances:</a:t>
                </a:r>
                <a:br>
                  <a:rPr lang="en-US" dirty="0"/>
                </a:br>
                <a14:m>
                  <m:oMath xmlns:m="http://schemas.openxmlformats.org/officeDocument/2006/math">
                    <m:m>
                      <m:mPr>
                        <m:plcHide m:val="on"/>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e>
                        <m:e>
                          <m:r>
                            <a:rPr lang="en-US" i="1">
                              <a:latin typeface="Cambria Math" panose="02040503050406030204" pitchFamily="18" charset="0"/>
                            </a:rPr>
                            <m:t> </m:t>
                          </m:r>
                          <m:r>
                            <a:rPr lang="en-US">
                              <a:latin typeface="Cambria Math" panose="02040503050406030204" pitchFamily="18" charset="0"/>
                            </a:rPr>
                            <m:t>=</m:t>
                          </m:r>
                          <m:sSub>
                            <m:sSubPr>
                              <m:ctrlPr>
                                <a:rPr lang="en-US" i="1">
                                  <a:latin typeface="Cambria Math" panose="02040503050406030204" pitchFamily="18" charset="0"/>
                                </a:rPr>
                              </m:ctrlPr>
                            </m:sSubPr>
                            <m:e>
                              <m:acc>
                                <m:accPr>
                                  <m:chr m:val="ˆ"/>
                                  <m:ctrlPr>
                                    <a:rPr lang="en-US" i="1">
                                      <a:latin typeface="Cambria Math" panose="02040503050406030204" pitchFamily="18" charset="0"/>
                                    </a:rPr>
                                  </m:ctrlPr>
                                </m:accPr>
                                <m:e>
                                  <m:r>
                                    <a:rPr lang="en-US" i="1">
                                      <a:latin typeface="Cambria Math" panose="02040503050406030204" pitchFamily="18" charset="0"/>
                                    </a:rPr>
                                    <m:t>𝜂</m:t>
                                  </m:r>
                                </m:e>
                              </m:acc>
                            </m:e>
                            <m:sub>
                              <m:r>
                                <a:rPr lang="en-US" i="1">
                                  <a:latin typeface="Cambria Math" panose="02040503050406030204" pitchFamily="18" charset="0"/>
                                </a:rPr>
                                <m:t>𝑖</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r>
                                <m:rPr>
                                  <m:sty m:val="p"/>
                                </m:rPr>
                                <a:rPr lang="en-US">
                                  <a:latin typeface="Cambria Math" panose="02040503050406030204" pitchFamily="18" charset="0"/>
                                </a:rPr>
                                <m:t>exp</m:t>
                              </m:r>
                              <m:r>
                                <a:rPr lang="en-US">
                                  <a:latin typeface="Cambria Math" panose="02040503050406030204" pitchFamily="18" charset="0"/>
                                </a:rPr>
                                <m:t>(</m:t>
                              </m:r>
                              <m:acc>
                                <m:accPr>
                                  <m:chr m:val="ˆ"/>
                                  <m:ctrlPr>
                                    <a:rPr lang="en-US" i="1">
                                      <a:latin typeface="Cambria Math" panose="02040503050406030204" pitchFamily="18" charset="0"/>
                                    </a:rPr>
                                  </m:ctrlPr>
                                </m:accPr>
                                <m:e>
                                  <m:r>
                                    <a:rPr lang="en-US" i="1">
                                      <a:latin typeface="Cambria Math" panose="02040503050406030204" pitchFamily="18" charset="0"/>
                                    </a:rPr>
                                    <m:t>𝜂</m:t>
                                  </m:r>
                                </m:e>
                              </m:acc>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m:t>
                                  </m:r>
                                </m:e>
                                <m:sup>
                                  <m:r>
                                    <a:rPr lang="en-US">
                                      <a:latin typeface="Cambria Math" panose="02040503050406030204" pitchFamily="18" charset="0"/>
                                    </a:rPr>
                                    <m:t>2</m:t>
                                  </m:r>
                                </m:sup>
                              </m:sSup>
                            </m:num>
                            <m:den>
                              <m:r>
                                <m:rPr>
                                  <m:sty m:val="p"/>
                                </m:rPr>
                                <a:rPr lang="en-US">
                                  <a:latin typeface="Cambria Math" panose="02040503050406030204" pitchFamily="18" charset="0"/>
                                </a:rPr>
                                <m:t>exp</m:t>
                              </m:r>
                              <m:r>
                                <a:rPr lang="en-US">
                                  <a:latin typeface="Cambria Math" panose="02040503050406030204" pitchFamily="18" charset="0"/>
                                </a:rPr>
                                <m:t>(</m:t>
                              </m:r>
                              <m:acc>
                                <m:accPr>
                                  <m:chr m:val="ˆ"/>
                                  <m:ctrlPr>
                                    <a:rPr lang="en-US" i="1">
                                      <a:latin typeface="Cambria Math" panose="02040503050406030204" pitchFamily="18" charset="0"/>
                                    </a:rPr>
                                  </m:ctrlPr>
                                </m:accPr>
                                <m:e>
                                  <m:r>
                                    <a:rPr lang="en-US" i="1">
                                      <a:latin typeface="Cambria Math" panose="02040503050406030204" pitchFamily="18" charset="0"/>
                                    </a:rPr>
                                    <m:t>𝜂</m:t>
                                  </m:r>
                                </m:e>
                              </m:acc>
                              <m:r>
                                <a:rPr lang="en-US">
                                  <a:latin typeface="Cambria Math" panose="02040503050406030204" pitchFamily="18" charset="0"/>
                                </a:rPr>
                                <m:t>)</m:t>
                              </m:r>
                            </m:den>
                          </m:f>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den>
                              </m:f>
                              <m:r>
                                <a:rPr lang="en-US" i="1">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ˆ"/>
                                              <m:ctrlPr>
                                                <a:rPr lang="en-US" i="1">
                                                  <a:latin typeface="Cambria Math" panose="02040503050406030204" pitchFamily="18" charset="0"/>
                                                </a:rPr>
                                              </m:ctrlPr>
                                            </m:accPr>
                                            <m:e>
                                              <m:r>
                                                <a:rPr lang="en-US" i="1">
                                                  <a:latin typeface="Cambria Math" panose="02040503050406030204" pitchFamily="18" charset="0"/>
                                                </a:rPr>
                                                <m:t>𝜂</m:t>
                                              </m:r>
                                            </m:e>
                                          </m:acc>
                                        </m:e>
                                        <m:sub>
                                          <m:r>
                                            <a:rPr lang="en-US" i="1">
                                              <a:latin typeface="Cambria Math" panose="02040503050406030204" pitchFamily="18" charset="0"/>
                                            </a:rPr>
                                            <m:t>𝑖</m:t>
                                          </m:r>
                                        </m:sub>
                                      </m:sSub>
                                    </m:e>
                                  </m:d>
                                </m:num>
                                <m:den>
                                  <m:r>
                                    <a:rPr lang="en-US">
                                      <a:latin typeface="Cambria Math" panose="02040503050406030204" pitchFamily="18" charset="0"/>
                                    </a:rPr>
                                    <m:t>1+</m:t>
                                  </m:r>
                                  <m:r>
                                    <m:rPr>
                                      <m:sty m:val="p"/>
                                    </m:rPr>
                                    <a:rPr lang="en-US">
                                      <a:latin typeface="Cambria Math" panose="02040503050406030204" pitchFamily="18" charset="0"/>
                                    </a:rPr>
                                    <m:t>exp</m:t>
                                  </m:r>
                                  <m:r>
                                    <a:rPr lang="en-US">
                                      <a:latin typeface="Cambria Math" panose="02040503050406030204" pitchFamily="18" charset="0"/>
                                    </a:rPr>
                                    <m:t>(</m:t>
                                  </m:r>
                                  <m:acc>
                                    <m:accPr>
                                      <m:chr m:val="ˆ"/>
                                      <m:ctrlPr>
                                        <a:rPr lang="en-US" i="1">
                                          <a:latin typeface="Cambria Math" panose="02040503050406030204" pitchFamily="18" charset="0"/>
                                        </a:rPr>
                                      </m:ctrlPr>
                                    </m:accPr>
                                    <m:e>
                                      <m:r>
                                        <a:rPr lang="en-US" i="1">
                                          <a:latin typeface="Cambria Math" panose="02040503050406030204" pitchFamily="18" charset="0"/>
                                        </a:rPr>
                                        <m:t>𝜂</m:t>
                                      </m:r>
                                    </m:e>
                                  </m:acc>
                                  <m:r>
                                    <a:rPr lang="en-US">
                                      <a:latin typeface="Cambria Math" panose="02040503050406030204" pitchFamily="18" charset="0"/>
                                    </a:rPr>
                                    <m:t>)</m:t>
                                  </m:r>
                                </m:den>
                              </m:f>
                            </m:e>
                          </m:d>
                        </m:e>
                      </m:mr>
                      <m:mr>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𝑖</m:t>
                              </m:r>
                            </m:sub>
                            <m:sup>
                              <m:r>
                                <a:rPr lang="en-US">
                                  <a:latin typeface="Cambria Math" panose="02040503050406030204" pitchFamily="18" charset="0"/>
                                </a:rPr>
                                <m:t>2</m:t>
                              </m:r>
                            </m:sup>
                          </m:sSubSup>
                        </m:e>
                        <m:e>
                          <m:r>
                            <a:rPr lang="en-US" i="1">
                              <a:latin typeface="Cambria Math" panose="02040503050406030204" pitchFamily="18" charset="0"/>
                            </a:rPr>
                            <m:t> </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den>
                          </m:f>
                          <m:f>
                            <m:fPr>
                              <m:ctrlPr>
                                <a:rPr lang="en-US" i="1">
                                  <a:latin typeface="Cambria Math" panose="02040503050406030204" pitchFamily="18" charset="0"/>
                                </a:rPr>
                              </m:ctrlPr>
                            </m:fPr>
                            <m:num>
                              <m:r>
                                <a:rPr lang="en-US">
                                  <a:latin typeface="Cambria Math" panose="02040503050406030204" pitchFamily="18" charset="0"/>
                                </a:rPr>
                                <m:t>(1+</m:t>
                              </m:r>
                              <m:r>
                                <m:rPr>
                                  <m:sty m:val="p"/>
                                </m:rPr>
                                <a:rPr lang="en-US">
                                  <a:latin typeface="Cambria Math" panose="02040503050406030204" pitchFamily="18" charset="0"/>
                                </a:rPr>
                                <m:t>exp</m:t>
                              </m:r>
                              <m:r>
                                <a:rPr lang="en-US">
                                  <a:latin typeface="Cambria Math" panose="02040503050406030204" pitchFamily="18" charset="0"/>
                                </a:rPr>
                                <m:t>(</m:t>
                              </m:r>
                              <m:acc>
                                <m:accPr>
                                  <m:chr m:val="ˆ"/>
                                  <m:ctrlPr>
                                    <a:rPr lang="en-US" i="1">
                                      <a:latin typeface="Cambria Math" panose="02040503050406030204" pitchFamily="18" charset="0"/>
                                    </a:rPr>
                                  </m:ctrlPr>
                                </m:accPr>
                                <m:e>
                                  <m:r>
                                    <a:rPr lang="en-US" i="1">
                                      <a:latin typeface="Cambria Math" panose="02040503050406030204" pitchFamily="18" charset="0"/>
                                    </a:rPr>
                                    <m:t>𝜂</m:t>
                                  </m:r>
                                </m:e>
                              </m:acc>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m:t>
                                  </m:r>
                                </m:e>
                                <m:sup>
                                  <m:r>
                                    <a:rPr lang="en-US">
                                      <a:latin typeface="Cambria Math" panose="02040503050406030204" pitchFamily="18" charset="0"/>
                                    </a:rPr>
                                    <m:t>2</m:t>
                                  </m:r>
                                </m:sup>
                              </m:sSup>
                            </m:num>
                            <m:den>
                              <m:r>
                                <m:rPr>
                                  <m:sty m:val="p"/>
                                </m:rPr>
                                <a:rPr lang="en-US">
                                  <a:latin typeface="Cambria Math" panose="02040503050406030204" pitchFamily="18" charset="0"/>
                                </a:rPr>
                                <m:t>exp</m:t>
                              </m:r>
                              <m:r>
                                <a:rPr lang="en-US">
                                  <a:latin typeface="Cambria Math" panose="02040503050406030204" pitchFamily="18" charset="0"/>
                                </a:rPr>
                                <m:t>(</m:t>
                              </m:r>
                              <m:acc>
                                <m:accPr>
                                  <m:chr m:val="ˆ"/>
                                  <m:ctrlPr>
                                    <a:rPr lang="en-US" i="1">
                                      <a:latin typeface="Cambria Math" panose="02040503050406030204" pitchFamily="18" charset="0"/>
                                    </a:rPr>
                                  </m:ctrlPr>
                                </m:accPr>
                                <m:e>
                                  <m:r>
                                    <a:rPr lang="en-US" i="1">
                                      <a:latin typeface="Cambria Math" panose="02040503050406030204" pitchFamily="18" charset="0"/>
                                    </a:rPr>
                                    <m:t>𝜂</m:t>
                                  </m:r>
                                </m:e>
                              </m:acc>
                              <m:r>
                                <a:rPr lang="en-US">
                                  <a:latin typeface="Cambria Math" panose="02040503050406030204" pitchFamily="18" charset="0"/>
                                </a:rPr>
                                <m:t>)</m:t>
                              </m:r>
                            </m:den>
                          </m:f>
                          <m:r>
                            <a:rPr lang="en-US" b="0" i="1" smtClean="0">
                              <a:latin typeface="Cambria Math" panose="02040503050406030204" pitchFamily="18" charset="0"/>
                            </a:rPr>
                            <m:t>.                                         </m:t>
                          </m:r>
                        </m:e>
                      </m:mr>
                    </m:m>
                  </m:oMath>
                </a14:m>
                <a:endParaRPr lang="en-US" dirty="0"/>
              </a:p>
            </p:txBody>
          </p:sp>
        </mc:Choice>
        <mc:Fallback xmlns="">
          <p:sp>
            <p:nvSpPr>
              <p:cNvPr id="3" name="Content Placeholder 2">
                <a:extLst>
                  <a:ext uri="{FF2B5EF4-FFF2-40B4-BE49-F238E27FC236}">
                    <a16:creationId xmlns:a16="http://schemas.microsoft.com/office/drawing/2014/main" id="{C35F0D36-F593-05D8-0C63-AC117A6A3450}"/>
                  </a:ext>
                </a:extLst>
              </p:cNvPr>
              <p:cNvSpPr>
                <a:spLocks noGrp="1" noRot="1" noChangeAspect="1" noMove="1" noResize="1" noEditPoints="1" noAdjustHandles="1" noChangeArrowheads="1" noChangeShapeType="1" noTextEdit="1"/>
              </p:cNvSpPr>
              <p:nvPr>
                <p:ph idx="1"/>
              </p:nvPr>
            </p:nvSpPr>
            <p:spPr>
              <a:blipFill>
                <a:blip r:embed="rId3"/>
                <a:stretch>
                  <a:fillRect l="-1104" t="-1657" b="-12523"/>
                </a:stretch>
              </a:blipFill>
            </p:spPr>
            <p:txBody>
              <a:bodyPr/>
              <a:lstStyle/>
              <a:p>
                <a:r>
                  <a:rPr lang="en-US">
                    <a:noFill/>
                  </a:rPr>
                  <a:t> </a:t>
                </a:r>
              </a:p>
            </p:txBody>
          </p:sp>
        </mc:Fallback>
      </mc:AlternateContent>
    </p:spTree>
    <p:extLst>
      <p:ext uri="{BB962C8B-B14F-4D97-AF65-F5344CB8AC3E}">
        <p14:creationId xmlns:p14="http://schemas.microsoft.com/office/powerpoint/2010/main" val="416382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EE21-8E35-8A3D-C196-19E95016E281}"/>
              </a:ext>
            </a:extLst>
          </p:cNvPr>
          <p:cNvSpPr>
            <a:spLocks noGrp="1"/>
          </p:cNvSpPr>
          <p:nvPr>
            <p:ph type="title"/>
          </p:nvPr>
        </p:nvSpPr>
        <p:spPr/>
        <p:txBody>
          <a:bodyPr/>
          <a:lstStyle/>
          <a:p>
            <a:r>
              <a:rPr lang="en-US" dirty="0"/>
              <a:t>Multinomial 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222E4F-9D6B-70CD-8D4C-435ED95AEAE7}"/>
                  </a:ext>
                </a:extLst>
              </p:cNvPr>
              <p:cNvSpPr>
                <a:spLocks noGrp="1"/>
              </p:cNvSpPr>
              <p:nvPr>
                <p:ph idx="1"/>
              </p:nvPr>
            </p:nvSpPr>
            <p:spPr/>
            <p:txBody>
              <a:bodyPr/>
              <a:lstStyle/>
              <a:p>
                <a:r>
                  <a:rPr lang="en-US" dirty="0"/>
                  <a:t>Outcomes </a:t>
                </a:r>
                <a14:m>
                  <m:oMath xmlns:m="http://schemas.openxmlformats.org/officeDocument/2006/math">
                    <m:r>
                      <a:rPr lang="en-US" i="1">
                        <a:latin typeface="Cambria Math" panose="02040503050406030204" pitchFamily="18" charset="0"/>
                      </a:rPr>
                      <m:t>𝑦</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𝐾</m:t>
                            </m:r>
                          </m:sub>
                        </m:sSub>
                      </m:e>
                    </m:d>
                  </m:oMath>
                </a14:m>
                <a:r>
                  <a:rPr lang="en-US" dirty="0"/>
                  <a:t> are counts in K categories.</a:t>
                </a:r>
              </a:p>
              <a:p>
                <a:r>
                  <a:rPr lang="en-US" dirty="0"/>
                  <a:t>Examples:</a:t>
                </a:r>
              </a:p>
              <a:p>
                <a:pPr lvl="1"/>
                <a:r>
                  <a:rPr lang="en-US" dirty="0"/>
                  <a:t>Grades: A, B, C, D or F.</a:t>
                </a:r>
              </a:p>
              <a:p>
                <a:pPr lvl="1"/>
                <a:r>
                  <a:rPr lang="en-US" dirty="0"/>
                  <a:t>Alligator diet: reptiles, birds, fish, invertebrate animals, or other.</a:t>
                </a:r>
              </a:p>
              <a:p>
                <a:pPr lvl="1"/>
                <a:r>
                  <a:rPr lang="en-US" dirty="0"/>
                  <a:t>Survey responses: Coke, Pepsi or tap water.</a:t>
                </a:r>
              </a:p>
            </p:txBody>
          </p:sp>
        </mc:Choice>
        <mc:Fallback>
          <p:sp>
            <p:nvSpPr>
              <p:cNvPr id="3" name="Content Placeholder 2">
                <a:extLst>
                  <a:ext uri="{FF2B5EF4-FFF2-40B4-BE49-F238E27FC236}">
                    <a16:creationId xmlns:a16="http://schemas.microsoft.com/office/drawing/2014/main" id="{31222E4F-9D6B-70CD-8D4C-435ED95AEAE7}"/>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48364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C34C-25F4-AD34-1A9E-5D918AC3175C}"/>
              </a:ext>
            </a:extLst>
          </p:cNvPr>
          <p:cNvSpPr>
            <a:spLocks noGrp="1"/>
          </p:cNvSpPr>
          <p:nvPr>
            <p:ph type="title"/>
          </p:nvPr>
        </p:nvSpPr>
        <p:spPr/>
        <p:txBody>
          <a:bodyPr/>
          <a:lstStyle/>
          <a:p>
            <a:r>
              <a:rPr lang="en-US" dirty="0"/>
              <a:t>Recall Module 3 Material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8B460A5-18B3-47CD-0B71-22053CD8381A}"/>
                  </a:ext>
                </a:extLst>
              </p:cNvPr>
              <p:cNvSpPr>
                <a:spLocks noGrp="1"/>
              </p:cNvSpPr>
              <p:nvPr>
                <p:ph idx="1"/>
              </p:nvPr>
            </p:nvSpPr>
            <p:spPr/>
            <p:txBody>
              <a:bodyPr/>
              <a:lstStyle/>
              <a:p>
                <a:r>
                  <a:rPr lang="en-US" dirty="0"/>
                  <a:t>In Module 3, we saw non-hierarchical multinomial models:</a:t>
                </a:r>
                <a:br>
                  <a:rPr lang="en-US" dirty="0"/>
                </a:br>
                <a14:m>
                  <m:oMath xmlns:m="http://schemas.openxmlformats.org/officeDocument/2006/math">
                    <m:r>
                      <a:rPr lang="en-US" i="1">
                        <a:latin typeface="Cambria Math" panose="02040503050406030204" pitchFamily="18" charset="0"/>
                      </a:rPr>
                      <m:t>𝑝</m:t>
                    </m:r>
                    <m:d>
                      <m:dPr>
                        <m:sepChr m:val="∣"/>
                        <m:ctrlPr>
                          <a:rPr lang="en-US" i="1">
                            <a:latin typeface="Cambria Math" panose="02040503050406030204" pitchFamily="18" charset="0"/>
                          </a:rPr>
                        </m:ctrlPr>
                      </m:dPr>
                      <m:e>
                        <m:r>
                          <a:rPr lang="en-US" i="1">
                            <a:latin typeface="Cambria Math" panose="02040503050406030204" pitchFamily="18" charset="0"/>
                          </a:rPr>
                          <m:t>𝑦</m:t>
                        </m:r>
                      </m:e>
                      <m:e>
                        <m:r>
                          <a:rPr lang="en-US" i="1">
                            <a:latin typeface="Cambria Math" panose="02040503050406030204" pitchFamily="18" charset="0"/>
                          </a:rPr>
                          <m:t>𝛼</m:t>
                        </m:r>
                      </m:e>
                    </m:d>
                    <m:r>
                      <a:rPr lang="en-US">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𝑗</m:t>
                        </m:r>
                        <m:r>
                          <a:rPr lang="en-US">
                            <a:latin typeface="Cambria Math" panose="02040503050406030204" pitchFamily="18" charset="0"/>
                          </a:rPr>
                          <m:t>=1</m:t>
                        </m:r>
                      </m:sub>
                      <m:sup>
                        <m:r>
                          <a:rPr lang="en-US" i="1">
                            <a:latin typeface="Cambria Math" panose="02040503050406030204" pitchFamily="18" charset="0"/>
                          </a:rPr>
                          <m:t>𝑘</m:t>
                        </m:r>
                      </m:sup>
                      <m:e>
                        <m:r>
                          <a:rPr lang="en-US">
                            <a:latin typeface="Cambria Math" panose="02040503050406030204" pitchFamily="18" charset="0"/>
                          </a:rPr>
                          <m:t> </m:t>
                        </m:r>
                      </m:e>
                    </m:nary>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𝑗</m:t>
                        </m:r>
                      </m:sub>
                      <m:sup>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sup>
                    </m:sSubSup>
                  </m:oMath>
                </a14:m>
                <a:br>
                  <a:rPr lang="en-US" dirty="0"/>
                </a:br>
                <a:r>
                  <a:rPr lang="en-US" dirty="0"/>
                  <a:t>with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𝑗</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𝑖𝑗</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m:t>
                        </m:r>
                      </m:e>
                      <m:sub>
                        <m:r>
                          <a:rPr lang="en-US" i="1">
                            <a:latin typeface="Cambria Math" panose="02040503050406030204" pitchFamily="18" charset="0"/>
                          </a:rPr>
                          <m:t>𝑗</m:t>
                        </m:r>
                      </m:sub>
                      <m:sup>
                        <m:r>
                          <a:rPr lang="en-US" i="1">
                            <a:latin typeface="Cambria Math" panose="02040503050406030204" pitchFamily="18" charset="0"/>
                          </a:rPr>
                          <m:t>𝑘</m:t>
                        </m:r>
                      </m:sup>
                    </m:sSubSup>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𝑖𝑗</m:t>
                        </m:r>
                      </m:sub>
                    </m:sSub>
                    <m:r>
                      <a:rPr lang="en-US">
                        <a:latin typeface="Cambria Math" panose="02040503050406030204" pitchFamily="18" charset="0"/>
                      </a:rPr>
                      <m:t>=1</m:t>
                    </m:r>
                  </m:oMath>
                </a14:m>
                <a:r>
                  <a:rPr lang="en-US" dirty="0"/>
                  <a:t>. Each entry of the data</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𝑖𝐾</m:t>
                                </m:r>
                              </m:sub>
                            </m:sSub>
                          </m:e>
                        </m:d>
                      </m:e>
                    </m:d>
                  </m:oMath>
                </a14:m>
                <a:r>
                  <a:rPr lang="en-US" dirty="0"/>
                  <a:t>:</a:t>
                </a:r>
                <a:br>
                  <a:rPr lang="en-US" dirty="0"/>
                </a:b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d>
                    <m:r>
                      <a:rPr lang="en-US">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𝑗</m:t>
                        </m:r>
                        <m:r>
                          <a:rPr lang="en-US">
                            <a:latin typeface="Cambria Math" panose="02040503050406030204" pitchFamily="18" charset="0"/>
                          </a:rPr>
                          <m:t>=1</m:t>
                        </m:r>
                      </m:sub>
                      <m:sup>
                        <m:r>
                          <a:rPr lang="en-US" i="1">
                            <a:latin typeface="Cambria Math" panose="02040503050406030204" pitchFamily="18" charset="0"/>
                          </a:rPr>
                          <m:t>𝑘</m:t>
                        </m:r>
                      </m:sup>
                      <m:e>
                        <m:r>
                          <a:rPr lang="en-US">
                            <a:latin typeface="Cambria Math" panose="02040503050406030204" pitchFamily="18" charset="0"/>
                          </a:rPr>
                          <m:t> </m:t>
                        </m:r>
                      </m:e>
                    </m:nary>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𝑖𝑗</m:t>
                        </m:r>
                      </m:sub>
                      <m:sup>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𝑖𝑗</m:t>
                            </m:r>
                          </m:sub>
                        </m:sSub>
                      </m:sup>
                    </m:sSubSup>
                  </m:oMath>
                </a14:m>
                <a:endParaRPr lang="en-US" i="1" dirty="0"/>
              </a:p>
              <a:p>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𝛼</m:t>
                        </m:r>
                      </m:e>
                      <m:sub>
                        <m:r>
                          <a:rPr lang="en-US" b="0" i="1" dirty="0" smtClean="0">
                            <a:latin typeface="Cambria Math" panose="02040503050406030204" pitchFamily="18" charset="0"/>
                          </a:rPr>
                          <m:t>𝑖𝑗</m:t>
                        </m:r>
                      </m:sub>
                    </m:sSub>
                    <m:r>
                      <a:rPr lang="en-US" i="1" dirty="0" smtClean="0">
                        <a:latin typeface="Cambria Math" panose="02040503050406030204" pitchFamily="18" charset="0"/>
                      </a:rPr>
                      <m:t> </m:t>
                    </m:r>
                  </m:oMath>
                </a14:m>
                <a:r>
                  <a:rPr lang="en-US" dirty="0"/>
                  <a:t>is the probability of 𝑗-</a:t>
                </a:r>
                <a:r>
                  <a:rPr lang="en-US" dirty="0" err="1"/>
                  <a:t>th</a:t>
                </a:r>
                <a:r>
                  <a:rPr lang="en-US" dirty="0"/>
                  <a:t> outcome for </a:t>
                </a:r>
                <a14:m>
                  <m:oMath xmlns:m="http://schemas.openxmlformats.org/officeDocument/2006/math">
                    <m:r>
                      <a:rPr lang="en-US" i="1" dirty="0" smtClean="0">
                        <a:latin typeface="Cambria Math" panose="02040503050406030204" pitchFamily="18" charset="0"/>
                      </a:rPr>
                      <m:t>𝑖</m:t>
                    </m:r>
                  </m:oMath>
                </a14:m>
                <a:r>
                  <a:rPr lang="en-US" dirty="0" err="1"/>
                  <a:t>-th</a:t>
                </a:r>
                <a:r>
                  <a:rPr lang="en-US" dirty="0"/>
                  <a:t> covariate combination </a:t>
                </a:r>
              </a:p>
              <a:p>
                <a:endParaRPr lang="en-US" dirty="0"/>
              </a:p>
            </p:txBody>
          </p:sp>
        </mc:Choice>
        <mc:Fallback>
          <p:sp>
            <p:nvSpPr>
              <p:cNvPr id="3" name="Content Placeholder 2">
                <a:extLst>
                  <a:ext uri="{FF2B5EF4-FFF2-40B4-BE49-F238E27FC236}">
                    <a16:creationId xmlns:a16="http://schemas.microsoft.com/office/drawing/2014/main" id="{18B460A5-18B3-47CD-0B71-22053CD8381A}"/>
                  </a:ext>
                </a:extLst>
              </p:cNvPr>
              <p:cNvSpPr>
                <a:spLocks noGrp="1" noRot="1" noChangeAspect="1" noMove="1" noResize="1" noEditPoints="1" noAdjustHandles="1" noChangeArrowheads="1" noChangeShapeType="1" noTextEdit="1"/>
              </p:cNvSpPr>
              <p:nvPr>
                <p:ph idx="1"/>
              </p:nvPr>
            </p:nvSpPr>
            <p:spPr>
              <a:blipFill>
                <a:blip r:embed="rId3"/>
                <a:stretch>
                  <a:fillRect l="-1104" t="-19153" b="-25783"/>
                </a:stretch>
              </a:blipFill>
            </p:spPr>
            <p:txBody>
              <a:bodyPr/>
              <a:lstStyle/>
              <a:p>
                <a:r>
                  <a:rPr lang="en-US">
                    <a:noFill/>
                  </a:rPr>
                  <a:t> </a:t>
                </a:r>
              </a:p>
            </p:txBody>
          </p:sp>
        </mc:Fallback>
      </mc:AlternateContent>
    </p:spTree>
    <p:extLst>
      <p:ext uri="{BB962C8B-B14F-4D97-AF65-F5344CB8AC3E}">
        <p14:creationId xmlns:p14="http://schemas.microsoft.com/office/powerpoint/2010/main" val="6190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AEA5-C9AD-4C46-E384-96F6D3F1BD84}"/>
              </a:ext>
            </a:extLst>
          </p:cNvPr>
          <p:cNvSpPr>
            <a:spLocks noGrp="1"/>
          </p:cNvSpPr>
          <p:nvPr>
            <p:ph type="title"/>
          </p:nvPr>
        </p:nvSpPr>
        <p:spPr/>
        <p:txBody>
          <a:bodyPr/>
          <a:lstStyle/>
          <a:p>
            <a:r>
              <a:rPr lang="en-US" dirty="0"/>
              <a:t>Standard Parameterization &amp; Sampling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B0195F-E005-21E2-2C0F-423896A100F6}"/>
                  </a:ext>
                </a:extLst>
              </p:cNvPr>
              <p:cNvSpPr>
                <a:spLocks noGrp="1"/>
              </p:cNvSpPr>
              <p:nvPr>
                <p:ph idx="1"/>
              </p:nvPr>
            </p:nvSpPr>
            <p:spPr/>
            <p:txBody>
              <a:bodyPr/>
              <a:lstStyle/>
              <a:p>
                <a:r>
                  <a:rPr lang="en-US" dirty="0"/>
                  <a:t>Log of the probability of </a:t>
                </a:r>
                <a:r>
                  <a:rPr lang="en-US" dirty="0" err="1"/>
                  <a:t>jth</a:t>
                </a:r>
                <a:r>
                  <a:rPr lang="en-US" dirty="0"/>
                  <a:t> outcome relative to baseline category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=1</m:t>
                    </m:r>
                  </m:oMath>
                </a14:m>
                <a:r>
                  <a:rPr lang="en-US" dirty="0"/>
                  <a:t> :</a:t>
                </a:r>
                <a:br>
                  <a:rPr lang="en-US" dirty="0"/>
                </a:br>
                <a14:m>
                  <m:oMath xmlns:m="http://schemas.openxmlformats.org/officeDocument/2006/math">
                    <m:r>
                      <m:rPr>
                        <m:sty m:val="p"/>
                      </m:rPr>
                      <a:rPr lang="en-US">
                        <a:latin typeface="Cambria Math" panose="02040503050406030204" pitchFamily="18" charset="0"/>
                      </a:rPr>
                      <m:t>log</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r>
                                  <a:rPr lang="en-US">
                                    <a:latin typeface="Cambria Math" panose="02040503050406030204" pitchFamily="18" charset="0"/>
                                  </a:rPr>
                                  <m:t>1</m:t>
                                </m:r>
                              </m:sub>
                            </m:sSub>
                          </m:den>
                        </m:f>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𝑖𝑗</m:t>
                        </m:r>
                      </m:sub>
                    </m:sSub>
                    <m:r>
                      <a:rPr lang="en-US">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𝑋</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e>
                        </m:d>
                      </m:e>
                      <m:sub>
                        <m:r>
                          <a:rPr lang="en-US" i="1">
                            <a:latin typeface="Cambria Math" panose="02040503050406030204" pitchFamily="18" charset="0"/>
                          </a:rPr>
                          <m:t>𝑖</m:t>
                        </m:r>
                      </m:sub>
                    </m:sSub>
                  </m:oMath>
                </a14:m>
                <a:br>
                  <a:rPr lang="en-US" dirty="0"/>
                </a:br>
                <a:endParaRPr lang="en-US" dirty="0"/>
              </a:p>
              <a:p>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𝑗</m:t>
                        </m:r>
                      </m:sub>
                    </m:sSub>
                    <m:r>
                      <a:rPr lang="en-US" i="1" dirty="0" smtClean="0">
                        <a:latin typeface="Cambria Math" panose="02040503050406030204" pitchFamily="18" charset="0"/>
                      </a:rPr>
                      <m:t> </m:t>
                    </m:r>
                  </m:oMath>
                </a14:m>
                <a:r>
                  <a:rPr lang="en-US" dirty="0"/>
                  <a:t>a vector of regression coefficients for </a:t>
                </a:r>
                <a:r>
                  <a:rPr lang="en-US" dirty="0" err="1"/>
                  <a:t>jth</a:t>
                </a:r>
                <a:r>
                  <a:rPr lang="en-US" dirty="0"/>
                  <a:t> category.</a:t>
                </a:r>
              </a:p>
              <a:p>
                <a:r>
                  <a:rPr lang="en-US" dirty="0"/>
                  <a:t>Sampling distribution:</a:t>
                </a:r>
                <a:br>
                  <a:rPr lang="en-US" dirty="0"/>
                </a:br>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𝛽</m:t>
                    </m:r>
                    <m:r>
                      <a:rPr lang="en-US">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𝐼</m:t>
                        </m:r>
                      </m:sup>
                      <m:e>
                        <m:r>
                          <a:rPr lang="en-US">
                            <a:latin typeface="Cambria Math" panose="02040503050406030204" pitchFamily="18" charset="0"/>
                          </a:rPr>
                          <m:t> </m:t>
                        </m:r>
                      </m:e>
                    </m:nary>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𝑗</m:t>
                        </m:r>
                        <m:r>
                          <a:rPr lang="en-US">
                            <a:latin typeface="Cambria Math" panose="02040503050406030204" pitchFamily="18" charset="0"/>
                          </a:rPr>
                          <m:t>=1</m:t>
                        </m:r>
                      </m:sub>
                      <m:sup>
                        <m:r>
                          <a:rPr lang="en-US" i="1">
                            <a:latin typeface="Cambria Math" panose="02040503050406030204" pitchFamily="18" charset="0"/>
                          </a:rPr>
                          <m:t>𝑘</m:t>
                        </m:r>
                      </m:sup>
                      <m:e>
                        <m:r>
                          <a:rPr lang="en-US">
                            <a:latin typeface="Cambria Math" panose="02040503050406030204" pitchFamily="18" charset="0"/>
                          </a:rPr>
                          <m:t> </m:t>
                        </m:r>
                      </m:e>
                    </m:nary>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m:rPr>
                                    <m:sty m:val="p"/>
                                  </m:rPr>
                                  <a:rPr lang="en-US">
                                    <a:latin typeface="Cambria Math" panose="02040503050406030204" pitchFamily="18" charset="0"/>
                                  </a:rPr>
                                  <m:t>exp</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𝑖𝑗</m:t>
                                        </m:r>
                                      </m:sub>
                                    </m:sSub>
                                  </m:e>
                                </m:d>
                              </m:num>
                              <m:den>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𝑙</m:t>
                                    </m:r>
                                    <m:r>
                                      <a:rPr lang="en-US">
                                        <a:latin typeface="Cambria Math" panose="02040503050406030204" pitchFamily="18" charset="0"/>
                                      </a:rPr>
                                      <m:t>=1</m:t>
                                    </m:r>
                                  </m:sub>
                                  <m:sup>
                                    <m:r>
                                      <a:rPr lang="en-US" i="1">
                                        <a:latin typeface="Cambria Math" panose="02040503050406030204" pitchFamily="18" charset="0"/>
                                      </a:rPr>
                                      <m:t>𝑘</m:t>
                                    </m:r>
                                  </m:sup>
                                  <m:e>
                                    <m:r>
                                      <a:rPr lang="en-US">
                                        <a:latin typeface="Cambria Math" panose="02040503050406030204" pitchFamily="18" charset="0"/>
                                      </a:rPr>
                                      <m:t> </m:t>
                                    </m:r>
                                  </m:e>
                                </m:nary>
                                <m:r>
                                  <a:rPr lang="en-US">
                                    <a:latin typeface="Cambria Math" panose="02040503050406030204" pitchFamily="18" charset="0"/>
                                  </a:rPr>
                                  <m:t> </m:t>
                                </m:r>
                                <m:r>
                                  <m:rPr>
                                    <m:sty m:val="p"/>
                                  </m:rPr>
                                  <a:rPr lang="en-US">
                                    <a:latin typeface="Cambria Math" panose="02040503050406030204" pitchFamily="18" charset="0"/>
                                  </a:rPr>
                                  <m:t>exp</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𝑖𝑙</m:t>
                                        </m:r>
                                      </m:sub>
                                    </m:sSub>
                                  </m:e>
                                </m:d>
                              </m:den>
                            </m:f>
                          </m:e>
                        </m:d>
                      </m:e>
                      <m:sup>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𝑖𝑗</m:t>
                            </m:r>
                          </m:sub>
                        </m:sSub>
                      </m:sup>
                    </m:sSup>
                  </m:oMath>
                </a14:m>
                <a:endParaRPr lang="en-US" dirty="0"/>
              </a:p>
              <a:p>
                <a:endParaRPr lang="en-US" dirty="0"/>
              </a:p>
            </p:txBody>
          </p:sp>
        </mc:Choice>
        <mc:Fallback>
          <p:sp>
            <p:nvSpPr>
              <p:cNvPr id="3" name="Content Placeholder 2">
                <a:extLst>
                  <a:ext uri="{FF2B5EF4-FFF2-40B4-BE49-F238E27FC236}">
                    <a16:creationId xmlns:a16="http://schemas.microsoft.com/office/drawing/2014/main" id="{94B0195F-E005-21E2-2C0F-423896A100F6}"/>
                  </a:ext>
                </a:extLst>
              </p:cNvPr>
              <p:cNvSpPr>
                <a:spLocks noGrp="1" noRot="1" noChangeAspect="1" noMove="1" noResize="1" noEditPoints="1" noAdjustHandles="1" noChangeArrowheads="1" noChangeShapeType="1" noTextEdit="1"/>
              </p:cNvSpPr>
              <p:nvPr>
                <p:ph idx="1"/>
              </p:nvPr>
            </p:nvSpPr>
            <p:spPr>
              <a:blipFill>
                <a:blip r:embed="rId3"/>
                <a:stretch>
                  <a:fillRect l="-1104" t="-1657" b="-38122"/>
                </a:stretch>
              </a:blipFill>
            </p:spPr>
            <p:txBody>
              <a:bodyPr/>
              <a:lstStyle/>
              <a:p>
                <a:r>
                  <a:rPr lang="en-US">
                    <a:noFill/>
                  </a:rPr>
                  <a:t> </a:t>
                </a:r>
              </a:p>
            </p:txBody>
          </p:sp>
        </mc:Fallback>
      </mc:AlternateContent>
    </p:spTree>
    <p:extLst>
      <p:ext uri="{BB962C8B-B14F-4D97-AF65-F5344CB8AC3E}">
        <p14:creationId xmlns:p14="http://schemas.microsoft.com/office/powerpoint/2010/main" val="275075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2B55-5BF5-B8C7-C719-500933C4E535}"/>
              </a:ext>
            </a:extLst>
          </p:cNvPr>
          <p:cNvSpPr>
            <a:spLocks noGrp="1"/>
          </p:cNvSpPr>
          <p:nvPr>
            <p:ph type="title"/>
          </p:nvPr>
        </p:nvSpPr>
        <p:spPr/>
        <p:txBody>
          <a:bodyPr/>
          <a:lstStyle/>
          <a:p>
            <a:r>
              <a:rPr lang="en-US" dirty="0"/>
              <a:t>Models for multinomial responses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4156E4-EB76-9DD7-FF9E-29A9BEC23768}"/>
                  </a:ext>
                </a:extLst>
              </p:cNvPr>
              <p:cNvSpPr>
                <a:spLocks noGrp="1"/>
              </p:cNvSpPr>
              <p:nvPr>
                <p:ph idx="1"/>
              </p:nvPr>
            </p:nvSpPr>
            <p:spPr/>
            <p:txBody>
              <a:bodyPr/>
              <a:lstStyle/>
              <a:p>
                <a:r>
                  <a:rPr lang="en-US" dirty="0"/>
                  <a:t>For identifiability,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 </m:t>
                    </m:r>
                  </m:oMath>
                </a14:m>
                <a:r>
                  <a:rPr lang="en-US" dirty="0"/>
                  <a:t>and thus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r>
                          <a:rPr lang="en-US">
                            <a:latin typeface="Cambria Math" panose="02040503050406030204" pitchFamily="18" charset="0"/>
                          </a:rPr>
                          <m:t>1</m:t>
                        </m:r>
                      </m:sub>
                    </m:sSub>
                    <m:r>
                      <a:rPr lang="en-US">
                        <a:latin typeface="Cambria Math" panose="02040503050406030204" pitchFamily="18" charset="0"/>
                      </a:rPr>
                      <m:t>=0</m:t>
                    </m:r>
                  </m:oMath>
                </a14:m>
                <a:r>
                  <a:rPr lang="en-US" dirty="0"/>
                  <a:t> for all </a:t>
                </a:r>
                <a14:m>
                  <m:oMath xmlns:m="http://schemas.openxmlformats.org/officeDocument/2006/math">
                    <m:r>
                      <a:rPr lang="en-US" i="1" dirty="0" smtClean="0">
                        <a:latin typeface="Cambria Math" panose="02040503050406030204" pitchFamily="18" charset="0"/>
                      </a:rPr>
                      <m:t>𝑖</m:t>
                    </m:r>
                  </m:oMath>
                </a14:m>
                <a:r>
                  <a:rPr lang="en-US" dirty="0"/>
                  <a:t>.</a:t>
                </a:r>
              </a:p>
              <a:p>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𝑗</m:t>
                        </m:r>
                      </m:sub>
                    </m:sSub>
                    <m:r>
                      <a:rPr lang="en-US" i="1" dirty="0" smtClean="0">
                        <a:latin typeface="Cambria Math" panose="02040503050406030204" pitchFamily="18" charset="0"/>
                      </a:rPr>
                      <m:t> </m:t>
                    </m:r>
                  </m:oMath>
                </a14:m>
                <a:r>
                  <a:rPr lang="en-US" dirty="0"/>
                  <a:t>is effect of changing </a:t>
                </a:r>
                <a14:m>
                  <m:oMath xmlns:m="http://schemas.openxmlformats.org/officeDocument/2006/math">
                    <m:r>
                      <a:rPr lang="en-US" i="1" dirty="0" smtClean="0">
                        <a:latin typeface="Cambria Math" panose="02040503050406030204" pitchFamily="18" charset="0"/>
                      </a:rPr>
                      <m:t>𝑋</m:t>
                    </m:r>
                  </m:oMath>
                </a14:m>
                <a:r>
                  <a:rPr lang="en-US" dirty="0"/>
                  <a:t> on probability of category </a:t>
                </a:r>
                <a14:m>
                  <m:oMath xmlns:m="http://schemas.openxmlformats.org/officeDocument/2006/math">
                    <m:r>
                      <a:rPr lang="en-US" i="1" dirty="0" smtClean="0">
                        <a:latin typeface="Cambria Math" panose="02040503050406030204" pitchFamily="18" charset="0"/>
                      </a:rPr>
                      <m:t>𝑗</m:t>
                    </m:r>
                  </m:oMath>
                </a14:m>
                <a:r>
                  <a:rPr lang="en-US" dirty="0"/>
                  <a:t> relative to category </a:t>
                </a:r>
                <a14:m>
                  <m:oMath xmlns:m="http://schemas.openxmlformats.org/officeDocument/2006/math">
                    <m:r>
                      <a:rPr lang="en-US" i="1" dirty="0" smtClean="0">
                        <a:latin typeface="Cambria Math" panose="02040503050406030204" pitchFamily="18" charset="0"/>
                      </a:rPr>
                      <m:t>1</m:t>
                    </m:r>
                  </m:oMath>
                </a14:m>
                <a:r>
                  <a:rPr lang="en-US" dirty="0"/>
                  <a:t> .</a:t>
                </a:r>
              </a:p>
              <a:p>
                <a:r>
                  <a:rPr lang="en-US" dirty="0"/>
                  <a:t>Typically, indicators for each outcome category are added to predictors to indicate relative frequency of each category when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=0</m:t>
                    </m:r>
                  </m:oMath>
                </a14:m>
                <a:r>
                  <a:rPr lang="en-US" dirty="0"/>
                  <a:t>. Then</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𝑖𝑗</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sub>
                    </m:sSub>
                    <m:r>
                      <a:rPr lang="en-US">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𝑋</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e>
                        </m:d>
                      </m:e>
                      <m:sub>
                        <m:r>
                          <a:rPr lang="en-US" i="1">
                            <a:latin typeface="Cambria Math" panose="02040503050406030204" pitchFamily="18" charset="0"/>
                          </a:rPr>
                          <m:t>𝑖</m:t>
                        </m:r>
                      </m:sub>
                    </m:sSub>
                  </m:oMath>
                </a14:m>
                <a:br>
                  <a:rPr lang="en-US" dirty="0"/>
                </a:br>
                <a:r>
                  <a:rPr lang="en-US" dirty="0"/>
                  <a:t>with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𝛿</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 </m:t>
                    </m:r>
                  </m:oMath>
                </a14:m>
                <a:r>
                  <a:rPr lang="en-US" dirty="0"/>
                  <a:t>typically.</a:t>
                </a:r>
              </a:p>
              <a:p>
                <a:endParaRPr lang="en-US" dirty="0"/>
              </a:p>
            </p:txBody>
          </p:sp>
        </mc:Choice>
        <mc:Fallback xmlns="">
          <p:sp>
            <p:nvSpPr>
              <p:cNvPr id="3" name="Content Placeholder 2">
                <a:extLst>
                  <a:ext uri="{FF2B5EF4-FFF2-40B4-BE49-F238E27FC236}">
                    <a16:creationId xmlns:a16="http://schemas.microsoft.com/office/drawing/2014/main" id="{074156E4-EB76-9DD7-FF9E-29A9BEC23768}"/>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7320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F931-4A09-E3E3-F174-3017DA93E850}"/>
              </a:ext>
            </a:extLst>
          </p:cNvPr>
          <p:cNvSpPr>
            <a:spLocks noGrp="1"/>
          </p:cNvSpPr>
          <p:nvPr>
            <p:ph type="title"/>
          </p:nvPr>
        </p:nvSpPr>
        <p:spPr/>
        <p:txBody>
          <a:bodyPr/>
          <a:lstStyle/>
          <a:p>
            <a:r>
              <a:rPr lang="en-US" dirty="0"/>
              <a:t>R function for Bayesian GLM</a:t>
            </a:r>
          </a:p>
        </p:txBody>
      </p:sp>
      <p:sp>
        <p:nvSpPr>
          <p:cNvPr id="3" name="Content Placeholder 2">
            <a:extLst>
              <a:ext uri="{FF2B5EF4-FFF2-40B4-BE49-F238E27FC236}">
                <a16:creationId xmlns:a16="http://schemas.microsoft.com/office/drawing/2014/main" id="{14D6ED76-20B3-7D52-6CC7-A932A12825ED}"/>
              </a:ext>
            </a:extLst>
          </p:cNvPr>
          <p:cNvSpPr>
            <a:spLocks noGrp="1"/>
          </p:cNvSpPr>
          <p:nvPr>
            <p:ph idx="1"/>
          </p:nvPr>
        </p:nvSpPr>
        <p:spPr/>
        <p:txBody>
          <a:bodyPr/>
          <a:lstStyle/>
          <a:p>
            <a:pPr marL="0" indent="0">
              <a:buNone/>
            </a:pPr>
            <a:r>
              <a:rPr lang="en-US" sz="3200" dirty="0">
                <a:effectLst/>
                <a:latin typeface="Consolas" panose="020B0609020204030204" pitchFamily="49" charset="0"/>
                <a:ea typeface="Consolas" panose="020B0609020204030204" pitchFamily="49" charset="0"/>
              </a:rPr>
              <a:t>library(arm)</a:t>
            </a:r>
            <a:br>
              <a:rPr lang="en-US" sz="3200" dirty="0">
                <a:effectLst/>
                <a:latin typeface="Consolas" panose="020B0609020204030204" pitchFamily="49" charset="0"/>
                <a:ea typeface="Consolas" panose="020B0609020204030204" pitchFamily="49" charset="0"/>
              </a:rPr>
            </a:br>
            <a:r>
              <a:rPr lang="en-US" sz="3200" dirty="0" err="1">
                <a:effectLst/>
                <a:latin typeface="Consolas" panose="020B0609020204030204" pitchFamily="49" charset="0"/>
                <a:ea typeface="Consolas" panose="020B0609020204030204" pitchFamily="49" charset="0"/>
              </a:rPr>
              <a:t>bayesglm</a:t>
            </a:r>
            <a:r>
              <a:rPr lang="en-US" sz="3200" dirty="0">
                <a:effectLst/>
                <a:latin typeface="Consolas" panose="020B0609020204030204" pitchFamily="49" charset="0"/>
                <a:ea typeface="Consolas" panose="020B0609020204030204" pitchFamily="49" charset="0"/>
              </a:rPr>
              <a:t> (formula, family = gaussian, data, weights, subset, </a:t>
            </a:r>
            <a:r>
              <a:rPr lang="en-US" sz="3200" dirty="0" err="1">
                <a:effectLst/>
                <a:latin typeface="Consolas" panose="020B0609020204030204" pitchFamily="49" charset="0"/>
                <a:ea typeface="Consolas" panose="020B0609020204030204" pitchFamily="49" charset="0"/>
              </a:rPr>
              <a:t>na.action</a:t>
            </a:r>
            <a:r>
              <a:rPr lang="en-US" sz="3200" dirty="0">
                <a:effectLst/>
                <a:latin typeface="Consolas" panose="020B0609020204030204" pitchFamily="49" charset="0"/>
                <a:ea typeface="Consolas" panose="020B0609020204030204" pitchFamily="49" charset="0"/>
              </a:rPr>
              <a:t>,</a:t>
            </a:r>
            <a:br>
              <a:rPr lang="en-US" sz="3200" dirty="0">
                <a:effectLst/>
                <a:latin typeface="Consolas" panose="020B0609020204030204" pitchFamily="49" charset="0"/>
                <a:ea typeface="Consolas" panose="020B0609020204030204" pitchFamily="49" charset="0"/>
              </a:rPr>
            </a:br>
            <a:r>
              <a:rPr lang="en-US" sz="3200" dirty="0">
                <a:effectLst/>
                <a:latin typeface="Consolas" panose="020B0609020204030204" pitchFamily="49" charset="0"/>
                <a:ea typeface="Consolas" panose="020B0609020204030204" pitchFamily="49" charset="0"/>
              </a:rPr>
              <a:t>    start = NULL, </a:t>
            </a:r>
            <a:r>
              <a:rPr lang="en-US" sz="3200" dirty="0" err="1">
                <a:effectLst/>
                <a:latin typeface="Consolas" panose="020B0609020204030204" pitchFamily="49" charset="0"/>
                <a:ea typeface="Consolas" panose="020B0609020204030204" pitchFamily="49" charset="0"/>
              </a:rPr>
              <a:t>etastart</a:t>
            </a:r>
            <a:r>
              <a:rPr lang="en-US" sz="3200" dirty="0">
                <a:effectLst/>
                <a:latin typeface="Consolas" panose="020B0609020204030204" pitchFamily="49" charset="0"/>
                <a:ea typeface="Consolas" panose="020B0609020204030204" pitchFamily="49" charset="0"/>
              </a:rPr>
              <a:t>, </a:t>
            </a:r>
            <a:r>
              <a:rPr lang="en-US" sz="3200" dirty="0" err="1">
                <a:effectLst/>
                <a:latin typeface="Consolas" panose="020B0609020204030204" pitchFamily="49" charset="0"/>
                <a:ea typeface="Consolas" panose="020B0609020204030204" pitchFamily="49" charset="0"/>
              </a:rPr>
              <a:t>mustart</a:t>
            </a:r>
            <a:r>
              <a:rPr lang="en-US" sz="3200" dirty="0">
                <a:effectLst/>
                <a:latin typeface="Consolas" panose="020B0609020204030204" pitchFamily="49" charset="0"/>
                <a:ea typeface="Consolas" panose="020B0609020204030204" pitchFamily="49" charset="0"/>
              </a:rPr>
              <a:t>, offset, control = list(...),</a:t>
            </a:r>
            <a:br>
              <a:rPr lang="en-US" sz="3200" dirty="0">
                <a:effectLst/>
                <a:latin typeface="Consolas" panose="020B0609020204030204" pitchFamily="49" charset="0"/>
                <a:ea typeface="Consolas" panose="020B0609020204030204" pitchFamily="49" charset="0"/>
              </a:rPr>
            </a:br>
            <a:r>
              <a:rPr lang="en-US" sz="3200" dirty="0">
                <a:effectLst/>
                <a:latin typeface="Consolas" panose="020B0609020204030204" pitchFamily="49" charset="0"/>
                <a:ea typeface="Consolas" panose="020B0609020204030204" pitchFamily="49" charset="0"/>
              </a:rPr>
              <a:t>    model = TRUE, method = "</a:t>
            </a:r>
            <a:r>
              <a:rPr lang="en-US" sz="3200" dirty="0" err="1">
                <a:effectLst/>
                <a:latin typeface="Consolas" panose="020B0609020204030204" pitchFamily="49" charset="0"/>
                <a:ea typeface="Consolas" panose="020B0609020204030204" pitchFamily="49" charset="0"/>
              </a:rPr>
              <a:t>glm.fit</a:t>
            </a:r>
            <a:r>
              <a:rPr lang="en-US" sz="3200" dirty="0">
                <a:effectLst/>
                <a:latin typeface="Consolas" panose="020B0609020204030204" pitchFamily="49" charset="0"/>
                <a:ea typeface="Consolas" panose="020B0609020204030204" pitchFamily="49" charset="0"/>
              </a:rPr>
              <a:t>", x = FALSE, y = TRUE, contrasts = NULL,</a:t>
            </a:r>
            <a:br>
              <a:rPr lang="en-US" sz="3200" dirty="0">
                <a:effectLst/>
                <a:latin typeface="Consolas" panose="020B0609020204030204" pitchFamily="49" charset="0"/>
                <a:ea typeface="Consolas" panose="020B0609020204030204" pitchFamily="49" charset="0"/>
              </a:rPr>
            </a:br>
            <a:r>
              <a:rPr lang="en-US" sz="3200" dirty="0">
                <a:effectLst/>
                <a:latin typeface="Consolas" panose="020B0609020204030204" pitchFamily="49" charset="0"/>
                <a:ea typeface="Consolas" panose="020B0609020204030204" pitchFamily="49" charset="0"/>
              </a:rPr>
              <a:t>    </a:t>
            </a:r>
            <a:r>
              <a:rPr lang="en-US" sz="3200" dirty="0" err="1">
                <a:effectLst/>
                <a:latin typeface="Consolas" panose="020B0609020204030204" pitchFamily="49" charset="0"/>
                <a:ea typeface="Consolas" panose="020B0609020204030204" pitchFamily="49" charset="0"/>
              </a:rPr>
              <a:t>drop.unused.levels</a:t>
            </a:r>
            <a:r>
              <a:rPr lang="en-US" sz="3200" dirty="0">
                <a:effectLst/>
                <a:latin typeface="Consolas" panose="020B0609020204030204" pitchFamily="49" charset="0"/>
                <a:ea typeface="Consolas" panose="020B0609020204030204" pitchFamily="49" charset="0"/>
              </a:rPr>
              <a:t> = TRUE, </a:t>
            </a:r>
            <a:r>
              <a:rPr lang="en-US" sz="3200" dirty="0" err="1">
                <a:effectLst/>
                <a:latin typeface="Consolas" panose="020B0609020204030204" pitchFamily="49" charset="0"/>
                <a:ea typeface="Consolas" panose="020B0609020204030204" pitchFamily="49" charset="0"/>
              </a:rPr>
              <a:t>prior.mean</a:t>
            </a:r>
            <a:r>
              <a:rPr lang="en-US" sz="3200" dirty="0">
                <a:effectLst/>
                <a:latin typeface="Consolas" panose="020B0609020204030204" pitchFamily="49" charset="0"/>
                <a:ea typeface="Consolas" panose="020B0609020204030204" pitchFamily="49" charset="0"/>
              </a:rPr>
              <a:t> = 0, </a:t>
            </a:r>
            <a:r>
              <a:rPr lang="en-US" sz="3200" dirty="0" err="1">
                <a:effectLst/>
                <a:latin typeface="Consolas" panose="020B0609020204030204" pitchFamily="49" charset="0"/>
                <a:ea typeface="Consolas" panose="020B0609020204030204" pitchFamily="49" charset="0"/>
              </a:rPr>
              <a:t>prior.scale</a:t>
            </a:r>
            <a:r>
              <a:rPr lang="en-US" sz="3200" dirty="0">
                <a:effectLst/>
                <a:latin typeface="Consolas" panose="020B0609020204030204" pitchFamily="49" charset="0"/>
                <a:ea typeface="Consolas" panose="020B0609020204030204" pitchFamily="49" charset="0"/>
              </a:rPr>
              <a:t> = NULL,</a:t>
            </a:r>
            <a:br>
              <a:rPr lang="en-US" sz="3200" dirty="0">
                <a:effectLst/>
                <a:latin typeface="Consolas" panose="020B0609020204030204" pitchFamily="49" charset="0"/>
                <a:ea typeface="Consolas" panose="020B0609020204030204" pitchFamily="49" charset="0"/>
              </a:rPr>
            </a:br>
            <a:r>
              <a:rPr lang="en-US" sz="3200" dirty="0">
                <a:effectLst/>
                <a:latin typeface="Consolas" panose="020B0609020204030204" pitchFamily="49" charset="0"/>
                <a:ea typeface="Consolas" panose="020B0609020204030204" pitchFamily="49" charset="0"/>
              </a:rPr>
              <a:t>    </a:t>
            </a:r>
            <a:r>
              <a:rPr lang="en-US" sz="3200" dirty="0" err="1">
                <a:effectLst/>
                <a:latin typeface="Consolas" panose="020B0609020204030204" pitchFamily="49" charset="0"/>
                <a:ea typeface="Consolas" panose="020B0609020204030204" pitchFamily="49" charset="0"/>
              </a:rPr>
              <a:t>prior.df</a:t>
            </a:r>
            <a:r>
              <a:rPr lang="en-US" sz="3200" dirty="0">
                <a:effectLst/>
                <a:latin typeface="Consolas" panose="020B0609020204030204" pitchFamily="49" charset="0"/>
                <a:ea typeface="Consolas" panose="020B0609020204030204" pitchFamily="49" charset="0"/>
              </a:rPr>
              <a:t> = 1, </a:t>
            </a:r>
            <a:r>
              <a:rPr lang="en-US" sz="3200" dirty="0" err="1">
                <a:effectLst/>
                <a:latin typeface="Consolas" panose="020B0609020204030204" pitchFamily="49" charset="0"/>
                <a:ea typeface="Consolas" panose="020B0609020204030204" pitchFamily="49" charset="0"/>
              </a:rPr>
              <a:t>prior.mean.for.intercept</a:t>
            </a:r>
            <a:r>
              <a:rPr lang="en-US" sz="3200" dirty="0">
                <a:effectLst/>
                <a:latin typeface="Consolas" panose="020B0609020204030204" pitchFamily="49" charset="0"/>
                <a:ea typeface="Consolas" panose="020B0609020204030204" pitchFamily="49" charset="0"/>
              </a:rPr>
              <a:t> = 0,</a:t>
            </a:r>
            <a:br>
              <a:rPr lang="en-US" sz="3200" dirty="0">
                <a:effectLst/>
                <a:latin typeface="Consolas" panose="020B0609020204030204" pitchFamily="49" charset="0"/>
                <a:ea typeface="Consolas" panose="020B0609020204030204" pitchFamily="49" charset="0"/>
              </a:rPr>
            </a:br>
            <a:r>
              <a:rPr lang="en-US" sz="3200" dirty="0">
                <a:effectLst/>
                <a:latin typeface="Consolas" panose="020B0609020204030204" pitchFamily="49" charset="0"/>
                <a:ea typeface="Consolas" panose="020B0609020204030204" pitchFamily="49" charset="0"/>
              </a:rPr>
              <a:t>    </a:t>
            </a:r>
            <a:r>
              <a:rPr lang="en-US" sz="3200" dirty="0" err="1">
                <a:effectLst/>
                <a:latin typeface="Consolas" panose="020B0609020204030204" pitchFamily="49" charset="0"/>
                <a:ea typeface="Consolas" panose="020B0609020204030204" pitchFamily="49" charset="0"/>
              </a:rPr>
              <a:t>prior.scale.for.intercept</a:t>
            </a:r>
            <a:r>
              <a:rPr lang="en-US" sz="3200" dirty="0">
                <a:effectLst/>
                <a:latin typeface="Consolas" panose="020B0609020204030204" pitchFamily="49" charset="0"/>
                <a:ea typeface="Consolas" panose="020B0609020204030204" pitchFamily="49" charset="0"/>
              </a:rPr>
              <a:t> = NULL, </a:t>
            </a:r>
            <a:r>
              <a:rPr lang="en-US" sz="3200" dirty="0" err="1">
                <a:effectLst/>
                <a:latin typeface="Consolas" panose="020B0609020204030204" pitchFamily="49" charset="0"/>
                <a:ea typeface="Consolas" panose="020B0609020204030204" pitchFamily="49" charset="0"/>
              </a:rPr>
              <a:t>prior.df.for.intercept</a:t>
            </a:r>
            <a:r>
              <a:rPr lang="en-US" sz="3200" dirty="0">
                <a:effectLst/>
                <a:latin typeface="Consolas" panose="020B0609020204030204" pitchFamily="49" charset="0"/>
                <a:ea typeface="Consolas" panose="020B0609020204030204" pitchFamily="49" charset="0"/>
              </a:rPr>
              <a:t> = 1,</a:t>
            </a:r>
            <a:br>
              <a:rPr lang="en-US" sz="3200" dirty="0">
                <a:effectLst/>
                <a:latin typeface="Consolas" panose="020B0609020204030204" pitchFamily="49" charset="0"/>
                <a:ea typeface="Consolas" panose="020B0609020204030204" pitchFamily="49" charset="0"/>
              </a:rPr>
            </a:br>
            <a:r>
              <a:rPr lang="en-US" sz="3200" dirty="0">
                <a:effectLst/>
                <a:latin typeface="Consolas" panose="020B0609020204030204" pitchFamily="49" charset="0"/>
                <a:ea typeface="Consolas" panose="020B0609020204030204" pitchFamily="49" charset="0"/>
              </a:rPr>
              <a:t>    </a:t>
            </a:r>
            <a:r>
              <a:rPr lang="en-US" sz="3200" dirty="0" err="1">
                <a:effectLst/>
                <a:latin typeface="Consolas" panose="020B0609020204030204" pitchFamily="49" charset="0"/>
                <a:ea typeface="Consolas" panose="020B0609020204030204" pitchFamily="49" charset="0"/>
              </a:rPr>
              <a:t>min.prior.scale</a:t>
            </a:r>
            <a:r>
              <a:rPr lang="en-US" sz="3200" dirty="0">
                <a:effectLst/>
                <a:latin typeface="Consolas" panose="020B0609020204030204" pitchFamily="49" charset="0"/>
                <a:ea typeface="Consolas" panose="020B0609020204030204" pitchFamily="49" charset="0"/>
              </a:rPr>
              <a:t>=1e-12, scaled = TRUE, </a:t>
            </a:r>
            <a:r>
              <a:rPr lang="en-US" sz="3200" dirty="0" err="1">
                <a:effectLst/>
                <a:latin typeface="Consolas" panose="020B0609020204030204" pitchFamily="49" charset="0"/>
                <a:ea typeface="Consolas" panose="020B0609020204030204" pitchFamily="49" charset="0"/>
              </a:rPr>
              <a:t>keep.order</a:t>
            </a:r>
            <a:r>
              <a:rPr lang="en-US" sz="3200" dirty="0">
                <a:effectLst/>
                <a:latin typeface="Consolas" panose="020B0609020204030204" pitchFamily="49" charset="0"/>
                <a:ea typeface="Consolas" panose="020B0609020204030204" pitchFamily="49" charset="0"/>
              </a:rPr>
              <a:t>=TRUE,</a:t>
            </a:r>
            <a:br>
              <a:rPr lang="en-US" sz="3200" dirty="0">
                <a:effectLst/>
                <a:latin typeface="Consolas" panose="020B0609020204030204" pitchFamily="49" charset="0"/>
                <a:ea typeface="Consolas" panose="020B0609020204030204" pitchFamily="49" charset="0"/>
              </a:rPr>
            </a:br>
            <a:r>
              <a:rPr lang="en-US" sz="3200" dirty="0">
                <a:effectLst/>
                <a:latin typeface="Consolas" panose="020B0609020204030204" pitchFamily="49" charset="0"/>
                <a:ea typeface="Consolas" panose="020B0609020204030204" pitchFamily="49" charset="0"/>
              </a:rPr>
              <a:t>    </a:t>
            </a:r>
            <a:r>
              <a:rPr lang="en-US" sz="3200" dirty="0" err="1">
                <a:effectLst/>
                <a:latin typeface="Consolas" panose="020B0609020204030204" pitchFamily="49" charset="0"/>
                <a:ea typeface="Consolas" panose="020B0609020204030204" pitchFamily="49" charset="0"/>
              </a:rPr>
              <a:t>drop.baseline</a:t>
            </a:r>
            <a:r>
              <a:rPr lang="en-US" sz="3200" dirty="0">
                <a:effectLst/>
                <a:latin typeface="Consolas" panose="020B0609020204030204" pitchFamily="49" charset="0"/>
                <a:ea typeface="Consolas" panose="020B0609020204030204" pitchFamily="49" charset="0"/>
              </a:rPr>
              <a:t>=TRUE, </a:t>
            </a:r>
            <a:r>
              <a:rPr lang="en-US" sz="3200" dirty="0" err="1">
                <a:effectLst/>
                <a:latin typeface="Consolas" panose="020B0609020204030204" pitchFamily="49" charset="0"/>
                <a:ea typeface="Consolas" panose="020B0609020204030204" pitchFamily="49" charset="0"/>
              </a:rPr>
              <a:t>maxit</a:t>
            </a:r>
            <a:r>
              <a:rPr lang="en-US" sz="3200" dirty="0">
                <a:effectLst/>
                <a:latin typeface="Consolas" panose="020B0609020204030204" pitchFamily="49" charset="0"/>
                <a:ea typeface="Consolas" panose="020B0609020204030204" pitchFamily="49" charset="0"/>
              </a:rPr>
              <a:t>=100, </a:t>
            </a:r>
            <a:r>
              <a:rPr lang="en-US" sz="3200" dirty="0" err="1">
                <a:effectLst/>
                <a:latin typeface="Consolas" panose="020B0609020204030204" pitchFamily="49" charset="0"/>
                <a:ea typeface="Consolas" panose="020B0609020204030204" pitchFamily="49" charset="0"/>
              </a:rPr>
              <a:t>print.unnormalized.log.posterior</a:t>
            </a:r>
            <a:r>
              <a:rPr lang="en-US" sz="3200" dirty="0">
                <a:effectLst/>
                <a:latin typeface="Consolas" panose="020B0609020204030204" pitchFamily="49" charset="0"/>
                <a:ea typeface="Consolas" panose="020B0609020204030204" pitchFamily="49" charset="0"/>
              </a:rPr>
              <a:t>=FALSE,</a:t>
            </a:r>
            <a:br>
              <a:rPr lang="en-US" sz="3200" dirty="0">
                <a:effectLst/>
                <a:latin typeface="Consolas" panose="020B0609020204030204" pitchFamily="49" charset="0"/>
                <a:ea typeface="Consolas" panose="020B0609020204030204" pitchFamily="49" charset="0"/>
              </a:rPr>
            </a:br>
            <a:r>
              <a:rPr lang="en-US" sz="3200" dirty="0">
                <a:effectLst/>
                <a:latin typeface="Consolas" panose="020B0609020204030204" pitchFamily="49" charset="0"/>
                <a:ea typeface="Consolas" panose="020B0609020204030204" pitchFamily="49" charset="0"/>
              </a:rPr>
              <a:t>    Warning=TRUE, . . )</a:t>
            </a:r>
            <a:br>
              <a:rPr lang="en-US" sz="3200" dirty="0">
                <a:effectLst/>
                <a:latin typeface="Consolas" panose="020B0609020204030204" pitchFamily="49" charset="0"/>
                <a:ea typeface="Consolas" panose="020B0609020204030204" pitchFamily="49" charset="0"/>
              </a:rPr>
            </a:br>
            <a:r>
              <a:rPr lang="en-US" sz="3200" dirty="0">
                <a:effectLst/>
                <a:latin typeface="Consolas" panose="020B0609020204030204" pitchFamily="49" charset="0"/>
                <a:ea typeface="Consolas" panose="020B0609020204030204" pitchFamily="49" charset="0"/>
              </a:rPr>
              <a:t>example(</a:t>
            </a:r>
            <a:r>
              <a:rPr lang="en-US" sz="3200" dirty="0" err="1">
                <a:effectLst/>
                <a:latin typeface="Consolas" panose="020B0609020204030204" pitchFamily="49" charset="0"/>
                <a:ea typeface="Consolas" panose="020B0609020204030204" pitchFamily="49" charset="0"/>
              </a:rPr>
              <a:t>bayesglm</a:t>
            </a:r>
            <a:r>
              <a:rPr lang="en-US" sz="3200" dirty="0">
                <a:effectLst/>
                <a:latin typeface="Consolas" panose="020B0609020204030204" pitchFamily="49" charset="0"/>
                <a:ea typeface="Consolas" panose="020B0609020204030204" pitchFamily="49" charset="0"/>
              </a:rPr>
              <a:t>)</a:t>
            </a:r>
            <a:r>
              <a:rPr lang="en-US" sz="3200" dirty="0">
                <a:effectLst/>
              </a:rPr>
              <a:t> </a:t>
            </a:r>
            <a:endParaRPr lang="en-US" sz="3200" dirty="0"/>
          </a:p>
        </p:txBody>
      </p:sp>
      <p:sp>
        <p:nvSpPr>
          <p:cNvPr id="5" name="Frame 4">
            <a:extLst>
              <a:ext uri="{FF2B5EF4-FFF2-40B4-BE49-F238E27FC236}">
                <a16:creationId xmlns:a16="http://schemas.microsoft.com/office/drawing/2014/main" id="{87C9F34B-2455-E409-7C07-A5C2896A7B61}"/>
              </a:ext>
            </a:extLst>
          </p:cNvPr>
          <p:cNvSpPr/>
          <p:nvPr/>
        </p:nvSpPr>
        <p:spPr>
          <a:xfrm>
            <a:off x="1098550" y="2420471"/>
            <a:ext cx="2128744" cy="672353"/>
          </a:xfrm>
          <a:prstGeom prst="fram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7815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Last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Hierarchical Linear Models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Next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Mixture Models</a:t>
            </a:r>
          </a:p>
        </p:txBody>
      </p:sp>
    </p:spTree>
    <p:extLst>
      <p:ext uri="{BB962C8B-B14F-4D97-AF65-F5344CB8AC3E}">
        <p14:creationId xmlns:p14="http://schemas.microsoft.com/office/powerpoint/2010/main" val="395194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Objectives</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Understand and apply standard generalized linear model likelihoods.</a:t>
            </a:r>
          </a:p>
          <a:p>
            <a:r>
              <a:rPr lang="en-US" altLang="en-US" dirty="0"/>
              <a:t>Learn to work with generalized linear models and handle complex data scenarios like multivariate responses and overdispersion.</a:t>
            </a:r>
          </a:p>
        </p:txBody>
      </p:sp>
    </p:spTree>
    <p:extLst>
      <p:ext uri="{BB962C8B-B14F-4D97-AF65-F5344CB8AC3E}">
        <p14:creationId xmlns:p14="http://schemas.microsoft.com/office/powerpoint/2010/main" val="64846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Topics to Review</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pPr marL="742950" indent="-742950">
              <a:buFont typeface="+mj-lt"/>
              <a:buAutoNum type="arabicPeriod"/>
            </a:pPr>
            <a:r>
              <a:rPr lang="en-US" altLang="en-US" dirty="0"/>
              <a:t>The Poisson Model</a:t>
            </a:r>
          </a:p>
          <a:p>
            <a:pPr marL="742950" indent="-742950">
              <a:buFont typeface="+mj-lt"/>
              <a:buAutoNum type="arabicPeriod"/>
            </a:pPr>
            <a:r>
              <a:rPr lang="en-US" altLang="en-US" dirty="0"/>
              <a:t>The Binomial Distribution</a:t>
            </a:r>
          </a:p>
          <a:p>
            <a:pPr marL="742950" indent="-742950">
              <a:buFont typeface="+mj-lt"/>
              <a:buAutoNum type="arabicPeriod"/>
            </a:pPr>
            <a:r>
              <a:rPr lang="en-US" altLang="en-US" dirty="0"/>
              <a:t>The Logit function</a:t>
            </a:r>
          </a:p>
          <a:p>
            <a:pPr marL="742950" indent="-742950">
              <a:buFont typeface="+mj-lt"/>
              <a:buAutoNum type="arabicPeriod"/>
            </a:pPr>
            <a:r>
              <a:rPr lang="en-US" altLang="en-US" dirty="0"/>
              <a:t>Inverse functions</a:t>
            </a:r>
          </a:p>
          <a:p>
            <a:pPr marL="742950" indent="-742950">
              <a:buFont typeface="+mj-lt"/>
              <a:buAutoNum type="arabicPeriod"/>
            </a:pPr>
            <a:r>
              <a:rPr lang="en-US" altLang="en-US" dirty="0"/>
              <a:t>Multinomial Distributions</a:t>
            </a:r>
          </a:p>
        </p:txBody>
      </p:sp>
    </p:spTree>
    <p:extLst>
      <p:ext uri="{BB962C8B-B14F-4D97-AF65-F5344CB8AC3E}">
        <p14:creationId xmlns:p14="http://schemas.microsoft.com/office/powerpoint/2010/main" val="335904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E2F9-8F24-909C-031A-AC545EA86975}"/>
              </a:ext>
            </a:extLst>
          </p:cNvPr>
          <p:cNvSpPr>
            <a:spLocks noGrp="1"/>
          </p:cNvSpPr>
          <p:nvPr>
            <p:ph type="title"/>
          </p:nvPr>
        </p:nvSpPr>
        <p:spPr/>
        <p:txBody>
          <a:bodyPr/>
          <a:lstStyle/>
          <a:p>
            <a:r>
              <a:rPr lang="en-US" dirty="0"/>
              <a:t>Generalized Linear Models (GLMs)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50F6CF-1572-9F67-BC21-F1EFF029D878}"/>
                  </a:ext>
                </a:extLst>
              </p:cNvPr>
              <p:cNvSpPr>
                <a:spLocks noGrp="1"/>
              </p:cNvSpPr>
              <p:nvPr>
                <p:ph idx="1"/>
              </p:nvPr>
            </p:nvSpPr>
            <p:spPr>
              <a:xfrm>
                <a:off x="952246" y="2087275"/>
                <a:ext cx="16084552" cy="6888006"/>
              </a:xfrm>
            </p:spPr>
            <p:txBody>
              <a:bodyPr/>
              <a:lstStyle/>
              <a:p>
                <a:r>
                  <a:rPr lang="en-US" dirty="0"/>
                  <a:t>Generalized linear models are an extension of linear models. </a:t>
                </a:r>
              </a:p>
              <a:p>
                <a:pPr lvl="1"/>
                <a:r>
                  <a:rPr lang="en-US" dirty="0"/>
                  <a:t>The relationship between </a:t>
                </a:r>
                <a14:m>
                  <m:oMath xmlns:m="http://schemas.openxmlformats.org/officeDocument/2006/math">
                    <m:r>
                      <a:rPr lang="en-US" i="1" dirty="0" smtClean="0">
                        <a:latin typeface="Cambria Math" panose="02040503050406030204" pitchFamily="18" charset="0"/>
                      </a:rPr>
                      <m:t>𝐸</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r>
                  <a:rPr lang="en-US" dirty="0"/>
                  <a:t> and </a:t>
                </a:r>
                <a14:m>
                  <m:oMath xmlns:m="http://schemas.openxmlformats.org/officeDocument/2006/math">
                    <m:r>
                      <a:rPr lang="en-US" i="1" dirty="0" smtClean="0">
                        <a:latin typeface="Cambria Math" panose="02040503050406030204" pitchFamily="18" charset="0"/>
                      </a:rPr>
                      <m:t>𝑋</m:t>
                    </m:r>
                  </m:oMath>
                </a14:m>
                <a:r>
                  <a:rPr lang="en-US" dirty="0"/>
                  <a:t> is not linear </a:t>
                </a:r>
              </a:p>
              <a:p>
                <a:pPr lvl="1"/>
                <a:r>
                  <a:rPr lang="en-US" dirty="0"/>
                  <a:t>Normal distribution assumption is not appropriate</a:t>
                </a:r>
              </a:p>
              <a:p>
                <a:r>
                  <a:rPr lang="en-US" dirty="0"/>
                  <a:t>Sometimes a transformation suffices to return to the linear setup. </a:t>
                </a:r>
              </a:p>
              <a:p>
                <a:r>
                  <a:rPr lang="en-US" dirty="0"/>
                  <a:t>For example, the multiplicative model</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𝑏</m:t>
                        </m:r>
                        <m:r>
                          <a:rPr lang="en-US">
                            <a:latin typeface="Cambria Math" panose="02040503050406030204" pitchFamily="18" charset="0"/>
                          </a:rPr>
                          <m:t>1</m:t>
                        </m:r>
                      </m:sup>
                    </m:sSubSup>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r>
                          <a:rPr lang="en-US">
                            <a:latin typeface="Cambria Math" panose="02040503050406030204" pitchFamily="18" charset="0"/>
                          </a:rPr>
                          <m:t>2</m:t>
                        </m:r>
                      </m:sub>
                      <m:sup>
                        <m:r>
                          <a:rPr lang="en-US" i="1">
                            <a:latin typeface="Cambria Math" panose="02040503050406030204" pitchFamily="18" charset="0"/>
                          </a:rPr>
                          <m:t>𝑏</m:t>
                        </m:r>
                        <m:r>
                          <a:rPr lang="en-US">
                            <a:latin typeface="Cambria Math" panose="02040503050406030204" pitchFamily="18" charset="0"/>
                          </a:rPr>
                          <m:t>2</m:t>
                        </m:r>
                      </m:sup>
                    </m:sSubSup>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r>
                          <a:rPr lang="en-US">
                            <a:latin typeface="Cambria Math" panose="02040503050406030204" pitchFamily="18" charset="0"/>
                          </a:rPr>
                          <m:t>3</m:t>
                        </m:r>
                      </m:sub>
                      <m:sup>
                        <m:r>
                          <a:rPr lang="en-US" i="1">
                            <a:latin typeface="Cambria Math" panose="02040503050406030204" pitchFamily="18" charset="0"/>
                          </a:rPr>
                          <m:t>𝑏</m:t>
                        </m:r>
                        <m:r>
                          <a:rPr lang="en-US">
                            <a:latin typeface="Cambria Math" panose="02040503050406030204" pitchFamily="18" charset="0"/>
                          </a:rPr>
                          <m:t>3</m:t>
                        </m:r>
                      </m:sup>
                    </m:sSubSup>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br>
                  <a:rPr lang="en-US" dirty="0"/>
                </a:br>
                <a:endParaRPr lang="en-US" dirty="0"/>
              </a:p>
              <a:p>
                <a:r>
                  <a:rPr lang="en-US" dirty="0"/>
                  <a:t>A simple log transformation leads to</a:t>
                </a:r>
                <a:br>
                  <a:rPr lang="en-US" dirty="0"/>
                </a:br>
                <a14:m>
                  <m:oMath xmlns:m="http://schemas.openxmlformats.org/officeDocument/2006/math">
                    <m:r>
                      <m:rPr>
                        <m:sty m:val="p"/>
                      </m:rPr>
                      <a:rPr lang="en-US">
                        <a:latin typeface="Cambria Math" panose="02040503050406030204" pitchFamily="18" charset="0"/>
                      </a:rPr>
                      <m:t>log</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a:latin typeface="Cambria Math" panose="02040503050406030204" pitchFamily="18" charset="0"/>
                          </a:rPr>
                          <m:t>1</m:t>
                        </m:r>
                      </m:sub>
                    </m:sSub>
                    <m:r>
                      <m:rPr>
                        <m:sty m:val="p"/>
                      </m:rPr>
                      <a:rPr lang="en-US">
                        <a:latin typeface="Cambria Math" panose="02040503050406030204" pitchFamily="18" charset="0"/>
                      </a:rPr>
                      <m:t>log</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a:latin typeface="Cambria Math" panose="02040503050406030204" pitchFamily="18" charset="0"/>
                              </a:rPr>
                              <m:t>1</m:t>
                            </m:r>
                          </m:sub>
                        </m:sSub>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a:latin typeface="Cambria Math" panose="02040503050406030204" pitchFamily="18" charset="0"/>
                          </a:rPr>
                          <m:t>2</m:t>
                        </m:r>
                      </m:sub>
                    </m:sSub>
                    <m:r>
                      <m:rPr>
                        <m:sty m:val="p"/>
                      </m:rPr>
                      <a:rPr lang="en-US">
                        <a:latin typeface="Cambria Math" panose="02040503050406030204" pitchFamily="18" charset="0"/>
                      </a:rPr>
                      <m:t>log</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a:latin typeface="Cambria Math" panose="02040503050406030204" pitchFamily="18" charset="0"/>
                              </a:rPr>
                              <m:t>2</m:t>
                            </m:r>
                          </m:sub>
                        </m:sSub>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a:latin typeface="Cambria Math" panose="02040503050406030204" pitchFamily="18" charset="0"/>
                          </a:rPr>
                          <m:t>3</m:t>
                        </m:r>
                      </m:sub>
                    </m:sSub>
                    <m:r>
                      <m:rPr>
                        <m:sty m:val="p"/>
                      </m:rPr>
                      <a:rPr lang="en-US">
                        <a:latin typeface="Cambria Math" panose="02040503050406030204" pitchFamily="18" charset="0"/>
                      </a:rPr>
                      <m:t>log</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a:latin typeface="Cambria Math" panose="02040503050406030204" pitchFamily="18" charset="0"/>
                              </a:rPr>
                              <m:t>3</m:t>
                            </m:r>
                          </m:sub>
                        </m:sSub>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oMath>
                </a14:m>
                <a:endParaRPr lang="en-US" dirty="0"/>
              </a:p>
              <a:p>
                <a:endParaRPr lang="en-US" dirty="0"/>
              </a:p>
            </p:txBody>
          </p:sp>
        </mc:Choice>
        <mc:Fallback>
          <p:sp>
            <p:nvSpPr>
              <p:cNvPr id="3" name="Content Placeholder 2">
                <a:extLst>
                  <a:ext uri="{FF2B5EF4-FFF2-40B4-BE49-F238E27FC236}">
                    <a16:creationId xmlns:a16="http://schemas.microsoft.com/office/drawing/2014/main" id="{F550F6CF-1572-9F67-BC21-F1EFF029D878}"/>
                  </a:ext>
                </a:extLst>
              </p:cNvPr>
              <p:cNvSpPr>
                <a:spLocks noGrp="1" noRot="1" noChangeAspect="1" noMove="1" noResize="1" noEditPoints="1" noAdjustHandles="1" noChangeArrowheads="1" noChangeShapeType="1" noTextEdit="1"/>
              </p:cNvSpPr>
              <p:nvPr>
                <p:ph idx="1"/>
              </p:nvPr>
            </p:nvSpPr>
            <p:spPr>
              <a:xfrm>
                <a:off x="952246" y="2087275"/>
                <a:ext cx="16084552" cy="6888006"/>
              </a:xfrm>
              <a:blipFill>
                <a:blip r:embed="rId3"/>
                <a:stretch>
                  <a:fillRect l="-1104" t="-1657" b="-368"/>
                </a:stretch>
              </a:blipFill>
            </p:spPr>
            <p:txBody>
              <a:bodyPr/>
              <a:lstStyle/>
              <a:p>
                <a:r>
                  <a:rPr lang="en-US">
                    <a:noFill/>
                  </a:rPr>
                  <a:t> </a:t>
                </a:r>
              </a:p>
            </p:txBody>
          </p:sp>
        </mc:Fallback>
      </mc:AlternateContent>
    </p:spTree>
    <p:extLst>
      <p:ext uri="{BB962C8B-B14F-4D97-AF65-F5344CB8AC3E}">
        <p14:creationId xmlns:p14="http://schemas.microsoft.com/office/powerpoint/2010/main" val="283962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B055-E838-CE50-F2D7-74DDEF210724}"/>
              </a:ext>
            </a:extLst>
          </p:cNvPr>
          <p:cNvSpPr>
            <a:spLocks noGrp="1"/>
          </p:cNvSpPr>
          <p:nvPr>
            <p:ph type="title"/>
          </p:nvPr>
        </p:nvSpPr>
        <p:spPr/>
        <p:txBody>
          <a:bodyPr/>
          <a:lstStyle/>
          <a:p>
            <a:r>
              <a:rPr lang="en-US" dirty="0"/>
              <a:t>Generalized Linear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59A28D-35C4-EA29-FD60-C2EB7CD42DA5}"/>
                  </a:ext>
                </a:extLst>
              </p:cNvPr>
              <p:cNvSpPr>
                <a:spLocks noGrp="1"/>
              </p:cNvSpPr>
              <p:nvPr>
                <p:ph idx="1"/>
              </p:nvPr>
            </p:nvSpPr>
            <p:spPr/>
            <p:txBody>
              <a:bodyPr/>
              <a:lstStyle/>
              <a:p>
                <a:r>
                  <a:rPr lang="en-US" dirty="0"/>
                  <a:t>A GLM can then be specified in three main steps:</a:t>
                </a:r>
              </a:p>
              <a:p>
                <a:pPr marL="1441450" lvl="1" indent="-742950">
                  <a:buFont typeface="+mj-lt"/>
                  <a:buAutoNum type="arabicPeriod"/>
                </a:pPr>
                <a:r>
                  <a:rPr lang="en-US" dirty="0"/>
                  <a:t>Linear predictor </a:t>
                </a:r>
                <a14:m>
                  <m:oMath xmlns:m="http://schemas.openxmlformats.org/officeDocument/2006/math">
                    <m:r>
                      <a:rPr lang="en-US" i="1">
                        <a:latin typeface="Cambria Math" panose="02040503050406030204" pitchFamily="18" charset="0"/>
                      </a:rPr>
                      <m:t>𝜂</m:t>
                    </m:r>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oMath>
                </a14:m>
                <a:endParaRPr lang="en-US" dirty="0"/>
              </a:p>
              <a:p>
                <a:pPr marL="1441450" lvl="1" indent="-742950">
                  <a:buFont typeface="+mj-lt"/>
                  <a:buAutoNum type="arabicPeriod"/>
                </a:pPr>
                <a:r>
                  <a:rPr lang="en-US" dirty="0"/>
                  <a:t>Link function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a:latin typeface="Cambria Math" panose="02040503050406030204" pitchFamily="18" charset="0"/>
                          </a:rPr>
                          <m:t>⋅</m:t>
                        </m:r>
                      </m:e>
                    </m:d>
                    <m:r>
                      <a:rPr lang="en-US" b="0" i="1" smtClean="0">
                        <a:latin typeface="Cambria Math" panose="02040503050406030204" pitchFamily="18" charset="0"/>
                      </a:rPr>
                      <m:t> </m:t>
                    </m:r>
                  </m:oMath>
                </a14:m>
                <a:r>
                  <a:rPr lang="en-US" dirty="0"/>
                  <a:t>relating linear predictor to mean of outcome variable: </a:t>
                </a:r>
                <a14:m>
                  <m:oMath xmlns:m="http://schemas.openxmlformats.org/officeDocument/2006/math">
                    <m:r>
                      <a:rPr lang="en-US" i="1">
                        <a:latin typeface="Cambria Math" panose="02040503050406030204" pitchFamily="18" charset="0"/>
                      </a:rPr>
                      <m:t>𝐸</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𝑋</m:t>
                    </m:r>
                    <m:r>
                      <a:rPr lang="en-US">
                        <a:latin typeface="Cambria Math" panose="02040503050406030204" pitchFamily="18" charset="0"/>
                      </a:rPr>
                      <m:t>)=</m:t>
                    </m:r>
                    <m:r>
                      <a:rPr lang="en-US" i="1">
                        <a:latin typeface="Cambria Math" panose="02040503050406030204" pitchFamily="18" charset="0"/>
                      </a:rPr>
                      <m:t>𝜇</m:t>
                    </m:r>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m:t>
                        </m:r>
                        <m:r>
                          <a:rPr lang="en-US">
                            <a:latin typeface="Cambria Math" panose="02040503050406030204" pitchFamily="18" charset="0"/>
                          </a:rPr>
                          <m:t>1</m:t>
                        </m:r>
                      </m:sup>
                    </m:sSup>
                    <m:r>
                      <a:rPr lang="en-US">
                        <a:latin typeface="Cambria Math" panose="02040503050406030204" pitchFamily="18" charset="0"/>
                      </a:rPr>
                      <m:t>(</m:t>
                    </m:r>
                    <m:r>
                      <a:rPr lang="en-US" i="1">
                        <a:latin typeface="Cambria Math" panose="02040503050406030204" pitchFamily="18" charset="0"/>
                      </a:rPr>
                      <m:t>𝜂</m:t>
                    </m:r>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m:t>
                        </m:r>
                        <m:r>
                          <a:rPr lang="en-US">
                            <a:latin typeface="Cambria Math" panose="02040503050406030204" pitchFamily="18" charset="0"/>
                          </a:rPr>
                          <m:t>1</m:t>
                        </m:r>
                      </m:sup>
                    </m:sSup>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r>
                      <a:rPr lang="en-US">
                        <a:latin typeface="Cambria Math" panose="02040503050406030204" pitchFamily="18" charset="0"/>
                      </a:rPr>
                      <m:t>)</m:t>
                    </m:r>
                  </m:oMath>
                </a14:m>
                <a:endParaRPr lang="en-US" dirty="0"/>
              </a:p>
              <a:p>
                <a:pPr marL="1441450" lvl="1" indent="-742950">
                  <a:buFont typeface="+mj-lt"/>
                  <a:buAutoNum type="arabicPeriod"/>
                </a:pPr>
                <a:r>
                  <a:rPr lang="en-US" dirty="0"/>
                  <a:t>Distribution of the outcome variable </a:t>
                </a:r>
                <a14:m>
                  <m:oMath xmlns:m="http://schemas.openxmlformats.org/officeDocument/2006/math">
                    <m:r>
                      <a:rPr lang="en-US" b="0" i="1" smtClean="0">
                        <a:latin typeface="Cambria Math" panose="02040503050406030204" pitchFamily="18" charset="0"/>
                      </a:rPr>
                      <m:t>𝑦</m:t>
                    </m:r>
                  </m:oMath>
                </a14:m>
                <a:r>
                  <a:rPr lang="en-US" dirty="0"/>
                  <a:t> with mean </a:t>
                </a:r>
                <a14:m>
                  <m:oMath xmlns:m="http://schemas.openxmlformats.org/officeDocument/2006/math">
                    <m:r>
                      <a:rPr lang="en-US" i="1">
                        <a:latin typeface="Cambria Math" panose="02040503050406030204" pitchFamily="18" charset="0"/>
                      </a:rPr>
                      <m:t>𝜇</m:t>
                    </m:r>
                    <m:r>
                      <a:rPr lang="en-US">
                        <a:latin typeface="Cambria Math" panose="02040503050406030204" pitchFamily="18" charset="0"/>
                      </a:rPr>
                      <m:t>=</m:t>
                    </m:r>
                    <m:r>
                      <a:rPr lang="en-US" i="1">
                        <a:latin typeface="Cambria Math" panose="02040503050406030204" pitchFamily="18" charset="0"/>
                      </a:rPr>
                      <m:t>𝐸</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𝑋</m:t>
                    </m:r>
                    <m:r>
                      <a:rPr lang="en-US">
                        <a:latin typeface="Cambria Math" panose="02040503050406030204" pitchFamily="18" charset="0"/>
                      </a:rPr>
                      <m:t>)</m:t>
                    </m:r>
                  </m:oMath>
                </a14:m>
                <a:r>
                  <a:rPr lang="en-US" dirty="0"/>
                  <a:t>. Distribution can also depend on a </a:t>
                </a:r>
                <a:r>
                  <a:rPr lang="en-US" b="1" dirty="0">
                    <a:solidFill>
                      <a:schemeClr val="bg1"/>
                    </a:solidFill>
                  </a:rPr>
                  <a:t>dispersion parameter </a:t>
                </a:r>
                <a14:m>
                  <m:oMath xmlns:m="http://schemas.openxmlformats.org/officeDocument/2006/math">
                    <m:r>
                      <a:rPr lang="en-US" b="0" i="1" smtClean="0">
                        <a:latin typeface="Cambria Math" panose="02040503050406030204" pitchFamily="18" charset="0"/>
                      </a:rPr>
                      <m:t>𝜙</m:t>
                    </m:r>
                  </m:oMath>
                </a14:m>
                <a:r>
                  <a:rPr lang="en-US" dirty="0"/>
                  <a:t> :</a:t>
                </a:r>
                <a:br>
                  <a:rPr lang="en-US" dirty="0"/>
                </a:br>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𝑋</m:t>
                    </m:r>
                    <m:r>
                      <a:rPr lang="en-US">
                        <a:latin typeface="Cambria Math" panose="02040503050406030204" pitchFamily="18" charset="0"/>
                      </a:rPr>
                      <m:t>,</m:t>
                    </m:r>
                    <m:r>
                      <a:rPr lang="en-US" i="1">
                        <a:latin typeface="Cambria Math" panose="02040503050406030204" pitchFamily="18" charset="0"/>
                      </a:rPr>
                      <m:t>𝛽</m:t>
                    </m:r>
                    <m:r>
                      <a:rPr lang="en-US">
                        <a:latin typeface="Cambria Math" panose="02040503050406030204" pitchFamily="18" charset="0"/>
                      </a:rPr>
                      <m:t>,</m:t>
                    </m:r>
                    <m:r>
                      <a:rPr lang="en-US" i="1">
                        <a:latin typeface="Cambria Math" panose="02040503050406030204" pitchFamily="18" charset="0"/>
                      </a:rPr>
                      <m:t>𝜙</m:t>
                    </m:r>
                    <m:r>
                      <a:rPr lang="en-US">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r>
                          <a:rPr lang="en-US">
                            <a:latin typeface="Cambria Math" panose="02040503050406030204" pitchFamily="18" charset="0"/>
                          </a:rPr>
                          <m:t> </m:t>
                        </m:r>
                      </m:e>
                    </m:nary>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𝜙</m:t>
                        </m:r>
                      </m:e>
                    </m:d>
                  </m:oMath>
                </a14:m>
                <a:endParaRPr lang="en-US" dirty="0"/>
              </a:p>
              <a:p>
                <a:pPr marL="768350" indent="-742950"/>
                <a:endParaRPr lang="en-US" dirty="0"/>
              </a:p>
              <a:p>
                <a:pPr marL="1441450" lvl="1" indent="-7429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E859A28D-35C4-EA29-FD60-C2EB7CD42DA5}"/>
                  </a:ext>
                </a:extLst>
              </p:cNvPr>
              <p:cNvSpPr>
                <a:spLocks noGrp="1" noRot="1" noChangeAspect="1" noMove="1" noResize="1" noEditPoints="1" noAdjustHandles="1" noChangeArrowheads="1" noChangeShapeType="1" noTextEdit="1"/>
              </p:cNvSpPr>
              <p:nvPr>
                <p:ph idx="1"/>
              </p:nvPr>
            </p:nvSpPr>
            <p:spPr>
              <a:blipFill>
                <a:blip r:embed="rId3"/>
                <a:stretch>
                  <a:fillRect l="-1104" t="-1657" r="-631" b="-18416"/>
                </a:stretch>
              </a:blipFill>
            </p:spPr>
            <p:txBody>
              <a:bodyPr/>
              <a:lstStyle/>
              <a:p>
                <a:r>
                  <a:rPr lang="en-US">
                    <a:noFill/>
                  </a:rPr>
                  <a:t> </a:t>
                </a:r>
              </a:p>
            </p:txBody>
          </p:sp>
        </mc:Fallback>
      </mc:AlternateContent>
    </p:spTree>
    <p:extLst>
      <p:ext uri="{BB962C8B-B14F-4D97-AF65-F5344CB8AC3E}">
        <p14:creationId xmlns:p14="http://schemas.microsoft.com/office/powerpoint/2010/main" val="288658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6879-D616-C5E6-A36A-2889E211A7D6}"/>
              </a:ext>
            </a:extLst>
          </p:cNvPr>
          <p:cNvSpPr>
            <a:spLocks noGrp="1"/>
          </p:cNvSpPr>
          <p:nvPr>
            <p:ph type="title"/>
          </p:nvPr>
        </p:nvSpPr>
        <p:spPr/>
        <p:txBody>
          <a:bodyPr/>
          <a:lstStyle/>
          <a:p>
            <a:r>
              <a:rPr lang="en-US" dirty="0"/>
              <a:t>Standard GLM: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0021FA-0709-67B0-F041-F5ED780E1F40}"/>
                  </a:ext>
                </a:extLst>
              </p:cNvPr>
              <p:cNvSpPr>
                <a:spLocks noGrp="1"/>
              </p:cNvSpPr>
              <p:nvPr>
                <p:ph idx="1"/>
              </p:nvPr>
            </p:nvSpPr>
            <p:spPr/>
            <p:txBody>
              <a:bodyPr/>
              <a:lstStyle/>
              <a:p>
                <a:r>
                  <a:rPr lang="en-US" dirty="0"/>
                  <a:t>Linear regression is a GLM</a:t>
                </a:r>
              </a:p>
              <a:p>
                <a:r>
                  <a:rPr lang="en-US" dirty="0"/>
                  <a:t>Define the linear predictor to be </a:t>
                </a:r>
                <a14:m>
                  <m:oMath xmlns:m="http://schemas.openxmlformats.org/officeDocument/2006/math">
                    <m:r>
                      <a:rPr lang="en-US" i="1">
                        <a:latin typeface="Cambria Math" panose="02040503050406030204" pitchFamily="18" charset="0"/>
                      </a:rPr>
                      <m:t>𝜂</m:t>
                    </m:r>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oMath>
                </a14:m>
                <a:endParaRPr lang="en-US" dirty="0"/>
              </a:p>
              <a:p>
                <a:r>
                  <a:rPr lang="en-US" dirty="0"/>
                  <a:t>Link function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a:latin typeface="Cambria Math" panose="02040503050406030204" pitchFamily="18" charset="0"/>
                          </a:rPr>
                          <m:t>⋅</m:t>
                        </m:r>
                      </m:e>
                    </m:d>
                    <m:r>
                      <a:rPr lang="en-US" b="0" i="1" smtClean="0">
                        <a:latin typeface="Cambria Math" panose="02040503050406030204" pitchFamily="18" charset="0"/>
                      </a:rPr>
                      <m:t> </m:t>
                    </m:r>
                  </m:oMath>
                </a14:m>
                <a:r>
                  <a:rPr lang="en-US" dirty="0"/>
                  <a:t>should be the identity, since there’s no adjustment needed. Hence, </a:t>
                </a:r>
                <a14:m>
                  <m:oMath xmlns:m="http://schemas.openxmlformats.org/officeDocument/2006/math">
                    <m:r>
                      <a:rPr lang="en-US" i="1">
                        <a:latin typeface="Cambria Math" panose="02040503050406030204" pitchFamily="18" charset="0"/>
                      </a:rPr>
                      <m:t>𝐸</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𝑋</m:t>
                    </m:r>
                    <m:r>
                      <a:rPr lang="en-US">
                        <a:latin typeface="Cambria Math" panose="02040503050406030204" pitchFamily="18" charset="0"/>
                      </a:rPr>
                      <m:t>)=</m:t>
                    </m:r>
                    <m:r>
                      <a:rPr lang="en-US" i="1">
                        <a:latin typeface="Cambria Math" panose="02040503050406030204" pitchFamily="18" charset="0"/>
                      </a:rPr>
                      <m:t>𝜇</m:t>
                    </m:r>
                    <m:r>
                      <a:rPr lang="en-US">
                        <a:latin typeface="Cambria Math" panose="02040503050406030204" pitchFamily="18" charset="0"/>
                      </a:rPr>
                      <m:t>=</m:t>
                    </m:r>
                    <m:r>
                      <a:rPr lang="en-US" i="1">
                        <a:latin typeface="Cambria Math" panose="02040503050406030204" pitchFamily="18" charset="0"/>
                      </a:rPr>
                      <m:t>𝜂</m:t>
                    </m:r>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oMath>
                </a14:m>
                <a:endParaRPr lang="en-US" dirty="0"/>
              </a:p>
              <a:p>
                <a:r>
                  <a:rPr lang="en-US" dirty="0"/>
                  <a:t>Distribution of the outcome variable, </a:t>
                </a:r>
                <a14:m>
                  <m:oMath xmlns:m="http://schemas.openxmlformats.org/officeDocument/2006/math">
                    <m:r>
                      <a:rPr lang="en-US" b="0" i="1" smtClean="0">
                        <a:latin typeface="Cambria Math" panose="02040503050406030204" pitchFamily="18" charset="0"/>
                      </a:rPr>
                      <m:t>𝑦</m:t>
                    </m:r>
                  </m:oMath>
                </a14:m>
                <a:r>
                  <a:rPr lang="en-US" dirty="0"/>
                  <a:t>, is normal with mean </a:t>
                </a:r>
                <a14:m>
                  <m:oMath xmlns:m="http://schemas.openxmlformats.org/officeDocument/2006/math">
                    <m:r>
                      <a:rPr lang="en-US" i="1">
                        <a:latin typeface="Cambria Math" panose="02040503050406030204" pitchFamily="18" charset="0"/>
                      </a:rPr>
                      <m:t>𝜇</m:t>
                    </m:r>
                    <m:r>
                      <a:rPr lang="en-US">
                        <a:latin typeface="Cambria Math" panose="02040503050406030204" pitchFamily="18" charset="0"/>
                      </a:rPr>
                      <m:t>=</m:t>
                    </m:r>
                    <m:r>
                      <a:rPr lang="en-US" i="1">
                        <a:latin typeface="Cambria Math" panose="02040503050406030204" pitchFamily="18" charset="0"/>
                      </a:rPr>
                      <m:t>𝐸</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𝑋</m:t>
                    </m:r>
                    <m:r>
                      <a:rPr lang="en-US">
                        <a:latin typeface="Cambria Math" panose="02040503050406030204" pitchFamily="18" charset="0"/>
                      </a:rPr>
                      <m:t>)</m:t>
                    </m:r>
                  </m:oMath>
                </a14:m>
                <a:r>
                  <a:rPr lang="en-US" dirty="0"/>
                  <a:t>. </a:t>
                </a:r>
              </a:p>
              <a:p>
                <a:pPr lvl="1"/>
                <a:r>
                  <a:rPr lang="en-US" dirty="0"/>
                  <a:t>No dispersion parameter needed. </a:t>
                </a:r>
              </a:p>
              <a:p>
                <a:endParaRPr lang="en-US" dirty="0"/>
              </a:p>
            </p:txBody>
          </p:sp>
        </mc:Choice>
        <mc:Fallback>
          <p:sp>
            <p:nvSpPr>
              <p:cNvPr id="3" name="Content Placeholder 2">
                <a:extLst>
                  <a:ext uri="{FF2B5EF4-FFF2-40B4-BE49-F238E27FC236}">
                    <a16:creationId xmlns:a16="http://schemas.microsoft.com/office/drawing/2014/main" id="{350021FA-0709-67B0-F041-F5ED780E1F40}"/>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312254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6879-D616-C5E6-A36A-2889E211A7D6}"/>
              </a:ext>
            </a:extLst>
          </p:cNvPr>
          <p:cNvSpPr>
            <a:spLocks noGrp="1"/>
          </p:cNvSpPr>
          <p:nvPr>
            <p:ph type="title"/>
          </p:nvPr>
        </p:nvSpPr>
        <p:spPr/>
        <p:txBody>
          <a:bodyPr/>
          <a:lstStyle/>
          <a:p>
            <a:r>
              <a:rPr lang="en-US" dirty="0"/>
              <a:t>Standard GLM: Poisson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0021FA-0709-67B0-F041-F5ED780E1F40}"/>
                  </a:ext>
                </a:extLst>
              </p:cNvPr>
              <p:cNvSpPr>
                <a:spLocks noGrp="1"/>
              </p:cNvSpPr>
              <p:nvPr>
                <p:ph idx="1"/>
              </p:nvPr>
            </p:nvSpPr>
            <p:spPr/>
            <p:txBody>
              <a:bodyPr/>
              <a:lstStyle/>
              <a:p>
                <a:r>
                  <a:rPr lang="en-US" dirty="0"/>
                  <a:t>The Poisson model is another GLM </a:t>
                </a:r>
              </a:p>
              <a:p>
                <a:r>
                  <a:rPr lang="en-US" dirty="0"/>
                  <a:t>Mean and variance 𝜇 </a:t>
                </a:r>
              </a:p>
              <a:p>
                <a:r>
                  <a:rPr lang="en-US" dirty="0"/>
                  <a:t>Link function: </a:t>
                </a:r>
                <a14:m>
                  <m:oMath xmlns:m="http://schemas.openxmlformats.org/officeDocument/2006/math">
                    <m:r>
                      <m:rPr>
                        <m:sty m:val="p"/>
                      </m:rPr>
                      <a:rPr lang="en-US">
                        <a:latin typeface="Cambria Math" panose="02040503050406030204" pitchFamily="18" charset="0"/>
                      </a:rPr>
                      <m:t>log</m:t>
                    </m:r>
                    <m:r>
                      <a:rPr lang="en-US">
                        <a:latin typeface="Cambria Math" panose="02040503050406030204" pitchFamily="18" charset="0"/>
                      </a:rPr>
                      <m:t>(</m:t>
                    </m:r>
                    <m:r>
                      <a:rPr lang="en-US" i="1">
                        <a:latin typeface="Cambria Math" panose="02040503050406030204" pitchFamily="18" charset="0"/>
                      </a:rPr>
                      <m:t>𝜇</m:t>
                    </m:r>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oMath>
                </a14:m>
                <a:r>
                  <a:rPr lang="en-US" dirty="0"/>
                  <a:t>, so that </a:t>
                </a:r>
                <a14:m>
                  <m:oMath xmlns:m="http://schemas.openxmlformats.org/officeDocument/2006/math">
                    <m:r>
                      <a:rPr lang="en-US" i="1">
                        <a:latin typeface="Cambria Math" panose="02040503050406030204" pitchFamily="18" charset="0"/>
                      </a:rPr>
                      <m:t>𝜇</m:t>
                    </m:r>
                    <m:r>
                      <a:rPr lang="en-US">
                        <a:latin typeface="Cambria Math" panose="02040503050406030204" pitchFamily="18" charset="0"/>
                      </a:rPr>
                      <m:t>=</m:t>
                    </m:r>
                    <m:r>
                      <m:rPr>
                        <m:sty m:val="p"/>
                      </m:rPr>
                      <a:rPr lang="en-US">
                        <a:latin typeface="Cambria Math" panose="02040503050406030204" pitchFamily="18" charset="0"/>
                      </a:rPr>
                      <m:t>exp</m:t>
                    </m:r>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r>
                      <a:rPr lang="en-US">
                        <a:latin typeface="Cambria Math" panose="02040503050406030204" pitchFamily="18" charset="0"/>
                      </a:rPr>
                      <m:t>)=</m:t>
                    </m:r>
                    <m:r>
                      <m:rPr>
                        <m:sty m:val="p"/>
                      </m:rPr>
                      <a:rPr lang="en-US">
                        <a:latin typeface="Cambria Math" panose="02040503050406030204" pitchFamily="18" charset="0"/>
                      </a:rPr>
                      <m:t>exp</m:t>
                    </m:r>
                    <m:r>
                      <a:rPr lang="en-US">
                        <a:latin typeface="Cambria Math" panose="02040503050406030204" pitchFamily="18" charset="0"/>
                      </a:rPr>
                      <m:t>(</m:t>
                    </m:r>
                    <m:r>
                      <a:rPr lang="en-US" i="1">
                        <a:latin typeface="Cambria Math" panose="02040503050406030204" pitchFamily="18" charset="0"/>
                      </a:rPr>
                      <m:t>𝜂</m:t>
                    </m:r>
                    <m:r>
                      <a:rPr lang="en-US">
                        <a:latin typeface="Cambria Math" panose="02040503050406030204" pitchFamily="18" charset="0"/>
                      </a:rPr>
                      <m:t>)</m:t>
                    </m:r>
                  </m:oMath>
                </a14:m>
                <a:endParaRPr lang="en-US" dirty="0"/>
              </a:p>
              <a:p>
                <a:r>
                  <a:rPr lang="en-US" dirty="0"/>
                  <a:t>For </a:t>
                </a:r>
                <a14:m>
                  <m:oMath xmlns:m="http://schemas.openxmlformats.org/officeDocument/2006/math">
                    <m:r>
                      <a:rPr lang="en-US" i="1">
                        <a:latin typeface="Cambria Math" panose="02040503050406030204" pitchFamily="18" charset="0"/>
                      </a:rPr>
                      <m:t>𝑦</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d>
                  </m:oMath>
                </a14:m>
                <a:r>
                  <a:rPr lang="en-US" dirty="0"/>
                  <a:t>:</a:t>
                </a:r>
                <a:br>
                  <a:rPr lang="en-US" dirty="0"/>
                </a:br>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𝛽</m:t>
                    </m:r>
                    <m:r>
                      <a:rPr lang="en-US">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r>
                          <a:rPr lang="en-US">
                            <a:latin typeface="Cambria Math" panose="02040503050406030204" pitchFamily="18" charset="0"/>
                          </a:rPr>
                          <m:t> </m:t>
                        </m:r>
                      </m:e>
                    </m:nary>
                    <m:f>
                      <m:fPr>
                        <m:ctrlPr>
                          <a:rPr lang="en-US"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𝑦</m:t>
                        </m:r>
                        <m:r>
                          <a:rPr lang="en-US">
                            <a:latin typeface="Cambria Math" panose="02040503050406030204" pitchFamily="18" charset="0"/>
                          </a:rPr>
                          <m:t>!</m:t>
                        </m:r>
                      </m:den>
                    </m:f>
                    <m:r>
                      <m:rPr>
                        <m:sty m:val="p"/>
                      </m:rPr>
                      <a:rPr lang="en-US">
                        <a:latin typeface="Cambria Math" panose="02040503050406030204" pitchFamily="18" charset="0"/>
                      </a:rPr>
                      <m:t>exp</m:t>
                    </m:r>
                    <m:d>
                      <m:dPr>
                        <m:ctrlPr>
                          <a:rPr lang="en-US" i="1">
                            <a:latin typeface="Cambria Math" panose="02040503050406030204" pitchFamily="18" charset="0"/>
                          </a:rPr>
                        </m:ctrlPr>
                      </m:dPr>
                      <m:e>
                        <m:r>
                          <a:rPr lang="en-US" i="1">
                            <a:latin typeface="Cambria Math" panose="02040503050406030204" pitchFamily="18" charset="0"/>
                          </a:rPr>
                          <m:t>−</m:t>
                        </m:r>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e>
                    </m:d>
                    <m:sSup>
                      <m:sSupPr>
                        <m:ctrlPr>
                          <a:rPr lang="en-US" i="1">
                            <a:latin typeface="Cambria Math" panose="02040503050406030204" pitchFamily="18" charset="0"/>
                          </a:rPr>
                        </m:ctrlPr>
                      </m:sSupPr>
                      <m:e>
                        <m:d>
                          <m:dPr>
                            <m:ctrlPr>
                              <a:rPr lang="en-US" i="1">
                                <a:latin typeface="Cambria Math" panose="02040503050406030204" pitchFamily="18" charset="0"/>
                              </a:rPr>
                            </m:ctrlPr>
                          </m:dPr>
                          <m:e>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e>
                            </m:d>
                          </m:e>
                        </m:d>
                      </m:e>
                      <m:sup>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up>
                    </m:sSup>
                  </m:oMath>
                </a14:m>
                <a:endParaRPr lang="en-US" dirty="0"/>
              </a:p>
              <a:p>
                <a:pPr marL="0" indent="0">
                  <a:buNone/>
                </a:pPr>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𝛽</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m:t>
                        </m:r>
                      </m:sub>
                    </m:sSub>
                  </m:oMath>
                </a14:m>
                <a:r>
                  <a:rPr lang="en-US" dirty="0"/>
                  <a:t>.</a:t>
                </a:r>
              </a:p>
            </p:txBody>
          </p:sp>
        </mc:Choice>
        <mc:Fallback>
          <p:sp>
            <p:nvSpPr>
              <p:cNvPr id="3" name="Content Placeholder 2">
                <a:extLst>
                  <a:ext uri="{FF2B5EF4-FFF2-40B4-BE49-F238E27FC236}">
                    <a16:creationId xmlns:a16="http://schemas.microsoft.com/office/drawing/2014/main" id="{350021FA-0709-67B0-F041-F5ED780E1F40}"/>
                  </a:ext>
                </a:extLst>
              </p:cNvPr>
              <p:cNvSpPr>
                <a:spLocks noGrp="1" noRot="1" noChangeAspect="1" noMove="1" noResize="1" noEditPoints="1" noAdjustHandles="1" noChangeArrowheads="1" noChangeShapeType="1" noTextEdit="1"/>
              </p:cNvSpPr>
              <p:nvPr>
                <p:ph idx="1"/>
              </p:nvPr>
            </p:nvSpPr>
            <p:spPr>
              <a:blipFill>
                <a:blip r:embed="rId3"/>
                <a:stretch>
                  <a:fillRect l="-1104" t="-1657" b="-26888"/>
                </a:stretch>
              </a:blipFill>
            </p:spPr>
            <p:txBody>
              <a:bodyPr/>
              <a:lstStyle/>
              <a:p>
                <a:r>
                  <a:rPr lang="en-US">
                    <a:noFill/>
                  </a:rPr>
                  <a:t> </a:t>
                </a:r>
              </a:p>
            </p:txBody>
          </p:sp>
        </mc:Fallback>
      </mc:AlternateContent>
    </p:spTree>
    <p:extLst>
      <p:ext uri="{BB962C8B-B14F-4D97-AF65-F5344CB8AC3E}">
        <p14:creationId xmlns:p14="http://schemas.microsoft.com/office/powerpoint/2010/main" val="175324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7" ma:contentTypeDescription="Create a new document." ma:contentTypeScope="" ma:versionID="76077723e4e34c3b5aeef4b04efa78bf">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9e363e40d36e188a1c3db48bbcaf99f"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Props1.xml><?xml version="1.0" encoding="utf-8"?>
<ds:datastoreItem xmlns:ds="http://schemas.openxmlformats.org/officeDocument/2006/customXml" ds:itemID="{BFA838ED-C12F-4A42-8E88-98BAC73D2147}">
  <ds:schemaRefs>
    <ds:schemaRef ds:uri="http://schemas.microsoft.com/sharepoint/v3/contenttype/forms"/>
  </ds:schemaRefs>
</ds:datastoreItem>
</file>

<file path=customXml/itemProps2.xml><?xml version="1.0" encoding="utf-8"?>
<ds:datastoreItem xmlns:ds="http://schemas.openxmlformats.org/officeDocument/2006/customXml" ds:itemID="{44A6807C-3F3E-4BD8-ACAC-427514904982}"/>
</file>

<file path=customXml/itemProps3.xml><?xml version="1.0" encoding="utf-8"?>
<ds:datastoreItem xmlns:ds="http://schemas.openxmlformats.org/officeDocument/2006/customXml" ds:itemID="{3C6A4EEA-2556-441D-B20B-0657893061DE}">
  <ds:schemaRefs>
    <ds:schemaRef ds:uri="http://schemas.microsoft.com/office/2006/metadata/properties"/>
    <ds:schemaRef ds:uri="http://schemas.microsoft.com/office/infopath/2007/PartnerControls"/>
    <ds:schemaRef ds:uri="5e41b080-9453-459c-bb93-b19be7335f42"/>
    <ds:schemaRef ds:uri="4e58ebf2-e4df-4cd3-9186-1e42b3ede124"/>
  </ds:schemaRefs>
</ds:datastoreItem>
</file>

<file path=docProps/app.xml><?xml version="1.0" encoding="utf-8"?>
<Properties xmlns="http://schemas.openxmlformats.org/officeDocument/2006/extended-properties" xmlns:vt="http://schemas.openxmlformats.org/officeDocument/2006/docPropsVTypes">
  <Template/>
  <TotalTime>9478</TotalTime>
  <Words>5007</Words>
  <Application>Microsoft Macintosh PowerPoint</Application>
  <PresentationFormat>Custom</PresentationFormat>
  <Paragraphs>386</Paragraphs>
  <Slides>30</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.AppleSystemUIFontMonospaced</vt:lpstr>
      <vt:lpstr>.SF NS</vt:lpstr>
      <vt:lpstr>Aptos</vt:lpstr>
      <vt:lpstr>Arial</vt:lpstr>
      <vt:lpstr>Cambria Math</vt:lpstr>
      <vt:lpstr>CMMI10</vt:lpstr>
      <vt:lpstr>CMMI7</vt:lpstr>
      <vt:lpstr>CMR10</vt:lpstr>
      <vt:lpstr>CMR7</vt:lpstr>
      <vt:lpstr>Consolas</vt:lpstr>
      <vt:lpstr>Wingdings 2</vt:lpstr>
      <vt:lpstr>Breeze</vt:lpstr>
      <vt:lpstr>Bayesian Inference</vt:lpstr>
      <vt:lpstr>Generalized Linear Models</vt:lpstr>
      <vt:lpstr>Last Time</vt:lpstr>
      <vt:lpstr>Objectives</vt:lpstr>
      <vt:lpstr>Topics to Review</vt:lpstr>
      <vt:lpstr>Generalized Linear Models (GLMs)</vt:lpstr>
      <vt:lpstr>Generalized Linear Models</vt:lpstr>
      <vt:lpstr>Standard GLM: Linear Regression</vt:lpstr>
      <vt:lpstr>Standard GLM: Poisson</vt:lpstr>
      <vt:lpstr>Standard GLM: Binomial</vt:lpstr>
      <vt:lpstr>Some standard GLMs</vt:lpstr>
      <vt:lpstr>Overdispersion</vt:lpstr>
      <vt:lpstr>Canonical Link Functions and Offsets</vt:lpstr>
      <vt:lpstr>Offset Example</vt:lpstr>
      <vt:lpstr>Interpreting GLM Parameters</vt:lpstr>
      <vt:lpstr>Translate Effects</vt:lpstr>
      <vt:lpstr>Priors in GLM</vt:lpstr>
      <vt:lpstr>Priors in GLM</vt:lpstr>
      <vt:lpstr>Estimating Posterior Distributions</vt:lpstr>
      <vt:lpstr>Normal Approximation in GLMs</vt:lpstr>
      <vt:lpstr>Approximation</vt:lpstr>
      <vt:lpstr>Solving</vt:lpstr>
      <vt:lpstr>Example</vt:lpstr>
      <vt:lpstr>Example</vt:lpstr>
      <vt:lpstr>Multinomial Data</vt:lpstr>
      <vt:lpstr>Recall Module 3 Material</vt:lpstr>
      <vt:lpstr>Standard Parameterization &amp; Sampling</vt:lpstr>
      <vt:lpstr>Models for multinomial responses</vt:lpstr>
      <vt:lpstr>R function for Bayesian GLM</vt:lpstr>
      <vt:lpstr>Next Time</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Sandra Laporte</dc:creator>
  <cp:keywords/>
  <dc:description/>
  <cp:lastModifiedBy>Jamshidi, Sara (She/Her/Hers)</cp:lastModifiedBy>
  <cp:revision>25</cp:revision>
  <dcterms:created xsi:type="dcterms:W3CDTF">2019-02-13T16:04:21Z</dcterms:created>
  <dcterms:modified xsi:type="dcterms:W3CDTF">2024-07-31T06:47:14Z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y fmtid="{D5CDD505-2E9C-101B-9397-08002B2CF9AE}" pid="3" name="MediaServiceImageTags">
    <vt:lpwstr/>
  </property>
  <property fmtid="{D5CDD505-2E9C-101B-9397-08002B2CF9AE}" pid="4" name="MSIP_Label_f2dee603-0001-4639-81f8-0608a53322f1_Enabled">
    <vt:lpwstr>true</vt:lpwstr>
  </property>
  <property fmtid="{D5CDD505-2E9C-101B-9397-08002B2CF9AE}" pid="5" name="MSIP_Label_f2dee603-0001-4639-81f8-0608a53322f1_SetDate">
    <vt:lpwstr>2024-06-24T03:34:40Z</vt:lpwstr>
  </property>
  <property fmtid="{D5CDD505-2E9C-101B-9397-08002B2CF9AE}" pid="6" name="MSIP_Label_f2dee603-0001-4639-81f8-0608a53322f1_Method">
    <vt:lpwstr>Standard</vt:lpwstr>
  </property>
  <property fmtid="{D5CDD505-2E9C-101B-9397-08002B2CF9AE}" pid="7" name="MSIP_Label_f2dee603-0001-4639-81f8-0608a53322f1_Name">
    <vt:lpwstr>defa4170-0d19-0005-0004-bc88714345d2</vt:lpwstr>
  </property>
  <property fmtid="{D5CDD505-2E9C-101B-9397-08002B2CF9AE}" pid="8" name="MSIP_Label_f2dee603-0001-4639-81f8-0608a53322f1_SiteId">
    <vt:lpwstr>b4478c05-3dd9-4e06-a7fb-5dcf72bd44ee</vt:lpwstr>
  </property>
  <property fmtid="{D5CDD505-2E9C-101B-9397-08002B2CF9AE}" pid="9" name="MSIP_Label_f2dee603-0001-4639-81f8-0608a53322f1_ActionId">
    <vt:lpwstr>a5a42784-79e3-4cb6-a6c1-d59028c560ef</vt:lpwstr>
  </property>
  <property fmtid="{D5CDD505-2E9C-101B-9397-08002B2CF9AE}" pid="10" name="MSIP_Label_f2dee603-0001-4639-81f8-0608a53322f1_ContentBits">
    <vt:lpwstr>0</vt:lpwstr>
  </property>
</Properties>
</file>