
<file path=[Content_Types].xml><?xml version="1.0" encoding="utf-8"?>
<Types xmlns="http://schemas.openxmlformats.org/package/2006/content-types">
  <Default Extension="jpeg" ContentType="image/jpeg"/>
  <Default Extension="jpg" ContentType="application/octet-stream"/>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7" r:id="rId4"/>
  </p:sldMasterIdLst>
  <p:notesMasterIdLst>
    <p:notesMasterId r:id="rId26"/>
  </p:notesMasterIdLst>
  <p:sldIdLst>
    <p:sldId id="259" r:id="rId5"/>
    <p:sldId id="262" r:id="rId6"/>
    <p:sldId id="263" r:id="rId7"/>
    <p:sldId id="264" r:id="rId8"/>
    <p:sldId id="273" r:id="rId9"/>
    <p:sldId id="274" r:id="rId10"/>
    <p:sldId id="275" r:id="rId11"/>
    <p:sldId id="276" r:id="rId12"/>
    <p:sldId id="277" r:id="rId13"/>
    <p:sldId id="278" r:id="rId14"/>
    <p:sldId id="279" r:id="rId15"/>
    <p:sldId id="280" r:id="rId16"/>
    <p:sldId id="281" r:id="rId17"/>
    <p:sldId id="282" r:id="rId18"/>
    <p:sldId id="283" r:id="rId19"/>
    <p:sldId id="284" r:id="rId20"/>
    <p:sldId id="286" r:id="rId21"/>
    <p:sldId id="288" r:id="rId22"/>
    <p:sldId id="289" r:id="rId23"/>
    <p:sldId id="287" r:id="rId24"/>
    <p:sldId id="265" r:id="rId25"/>
  </p:sldIdLst>
  <p:sldSz cx="18288000" cy="10287000"/>
  <p:notesSz cx="6858000" cy="9144000"/>
  <p:defaultTextStyle>
    <a:defPPr>
      <a:defRPr lang="en-US"/>
    </a:defPPr>
    <a:lvl1pPr algn="l" defTabSz="9144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914400" algn="l" defTabSz="9144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1828800" algn="l" defTabSz="9144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2743200" algn="l" defTabSz="9144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3657600" algn="l" defTabSz="9144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4572000" algn="l" defTabSz="18288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5486400" algn="l" defTabSz="18288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6400800" algn="l" defTabSz="18288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7315200" algn="l" defTabSz="18288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240" userDrawn="1">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70609A-D6D1-4398-8205-3727AD454177}" v="1" dt="2023-05-09T15:11:37.596"/>
    <p1510:client id="{6AD5E037-7EB6-5E87-6C38-A6EA964E9895}" v="3" dt="2023-09-10T20:07:15.1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54"/>
    <p:restoredTop sz="79320"/>
  </p:normalViewPr>
  <p:slideViewPr>
    <p:cSldViewPr snapToGrid="0" snapToObjects="1">
      <p:cViewPr varScale="1">
        <p:scale>
          <a:sx n="67" d="100"/>
          <a:sy n="67" d="100"/>
        </p:scale>
        <p:origin x="296" y="168"/>
      </p:cViewPr>
      <p:guideLst>
        <p:guide orient="horz" pos="3240"/>
        <p:guide pos="57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rosen@iit.edu" userId="S::urn:spo:guest#jrosen@iit.edu::" providerId="AD" clId="Web-{6AD5E037-7EB6-5E87-6C38-A6EA964E9895}"/>
    <pc:docChg chg="modSld">
      <pc:chgData name="jrosen@iit.edu" userId="S::urn:spo:guest#jrosen@iit.edu::" providerId="AD" clId="Web-{6AD5E037-7EB6-5E87-6C38-A6EA964E9895}" dt="2023-09-10T20:07:15.134" v="2" actId="20577"/>
      <pc:docMkLst>
        <pc:docMk/>
      </pc:docMkLst>
      <pc:sldChg chg="modSp">
        <pc:chgData name="jrosen@iit.edu" userId="S::urn:spo:guest#jrosen@iit.edu::" providerId="AD" clId="Web-{6AD5E037-7EB6-5E87-6C38-A6EA964E9895}" dt="2023-09-10T20:07:15.134" v="2" actId="20577"/>
        <pc:sldMkLst>
          <pc:docMk/>
          <pc:sldMk cId="0" sldId="260"/>
        </pc:sldMkLst>
        <pc:spChg chg="mod">
          <ac:chgData name="jrosen@iit.edu" userId="S::urn:spo:guest#jrosen@iit.edu::" providerId="AD" clId="Web-{6AD5E037-7EB6-5E87-6C38-A6EA964E9895}" dt="2023-09-10T20:07:15.134" v="2" actId="20577"/>
          <ac:spMkLst>
            <pc:docMk/>
            <pc:sldMk cId="0" sldId="260"/>
            <ac:spMk id="5121" creationId="{4201BE09-6437-8CAC-DA00-D42CB41E2B9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77AD0C-12B3-7D49-8AB1-3CDD1B339C77}" type="datetimeFigureOut">
              <a:rPr lang="en-US" smtClean="0"/>
              <a:t>7/21/24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5E4751-2FA4-1F40-84D6-9A2F118C7913}" type="slidenum">
              <a:rPr lang="en-US" smtClean="0"/>
              <a:t>‹#›</a:t>
            </a:fld>
            <a:endParaRPr lang="en-US"/>
          </a:p>
        </p:txBody>
      </p:sp>
    </p:spTree>
    <p:extLst>
      <p:ext uri="{BB962C8B-B14F-4D97-AF65-F5344CB8AC3E}">
        <p14:creationId xmlns:p14="http://schemas.microsoft.com/office/powerpoint/2010/main" val="2995832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Lesson 3 of module 5 of Bayesian Inference</a:t>
            </a:r>
          </a:p>
        </p:txBody>
      </p:sp>
      <p:sp>
        <p:nvSpPr>
          <p:cNvPr id="4" name="Slide Number Placeholder 3"/>
          <p:cNvSpPr>
            <a:spLocks noGrp="1"/>
          </p:cNvSpPr>
          <p:nvPr>
            <p:ph type="sldNum" sz="quarter" idx="5"/>
          </p:nvPr>
        </p:nvSpPr>
        <p:spPr/>
        <p:txBody>
          <a:bodyPr/>
          <a:lstStyle/>
          <a:p>
            <a:fld id="{EA5E4751-2FA4-1F40-84D6-9A2F118C7913}" type="slidenum">
              <a:rPr lang="en-US" smtClean="0"/>
              <a:t>1</a:t>
            </a:fld>
            <a:endParaRPr lang="en-US"/>
          </a:p>
        </p:txBody>
      </p:sp>
    </p:spTree>
    <p:extLst>
      <p:ext uri="{BB962C8B-B14F-4D97-AF65-F5344CB8AC3E}">
        <p14:creationId xmlns:p14="http://schemas.microsoft.com/office/powerpoint/2010/main" val="1111986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MR10"/>
              </a:rPr>
              <a:t>A cursory examination of data may at first suggest that some coaching programs have moderate effects (in the range 18–28 points), most have small effects (0–12 points), and two have small negative effects; however, when we take note of the standard errors of these estimated effects, we see that it is difficult statistically to distinguish between any of the experiments. For example, treating each experiment separately and applying the simple normal analysis in each yields 95% posterior intervals that all overlap substantially. </a:t>
            </a:r>
            <a:endParaRPr lang="en-US" dirty="0"/>
          </a:p>
          <a:p>
            <a:endParaRPr lang="en-US" dirty="0"/>
          </a:p>
        </p:txBody>
      </p:sp>
      <p:sp>
        <p:nvSpPr>
          <p:cNvPr id="4" name="Slide Number Placeholder 3"/>
          <p:cNvSpPr>
            <a:spLocks noGrp="1"/>
          </p:cNvSpPr>
          <p:nvPr>
            <p:ph type="sldNum" sz="quarter" idx="5"/>
          </p:nvPr>
        </p:nvSpPr>
        <p:spPr/>
        <p:txBody>
          <a:bodyPr/>
          <a:lstStyle/>
          <a:p>
            <a:fld id="{EA5E4751-2FA4-1F40-84D6-9A2F118C7913}" type="slidenum">
              <a:rPr lang="en-US" smtClean="0"/>
              <a:t>10</a:t>
            </a:fld>
            <a:endParaRPr lang="en-US"/>
          </a:p>
        </p:txBody>
      </p:sp>
    </p:spTree>
    <p:extLst>
      <p:ext uri="{BB962C8B-B14F-4D97-AF65-F5344CB8AC3E}">
        <p14:creationId xmlns:p14="http://schemas.microsoft.com/office/powerpoint/2010/main" val="1613964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E0E0E"/>
                </a:solidFill>
                <a:effectLst/>
                <a:latin typeface=".SF NS"/>
              </a:rPr>
              <a:t>The general overlap in posterior intervals suggests that all experiments might estimate the same quantity. Under this hypothesis, we treat the data as eight normally distributed observations with known variances.</a:t>
            </a:r>
          </a:p>
          <a:p>
            <a:endParaRPr lang="en-US" dirty="0"/>
          </a:p>
        </p:txBody>
      </p:sp>
      <p:sp>
        <p:nvSpPr>
          <p:cNvPr id="4" name="Slide Number Placeholder 3"/>
          <p:cNvSpPr>
            <a:spLocks noGrp="1"/>
          </p:cNvSpPr>
          <p:nvPr>
            <p:ph type="sldNum" sz="quarter" idx="5"/>
          </p:nvPr>
        </p:nvSpPr>
        <p:spPr/>
        <p:txBody>
          <a:bodyPr/>
          <a:lstStyle/>
          <a:p>
            <a:fld id="{EA5E4751-2FA4-1F40-84D6-9A2F118C7913}" type="slidenum">
              <a:rPr lang="en-US" smtClean="0"/>
              <a:t>11</a:t>
            </a:fld>
            <a:endParaRPr lang="en-US"/>
          </a:p>
        </p:txBody>
      </p:sp>
    </p:spTree>
    <p:extLst>
      <p:ext uri="{BB962C8B-B14F-4D97-AF65-F5344CB8AC3E}">
        <p14:creationId xmlns:p14="http://schemas.microsoft.com/office/powerpoint/2010/main" val="20165012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E0E0E"/>
                </a:solidFill>
                <a:effectLst/>
                <a:latin typeface=".SF NS"/>
              </a:rPr>
              <a:t>The pooled estimate for the common coaching effect in the schools is 7.7 points with a standard error of 4.1. The 95% posterior interval is [-0.5, 15.9], suggesting no significant effect.</a:t>
            </a:r>
          </a:p>
          <a:p>
            <a:endParaRPr lang="en-US" dirty="0"/>
          </a:p>
        </p:txBody>
      </p:sp>
      <p:sp>
        <p:nvSpPr>
          <p:cNvPr id="4" name="Slide Number Placeholder 3"/>
          <p:cNvSpPr>
            <a:spLocks noGrp="1"/>
          </p:cNvSpPr>
          <p:nvPr>
            <p:ph type="sldNum" sz="quarter" idx="5"/>
          </p:nvPr>
        </p:nvSpPr>
        <p:spPr/>
        <p:txBody>
          <a:bodyPr/>
          <a:lstStyle/>
          <a:p>
            <a:fld id="{EA5E4751-2FA4-1F40-84D6-9A2F118C7913}" type="slidenum">
              <a:rPr lang="en-US" smtClean="0"/>
              <a:t>12</a:t>
            </a:fld>
            <a:endParaRPr lang="en-US"/>
          </a:p>
        </p:txBody>
      </p:sp>
    </p:spTree>
    <p:extLst>
      <p:ext uri="{BB962C8B-B14F-4D97-AF65-F5344CB8AC3E}">
        <p14:creationId xmlns:p14="http://schemas.microsoft.com/office/powerpoint/2010/main" val="33049465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E0E0E"/>
                </a:solidFill>
                <a:effectLst/>
                <a:latin typeface=".SF NS"/>
              </a:rPr>
              <a:t>Both separate and pooled estimates set us up for an assessment that appears too simplistic. We then compute the posterior distribution of the effects based on the normal model.</a:t>
            </a:r>
          </a:p>
          <a:p>
            <a:endParaRPr lang="en-US" dirty="0"/>
          </a:p>
        </p:txBody>
      </p:sp>
      <p:sp>
        <p:nvSpPr>
          <p:cNvPr id="4" name="Slide Number Placeholder 3"/>
          <p:cNvSpPr>
            <a:spLocks noGrp="1"/>
          </p:cNvSpPr>
          <p:nvPr>
            <p:ph type="sldNum" sz="quarter" idx="5"/>
          </p:nvPr>
        </p:nvSpPr>
        <p:spPr/>
        <p:txBody>
          <a:bodyPr/>
          <a:lstStyle/>
          <a:p>
            <a:fld id="{EA5E4751-2FA4-1F40-84D6-9A2F118C7913}" type="slidenum">
              <a:rPr lang="en-US" smtClean="0"/>
              <a:t>13</a:t>
            </a:fld>
            <a:endParaRPr lang="en-US"/>
          </a:p>
        </p:txBody>
      </p:sp>
    </p:spTree>
    <p:extLst>
      <p:ext uri="{BB962C8B-B14F-4D97-AF65-F5344CB8AC3E}">
        <p14:creationId xmlns:p14="http://schemas.microsoft.com/office/powerpoint/2010/main" val="42174372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 the left, we see the </a:t>
            </a:r>
            <a:r>
              <a:rPr lang="en-US" sz="1800" dirty="0">
                <a:effectLst/>
                <a:latin typeface="CMTI9"/>
              </a:rPr>
              <a:t>Marginal posterior density, </a:t>
            </a:r>
            <a:r>
              <a:rPr lang="en-US" sz="1800" dirty="0">
                <a:effectLst/>
                <a:latin typeface="CMMI9"/>
              </a:rPr>
              <a:t>p</a:t>
            </a:r>
            <a:r>
              <a:rPr lang="en-US" sz="1800" dirty="0">
                <a:effectLst/>
                <a:latin typeface="CMR9"/>
              </a:rPr>
              <a:t>(</a:t>
            </a:r>
            <a:r>
              <a:rPr lang="el-GR" sz="1800" dirty="0">
                <a:effectLst/>
                <a:latin typeface="CMMI9"/>
              </a:rPr>
              <a:t>τ</a:t>
            </a:r>
            <a:r>
              <a:rPr lang="el-GR" sz="1800" dirty="0">
                <a:effectLst/>
                <a:latin typeface="CMSY9"/>
              </a:rPr>
              <a:t>|</a:t>
            </a:r>
            <a:r>
              <a:rPr lang="en-US" sz="1800" dirty="0">
                <a:effectLst/>
                <a:latin typeface="CMMI9"/>
              </a:rPr>
              <a:t>y</a:t>
            </a:r>
            <a:r>
              <a:rPr lang="en-US" sz="1800" dirty="0">
                <a:effectLst/>
                <a:latin typeface="CMR9"/>
              </a:rPr>
              <a:t>)</a:t>
            </a:r>
            <a:r>
              <a:rPr lang="en-US" sz="1800" dirty="0">
                <a:effectLst/>
                <a:latin typeface="CMTI9"/>
              </a:rPr>
              <a:t>, for standard deviation of the population of school effects </a:t>
            </a:r>
            <a:r>
              <a:rPr lang="el-GR" sz="1800" dirty="0">
                <a:effectLst/>
                <a:latin typeface="CMMI9"/>
              </a:rPr>
              <a:t>θ</a:t>
            </a:r>
            <a:r>
              <a:rPr lang="en-US" sz="1800" dirty="0">
                <a:effectLst/>
                <a:latin typeface="CMMI6"/>
              </a:rPr>
              <a:t>j </a:t>
            </a:r>
            <a:r>
              <a:rPr lang="en-US" sz="1800" dirty="0">
                <a:effectLst/>
                <a:latin typeface="CMTI9"/>
              </a:rPr>
              <a:t>in the educational testing example. </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MTI9"/>
              </a:rPr>
              <a:t>Conditional posterior means of treatment effects, E</a:t>
            </a:r>
            <a:r>
              <a:rPr lang="en-US" sz="1800" dirty="0">
                <a:effectLst/>
                <a:latin typeface="CMR9"/>
              </a:rPr>
              <a:t>(</a:t>
            </a:r>
            <a:r>
              <a:rPr lang="el-GR" sz="1800" dirty="0">
                <a:effectLst/>
                <a:latin typeface="CMMI9"/>
              </a:rPr>
              <a:t>θ</a:t>
            </a:r>
            <a:r>
              <a:rPr lang="en-US" sz="1800" dirty="0">
                <a:effectLst/>
                <a:latin typeface="CMMI6"/>
              </a:rPr>
              <a:t>j </a:t>
            </a:r>
            <a:r>
              <a:rPr lang="en-US" sz="1800" dirty="0">
                <a:effectLst/>
                <a:latin typeface="CMSY9"/>
              </a:rPr>
              <a:t>|</a:t>
            </a:r>
            <a:r>
              <a:rPr lang="el-GR" sz="1800" dirty="0">
                <a:effectLst/>
                <a:latin typeface="CMMI9"/>
              </a:rPr>
              <a:t>τ, </a:t>
            </a:r>
            <a:r>
              <a:rPr lang="en-US" sz="1800" dirty="0">
                <a:effectLst/>
                <a:latin typeface="CMMI9"/>
              </a:rPr>
              <a:t>y</a:t>
            </a:r>
            <a:r>
              <a:rPr lang="en-US" sz="1800" dirty="0">
                <a:effectLst/>
                <a:latin typeface="CMR9"/>
              </a:rPr>
              <a:t>)</a:t>
            </a:r>
            <a:r>
              <a:rPr lang="en-US" sz="1800" dirty="0">
                <a:effectLst/>
                <a:latin typeface="CMTI9"/>
              </a:rPr>
              <a:t>, as functions of the between- school standard deviation </a:t>
            </a:r>
            <a:r>
              <a:rPr lang="el-GR" sz="1800" dirty="0">
                <a:effectLst/>
                <a:latin typeface="CMMI9"/>
              </a:rPr>
              <a:t>τ</a:t>
            </a:r>
            <a:r>
              <a:rPr lang="el-GR" sz="1800" dirty="0">
                <a:effectLst/>
                <a:latin typeface="CMTI9"/>
              </a:rPr>
              <a:t>, </a:t>
            </a:r>
            <a:r>
              <a:rPr lang="en-US" sz="1800" dirty="0">
                <a:effectLst/>
                <a:latin typeface="CMTI9"/>
              </a:rPr>
              <a:t>for the educational testing example. The line for school </a:t>
            </a:r>
            <a:r>
              <a:rPr lang="en-US" sz="1800" dirty="0">
                <a:effectLst/>
                <a:latin typeface="CMR9"/>
              </a:rPr>
              <a:t>C </a:t>
            </a:r>
            <a:r>
              <a:rPr lang="en-US" sz="1800" dirty="0">
                <a:effectLst/>
                <a:latin typeface="CMTI9"/>
              </a:rPr>
              <a:t>crosses the lines for </a:t>
            </a:r>
            <a:r>
              <a:rPr lang="en-US" sz="1800" dirty="0">
                <a:effectLst/>
                <a:latin typeface="CMR9"/>
              </a:rPr>
              <a:t>E </a:t>
            </a:r>
            <a:r>
              <a:rPr lang="en-US" sz="1800" dirty="0">
                <a:effectLst/>
                <a:latin typeface="CMTI9"/>
              </a:rPr>
              <a:t>and </a:t>
            </a:r>
            <a:r>
              <a:rPr lang="en-US" sz="1800" dirty="0">
                <a:effectLst/>
                <a:latin typeface="CMR9"/>
              </a:rPr>
              <a:t>F </a:t>
            </a:r>
            <a:r>
              <a:rPr lang="en-US" sz="1800" dirty="0">
                <a:effectLst/>
                <a:latin typeface="CMTI9"/>
              </a:rPr>
              <a:t>because </a:t>
            </a:r>
            <a:r>
              <a:rPr lang="en-US" sz="1800" dirty="0">
                <a:effectLst/>
                <a:latin typeface="CMR9"/>
              </a:rPr>
              <a:t>C </a:t>
            </a:r>
            <a:r>
              <a:rPr lang="en-US" sz="1800" dirty="0">
                <a:effectLst/>
                <a:latin typeface="CMTI9"/>
              </a:rPr>
              <a:t>has a higher measurement error (see Table 5.2) and its estimate is therefore shrunk more strongly toward the overall mean in the Bayesian analysis. </a:t>
            </a:r>
            <a:endParaRPr lang="en-US" dirty="0"/>
          </a:p>
          <a:p>
            <a:endParaRPr lang="en-US" dirty="0"/>
          </a:p>
        </p:txBody>
      </p:sp>
      <p:sp>
        <p:nvSpPr>
          <p:cNvPr id="4" name="Slide Number Placeholder 3"/>
          <p:cNvSpPr>
            <a:spLocks noGrp="1"/>
          </p:cNvSpPr>
          <p:nvPr>
            <p:ph type="sldNum" sz="quarter" idx="5"/>
          </p:nvPr>
        </p:nvSpPr>
        <p:spPr/>
        <p:txBody>
          <a:bodyPr/>
          <a:lstStyle/>
          <a:p>
            <a:fld id="{EA5E4751-2FA4-1F40-84D6-9A2F118C7913}" type="slidenum">
              <a:rPr lang="en-US" smtClean="0"/>
              <a:t>14</a:t>
            </a:fld>
            <a:endParaRPr lang="en-US"/>
          </a:p>
        </p:txBody>
      </p:sp>
    </p:spTree>
    <p:extLst>
      <p:ext uri="{BB962C8B-B14F-4D97-AF65-F5344CB8AC3E}">
        <p14:creationId xmlns:p14="http://schemas.microsoft.com/office/powerpoint/2010/main" val="39888553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0E0E0E"/>
                </a:solidFill>
                <a:effectLst/>
                <a:latin typeface=".SF NS"/>
              </a:rPr>
              <a:t>Trace Plots</a:t>
            </a:r>
            <a:r>
              <a:rPr lang="en-US" dirty="0">
                <a:solidFill>
                  <a:srgbClr val="0E0E0E"/>
                </a:solidFill>
                <a:effectLst/>
                <a:latin typeface=".SF NS"/>
              </a:rPr>
              <a:t>: Trace plots are used to diagnose the convergence of the MCMC algorithm. They show the sampled values of each parameter across the iterations of the MCMC chains. A well-mixed and stationary trace plot, where the chains move freely around the parameter space, indicates good convergence. Conversely, patterns or trends in the trace plots might indicate issues with convergence.</a:t>
            </a:r>
          </a:p>
          <a:p>
            <a:endParaRPr lang="en-US" dirty="0"/>
          </a:p>
          <a:p>
            <a:r>
              <a:rPr lang="en-US" dirty="0"/>
              <a:t>Here are results summarizing the </a:t>
            </a:r>
            <a:r>
              <a:rPr lang="en-US" dirty="0" err="1"/>
              <a:t>postierior</a:t>
            </a:r>
            <a:r>
              <a:rPr lang="en-US" dirty="0"/>
              <a:t> distribution with respect to the </a:t>
            </a:r>
            <a:r>
              <a:rPr lang="en-US" dirty="0" err="1"/>
              <a:t>theta_js</a:t>
            </a:r>
            <a:r>
              <a:rPr lang="en-US" dirty="0"/>
              <a:t>. You may get slightly different numbers when you run your simulation and you’ll notice that these are distinct from the book. </a:t>
            </a:r>
          </a:p>
        </p:txBody>
      </p:sp>
      <p:sp>
        <p:nvSpPr>
          <p:cNvPr id="4" name="Slide Number Placeholder 3"/>
          <p:cNvSpPr>
            <a:spLocks noGrp="1"/>
          </p:cNvSpPr>
          <p:nvPr>
            <p:ph type="sldNum" sz="quarter" idx="5"/>
          </p:nvPr>
        </p:nvSpPr>
        <p:spPr/>
        <p:txBody>
          <a:bodyPr/>
          <a:lstStyle/>
          <a:p>
            <a:fld id="{EA5E4751-2FA4-1F40-84D6-9A2F118C7913}" type="slidenum">
              <a:rPr lang="en-US" smtClean="0"/>
              <a:t>15</a:t>
            </a:fld>
            <a:endParaRPr lang="en-US"/>
          </a:p>
        </p:txBody>
      </p:sp>
    </p:spTree>
    <p:extLst>
      <p:ext uri="{BB962C8B-B14F-4D97-AF65-F5344CB8AC3E}">
        <p14:creationId xmlns:p14="http://schemas.microsoft.com/office/powerpoint/2010/main" val="33557842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E0E0E"/>
                </a:solidFill>
                <a:effectLst/>
                <a:latin typeface=".SF NS"/>
              </a:rPr>
              <a:t>We use posterior predictive distributions to estimate future data from the current experiments, providing insights into the expected outcomes.</a:t>
            </a:r>
          </a:p>
        </p:txBody>
      </p:sp>
      <p:sp>
        <p:nvSpPr>
          <p:cNvPr id="4" name="Slide Number Placeholder 3"/>
          <p:cNvSpPr>
            <a:spLocks noGrp="1"/>
          </p:cNvSpPr>
          <p:nvPr>
            <p:ph type="sldNum" sz="quarter" idx="5"/>
          </p:nvPr>
        </p:nvSpPr>
        <p:spPr/>
        <p:txBody>
          <a:bodyPr/>
          <a:lstStyle/>
          <a:p>
            <a:fld id="{EA5E4751-2FA4-1F40-84D6-9A2F118C7913}" type="slidenum">
              <a:rPr lang="en-US" smtClean="0"/>
              <a:t>16</a:t>
            </a:fld>
            <a:endParaRPr lang="en-US"/>
          </a:p>
        </p:txBody>
      </p:sp>
    </p:spTree>
    <p:extLst>
      <p:ext uri="{BB962C8B-B14F-4D97-AF65-F5344CB8AC3E}">
        <p14:creationId xmlns:p14="http://schemas.microsoft.com/office/powerpoint/2010/main" val="39144633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E0E0E"/>
                </a:solidFill>
                <a:effectLst/>
                <a:latin typeface=".SF NS"/>
              </a:rPr>
              <a:t>Similarly, we estimate future data from future experiments with new sample sizes using posterior predictive distributions.</a:t>
            </a:r>
          </a:p>
        </p:txBody>
      </p:sp>
      <p:sp>
        <p:nvSpPr>
          <p:cNvPr id="4" name="Slide Number Placeholder 3"/>
          <p:cNvSpPr>
            <a:spLocks noGrp="1"/>
          </p:cNvSpPr>
          <p:nvPr>
            <p:ph type="sldNum" sz="quarter" idx="5"/>
          </p:nvPr>
        </p:nvSpPr>
        <p:spPr/>
        <p:txBody>
          <a:bodyPr/>
          <a:lstStyle/>
          <a:p>
            <a:fld id="{EA5E4751-2FA4-1F40-84D6-9A2F118C7913}" type="slidenum">
              <a:rPr lang="en-US" smtClean="0"/>
              <a:t>17</a:t>
            </a:fld>
            <a:endParaRPr lang="en-US"/>
          </a:p>
        </p:txBody>
      </p:sp>
    </p:spTree>
    <p:extLst>
      <p:ext uri="{BB962C8B-B14F-4D97-AF65-F5344CB8AC3E}">
        <p14:creationId xmlns:p14="http://schemas.microsoft.com/office/powerpoint/2010/main" val="29437965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E0E0E"/>
                </a:solidFill>
                <a:effectLst/>
                <a:latin typeface=".SF NS"/>
              </a:rPr>
              <a:t>Pairs plots (scatterplot matrices) are useful diagnostic tools for assessing the quality of a Bayesian model’s sampling process. They allow you to visualize pairwise relationships between parameters and identify potential issues such as divergent transitions, strong correlations, or non-converging chains.</a:t>
            </a:r>
            <a:endParaRPr lang="en-US" b="1" dirty="0">
              <a:solidFill>
                <a:srgbClr val="0E0E0E"/>
              </a:solidFill>
              <a:effectLst/>
              <a:latin typeface=".SF NS"/>
            </a:endParaRPr>
          </a:p>
          <a:p>
            <a:endParaRPr lang="en-US" b="1" dirty="0">
              <a:solidFill>
                <a:srgbClr val="0E0E0E"/>
              </a:solidFill>
              <a:effectLst/>
              <a:latin typeface=".SF NS"/>
            </a:endParaRPr>
          </a:p>
          <a:p>
            <a:r>
              <a:rPr lang="en-US" b="1" dirty="0">
                <a:solidFill>
                  <a:srgbClr val="0E0E0E"/>
                </a:solidFill>
                <a:effectLst/>
                <a:latin typeface=".SF NS"/>
              </a:rPr>
              <a:t>Diagonal Panels</a:t>
            </a:r>
            <a:r>
              <a:rPr lang="en-US" dirty="0">
                <a:solidFill>
                  <a:srgbClr val="0E0E0E"/>
                </a:solidFill>
                <a:effectLst/>
                <a:latin typeface=".SF NS"/>
              </a:rPr>
              <a:t>: These panels show the histograms or kernel density plots of the marginal distributions of each parameter.</a:t>
            </a:r>
          </a:p>
          <a:p>
            <a:r>
              <a:rPr lang="en-US" dirty="0">
                <a:solidFill>
                  <a:srgbClr val="0E0E0E"/>
                </a:solidFill>
                <a:effectLst/>
                <a:latin typeface=".SF NS"/>
              </a:rPr>
              <a:t>• </a:t>
            </a:r>
            <a:r>
              <a:rPr lang="en-US" b="1" dirty="0">
                <a:solidFill>
                  <a:srgbClr val="0E0E0E"/>
                </a:solidFill>
                <a:effectLst/>
                <a:latin typeface=".SF NS"/>
              </a:rPr>
              <a:t>Off-Diagonal Panels</a:t>
            </a:r>
            <a:r>
              <a:rPr lang="en-US" dirty="0">
                <a:solidFill>
                  <a:srgbClr val="0E0E0E"/>
                </a:solidFill>
                <a:effectLst/>
                <a:latin typeface=".SF NS"/>
              </a:rPr>
              <a:t>: These panels show scatterplots of pairs of parameters.</a:t>
            </a:r>
          </a:p>
          <a:p>
            <a:endParaRPr lang="en-US" dirty="0"/>
          </a:p>
        </p:txBody>
      </p:sp>
      <p:sp>
        <p:nvSpPr>
          <p:cNvPr id="4" name="Slide Number Placeholder 3"/>
          <p:cNvSpPr>
            <a:spLocks noGrp="1"/>
          </p:cNvSpPr>
          <p:nvPr>
            <p:ph type="sldNum" sz="quarter" idx="5"/>
          </p:nvPr>
        </p:nvSpPr>
        <p:spPr/>
        <p:txBody>
          <a:bodyPr/>
          <a:lstStyle/>
          <a:p>
            <a:fld id="{EA5E4751-2FA4-1F40-84D6-9A2F118C7913}" type="slidenum">
              <a:rPr lang="en-US" smtClean="0"/>
              <a:t>18</a:t>
            </a:fld>
            <a:endParaRPr lang="en-US"/>
          </a:p>
        </p:txBody>
      </p:sp>
    </p:spTree>
    <p:extLst>
      <p:ext uri="{BB962C8B-B14F-4D97-AF65-F5344CB8AC3E}">
        <p14:creationId xmlns:p14="http://schemas.microsoft.com/office/powerpoint/2010/main" val="5944571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E0E0E"/>
                </a:solidFill>
                <a:effectLst/>
                <a:latin typeface="Times New Roman" panose="02020603050405020304" pitchFamily="18" charset="0"/>
              </a:rPr>
              <a:t>. </a:t>
            </a:r>
            <a:r>
              <a:rPr lang="en-US" b="1" dirty="0">
                <a:solidFill>
                  <a:srgbClr val="0E0E0E"/>
                </a:solidFill>
                <a:effectLst/>
                <a:latin typeface=".SF NS"/>
              </a:rPr>
              <a:t>Divergent Transitions</a:t>
            </a:r>
            <a:r>
              <a:rPr lang="en-US" dirty="0">
                <a:solidFill>
                  <a:srgbClr val="0E0E0E"/>
                </a:solidFill>
                <a:effectLst/>
                <a:latin typeface=".SF NS"/>
              </a:rPr>
              <a:t>:</a:t>
            </a:r>
          </a:p>
          <a:p>
            <a:r>
              <a:rPr lang="en-US" dirty="0">
                <a:solidFill>
                  <a:srgbClr val="0E0E0E"/>
                </a:solidFill>
                <a:effectLst/>
                <a:latin typeface=".SF NS"/>
              </a:rPr>
              <a:t>• </a:t>
            </a:r>
            <a:r>
              <a:rPr lang="en-US" b="1" dirty="0">
                <a:solidFill>
                  <a:srgbClr val="0E0E0E"/>
                </a:solidFill>
                <a:effectLst/>
                <a:latin typeface=".SF NS"/>
              </a:rPr>
              <a:t>Red Points</a:t>
            </a:r>
            <a:r>
              <a:rPr lang="en-US" dirty="0">
                <a:solidFill>
                  <a:srgbClr val="0E0E0E"/>
                </a:solidFill>
                <a:effectLst/>
                <a:latin typeface=".SF NS"/>
              </a:rPr>
              <a:t>: If there are any red points, they represent divergent transitions. These indicate areas where the sampler had trouble exploring the posterior distribution.</a:t>
            </a:r>
          </a:p>
          <a:p>
            <a:r>
              <a:rPr lang="en-US" dirty="0">
                <a:solidFill>
                  <a:srgbClr val="0E0E0E"/>
                </a:solidFill>
                <a:effectLst/>
                <a:latin typeface=".SF NS"/>
              </a:rPr>
              <a:t>• </a:t>
            </a:r>
            <a:r>
              <a:rPr lang="en-US" b="1" dirty="0">
                <a:solidFill>
                  <a:srgbClr val="0E0E0E"/>
                </a:solidFill>
                <a:effectLst/>
                <a:latin typeface=".SF NS"/>
              </a:rPr>
              <a:t>Clusters of Red Points</a:t>
            </a:r>
            <a:r>
              <a:rPr lang="en-US" dirty="0">
                <a:solidFill>
                  <a:srgbClr val="0E0E0E"/>
                </a:solidFill>
                <a:effectLst/>
                <a:latin typeface=".SF NS"/>
              </a:rPr>
              <a:t>: Clusters of red points in certain regions suggest problematic areas in the posterior landscape.</a:t>
            </a:r>
          </a:p>
          <a:p>
            <a:r>
              <a:rPr lang="en-US" dirty="0">
                <a:solidFill>
                  <a:srgbClr val="0E0E0E"/>
                </a:solidFill>
                <a:effectLst/>
                <a:latin typeface="Times New Roman" panose="02020603050405020304" pitchFamily="18" charset="0"/>
              </a:rPr>
              <a:t>2. </a:t>
            </a:r>
            <a:r>
              <a:rPr lang="en-US" b="1" dirty="0">
                <a:solidFill>
                  <a:srgbClr val="0E0E0E"/>
                </a:solidFill>
                <a:effectLst/>
                <a:latin typeface=".SF NS"/>
              </a:rPr>
              <a:t>Parameter Correlations</a:t>
            </a:r>
            <a:r>
              <a:rPr lang="en-US" dirty="0">
                <a:solidFill>
                  <a:srgbClr val="0E0E0E"/>
                </a:solidFill>
                <a:effectLst/>
                <a:latin typeface=".SF NS"/>
              </a:rPr>
              <a:t>:</a:t>
            </a:r>
          </a:p>
          <a:p>
            <a:r>
              <a:rPr lang="en-US" dirty="0">
                <a:solidFill>
                  <a:srgbClr val="0E0E0E"/>
                </a:solidFill>
                <a:effectLst/>
                <a:latin typeface=".SF NS"/>
              </a:rPr>
              <a:t>• </a:t>
            </a:r>
            <a:r>
              <a:rPr lang="en-US" b="1" dirty="0">
                <a:solidFill>
                  <a:srgbClr val="0E0E0E"/>
                </a:solidFill>
                <a:effectLst/>
                <a:latin typeface=".SF NS"/>
              </a:rPr>
              <a:t>Strong Correlations</a:t>
            </a:r>
            <a:r>
              <a:rPr lang="en-US" dirty="0">
                <a:solidFill>
                  <a:srgbClr val="0E0E0E"/>
                </a:solidFill>
                <a:effectLst/>
                <a:latin typeface=".SF NS"/>
              </a:rPr>
              <a:t>: Look for linear patterns in the scatterplots. Strong linear patterns (positive or negative) indicate high correlation between parameters, which can hinder efficient sampling.</a:t>
            </a:r>
          </a:p>
          <a:p>
            <a:r>
              <a:rPr lang="en-US" dirty="0">
                <a:solidFill>
                  <a:srgbClr val="0E0E0E"/>
                </a:solidFill>
                <a:effectLst/>
                <a:latin typeface=".SF NS"/>
              </a:rPr>
              <a:t>• </a:t>
            </a:r>
            <a:r>
              <a:rPr lang="en-US" b="1" dirty="0">
                <a:solidFill>
                  <a:srgbClr val="0E0E0E"/>
                </a:solidFill>
                <a:effectLst/>
                <a:latin typeface=".SF NS"/>
              </a:rPr>
              <a:t>Funnel Shapes</a:t>
            </a:r>
            <a:r>
              <a:rPr lang="en-US" dirty="0">
                <a:solidFill>
                  <a:srgbClr val="0E0E0E"/>
                </a:solidFill>
                <a:effectLst/>
                <a:latin typeface=".SF NS"/>
              </a:rPr>
              <a:t>: Funnel shapes or other non-linear patterns can also indicate problematic posterior geometries.</a:t>
            </a:r>
          </a:p>
          <a:p>
            <a:r>
              <a:rPr lang="en-US" dirty="0">
                <a:solidFill>
                  <a:srgbClr val="0E0E0E"/>
                </a:solidFill>
                <a:effectLst/>
                <a:latin typeface="Times New Roman" panose="02020603050405020304" pitchFamily="18" charset="0"/>
              </a:rPr>
              <a:t>3. </a:t>
            </a:r>
            <a:r>
              <a:rPr lang="en-US" b="1" dirty="0">
                <a:solidFill>
                  <a:srgbClr val="0E0E0E"/>
                </a:solidFill>
                <a:effectLst/>
                <a:latin typeface=".SF NS"/>
              </a:rPr>
              <a:t>Non-Converging Chains</a:t>
            </a:r>
            <a:r>
              <a:rPr lang="en-US" dirty="0">
                <a:solidFill>
                  <a:srgbClr val="0E0E0E"/>
                </a:solidFill>
                <a:effectLst/>
                <a:latin typeface=".SF NS"/>
              </a:rPr>
              <a:t>:</a:t>
            </a:r>
          </a:p>
          <a:p>
            <a:r>
              <a:rPr lang="en-US" dirty="0">
                <a:solidFill>
                  <a:srgbClr val="0E0E0E"/>
                </a:solidFill>
                <a:effectLst/>
                <a:latin typeface=".SF NS"/>
              </a:rPr>
              <a:t>• </a:t>
            </a:r>
            <a:r>
              <a:rPr lang="en-US" b="1" dirty="0">
                <a:solidFill>
                  <a:srgbClr val="0E0E0E"/>
                </a:solidFill>
                <a:effectLst/>
                <a:latin typeface=".SF NS"/>
              </a:rPr>
              <a:t>Separate Clusters</a:t>
            </a:r>
            <a:r>
              <a:rPr lang="en-US" dirty="0">
                <a:solidFill>
                  <a:srgbClr val="0E0E0E"/>
                </a:solidFill>
                <a:effectLst/>
                <a:latin typeface=".SF NS"/>
              </a:rPr>
              <a:t>: If you see distinct clusters of points in the scatterplots, it suggests that the chains have not mixed well and might not have converged to the same posterior distribution.</a:t>
            </a:r>
          </a:p>
          <a:p>
            <a:r>
              <a:rPr lang="en-US" dirty="0">
                <a:solidFill>
                  <a:srgbClr val="0E0E0E"/>
                </a:solidFill>
                <a:effectLst/>
                <a:latin typeface="Times New Roman" panose="02020603050405020304" pitchFamily="18" charset="0"/>
              </a:rPr>
              <a:t>4. </a:t>
            </a:r>
            <a:r>
              <a:rPr lang="en-US" b="1" dirty="0">
                <a:solidFill>
                  <a:srgbClr val="0E0E0E"/>
                </a:solidFill>
                <a:effectLst/>
                <a:latin typeface=".SF NS"/>
              </a:rPr>
              <a:t>Effective Sample Size (ESS)</a:t>
            </a:r>
            <a:r>
              <a:rPr lang="en-US" dirty="0">
                <a:solidFill>
                  <a:srgbClr val="0E0E0E"/>
                </a:solidFill>
                <a:effectLst/>
                <a:latin typeface=".SF NS"/>
              </a:rPr>
              <a:t>:</a:t>
            </a:r>
          </a:p>
          <a:p>
            <a:r>
              <a:rPr lang="en-US" dirty="0">
                <a:solidFill>
                  <a:srgbClr val="0E0E0E"/>
                </a:solidFill>
                <a:effectLst/>
                <a:latin typeface=".SF NS"/>
              </a:rPr>
              <a:t>• </a:t>
            </a:r>
            <a:r>
              <a:rPr lang="en-US" b="1" dirty="0">
                <a:solidFill>
                  <a:srgbClr val="0E0E0E"/>
                </a:solidFill>
                <a:effectLst/>
                <a:latin typeface=".SF NS"/>
              </a:rPr>
              <a:t>Low ESS</a:t>
            </a:r>
            <a:r>
              <a:rPr lang="en-US" dirty="0">
                <a:solidFill>
                  <a:srgbClr val="0E0E0E"/>
                </a:solidFill>
                <a:effectLst/>
                <a:latin typeface=".SF NS"/>
              </a:rPr>
              <a:t>: Low ESS values can often be linked to strong correlations or problematic posterior geometries visible in the pairs plot.</a:t>
            </a:r>
          </a:p>
          <a:p>
            <a:endParaRPr lang="en-US" dirty="0"/>
          </a:p>
          <a:p>
            <a:endParaRPr lang="en-US" dirty="0"/>
          </a:p>
          <a:p>
            <a:r>
              <a:rPr lang="en-US" dirty="0"/>
              <a:t>Low ESS is a problem we see in this simulation, but we may be able to alleviate it somewhat by increasing the sampling. </a:t>
            </a:r>
          </a:p>
        </p:txBody>
      </p:sp>
      <p:sp>
        <p:nvSpPr>
          <p:cNvPr id="4" name="Slide Number Placeholder 3"/>
          <p:cNvSpPr>
            <a:spLocks noGrp="1"/>
          </p:cNvSpPr>
          <p:nvPr>
            <p:ph type="sldNum" sz="quarter" idx="5"/>
          </p:nvPr>
        </p:nvSpPr>
        <p:spPr/>
        <p:txBody>
          <a:bodyPr/>
          <a:lstStyle/>
          <a:p>
            <a:fld id="{EA5E4751-2FA4-1F40-84D6-9A2F118C7913}" type="slidenum">
              <a:rPr lang="en-US" smtClean="0"/>
              <a:t>19</a:t>
            </a:fld>
            <a:endParaRPr lang="en-US"/>
          </a:p>
        </p:txBody>
      </p:sp>
    </p:spTree>
    <p:extLst>
      <p:ext uri="{BB962C8B-B14F-4D97-AF65-F5344CB8AC3E}">
        <p14:creationId xmlns:p14="http://schemas.microsoft.com/office/powerpoint/2010/main" val="324919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 we will be discussing model validation. </a:t>
            </a:r>
          </a:p>
        </p:txBody>
      </p:sp>
      <p:sp>
        <p:nvSpPr>
          <p:cNvPr id="4" name="Slide Number Placeholder 3"/>
          <p:cNvSpPr>
            <a:spLocks noGrp="1"/>
          </p:cNvSpPr>
          <p:nvPr>
            <p:ph type="sldNum" sz="quarter" idx="5"/>
          </p:nvPr>
        </p:nvSpPr>
        <p:spPr/>
        <p:txBody>
          <a:bodyPr/>
          <a:lstStyle/>
          <a:p>
            <a:fld id="{EA5E4751-2FA4-1F40-84D6-9A2F118C7913}" type="slidenum">
              <a:rPr lang="en-US" smtClean="0"/>
              <a:t>2</a:t>
            </a:fld>
            <a:endParaRPr lang="en-US"/>
          </a:p>
        </p:txBody>
      </p:sp>
    </p:spTree>
    <p:extLst>
      <p:ext uri="{BB962C8B-B14F-4D97-AF65-F5344CB8AC3E}">
        <p14:creationId xmlns:p14="http://schemas.microsoft.com/office/powerpoint/2010/main" val="19676402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E0E0E"/>
                </a:solidFill>
                <a:effectLst/>
                <a:latin typeface=".SF NS"/>
              </a:rPr>
              <a:t>Meta-analysis are a type of study that combine data from several experiments to assess a question. It is very popular in the medical field.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E0E0E"/>
              </a:solidFill>
              <a:effectLst/>
              <a:latin typeface=".SF 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E0E0E"/>
                </a:solidFill>
                <a:effectLst/>
                <a:latin typeface=".SF NS"/>
              </a:rPr>
              <a:t>Bayesian meta-analysis uses normal-theory results by summarizing each experiment with an approximate normal likelihood.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E0E0E"/>
              </a:solidFill>
              <a:effectLst/>
              <a:latin typeface=".SF 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E0E0E"/>
                </a:solidFill>
                <a:effectLst/>
                <a:latin typeface=".SF NS"/>
              </a:rPr>
              <a:t>Essentially what we’ve done in this module.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E0E0E"/>
              </a:solidFill>
              <a:effectLst/>
              <a:latin typeface=".SF NS"/>
            </a:endParaRPr>
          </a:p>
          <a:p>
            <a:r>
              <a:rPr lang="en-US" dirty="0"/>
              <a:t>Empirical logits provide point estimates and standard errors approximating normal distributions.</a:t>
            </a:r>
          </a:p>
          <a:p>
            <a:pPr lvl="1"/>
            <a:r>
              <a:rPr lang="en-US" dirty="0"/>
              <a:t>A full treatment is done in the textbook, which I highly recommend.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E0E0E"/>
              </a:solidFill>
              <a:effectLst/>
              <a:latin typeface=".SF NS"/>
            </a:endParaRPr>
          </a:p>
          <a:p>
            <a:endParaRPr lang="en-US" dirty="0"/>
          </a:p>
        </p:txBody>
      </p:sp>
      <p:sp>
        <p:nvSpPr>
          <p:cNvPr id="4" name="Slide Number Placeholder 3"/>
          <p:cNvSpPr>
            <a:spLocks noGrp="1"/>
          </p:cNvSpPr>
          <p:nvPr>
            <p:ph type="sldNum" sz="quarter" idx="5"/>
          </p:nvPr>
        </p:nvSpPr>
        <p:spPr/>
        <p:txBody>
          <a:bodyPr/>
          <a:lstStyle/>
          <a:p>
            <a:fld id="{EA5E4751-2FA4-1F40-84D6-9A2F118C7913}" type="slidenum">
              <a:rPr lang="en-US" smtClean="0"/>
              <a:t>20</a:t>
            </a:fld>
            <a:endParaRPr lang="en-US"/>
          </a:p>
        </p:txBody>
      </p:sp>
    </p:spTree>
    <p:extLst>
      <p:ext uri="{BB962C8B-B14F-4D97-AF65-F5344CB8AC3E}">
        <p14:creationId xmlns:p14="http://schemas.microsoft.com/office/powerpoint/2010/main" val="12163215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next module, we will discuss </a:t>
            </a:r>
            <a:r>
              <a:rPr lang="en-US"/>
              <a:t>Bayesian Computation. </a:t>
            </a:r>
            <a:endParaRPr lang="en-US" dirty="0"/>
          </a:p>
        </p:txBody>
      </p:sp>
      <p:sp>
        <p:nvSpPr>
          <p:cNvPr id="4" name="Slide Number Placeholder 3"/>
          <p:cNvSpPr>
            <a:spLocks noGrp="1"/>
          </p:cNvSpPr>
          <p:nvPr>
            <p:ph type="sldNum" sz="quarter" idx="5"/>
          </p:nvPr>
        </p:nvSpPr>
        <p:spPr/>
        <p:txBody>
          <a:bodyPr/>
          <a:lstStyle/>
          <a:p>
            <a:fld id="{EA5E4751-2FA4-1F40-84D6-9A2F118C7913}" type="slidenum">
              <a:rPr lang="en-US" smtClean="0"/>
              <a:t>21</a:t>
            </a:fld>
            <a:endParaRPr lang="en-US"/>
          </a:p>
        </p:txBody>
      </p:sp>
    </p:spTree>
    <p:extLst>
      <p:ext uri="{BB962C8B-B14F-4D97-AF65-F5344CB8AC3E}">
        <p14:creationId xmlns:p14="http://schemas.microsoft.com/office/powerpoint/2010/main" val="42332747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time, we discussed hierarchical models and walked through an example illustrating the normal-normal model. </a:t>
            </a:r>
          </a:p>
        </p:txBody>
      </p:sp>
      <p:sp>
        <p:nvSpPr>
          <p:cNvPr id="4" name="Slide Number Placeholder 3"/>
          <p:cNvSpPr>
            <a:spLocks noGrp="1"/>
          </p:cNvSpPr>
          <p:nvPr>
            <p:ph type="sldNum" sz="quarter" idx="5"/>
          </p:nvPr>
        </p:nvSpPr>
        <p:spPr/>
        <p:txBody>
          <a:bodyPr/>
          <a:lstStyle/>
          <a:p>
            <a:fld id="{EA5E4751-2FA4-1F40-84D6-9A2F118C7913}" type="slidenum">
              <a:rPr lang="en-US" smtClean="0"/>
              <a:t>3</a:t>
            </a:fld>
            <a:endParaRPr lang="en-US"/>
          </a:p>
        </p:txBody>
      </p:sp>
    </p:spTree>
    <p:extLst>
      <p:ext uri="{BB962C8B-B14F-4D97-AF65-F5344CB8AC3E}">
        <p14:creationId xmlns:p14="http://schemas.microsoft.com/office/powerpoint/2010/main" val="2008117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the end of this lesson, you will have some of the computational skills for hierarchical models and you will perform model checking and apply methods for model improvement. </a:t>
            </a:r>
          </a:p>
        </p:txBody>
      </p:sp>
      <p:sp>
        <p:nvSpPr>
          <p:cNvPr id="4" name="Slide Number Placeholder 3"/>
          <p:cNvSpPr>
            <a:spLocks noGrp="1"/>
          </p:cNvSpPr>
          <p:nvPr>
            <p:ph type="sldNum" sz="quarter" idx="5"/>
          </p:nvPr>
        </p:nvSpPr>
        <p:spPr/>
        <p:txBody>
          <a:bodyPr/>
          <a:lstStyle/>
          <a:p>
            <a:fld id="{EA5E4751-2FA4-1F40-84D6-9A2F118C7913}" type="slidenum">
              <a:rPr lang="en-US" smtClean="0"/>
              <a:t>4</a:t>
            </a:fld>
            <a:endParaRPr lang="en-US"/>
          </a:p>
        </p:txBody>
      </p:sp>
    </p:spTree>
    <p:extLst>
      <p:ext uri="{BB962C8B-B14F-4D97-AF65-F5344CB8AC3E}">
        <p14:creationId xmlns:p14="http://schemas.microsoft.com/office/powerpoint/2010/main" val="4118329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Among the topics to review for this lesson, I would include the normal-normal model from the last lesson, pooled estimates, and several visualizations you’ve learned in other data science classes such as histograms, pair plots, and trace plots. </a:t>
            </a:r>
          </a:p>
        </p:txBody>
      </p:sp>
      <p:sp>
        <p:nvSpPr>
          <p:cNvPr id="4" name="Slide Number Placeholder 3"/>
          <p:cNvSpPr>
            <a:spLocks noGrp="1"/>
          </p:cNvSpPr>
          <p:nvPr>
            <p:ph type="sldNum" sz="quarter" idx="5"/>
          </p:nvPr>
        </p:nvSpPr>
        <p:spPr/>
        <p:txBody>
          <a:bodyPr/>
          <a:lstStyle/>
          <a:p>
            <a:fld id="{EA5E4751-2FA4-1F40-84D6-9A2F118C7913}" type="slidenum">
              <a:rPr lang="en-US" smtClean="0"/>
              <a:t>5</a:t>
            </a:fld>
            <a:endParaRPr lang="en-US"/>
          </a:p>
        </p:txBody>
      </p:sp>
    </p:spTree>
    <p:extLst>
      <p:ext uri="{BB962C8B-B14F-4D97-AF65-F5344CB8AC3E}">
        <p14:creationId xmlns:p14="http://schemas.microsoft.com/office/powerpoint/2010/main" val="7137264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E0E0E"/>
                </a:solidFill>
                <a:effectLst/>
                <a:latin typeface=".SF NS"/>
              </a:rPr>
              <a:t>We’ll start with an example where the hierarchical normal model illustrates how Bayesian analysis can yield different conclusions compared to other methods. This study was conducted by the Educational Testing Services (ETS) to analyze the effects of special coaching programs on SAT-V scores.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E0E0E"/>
                </a:solidFill>
                <a:effectLst/>
                <a:latin typeface=".SF NS"/>
              </a:rPr>
              <a:t>The purpose of the study was to analyze the effects of special coaching programs on SAT-V scores through separate randomized experiments conducted in eight high schools.</a:t>
            </a:r>
          </a:p>
          <a:p>
            <a:endParaRPr lang="en-US" dirty="0"/>
          </a:p>
        </p:txBody>
      </p:sp>
      <p:sp>
        <p:nvSpPr>
          <p:cNvPr id="4" name="Slide Number Placeholder 3"/>
          <p:cNvSpPr>
            <a:spLocks noGrp="1"/>
          </p:cNvSpPr>
          <p:nvPr>
            <p:ph type="sldNum" sz="quarter" idx="5"/>
          </p:nvPr>
        </p:nvSpPr>
        <p:spPr/>
        <p:txBody>
          <a:bodyPr/>
          <a:lstStyle/>
          <a:p>
            <a:fld id="{EA5E4751-2FA4-1F40-84D6-9A2F118C7913}" type="slidenum">
              <a:rPr lang="en-US" smtClean="0"/>
              <a:t>6</a:t>
            </a:fld>
            <a:endParaRPr lang="en-US"/>
          </a:p>
        </p:txBody>
      </p:sp>
    </p:spTree>
    <p:extLst>
      <p:ext uri="{BB962C8B-B14F-4D97-AF65-F5344CB8AC3E}">
        <p14:creationId xmlns:p14="http://schemas.microsoft.com/office/powerpoint/2010/main" val="1724777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Experiment Context</a:t>
            </a:r>
            <a:endParaRPr lang="en-US" dirty="0">
              <a:solidFill>
                <a:srgbClr val="0E0E0E"/>
              </a:solidFill>
              <a:effectLst/>
              <a:latin typeface=".SF NS"/>
            </a:endParaRPr>
          </a:p>
          <a:p>
            <a:r>
              <a:rPr lang="en-US" dirty="0">
                <a:solidFill>
                  <a:srgbClr val="0E0E0E"/>
                </a:solidFill>
                <a:effectLst/>
                <a:latin typeface=".SF NS"/>
              </a:rPr>
              <a:t>Each school considered its coaching program successful. There was no prior belief that any program was more effective than others, or that some were more similar to each other.</a:t>
            </a:r>
          </a:p>
          <a:p>
            <a:pPr lvl="1"/>
            <a:endParaRPr lang="en-US" dirty="0"/>
          </a:p>
          <a:p>
            <a:r>
              <a:rPr lang="en-US" b="1" dirty="0"/>
              <a:t>Outcome Variable</a:t>
            </a:r>
            <a:endParaRPr lang="en-US" dirty="0"/>
          </a:p>
          <a:p>
            <a:r>
              <a:rPr lang="en-US" dirty="0">
                <a:solidFill>
                  <a:srgbClr val="0E0E0E"/>
                </a:solidFill>
                <a:effectLst/>
                <a:latin typeface=".SF NS"/>
              </a:rPr>
              <a:t>The outcome variable is the SAT-V score, which ranges between 200 and 800, with a mean around 500 and a standard deviation of about 100. These scores are designed to reflect long-term knowledge and abilities rather than short-term coaching.</a:t>
            </a:r>
          </a:p>
          <a:p>
            <a:endParaRPr lang="en-US" dirty="0"/>
          </a:p>
        </p:txBody>
      </p:sp>
      <p:sp>
        <p:nvSpPr>
          <p:cNvPr id="4" name="Slide Number Placeholder 3"/>
          <p:cNvSpPr>
            <a:spLocks noGrp="1"/>
          </p:cNvSpPr>
          <p:nvPr>
            <p:ph type="sldNum" sz="quarter" idx="5"/>
          </p:nvPr>
        </p:nvSpPr>
        <p:spPr/>
        <p:txBody>
          <a:bodyPr/>
          <a:lstStyle/>
          <a:p>
            <a:fld id="{EA5E4751-2FA4-1F40-84D6-9A2F118C7913}" type="slidenum">
              <a:rPr lang="en-US" smtClean="0"/>
              <a:t>7</a:t>
            </a:fld>
            <a:endParaRPr lang="en-US"/>
          </a:p>
        </p:txBody>
      </p:sp>
    </p:spTree>
    <p:extLst>
      <p:ext uri="{BB962C8B-B14F-4D97-AF65-F5344CB8AC3E}">
        <p14:creationId xmlns:p14="http://schemas.microsoft.com/office/powerpoint/2010/main" val="200760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MTI9"/>
              </a:rPr>
              <a:t>Observed effects of special preparation on SAT-V scores in eight randomized experiments. Estimates are based on separate analyses for the eight experiments. </a:t>
            </a:r>
            <a:endParaRPr lang="en-US" dirty="0"/>
          </a:p>
          <a:p>
            <a:r>
              <a:rPr lang="en-US" dirty="0"/>
              <a:t>	Estimates and Variances:</a:t>
            </a:r>
          </a:p>
          <a:p>
            <a:r>
              <a:rPr lang="en-US" dirty="0"/>
              <a:t>	•	Estimated coaching effects (</a:t>
            </a:r>
            <a:r>
              <a:rPr lang="en-US" dirty="0" err="1"/>
              <a:t>y_j</a:t>
            </a:r>
            <a:r>
              <a:rPr lang="en-US" dirty="0"/>
              <a:t>) and sampling variances (\sigma_j^2) used in the model.</a:t>
            </a:r>
          </a:p>
          <a:p>
            <a:r>
              <a:rPr lang="en-US" dirty="0"/>
              <a:t>	•	Estimates from independent experiments with approximately normal sampling distributions.</a:t>
            </a:r>
          </a:p>
          <a:p>
            <a:r>
              <a:rPr lang="en-US" dirty="0"/>
              <a:t>	•	Sampling variances known due to large sample sizes (over thirty students per school).</a:t>
            </a:r>
          </a:p>
          <a:p>
            <a:endParaRPr lang="en-US" dirty="0"/>
          </a:p>
          <a:p>
            <a:endParaRPr lang="en-US" dirty="0"/>
          </a:p>
        </p:txBody>
      </p:sp>
      <p:sp>
        <p:nvSpPr>
          <p:cNvPr id="4" name="Slide Number Placeholder 3"/>
          <p:cNvSpPr>
            <a:spLocks noGrp="1"/>
          </p:cNvSpPr>
          <p:nvPr>
            <p:ph type="sldNum" sz="quarter" idx="5"/>
          </p:nvPr>
        </p:nvSpPr>
        <p:spPr/>
        <p:txBody>
          <a:bodyPr/>
          <a:lstStyle/>
          <a:p>
            <a:fld id="{EA5E4751-2FA4-1F40-84D6-9A2F118C7913}" type="slidenum">
              <a:rPr lang="en-US" smtClean="0"/>
              <a:t>8</a:t>
            </a:fld>
            <a:endParaRPr lang="en-US"/>
          </a:p>
        </p:txBody>
      </p:sp>
    </p:spTree>
    <p:extLst>
      <p:ext uri="{BB962C8B-B14F-4D97-AF65-F5344CB8AC3E}">
        <p14:creationId xmlns:p14="http://schemas.microsoft.com/office/powerpoint/2010/main" val="13547341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E0E0E"/>
                </a:solidFill>
                <a:effectLst/>
                <a:latin typeface=".SF NS"/>
              </a:rPr>
              <a:t>Before fitting the hierarchical Bayesian model, let’s consider two simpler nonhierarchical methods: estimating the effects from the eight experiments independently, and complete pooling. Let’s discuss why neither of these approaches is adequate.</a:t>
            </a:r>
          </a:p>
          <a:p>
            <a:endParaRPr lang="en-US" dirty="0"/>
          </a:p>
        </p:txBody>
      </p:sp>
      <p:sp>
        <p:nvSpPr>
          <p:cNvPr id="4" name="Slide Number Placeholder 3"/>
          <p:cNvSpPr>
            <a:spLocks noGrp="1"/>
          </p:cNvSpPr>
          <p:nvPr>
            <p:ph type="sldNum" sz="quarter" idx="5"/>
          </p:nvPr>
        </p:nvSpPr>
        <p:spPr/>
        <p:txBody>
          <a:bodyPr/>
          <a:lstStyle/>
          <a:p>
            <a:fld id="{EA5E4751-2FA4-1F40-84D6-9A2F118C7913}" type="slidenum">
              <a:rPr lang="en-US" smtClean="0"/>
              <a:t>9</a:t>
            </a:fld>
            <a:endParaRPr lang="en-US"/>
          </a:p>
        </p:txBody>
      </p:sp>
    </p:spTree>
    <p:extLst>
      <p:ext uri="{BB962C8B-B14F-4D97-AF65-F5344CB8AC3E}">
        <p14:creationId xmlns:p14="http://schemas.microsoft.com/office/powerpoint/2010/main" val="19194613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A486D6-E442-077A-EEB3-88D208F2FC4C}"/>
              </a:ext>
            </a:extLst>
          </p:cNvPr>
          <p:cNvSpPr/>
          <p:nvPr/>
        </p:nvSpPr>
        <p:spPr>
          <a:xfrm>
            <a:off x="2657477" y="1943101"/>
            <a:ext cx="12973050" cy="4730750"/>
          </a:xfrm>
          <a:prstGeom prst="rect">
            <a:avLst/>
          </a:prstGeom>
          <a:noFill/>
          <a:ln w="12700" cap="flat" cmpd="sng">
            <a:solidFill>
              <a:schemeClr val="bg1"/>
            </a:solidFill>
            <a:prstDash val="solid"/>
          </a:ln>
          <a:effectLst>
            <a:outerShdw blurRad="63500" sx="100500" sy="100500" algn="ctr" rotWithShape="0">
              <a:prstClr val="black">
                <a:alpha val="50000"/>
              </a:prstClr>
            </a:outerShdw>
          </a:effectLst>
        </p:spPr>
        <p:txBody>
          <a:bodyPr>
            <a:normAutofit/>
          </a:bodyPr>
          <a:lstStyle/>
          <a:p>
            <a:pPr defTabSz="1828800" fontAlgn="auto">
              <a:spcBef>
                <a:spcPts val="4000"/>
              </a:spcBef>
              <a:spcAft>
                <a:spcPts val="0"/>
              </a:spcAft>
              <a:buClr>
                <a:schemeClr val="accent1">
                  <a:lumMod val="60000"/>
                  <a:lumOff val="40000"/>
                </a:schemeClr>
              </a:buClr>
              <a:buSzPct val="110000"/>
              <a:buFont typeface="Wingdings 2" pitchFamily="18" charset="2"/>
              <a:buNone/>
              <a:defRPr/>
            </a:pPr>
            <a:endParaRPr sz="6400">
              <a:solidFill>
                <a:schemeClr val="tx1">
                  <a:lumMod val="65000"/>
                  <a:lumOff val="35000"/>
                </a:schemeClr>
              </a:solidFill>
              <a:latin typeface="+mn-lt"/>
              <a:ea typeface="+mn-ea"/>
            </a:endParaRPr>
          </a:p>
        </p:txBody>
      </p:sp>
      <p:sp>
        <p:nvSpPr>
          <p:cNvPr id="2" name="Title 1"/>
          <p:cNvSpPr>
            <a:spLocks noGrp="1"/>
          </p:cNvSpPr>
          <p:nvPr>
            <p:ph type="ctrTitle"/>
          </p:nvPr>
        </p:nvSpPr>
        <p:spPr>
          <a:xfrm>
            <a:off x="2645842" y="2286000"/>
            <a:ext cx="12996316" cy="2587300"/>
          </a:xfrm>
        </p:spPr>
        <p:txBody>
          <a:bodyPr lIns="182880" rIns="182880" rtlCol="0">
            <a:noAutofit/>
          </a:bodyPr>
          <a:lstStyle>
            <a:lvl1pPr marL="0" indent="0" algn="ctr" defTabSz="1828800" rtl="0" eaLnBrk="1" latinLnBrk="0" hangingPunct="1">
              <a:spcBef>
                <a:spcPct val="0"/>
              </a:spcBef>
              <a:buClr>
                <a:schemeClr val="accent1">
                  <a:lumMod val="60000"/>
                  <a:lumOff val="40000"/>
                </a:schemeClr>
              </a:buClr>
              <a:buSzPct val="110000"/>
              <a:buFont typeface="Wingdings 2" pitchFamily="18" charset="2"/>
              <a:buNone/>
              <a:defRPr sz="7200" b="1" kern="1200">
                <a:solidFill>
                  <a:schemeClr val="accent1"/>
                </a:solidFill>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2645845" y="4948519"/>
            <a:ext cx="12996318" cy="1374962"/>
          </a:xfrm>
        </p:spPr>
        <p:txBody>
          <a:bodyPr rtlCol="0">
            <a:normAutofit/>
          </a:bodyPr>
          <a:lstStyle>
            <a:lvl1pPr marL="0" indent="0" algn="ctr" defTabSz="1828800" rtl="0" eaLnBrk="1" latinLnBrk="0" hangingPunct="1">
              <a:spcBef>
                <a:spcPts val="600"/>
              </a:spcBef>
              <a:buClr>
                <a:schemeClr val="accent1">
                  <a:lumMod val="60000"/>
                  <a:lumOff val="40000"/>
                </a:schemeClr>
              </a:buClr>
              <a:buSzPct val="110000"/>
              <a:buFont typeface="Wingdings 2" pitchFamily="18" charset="2"/>
              <a:buNone/>
              <a:defRPr sz="3600" kern="1200">
                <a:solidFill>
                  <a:schemeClr val="tx1"/>
                </a:solidFill>
                <a:latin typeface="+mn-lt"/>
                <a:ea typeface="+mn-ea"/>
                <a:cs typeface="+mn-cs"/>
              </a:defRPr>
            </a:lvl1pPr>
            <a:lvl2pPr marL="914400" indent="0" algn="ctr">
              <a:buNone/>
              <a:defRPr>
                <a:solidFill>
                  <a:schemeClr val="tx1">
                    <a:tint val="75000"/>
                  </a:schemeClr>
                </a:solidFill>
              </a:defRPr>
            </a:lvl2pPr>
            <a:lvl3pPr marL="1828800" indent="0" algn="ctr">
              <a:buNone/>
              <a:defRPr>
                <a:solidFill>
                  <a:schemeClr val="tx1">
                    <a:tint val="75000"/>
                  </a:schemeClr>
                </a:solidFill>
              </a:defRPr>
            </a:lvl3pPr>
            <a:lvl4pPr marL="2743200" indent="0" algn="ctr">
              <a:buNone/>
              <a:defRPr>
                <a:solidFill>
                  <a:schemeClr val="tx1">
                    <a:tint val="75000"/>
                  </a:schemeClr>
                </a:solidFill>
              </a:defRPr>
            </a:lvl4pPr>
            <a:lvl5pPr marL="3657600" indent="0" algn="ctr">
              <a:buNone/>
              <a:defRPr>
                <a:solidFill>
                  <a:schemeClr val="tx1">
                    <a:tint val="75000"/>
                  </a:schemeClr>
                </a:solidFill>
              </a:defRPr>
            </a:lvl5pPr>
            <a:lvl6pPr marL="4572000" indent="0" algn="ctr">
              <a:buNone/>
              <a:defRPr>
                <a:solidFill>
                  <a:schemeClr val="tx1">
                    <a:tint val="75000"/>
                  </a:schemeClr>
                </a:solidFill>
              </a:defRPr>
            </a:lvl6pPr>
            <a:lvl7pPr marL="5486400" indent="0" algn="ctr">
              <a:buNone/>
              <a:defRPr>
                <a:solidFill>
                  <a:schemeClr val="tx1">
                    <a:tint val="75000"/>
                  </a:schemeClr>
                </a:solidFill>
              </a:defRPr>
            </a:lvl7pPr>
            <a:lvl8pPr marL="6400800" indent="0" algn="ctr">
              <a:buNone/>
              <a:defRPr>
                <a:solidFill>
                  <a:schemeClr val="tx1">
                    <a:tint val="75000"/>
                  </a:schemeClr>
                </a:solidFill>
              </a:defRPr>
            </a:lvl8pPr>
            <a:lvl9pPr marL="7315200" indent="0" algn="ctr">
              <a:buNone/>
              <a:defRPr>
                <a:solidFill>
                  <a:schemeClr val="tx1">
                    <a:tint val="75000"/>
                  </a:schemeClr>
                </a:solidFill>
              </a:defRPr>
            </a:lvl9pPr>
          </a:lstStyle>
          <a:p>
            <a:r>
              <a:rPr lang="en-US" dirty="0"/>
              <a:t>Click to edit Master subtitle style</a:t>
            </a:r>
            <a:endParaRPr dirty="0"/>
          </a:p>
        </p:txBody>
      </p:sp>
    </p:spTree>
    <p:extLst>
      <p:ext uri="{BB962C8B-B14F-4D97-AF65-F5344CB8AC3E}">
        <p14:creationId xmlns:p14="http://schemas.microsoft.com/office/powerpoint/2010/main" val="166748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8550" y="161365"/>
            <a:ext cx="16084552" cy="1551434"/>
          </a:xfrm>
        </p:spPr>
        <p:txBody>
          <a:bodyPr/>
          <a:lstStyle>
            <a:lvl1pPr>
              <a:defRPr sz="5600" b="1"/>
            </a:lvl1pPr>
          </a:lstStyle>
          <a:p>
            <a:r>
              <a:rPr lang="en-US"/>
              <a:t>Click to edit Master title style</a:t>
            </a:r>
            <a:endParaRPr/>
          </a:p>
        </p:txBody>
      </p:sp>
      <p:sp>
        <p:nvSpPr>
          <p:cNvPr id="3" name="Content Placeholder 2"/>
          <p:cNvSpPr>
            <a:spLocks noGrp="1"/>
          </p:cNvSpPr>
          <p:nvPr>
            <p:ph idx="1"/>
          </p:nvPr>
        </p:nvSpPr>
        <p:spPr>
          <a:xfrm>
            <a:off x="1098550" y="2050699"/>
            <a:ext cx="16084552" cy="6888006"/>
          </a:xfrm>
        </p:spPr>
        <p:txBody>
          <a:bodyPr/>
          <a:lstStyle>
            <a:lvl1pPr>
              <a:defRPr sz="4000"/>
            </a:lvl1pPr>
            <a:lvl2pPr>
              <a:defRPr sz="3600"/>
            </a:lvl2pPr>
            <a:lvl3pPr>
              <a:defRPr sz="3200"/>
            </a:lvl3pPr>
            <a:lvl4pPr>
              <a:defRPr sz="28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2602593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8550" y="2085698"/>
            <a:ext cx="7680960" cy="6515100"/>
          </a:xfrm>
        </p:spPr>
        <p:txBody>
          <a:bodyPr>
            <a:normAutofit/>
          </a:bodyPr>
          <a:lstStyle>
            <a:lvl1pPr>
              <a:spcBef>
                <a:spcPts val="3200"/>
              </a:spcBef>
              <a:defRPr sz="4000"/>
            </a:lvl1pPr>
            <a:lvl2pPr>
              <a:defRPr sz="3600"/>
            </a:lvl2pPr>
            <a:lvl3pPr>
              <a:defRPr sz="3200"/>
            </a:lvl3pPr>
            <a:lvl4pPr>
              <a:defRPr sz="2800"/>
            </a:lvl4pPr>
            <a:lvl5pPr>
              <a:defRPr sz="2400"/>
            </a:lvl5pPr>
            <a:lvl6pPr>
              <a:defRPr sz="3600"/>
            </a:lvl6pPr>
            <a:lvl7pPr>
              <a:defRPr sz="3600"/>
            </a:lvl7pPr>
            <a:lvl8pPr>
              <a:defRPr sz="3600"/>
            </a:lvl8pPr>
            <a:lvl9pPr>
              <a:defRPr sz="3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Content Placeholder 3"/>
          <p:cNvSpPr>
            <a:spLocks noGrp="1"/>
          </p:cNvSpPr>
          <p:nvPr>
            <p:ph sz="half" idx="2"/>
          </p:nvPr>
        </p:nvSpPr>
        <p:spPr>
          <a:xfrm>
            <a:off x="9502142" y="2085698"/>
            <a:ext cx="7680960" cy="6515100"/>
          </a:xfrm>
        </p:spPr>
        <p:txBody>
          <a:bodyPr>
            <a:normAutofit/>
          </a:bodyPr>
          <a:lstStyle>
            <a:lvl1pPr>
              <a:spcBef>
                <a:spcPts val="3200"/>
              </a:spcBef>
              <a:defRPr sz="4000"/>
            </a:lvl1pPr>
            <a:lvl2pPr>
              <a:defRPr sz="3600"/>
            </a:lvl2pPr>
            <a:lvl3pPr>
              <a:defRPr sz="3200"/>
            </a:lvl3pPr>
            <a:lvl4pPr>
              <a:defRPr sz="2800"/>
            </a:lvl4pPr>
            <a:lvl5pPr>
              <a:defRPr sz="2400"/>
            </a:lvl5pPr>
            <a:lvl6pPr>
              <a:defRPr sz="3600"/>
            </a:lvl6pPr>
            <a:lvl7pPr>
              <a:defRPr sz="3600"/>
            </a:lvl7pPr>
            <a:lvl8pPr>
              <a:defRPr sz="3600"/>
            </a:lvl8pPr>
            <a:lvl9pPr>
              <a:defRPr sz="3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Title 1"/>
          <p:cNvSpPr>
            <a:spLocks noGrp="1"/>
          </p:cNvSpPr>
          <p:nvPr>
            <p:ph type="title"/>
          </p:nvPr>
        </p:nvSpPr>
        <p:spPr>
          <a:xfrm>
            <a:off x="1098550" y="161365"/>
            <a:ext cx="16084552" cy="1551434"/>
          </a:xfrm>
        </p:spPr>
        <p:txBody>
          <a:bodyPr/>
          <a:lstStyle>
            <a:lvl1pPr>
              <a:defRPr sz="5600" b="1"/>
            </a:lvl1pPr>
          </a:lstStyle>
          <a:p>
            <a:r>
              <a:rPr lang="en-US"/>
              <a:t>Click to edit Master title style</a:t>
            </a:r>
            <a:endParaRPr/>
          </a:p>
        </p:txBody>
      </p:sp>
    </p:spTree>
    <p:extLst>
      <p:ext uri="{BB962C8B-B14F-4D97-AF65-F5344CB8AC3E}">
        <p14:creationId xmlns:p14="http://schemas.microsoft.com/office/powerpoint/2010/main" val="5561141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5"/>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482098A7-74DB-47EC-8637-CFD1F5FF8EA6}"/>
              </a:ext>
            </a:extLst>
          </p:cNvPr>
          <p:cNvSpPr>
            <a:spLocks noGrp="1"/>
          </p:cNvSpPr>
          <p:nvPr>
            <p:ph type="title"/>
          </p:nvPr>
        </p:nvSpPr>
        <p:spPr bwMode="auto">
          <a:xfrm>
            <a:off x="1098551" y="161926"/>
            <a:ext cx="16084550" cy="2003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A30E7C49-5D51-22BD-9218-005012D508B4}"/>
              </a:ext>
            </a:extLst>
          </p:cNvPr>
          <p:cNvSpPr>
            <a:spLocks noGrp="1"/>
          </p:cNvSpPr>
          <p:nvPr>
            <p:ph type="body" idx="1"/>
          </p:nvPr>
        </p:nvSpPr>
        <p:spPr bwMode="auto">
          <a:xfrm>
            <a:off x="1098551" y="2400300"/>
            <a:ext cx="16084550" cy="651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1028" name="Picture 5" descr="ILTECH_wht_horiz.png">
            <a:extLst>
              <a:ext uri="{FF2B5EF4-FFF2-40B4-BE49-F238E27FC236}">
                <a16:creationId xmlns:a16="http://schemas.microsoft.com/office/drawing/2014/main" id="{42D74730-BBC2-6B47-9AEF-9E8FDE440A0D}"/>
              </a:ext>
            </a:extLst>
          </p:cNvPr>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4189076" y="9185276"/>
            <a:ext cx="35560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6" r:id="rId1"/>
    <p:sldLayoutId id="2147483674" r:id="rId2"/>
    <p:sldLayoutId id="2147483675" r:id="rId3"/>
  </p:sldLayoutIdLst>
  <p:txStyles>
    <p:titleStyle>
      <a:lvl1pPr algn="ctr" rtl="0" fontAlgn="base">
        <a:spcBef>
          <a:spcPct val="0"/>
        </a:spcBef>
        <a:spcAft>
          <a:spcPct val="0"/>
        </a:spcAft>
        <a:defRPr sz="5600" b="1" kern="1200">
          <a:solidFill>
            <a:schemeClr val="accent1"/>
          </a:solidFill>
          <a:latin typeface="+mj-lt"/>
          <a:ea typeface="ＭＳ Ｐゴシック" panose="020B0600070205080204" pitchFamily="34" charset="-128"/>
          <a:cs typeface="+mj-cs"/>
        </a:defRPr>
      </a:lvl1pPr>
      <a:lvl2pPr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2pPr>
      <a:lvl3pPr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3pPr>
      <a:lvl4pPr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4pPr>
      <a:lvl5pPr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5pPr>
      <a:lvl6pPr marL="914400"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6pPr>
      <a:lvl7pPr marL="1828800"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7pPr>
      <a:lvl8pPr marL="2743200"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8pPr>
      <a:lvl9pPr marL="3657600"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9pPr>
    </p:titleStyle>
    <p:bodyStyle>
      <a:lvl1pPr marL="698500" indent="-698500" algn="l" rtl="0" fontAlgn="base">
        <a:spcBef>
          <a:spcPts val="4000"/>
        </a:spcBef>
        <a:spcAft>
          <a:spcPct val="0"/>
        </a:spcAft>
        <a:buClr>
          <a:schemeClr val="accent2"/>
        </a:buClr>
        <a:buSzPct val="100000"/>
        <a:buFont typeface="Wingdings 2" pitchFamily="2" charset="2"/>
        <a:buChar char=""/>
        <a:defRPr sz="4800" kern="1200">
          <a:solidFill>
            <a:schemeClr val="tx1"/>
          </a:solidFill>
          <a:latin typeface="+mn-lt"/>
          <a:ea typeface="ＭＳ Ｐゴシック" panose="020B0600070205080204" pitchFamily="34" charset="-128"/>
          <a:cs typeface="+mn-cs"/>
        </a:defRPr>
      </a:lvl1pPr>
      <a:lvl2pPr marL="1371600" indent="-673100" algn="l" rtl="0" fontAlgn="base">
        <a:spcBef>
          <a:spcPts val="1200"/>
        </a:spcBef>
        <a:spcAft>
          <a:spcPct val="0"/>
        </a:spcAft>
        <a:buClr>
          <a:srgbClr val="808080"/>
        </a:buClr>
        <a:buSzPct val="100000"/>
        <a:buFont typeface="Wingdings 2" pitchFamily="2" charset="2"/>
        <a:buChar char=""/>
        <a:defRPr sz="4400" kern="1200">
          <a:solidFill>
            <a:schemeClr val="tx1"/>
          </a:solidFill>
          <a:latin typeface="+mn-lt"/>
          <a:ea typeface="ＭＳ Ｐゴシック" panose="020B0600070205080204" pitchFamily="34" charset="-128"/>
          <a:cs typeface="+mn-cs"/>
        </a:defRPr>
      </a:lvl2pPr>
      <a:lvl3pPr marL="1936750" indent="-565150" algn="l" rtl="0" fontAlgn="base">
        <a:spcBef>
          <a:spcPts val="1200"/>
        </a:spcBef>
        <a:spcAft>
          <a:spcPct val="0"/>
        </a:spcAft>
        <a:buClr>
          <a:srgbClr val="969696"/>
        </a:buClr>
        <a:buSzPct val="100000"/>
        <a:buFont typeface="Wingdings 2" pitchFamily="2" charset="2"/>
        <a:buChar char=""/>
        <a:defRPr sz="4000" kern="1200">
          <a:solidFill>
            <a:schemeClr val="tx1"/>
          </a:solidFill>
          <a:latin typeface="+mn-lt"/>
          <a:ea typeface="ＭＳ Ｐゴシック" panose="020B0600070205080204" pitchFamily="34" charset="-128"/>
          <a:cs typeface="+mn-cs"/>
        </a:defRPr>
      </a:lvl3pPr>
      <a:lvl4pPr marL="2527300" indent="-590550" algn="l" rtl="0" fontAlgn="base">
        <a:spcBef>
          <a:spcPts val="1200"/>
        </a:spcBef>
        <a:spcAft>
          <a:spcPct val="0"/>
        </a:spcAft>
        <a:buClr>
          <a:srgbClr val="F8BC65"/>
        </a:buClr>
        <a:buSzPct val="100000"/>
        <a:buFont typeface="Wingdings 2" pitchFamily="2" charset="2"/>
        <a:buChar char=""/>
        <a:defRPr kern="1200">
          <a:solidFill>
            <a:schemeClr val="tx1"/>
          </a:solidFill>
          <a:latin typeface="+mn-lt"/>
          <a:ea typeface="ＭＳ Ｐゴシック" panose="020B0600070205080204" pitchFamily="34" charset="-128"/>
          <a:cs typeface="+mn-cs"/>
        </a:defRPr>
      </a:lvl4pPr>
      <a:lvl5pPr marL="3092450" indent="-565150" algn="l" rtl="0" fontAlgn="base">
        <a:spcBef>
          <a:spcPts val="1200"/>
        </a:spcBef>
        <a:spcAft>
          <a:spcPct val="0"/>
        </a:spcAft>
        <a:buClr>
          <a:srgbClr val="FBD299"/>
        </a:buClr>
        <a:buSzPct val="100000"/>
        <a:buFont typeface="Wingdings 2" pitchFamily="2" charset="2"/>
        <a:buChar char=""/>
        <a:defRPr kern="1200">
          <a:solidFill>
            <a:schemeClr val="tx1"/>
          </a:solidFill>
          <a:latin typeface="+mn-lt"/>
          <a:ea typeface="ＭＳ Ｐゴシック" panose="020B0600070205080204" pitchFamily="34" charset="-128"/>
          <a:cs typeface="+mn-cs"/>
        </a:defRPr>
      </a:lvl5pPr>
      <a:lvl6pPr marL="3657600" indent="-565150" algn="l" defTabSz="1828800" rtl="0" eaLnBrk="1" latinLnBrk="0" hangingPunct="1">
        <a:spcBef>
          <a:spcPct val="20000"/>
        </a:spcBef>
        <a:buClr>
          <a:schemeClr val="accent2"/>
        </a:buClr>
        <a:buSzPct val="110000"/>
        <a:buFont typeface="Wingdings 2" pitchFamily="18" charset="2"/>
        <a:buChar char=""/>
        <a:defRPr lang="en-US" sz="3600" kern="1200" dirty="0" smtClean="0">
          <a:solidFill>
            <a:schemeClr val="tx1">
              <a:lumMod val="65000"/>
              <a:lumOff val="35000"/>
            </a:schemeClr>
          </a:solidFill>
          <a:latin typeface="+mn-lt"/>
          <a:ea typeface="+mn-ea"/>
          <a:cs typeface="+mn-cs"/>
        </a:defRPr>
      </a:lvl6pPr>
      <a:lvl7pPr marL="4235450" indent="-565150" algn="l" defTabSz="1828800" rtl="0" eaLnBrk="1" latinLnBrk="0" hangingPunct="1">
        <a:spcBef>
          <a:spcPct val="20000"/>
        </a:spcBef>
        <a:buClr>
          <a:schemeClr val="accent1">
            <a:lumMod val="60000"/>
            <a:lumOff val="40000"/>
          </a:schemeClr>
        </a:buClr>
        <a:buSzPct val="110000"/>
        <a:buFont typeface="Wingdings 2" pitchFamily="18" charset="2"/>
        <a:buChar char=""/>
        <a:defRPr lang="en-US" sz="3600" kern="1200" dirty="0" smtClean="0">
          <a:solidFill>
            <a:schemeClr val="tx1">
              <a:lumMod val="65000"/>
              <a:lumOff val="35000"/>
            </a:schemeClr>
          </a:solidFill>
          <a:latin typeface="+mn-lt"/>
          <a:ea typeface="+mn-ea"/>
          <a:cs typeface="+mn-cs"/>
        </a:defRPr>
      </a:lvl7pPr>
      <a:lvl8pPr marL="4797426" indent="-565150" algn="l" defTabSz="1828800" rtl="0" eaLnBrk="1" latinLnBrk="0" hangingPunct="1">
        <a:spcBef>
          <a:spcPct val="20000"/>
        </a:spcBef>
        <a:buClr>
          <a:schemeClr val="accent2"/>
        </a:buClr>
        <a:buSzPct val="110000"/>
        <a:buFont typeface="Wingdings 2" pitchFamily="18" charset="2"/>
        <a:buChar char=""/>
        <a:defRPr lang="en-US" sz="3600" kern="1200" dirty="0" smtClean="0">
          <a:solidFill>
            <a:schemeClr val="tx1">
              <a:lumMod val="65000"/>
              <a:lumOff val="35000"/>
            </a:schemeClr>
          </a:solidFill>
          <a:latin typeface="+mn-lt"/>
          <a:ea typeface="+mn-ea"/>
          <a:cs typeface="+mn-cs"/>
        </a:defRPr>
      </a:lvl8pPr>
      <a:lvl9pPr marL="5378450" indent="-565150" algn="l" defTabSz="1828800" rtl="0" eaLnBrk="1" latinLnBrk="0" hangingPunct="1">
        <a:spcBef>
          <a:spcPct val="20000"/>
        </a:spcBef>
        <a:buClr>
          <a:schemeClr val="accent1">
            <a:lumMod val="60000"/>
            <a:lumOff val="40000"/>
          </a:schemeClr>
        </a:buClr>
        <a:buSzPct val="110000"/>
        <a:buFont typeface="Wingdings 2" pitchFamily="18" charset="2"/>
        <a:buChar char=""/>
        <a:defRPr lang="en-US" sz="3600" kern="1200" dirty="0">
          <a:solidFill>
            <a:schemeClr val="tx1">
              <a:lumMod val="65000"/>
              <a:lumOff val="35000"/>
            </a:schemeClr>
          </a:solidFill>
          <a:latin typeface="+mn-lt"/>
          <a:ea typeface="+mn-ea"/>
          <a:cs typeface="+mn-cs"/>
        </a:defRPr>
      </a:lvl9pPr>
    </p:bodyStyle>
    <p:otherStyle>
      <a:defPPr>
        <a:defRPr/>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3D2C4-084C-C545-00AC-430EC19B6C87}"/>
              </a:ext>
            </a:extLst>
          </p:cNvPr>
          <p:cNvSpPr>
            <a:spLocks noGrp="1"/>
          </p:cNvSpPr>
          <p:nvPr>
            <p:ph type="ctrTitle"/>
          </p:nvPr>
        </p:nvSpPr>
        <p:spPr>
          <a:xfrm>
            <a:off x="2644777" y="2286001"/>
            <a:ext cx="12998450" cy="2587626"/>
          </a:xfrm>
        </p:spPr>
        <p:txBody>
          <a:bodyPr/>
          <a:lstStyle/>
          <a:p>
            <a:pPr fontAlgn="auto">
              <a:spcAft>
                <a:spcPts val="0"/>
              </a:spcAft>
              <a:defRPr/>
            </a:pPr>
            <a:r>
              <a:rPr lang="en-US" dirty="0"/>
              <a:t>Bayesian Inference</a:t>
            </a:r>
          </a:p>
        </p:txBody>
      </p:sp>
      <p:sp>
        <p:nvSpPr>
          <p:cNvPr id="3" name="Subtitle 2">
            <a:extLst>
              <a:ext uri="{FF2B5EF4-FFF2-40B4-BE49-F238E27FC236}">
                <a16:creationId xmlns:a16="http://schemas.microsoft.com/office/drawing/2014/main" id="{1773A97B-06C2-BD5D-13DD-A14A00967D4E}"/>
              </a:ext>
            </a:extLst>
          </p:cNvPr>
          <p:cNvSpPr>
            <a:spLocks noGrp="1"/>
          </p:cNvSpPr>
          <p:nvPr>
            <p:ph type="subTitle" idx="1"/>
          </p:nvPr>
        </p:nvSpPr>
        <p:spPr>
          <a:xfrm>
            <a:off x="2644777" y="4949827"/>
            <a:ext cx="12998450" cy="1374774"/>
          </a:xfrm>
        </p:spPr>
        <p:txBody>
          <a:bodyPr/>
          <a:lstStyle/>
          <a:p>
            <a:pPr fontAlgn="auto">
              <a:spcAft>
                <a:spcPts val="0"/>
              </a:spcAft>
              <a:defRPr/>
            </a:pPr>
            <a:r>
              <a:rPr lang="en-US" dirty="0"/>
              <a:t>Module 5, Lesson 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33378-0996-2D6E-0B4F-218F8259814E}"/>
              </a:ext>
            </a:extLst>
          </p:cNvPr>
          <p:cNvSpPr>
            <a:spLocks noGrp="1"/>
          </p:cNvSpPr>
          <p:nvPr>
            <p:ph type="title"/>
          </p:nvPr>
        </p:nvSpPr>
        <p:spPr/>
        <p:txBody>
          <a:bodyPr/>
          <a:lstStyle/>
          <a:p>
            <a:r>
              <a:rPr lang="en-US" dirty="0"/>
              <a:t>Separate Estimates</a:t>
            </a:r>
          </a:p>
        </p:txBody>
      </p:sp>
      <p:sp>
        <p:nvSpPr>
          <p:cNvPr id="3" name="Content Placeholder 2">
            <a:extLst>
              <a:ext uri="{FF2B5EF4-FFF2-40B4-BE49-F238E27FC236}">
                <a16:creationId xmlns:a16="http://schemas.microsoft.com/office/drawing/2014/main" id="{183AC861-D6DD-95E9-5434-F3793C25D78E}"/>
              </a:ext>
            </a:extLst>
          </p:cNvPr>
          <p:cNvSpPr>
            <a:spLocks noGrp="1"/>
          </p:cNvSpPr>
          <p:nvPr>
            <p:ph idx="1"/>
          </p:nvPr>
        </p:nvSpPr>
        <p:spPr/>
        <p:txBody>
          <a:bodyPr/>
          <a:lstStyle/>
          <a:p>
            <a:r>
              <a:rPr lang="en-US" dirty="0"/>
              <a:t>Some coaching programs have moderate effects (18–28 points).</a:t>
            </a:r>
          </a:p>
          <a:p>
            <a:r>
              <a:rPr lang="en-US" dirty="0"/>
              <a:t>Most have small effects (0–12 points).</a:t>
            </a:r>
          </a:p>
          <a:p>
            <a:r>
              <a:rPr lang="en-US" dirty="0"/>
              <a:t>Two have small negative effects.</a:t>
            </a:r>
          </a:p>
          <a:p>
            <a:r>
              <a:rPr lang="en-US" dirty="0"/>
              <a:t>Standard errors reveal difficulty in statistically distinguishing between experiments.</a:t>
            </a:r>
          </a:p>
          <a:p>
            <a:r>
              <a:rPr lang="en-US" dirty="0"/>
              <a:t>	Applying simple normal analysis to each experiment separately:</a:t>
            </a:r>
          </a:p>
          <a:p>
            <a:pPr lvl="1"/>
            <a:r>
              <a:rPr lang="en-US" dirty="0"/>
              <a:t>95% posterior intervals overlap substantially, indicating no clear differences among the experiments.</a:t>
            </a:r>
          </a:p>
        </p:txBody>
      </p:sp>
    </p:spTree>
    <p:extLst>
      <p:ext uri="{BB962C8B-B14F-4D97-AF65-F5344CB8AC3E}">
        <p14:creationId xmlns:p14="http://schemas.microsoft.com/office/powerpoint/2010/main" val="2081741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3BC56-E0A3-900F-1968-D937DE02C438}"/>
              </a:ext>
            </a:extLst>
          </p:cNvPr>
          <p:cNvSpPr>
            <a:spLocks noGrp="1"/>
          </p:cNvSpPr>
          <p:nvPr>
            <p:ph type="title"/>
          </p:nvPr>
        </p:nvSpPr>
        <p:spPr/>
        <p:txBody>
          <a:bodyPr/>
          <a:lstStyle/>
          <a:p>
            <a:r>
              <a:rPr lang="en-US" dirty="0"/>
              <a:t>Pooled Estimate Setup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E87343C-DB94-3D16-DCC9-CC0DF335F639}"/>
                  </a:ext>
                </a:extLst>
              </p:cNvPr>
              <p:cNvSpPr>
                <a:spLocks noGrp="1"/>
              </p:cNvSpPr>
              <p:nvPr>
                <p:ph idx="1"/>
              </p:nvPr>
            </p:nvSpPr>
            <p:spPr/>
            <p:txBody>
              <a:bodyPr/>
              <a:lstStyle/>
              <a:p>
                <a:r>
                  <a:rPr lang="en-US" dirty="0"/>
                  <a:t>The overlap in posterior intervals suggests all experiments might estimate the same quantity.</a:t>
                </a:r>
              </a:p>
              <a:p>
                <a:pPr lvl="1"/>
                <a:r>
                  <a:rPr lang="en-US" dirty="0"/>
                  <a:t>Hypothesis: All experiments have the same effect and produce independent estimates.</a:t>
                </a:r>
              </a:p>
              <a:p>
                <a:r>
                  <a:rPr lang="en-US" dirty="0"/>
                  <a:t>Treat data as eight normally distributed observations with known variances.</a:t>
                </a:r>
              </a:p>
              <a:p>
                <a:r>
                  <a:rPr lang="en-US" dirty="0"/>
                  <a:t>Using a noninformative prior distribution, the posterior mean for the common effect is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a:latin typeface="Cambria Math" panose="02040503050406030204" pitchFamily="18" charset="0"/>
                          </a:rPr>
                          <m:t>..</m:t>
                        </m:r>
                      </m:sub>
                    </m:sSub>
                  </m:oMath>
                </a14:m>
                <a:r>
                  <a:rPr lang="en-US" dirty="0"/>
                  <a:t>,as defined in Lesson 2 with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b="0" i="1" smtClean="0">
                            <a:latin typeface="Cambria Math" panose="02040503050406030204" pitchFamily="18" charset="0"/>
                          </a:rPr>
                          <m:t>𝑗</m:t>
                        </m:r>
                      </m:sub>
                    </m:sSub>
                  </m:oMath>
                </a14:m>
                <a:r>
                  <a:rPr lang="en-US" dirty="0"/>
                  <a:t> in place of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a:latin typeface="Cambria Math" panose="02040503050406030204" pitchFamily="18" charset="0"/>
                          </a:rPr>
                          <m:t>.</m:t>
                        </m:r>
                        <m:r>
                          <a:rPr lang="en-US" i="1">
                            <a:latin typeface="Cambria Math" panose="02040503050406030204" pitchFamily="18" charset="0"/>
                          </a:rPr>
                          <m:t>𝑗</m:t>
                        </m:r>
                      </m:sub>
                    </m:sSub>
                  </m:oMath>
                </a14:m>
                <a:r>
                  <a:rPr lang="en-US" dirty="0"/>
                  <a:t>.</a:t>
                </a:r>
              </a:p>
            </p:txBody>
          </p:sp>
        </mc:Choice>
        <mc:Fallback xmlns="">
          <p:sp>
            <p:nvSpPr>
              <p:cNvPr id="3" name="Content Placeholder 2">
                <a:extLst>
                  <a:ext uri="{FF2B5EF4-FFF2-40B4-BE49-F238E27FC236}">
                    <a16:creationId xmlns:a16="http://schemas.microsoft.com/office/drawing/2014/main" id="{FE87343C-DB94-3D16-DCC9-CC0DF335F639}"/>
                  </a:ext>
                </a:extLst>
              </p:cNvPr>
              <p:cNvSpPr>
                <a:spLocks noGrp="1" noRot="1" noChangeAspect="1" noMove="1" noResize="1" noEditPoints="1" noAdjustHandles="1" noChangeArrowheads="1" noChangeShapeType="1" noTextEdit="1"/>
              </p:cNvSpPr>
              <p:nvPr>
                <p:ph idx="1"/>
              </p:nvPr>
            </p:nvSpPr>
            <p:spPr>
              <a:blipFill>
                <a:blip r:embed="rId3"/>
                <a:stretch>
                  <a:fillRect l="-1104" t="-1657" r="-1262"/>
                </a:stretch>
              </a:blipFill>
            </p:spPr>
            <p:txBody>
              <a:bodyPr/>
              <a:lstStyle/>
              <a:p>
                <a:r>
                  <a:rPr lang="en-US">
                    <a:noFill/>
                  </a:rPr>
                  <a:t> </a:t>
                </a:r>
              </a:p>
            </p:txBody>
          </p:sp>
        </mc:Fallback>
      </mc:AlternateContent>
    </p:spTree>
    <p:extLst>
      <p:ext uri="{BB962C8B-B14F-4D97-AF65-F5344CB8AC3E}">
        <p14:creationId xmlns:p14="http://schemas.microsoft.com/office/powerpoint/2010/main" val="3555777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D6F62-A34D-222F-5D93-617B1FF64E46}"/>
              </a:ext>
            </a:extLst>
          </p:cNvPr>
          <p:cNvSpPr>
            <a:spLocks noGrp="1"/>
          </p:cNvSpPr>
          <p:nvPr>
            <p:ph type="title"/>
          </p:nvPr>
        </p:nvSpPr>
        <p:spPr/>
        <p:txBody>
          <a:bodyPr/>
          <a:lstStyle/>
          <a:p>
            <a:r>
              <a:rPr lang="en-US" dirty="0"/>
              <a:t>Pooled Estimate Results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EA08B43-A391-0741-D1CF-93D144BCBF0E}"/>
                  </a:ext>
                </a:extLst>
              </p:cNvPr>
              <p:cNvSpPr>
                <a:spLocks noGrp="1"/>
              </p:cNvSpPr>
              <p:nvPr>
                <p:ph idx="1"/>
              </p:nvPr>
            </p:nvSpPr>
            <p:spPr/>
            <p:txBody>
              <a:bodyPr/>
              <a:lstStyle/>
              <a:p>
                <a:r>
                  <a:rPr lang="en-US" dirty="0"/>
                  <a:t>The pooled estimate is 7.7, and the posterior variance is </a:t>
                </a:r>
              </a:p>
              <a:p>
                <a:pPr marL="0" indent="0">
                  <a:buNone/>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a:latin typeface="Cambria Math" panose="02040503050406030204" pitchFamily="18" charset="0"/>
                                </a:rPr>
                                <m:t> </m:t>
                              </m:r>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8</m:t>
                                  </m:r>
                                </m:sup>
                                <m:e>
                                  <m:f>
                                    <m:fPr>
                                      <m:ctrlPr>
                                        <a:rPr lang="en-US" i="1">
                                          <a:latin typeface="Cambria Math" panose="02040503050406030204" pitchFamily="18" charset="0"/>
                                        </a:rPr>
                                      </m:ctrlPr>
                                    </m:fPr>
                                    <m:num>
                                      <m:r>
                                        <a:rPr lang="en-US">
                                          <a:latin typeface="Cambria Math" panose="02040503050406030204" pitchFamily="18" charset="0"/>
                                        </a:rPr>
                                        <m:t>1</m:t>
                                      </m:r>
                                    </m:num>
                                    <m:den>
                                      <m:sSubSup>
                                        <m:sSubSupPr>
                                          <m:ctrlPr>
                                            <a:rPr lang="en-US" i="1">
                                              <a:latin typeface="Cambria Math" panose="02040503050406030204" pitchFamily="18" charset="0"/>
                                            </a:rPr>
                                          </m:ctrlPr>
                                        </m:sSubSupPr>
                                        <m:e>
                                          <m:r>
                                            <a:rPr lang="en-US" i="1">
                                              <a:latin typeface="Cambria Math" panose="02040503050406030204" pitchFamily="18" charset="0"/>
                                            </a:rPr>
                                            <m:t>𝜎</m:t>
                                          </m:r>
                                        </m:e>
                                        <m:sub>
                                          <m:r>
                                            <a:rPr lang="en-US" i="1">
                                              <a:latin typeface="Cambria Math" panose="02040503050406030204" pitchFamily="18" charset="0"/>
                                            </a:rPr>
                                            <m:t>𝑗</m:t>
                                          </m:r>
                                        </m:sub>
                                        <m:sup>
                                          <m:r>
                                            <a:rPr lang="en-US">
                                              <a:latin typeface="Cambria Math" panose="02040503050406030204" pitchFamily="18" charset="0"/>
                                            </a:rPr>
                                            <m:t>2</m:t>
                                          </m:r>
                                        </m:sup>
                                      </m:sSubSup>
                                    </m:den>
                                  </m:f>
                                </m:e>
                              </m:nary>
                            </m:e>
                          </m:d>
                        </m:e>
                        <m:sup>
                          <m:r>
                            <a:rPr lang="en-US" i="1">
                              <a:latin typeface="Cambria Math" panose="02040503050406030204" pitchFamily="18" charset="0"/>
                            </a:rPr>
                            <m:t>−</m:t>
                          </m:r>
                          <m:r>
                            <a:rPr lang="en-US">
                              <a:latin typeface="Cambria Math" panose="02040503050406030204" pitchFamily="18" charset="0"/>
                            </a:rPr>
                            <m:t>1</m:t>
                          </m:r>
                        </m:sup>
                      </m:sSup>
                      <m:r>
                        <a:rPr lang="en-US" b="0" i="1" smtClean="0">
                          <a:latin typeface="Cambria Math" panose="02040503050406030204" pitchFamily="18" charset="0"/>
                        </a:rPr>
                        <m:t>=16.6</m:t>
                      </m:r>
                    </m:oMath>
                  </m:oMathPara>
                </a14:m>
                <a:endParaRPr lang="en-US" dirty="0"/>
              </a:p>
              <a:p>
                <a:pPr marL="0" indent="0">
                  <a:buNone/>
                </a:pPr>
                <a:r>
                  <a:rPr lang="en-US" dirty="0"/>
                  <a:t>because the experiments are independent. The corresponding standard error is 4.1</a:t>
                </a:r>
              </a:p>
              <a:p>
                <a:r>
                  <a:rPr lang="en-US" dirty="0"/>
                  <a:t>95% posterior interval is [−0.5, 15.9], so approximately [8 ± 8].</a:t>
                </a:r>
              </a:p>
              <a:p>
                <a:pPr lvl="1"/>
                <a:r>
                  <a:rPr lang="en-US" dirty="0"/>
                  <a:t>A nonsignificant chi-squared test.</a:t>
                </a:r>
              </a:p>
            </p:txBody>
          </p:sp>
        </mc:Choice>
        <mc:Fallback xmlns="">
          <p:sp>
            <p:nvSpPr>
              <p:cNvPr id="3" name="Content Placeholder 2">
                <a:extLst>
                  <a:ext uri="{FF2B5EF4-FFF2-40B4-BE49-F238E27FC236}">
                    <a16:creationId xmlns:a16="http://schemas.microsoft.com/office/drawing/2014/main" id="{FEA08B43-A391-0741-D1CF-93D144BCBF0E}"/>
                  </a:ext>
                </a:extLst>
              </p:cNvPr>
              <p:cNvSpPr>
                <a:spLocks noGrp="1" noRot="1" noChangeAspect="1" noMove="1" noResize="1" noEditPoints="1" noAdjustHandles="1" noChangeArrowheads="1" noChangeShapeType="1" noTextEdit="1"/>
              </p:cNvSpPr>
              <p:nvPr>
                <p:ph idx="1"/>
              </p:nvPr>
            </p:nvSpPr>
            <p:spPr>
              <a:blipFill>
                <a:blip r:embed="rId3"/>
                <a:stretch>
                  <a:fillRect l="-1341" t="-16022"/>
                </a:stretch>
              </a:blipFill>
            </p:spPr>
            <p:txBody>
              <a:bodyPr/>
              <a:lstStyle/>
              <a:p>
                <a:r>
                  <a:rPr lang="en-US">
                    <a:noFill/>
                  </a:rPr>
                  <a:t> </a:t>
                </a:r>
              </a:p>
            </p:txBody>
          </p:sp>
        </mc:Fallback>
      </mc:AlternateContent>
    </p:spTree>
    <p:extLst>
      <p:ext uri="{BB962C8B-B14F-4D97-AF65-F5344CB8AC3E}">
        <p14:creationId xmlns:p14="http://schemas.microsoft.com/office/powerpoint/2010/main" val="1420685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882EC-4C11-7C75-17C9-3754B107782B}"/>
              </a:ext>
            </a:extLst>
          </p:cNvPr>
          <p:cNvSpPr>
            <a:spLocks noGrp="1"/>
          </p:cNvSpPr>
          <p:nvPr>
            <p:ph type="title"/>
          </p:nvPr>
        </p:nvSpPr>
        <p:spPr/>
        <p:txBody>
          <a:bodyPr/>
          <a:lstStyle/>
          <a:p>
            <a:r>
              <a:rPr lang="en-US" dirty="0"/>
              <a:t>Bayesian Analysis under Hierarchical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8B428E2-780A-A9D0-0455-8946A3FD03B1}"/>
                  </a:ext>
                </a:extLst>
              </p:cNvPr>
              <p:cNvSpPr>
                <a:spLocks noGrp="1"/>
              </p:cNvSpPr>
              <p:nvPr>
                <p:ph idx="1"/>
              </p:nvPr>
            </p:nvSpPr>
            <p:spPr/>
            <p:txBody>
              <a:bodyPr/>
              <a:lstStyle/>
              <a:p>
                <a:r>
                  <a:rPr lang="en-US" dirty="0"/>
                  <a:t>Separate and pooled estimates set us up for an assessment that appears too simplistic. </a:t>
                </a:r>
              </a:p>
              <a:p>
                <a:r>
                  <a:rPr lang="en-US" dirty="0"/>
                  <a:t>Compute the posterior distribution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a:latin typeface="Cambria Math" panose="02040503050406030204" pitchFamily="18" charset="0"/>
                          </a:rPr>
                          <m:t>1</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a:latin typeface="Cambria Math" panose="02040503050406030204" pitchFamily="18" charset="0"/>
                          </a:rPr>
                          <m:t>8</m:t>
                        </m:r>
                      </m:sub>
                    </m:sSub>
                  </m:oMath>
                </a14:m>
                <a:r>
                  <a:rPr lang="en-US" dirty="0"/>
                  <a:t> based on the normal model presented in Lesson 2.</a:t>
                </a:r>
              </a:p>
              <a:p>
                <a:r>
                  <a:rPr lang="en-US" dirty="0"/>
                  <a:t>R code for this example.</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68B428E2-780A-A9D0-0455-8946A3FD03B1}"/>
                  </a:ext>
                </a:extLst>
              </p:cNvPr>
              <p:cNvSpPr>
                <a:spLocks noGrp="1" noRot="1" noChangeAspect="1" noMove="1" noResize="1" noEditPoints="1" noAdjustHandles="1" noChangeArrowheads="1" noChangeShapeType="1" noTextEdit="1"/>
              </p:cNvSpPr>
              <p:nvPr>
                <p:ph idx="1"/>
              </p:nvPr>
            </p:nvSpPr>
            <p:spPr>
              <a:blipFill>
                <a:blip r:embed="rId3"/>
                <a:stretch>
                  <a:fillRect l="-1104" t="-1657" r="-552"/>
                </a:stretch>
              </a:blipFill>
            </p:spPr>
            <p:txBody>
              <a:bodyPr/>
              <a:lstStyle/>
              <a:p>
                <a:r>
                  <a:rPr lang="en-US">
                    <a:noFill/>
                  </a:rPr>
                  <a:t> </a:t>
                </a:r>
              </a:p>
            </p:txBody>
          </p:sp>
        </mc:Fallback>
      </mc:AlternateContent>
    </p:spTree>
    <p:extLst>
      <p:ext uri="{BB962C8B-B14F-4D97-AF65-F5344CB8AC3E}">
        <p14:creationId xmlns:p14="http://schemas.microsoft.com/office/powerpoint/2010/main" val="3612158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3F13CBA-7B77-6CC5-437B-423F2EC1EA6E}"/>
              </a:ext>
            </a:extLst>
          </p:cNvPr>
          <p:cNvSpPr>
            <a:spLocks noGrp="1"/>
          </p:cNvSpPr>
          <p:nvPr>
            <p:ph type="title"/>
          </p:nvPr>
        </p:nvSpPr>
        <p:spPr/>
        <p:txBody>
          <a:bodyPr/>
          <a:lstStyle/>
          <a:p>
            <a:r>
              <a:rPr lang="en-US" dirty="0"/>
              <a:t>Summary of the Model</a:t>
            </a:r>
          </a:p>
        </p:txBody>
      </p:sp>
      <p:pic>
        <p:nvPicPr>
          <p:cNvPr id="7" name="image-688a2b9926dc2ecad7fb54763958ac8b3af61a86.jpg">
            <a:extLst>
              <a:ext uri="{FF2B5EF4-FFF2-40B4-BE49-F238E27FC236}">
                <a16:creationId xmlns:a16="http://schemas.microsoft.com/office/drawing/2014/main" id="{21524AF4-3756-F244-5C7A-EF945377FC81}"/>
              </a:ext>
            </a:extLst>
          </p:cNvPr>
          <p:cNvPicPr>
            <a:picLocks noGrp="1"/>
          </p:cNvPicPr>
          <p:nvPr>
            <p:ph sz="half" idx="1"/>
          </p:nvPr>
        </p:nvPicPr>
        <p:blipFill>
          <a:blip r:embed="rId3" cstate="print"/>
          <a:srcRect/>
          <a:stretch>
            <a:fillRect/>
          </a:stretch>
        </p:blipFill>
        <p:spPr>
          <a:xfrm>
            <a:off x="1098550" y="2662518"/>
            <a:ext cx="8045450" cy="5593976"/>
          </a:xfrm>
          <a:prstGeom prst="rect">
            <a:avLst/>
          </a:prstGeom>
        </p:spPr>
      </p:pic>
      <p:sp>
        <p:nvSpPr>
          <p:cNvPr id="9" name="TextBox 8">
            <a:extLst>
              <a:ext uri="{FF2B5EF4-FFF2-40B4-BE49-F238E27FC236}">
                <a16:creationId xmlns:a16="http://schemas.microsoft.com/office/drawing/2014/main" id="{B390A625-3678-F961-0DAB-EEB0D441A9AE}"/>
              </a:ext>
            </a:extLst>
          </p:cNvPr>
          <p:cNvSpPr txBox="1"/>
          <p:nvPr/>
        </p:nvSpPr>
        <p:spPr>
          <a:xfrm>
            <a:off x="8686800" y="4693023"/>
            <a:ext cx="65" cy="276999"/>
          </a:xfrm>
          <a:prstGeom prst="rect">
            <a:avLst/>
          </a:prstGeom>
          <a:noFill/>
        </p:spPr>
        <p:txBody>
          <a:bodyPr wrap="none" lIns="0" tIns="0" rIns="0" bIns="0" rtlCol="0">
            <a:spAutoFit/>
          </a:bodyPr>
          <a:lstStyle/>
          <a:p>
            <a:endParaRPr lang="en-US" dirty="0"/>
          </a:p>
        </p:txBody>
      </p:sp>
      <p:sp>
        <p:nvSpPr>
          <p:cNvPr id="10" name="TextBox 9">
            <a:extLst>
              <a:ext uri="{FF2B5EF4-FFF2-40B4-BE49-F238E27FC236}">
                <a16:creationId xmlns:a16="http://schemas.microsoft.com/office/drawing/2014/main" id="{84B3A238-F8BB-035F-2804-85E10D91DB98}"/>
              </a:ext>
            </a:extLst>
          </p:cNvPr>
          <p:cNvSpPr txBox="1"/>
          <p:nvPr/>
        </p:nvSpPr>
        <p:spPr>
          <a:xfrm>
            <a:off x="1098550" y="8256493"/>
            <a:ext cx="1992918" cy="369332"/>
          </a:xfrm>
          <a:prstGeom prst="rect">
            <a:avLst/>
          </a:prstGeom>
          <a:noFill/>
        </p:spPr>
        <p:txBody>
          <a:bodyPr wrap="none" rtlCol="0">
            <a:spAutoFit/>
          </a:bodyPr>
          <a:lstStyle/>
          <a:p>
            <a:r>
              <a:rPr lang="en-US" dirty="0"/>
              <a:t>Taken from BDA3</a:t>
            </a:r>
          </a:p>
        </p:txBody>
      </p:sp>
      <p:pic>
        <p:nvPicPr>
          <p:cNvPr id="13" name="Content Placeholder 12" descr="A graph of different numbers&#10;&#10;Description automatically generated with medium confidence">
            <a:extLst>
              <a:ext uri="{FF2B5EF4-FFF2-40B4-BE49-F238E27FC236}">
                <a16:creationId xmlns:a16="http://schemas.microsoft.com/office/drawing/2014/main" id="{1002BA35-9F1B-3089-8821-931B85B1F8A2}"/>
              </a:ext>
            </a:extLst>
          </p:cNvPr>
          <p:cNvPicPr>
            <a:picLocks noGrp="1" noChangeAspect="1"/>
          </p:cNvPicPr>
          <p:nvPr>
            <p:ph sz="half" idx="2"/>
          </p:nvPr>
        </p:nvPicPr>
        <p:blipFill>
          <a:blip r:embed="rId4"/>
          <a:stretch>
            <a:fillRect/>
          </a:stretch>
        </p:blipFill>
        <p:spPr>
          <a:xfrm>
            <a:off x="9104681" y="2704169"/>
            <a:ext cx="8078420" cy="5552324"/>
          </a:xfrm>
        </p:spPr>
      </p:pic>
      <p:sp>
        <p:nvSpPr>
          <p:cNvPr id="14" name="TextBox 13">
            <a:extLst>
              <a:ext uri="{FF2B5EF4-FFF2-40B4-BE49-F238E27FC236}">
                <a16:creationId xmlns:a16="http://schemas.microsoft.com/office/drawing/2014/main" id="{6CB1CEAD-6DAC-4978-0431-80B1508DD29B}"/>
              </a:ext>
            </a:extLst>
          </p:cNvPr>
          <p:cNvSpPr txBox="1"/>
          <p:nvPr/>
        </p:nvSpPr>
        <p:spPr>
          <a:xfrm>
            <a:off x="9140826" y="8256493"/>
            <a:ext cx="1992918" cy="369332"/>
          </a:xfrm>
          <a:prstGeom prst="rect">
            <a:avLst/>
          </a:prstGeom>
          <a:noFill/>
        </p:spPr>
        <p:txBody>
          <a:bodyPr wrap="none" rtlCol="0">
            <a:spAutoFit/>
          </a:bodyPr>
          <a:lstStyle/>
          <a:p>
            <a:r>
              <a:rPr lang="en-US" dirty="0"/>
              <a:t>Taken from BDA3</a:t>
            </a:r>
          </a:p>
        </p:txBody>
      </p:sp>
    </p:spTree>
    <p:extLst>
      <p:ext uri="{BB962C8B-B14F-4D97-AF65-F5344CB8AC3E}">
        <p14:creationId xmlns:p14="http://schemas.microsoft.com/office/powerpoint/2010/main" val="1154766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group of blue lines&#10;&#10;Description automatically generated with medium confidence">
            <a:extLst>
              <a:ext uri="{FF2B5EF4-FFF2-40B4-BE49-F238E27FC236}">
                <a16:creationId xmlns:a16="http://schemas.microsoft.com/office/drawing/2014/main" id="{AA48FA72-74E5-5A8D-C03C-2D124E2A319A}"/>
              </a:ext>
            </a:extLst>
          </p:cNvPr>
          <p:cNvPicPr>
            <a:picLocks noGrp="1" noChangeAspect="1"/>
          </p:cNvPicPr>
          <p:nvPr>
            <p:ph sz="half" idx="1"/>
          </p:nvPr>
        </p:nvPicPr>
        <p:blipFill>
          <a:blip r:embed="rId3"/>
          <a:stretch>
            <a:fillRect/>
          </a:stretch>
        </p:blipFill>
        <p:spPr>
          <a:xfrm>
            <a:off x="1098550" y="2085975"/>
            <a:ext cx="7680325" cy="5669050"/>
          </a:xfrm>
        </p:spPr>
      </p:pic>
      <p:graphicFrame>
        <p:nvGraphicFramePr>
          <p:cNvPr id="5" name="Content Placeholder 4">
            <a:extLst>
              <a:ext uri="{FF2B5EF4-FFF2-40B4-BE49-F238E27FC236}">
                <a16:creationId xmlns:a16="http://schemas.microsoft.com/office/drawing/2014/main" id="{DFD0889A-1959-A945-364E-CB4A0662FAA8}"/>
              </a:ext>
            </a:extLst>
          </p:cNvPr>
          <p:cNvGraphicFramePr>
            <a:graphicFrameLocks noGrp="1"/>
          </p:cNvGraphicFramePr>
          <p:nvPr>
            <p:ph sz="half" idx="2"/>
            <p:extLst>
              <p:ext uri="{D42A27DB-BD31-4B8C-83A1-F6EECF244321}">
                <p14:modId xmlns:p14="http://schemas.microsoft.com/office/powerpoint/2010/main" val="1826919569"/>
              </p:ext>
            </p:extLst>
          </p:nvPr>
        </p:nvGraphicFramePr>
        <p:xfrm>
          <a:off x="9502775" y="2085975"/>
          <a:ext cx="7680324" cy="5669046"/>
        </p:xfrm>
        <a:graphic>
          <a:graphicData uri="http://schemas.openxmlformats.org/drawingml/2006/table">
            <a:tbl>
              <a:tblPr firstRow="1" bandRow="1">
                <a:tableStyleId>{5C22544A-7EE6-4342-B048-85BDC9FD1C3A}</a:tableStyleId>
              </a:tblPr>
              <a:tblGrid>
                <a:gridCol w="1374775">
                  <a:extLst>
                    <a:ext uri="{9D8B030D-6E8A-4147-A177-3AD203B41FA5}">
                      <a16:colId xmlns:a16="http://schemas.microsoft.com/office/drawing/2014/main" val="1640051886"/>
                    </a:ext>
                  </a:extLst>
                </a:gridCol>
                <a:gridCol w="1257300">
                  <a:extLst>
                    <a:ext uri="{9D8B030D-6E8A-4147-A177-3AD203B41FA5}">
                      <a16:colId xmlns:a16="http://schemas.microsoft.com/office/drawing/2014/main" val="4040899630"/>
                    </a:ext>
                  </a:extLst>
                </a:gridCol>
                <a:gridCol w="1352550">
                  <a:extLst>
                    <a:ext uri="{9D8B030D-6E8A-4147-A177-3AD203B41FA5}">
                      <a16:colId xmlns:a16="http://schemas.microsoft.com/office/drawing/2014/main" val="2873913577"/>
                    </a:ext>
                  </a:extLst>
                </a:gridCol>
                <a:gridCol w="1238250">
                  <a:extLst>
                    <a:ext uri="{9D8B030D-6E8A-4147-A177-3AD203B41FA5}">
                      <a16:colId xmlns:a16="http://schemas.microsoft.com/office/drawing/2014/main" val="1290855698"/>
                    </a:ext>
                  </a:extLst>
                </a:gridCol>
                <a:gridCol w="1314450">
                  <a:extLst>
                    <a:ext uri="{9D8B030D-6E8A-4147-A177-3AD203B41FA5}">
                      <a16:colId xmlns:a16="http://schemas.microsoft.com/office/drawing/2014/main" val="2383789229"/>
                    </a:ext>
                  </a:extLst>
                </a:gridCol>
                <a:gridCol w="1142999">
                  <a:extLst>
                    <a:ext uri="{9D8B030D-6E8A-4147-A177-3AD203B41FA5}">
                      <a16:colId xmlns:a16="http://schemas.microsoft.com/office/drawing/2014/main" val="1474126445"/>
                    </a:ext>
                  </a:extLst>
                </a:gridCol>
              </a:tblGrid>
              <a:tr h="629894">
                <a:tc>
                  <a:txBody>
                    <a:bodyPr/>
                    <a:lstStyle/>
                    <a:p>
                      <a:r>
                        <a:rPr lang="en-US" sz="2800" b="0" cap="none" spc="0" dirty="0">
                          <a:ln w="0"/>
                          <a:solidFill>
                            <a:schemeClr val="tx1"/>
                          </a:solidFill>
                          <a:effectLst>
                            <a:outerShdw blurRad="38100" dist="19050" dir="2700000" algn="tl" rotWithShape="0">
                              <a:schemeClr val="dk1">
                                <a:alpha val="40000"/>
                              </a:schemeClr>
                            </a:outerShdw>
                          </a:effectLst>
                        </a:rPr>
                        <a:t>School</a:t>
                      </a:r>
                    </a:p>
                  </a:txBody>
                  <a:tcPr/>
                </a:tc>
                <a:tc>
                  <a:txBody>
                    <a:bodyPr/>
                    <a:lstStyle/>
                    <a:p>
                      <a:r>
                        <a:rPr lang="en-US" sz="2800" b="0" cap="none" spc="0" dirty="0">
                          <a:ln w="0"/>
                          <a:solidFill>
                            <a:schemeClr val="tx1"/>
                          </a:solidFill>
                          <a:effectLst>
                            <a:outerShdw blurRad="38100" dist="19050" dir="2700000" algn="tl" rotWithShape="0">
                              <a:schemeClr val="dk1">
                                <a:alpha val="40000"/>
                              </a:schemeClr>
                            </a:outerShdw>
                          </a:effectLst>
                        </a:rPr>
                        <a:t>2.5%</a:t>
                      </a:r>
                    </a:p>
                  </a:txBody>
                  <a:tcPr/>
                </a:tc>
                <a:tc>
                  <a:txBody>
                    <a:bodyPr/>
                    <a:lstStyle/>
                    <a:p>
                      <a:r>
                        <a:rPr lang="en-US" sz="2800" b="0" cap="none" spc="0" dirty="0">
                          <a:ln w="0"/>
                          <a:solidFill>
                            <a:schemeClr val="tx1"/>
                          </a:solidFill>
                          <a:effectLst>
                            <a:outerShdw blurRad="38100" dist="19050" dir="2700000" algn="tl" rotWithShape="0">
                              <a:schemeClr val="dk1">
                                <a:alpha val="40000"/>
                              </a:schemeClr>
                            </a:outerShdw>
                          </a:effectLst>
                        </a:rPr>
                        <a:t>25%</a:t>
                      </a:r>
                    </a:p>
                  </a:txBody>
                  <a:tcPr/>
                </a:tc>
                <a:tc>
                  <a:txBody>
                    <a:bodyPr/>
                    <a:lstStyle/>
                    <a:p>
                      <a:r>
                        <a:rPr lang="en-US" sz="2800" b="0" cap="none" spc="0" dirty="0">
                          <a:ln w="0"/>
                          <a:solidFill>
                            <a:schemeClr val="tx1"/>
                          </a:solidFill>
                          <a:effectLst>
                            <a:outerShdw blurRad="38100" dist="19050" dir="2700000" algn="tl" rotWithShape="0">
                              <a:schemeClr val="dk1">
                                <a:alpha val="40000"/>
                              </a:schemeClr>
                            </a:outerShdw>
                          </a:effectLst>
                        </a:rPr>
                        <a:t>50%</a:t>
                      </a:r>
                    </a:p>
                  </a:txBody>
                  <a:tcPr/>
                </a:tc>
                <a:tc>
                  <a:txBody>
                    <a:bodyPr/>
                    <a:lstStyle/>
                    <a:p>
                      <a:r>
                        <a:rPr lang="en-US" sz="2800" b="0" cap="none" spc="0" dirty="0">
                          <a:ln w="0"/>
                          <a:solidFill>
                            <a:schemeClr val="tx1"/>
                          </a:solidFill>
                          <a:effectLst>
                            <a:outerShdw blurRad="38100" dist="19050" dir="2700000" algn="tl" rotWithShape="0">
                              <a:schemeClr val="dk1">
                                <a:alpha val="40000"/>
                              </a:schemeClr>
                            </a:outerShdw>
                          </a:effectLst>
                        </a:rPr>
                        <a:t>75%</a:t>
                      </a:r>
                    </a:p>
                  </a:txBody>
                  <a:tcPr/>
                </a:tc>
                <a:tc>
                  <a:txBody>
                    <a:bodyPr/>
                    <a:lstStyle/>
                    <a:p>
                      <a:r>
                        <a:rPr lang="en-US" sz="2800" b="0" cap="none" spc="0" dirty="0">
                          <a:ln w="0"/>
                          <a:solidFill>
                            <a:schemeClr val="tx1"/>
                          </a:solidFill>
                          <a:effectLst>
                            <a:outerShdw blurRad="38100" dist="19050" dir="2700000" algn="tl" rotWithShape="0">
                              <a:schemeClr val="dk1">
                                <a:alpha val="40000"/>
                              </a:schemeClr>
                            </a:outerShdw>
                          </a:effectLst>
                        </a:rPr>
                        <a:t>95%</a:t>
                      </a:r>
                    </a:p>
                  </a:txBody>
                  <a:tcPr/>
                </a:tc>
                <a:extLst>
                  <a:ext uri="{0D108BD9-81ED-4DB2-BD59-A6C34878D82A}">
                    <a16:rowId xmlns:a16="http://schemas.microsoft.com/office/drawing/2014/main" val="1851665109"/>
                  </a:ext>
                </a:extLst>
              </a:tr>
              <a:tr h="629894">
                <a:tc>
                  <a:txBody>
                    <a:bodyPr/>
                    <a:lstStyle/>
                    <a:p>
                      <a:r>
                        <a:rPr lang="en-US" sz="2800" dirty="0"/>
                        <a:t>A</a:t>
                      </a:r>
                    </a:p>
                  </a:txBody>
                  <a:tcPr/>
                </a:tc>
                <a:tc>
                  <a:txBody>
                    <a:bodyPr/>
                    <a:lstStyle/>
                    <a:p>
                      <a:r>
                        <a:rPr lang="en-US" sz="2800" dirty="0"/>
                        <a:t>-2.47</a:t>
                      </a:r>
                    </a:p>
                  </a:txBody>
                  <a:tcPr/>
                </a:tc>
                <a:tc>
                  <a:txBody>
                    <a:bodyPr/>
                    <a:lstStyle/>
                    <a:p>
                      <a:r>
                        <a:rPr lang="en-US" sz="2800" dirty="0"/>
                        <a:t>3.35</a:t>
                      </a:r>
                    </a:p>
                  </a:txBody>
                  <a:tcPr/>
                </a:tc>
                <a:tc>
                  <a:txBody>
                    <a:bodyPr/>
                    <a:lstStyle/>
                    <a:p>
                      <a:r>
                        <a:rPr lang="en-US" sz="2800" dirty="0"/>
                        <a:t>6.34</a:t>
                      </a:r>
                    </a:p>
                  </a:txBody>
                  <a:tcPr/>
                </a:tc>
                <a:tc>
                  <a:txBody>
                    <a:bodyPr/>
                    <a:lstStyle/>
                    <a:p>
                      <a:r>
                        <a:rPr lang="en-US" sz="2800" dirty="0"/>
                        <a:t>9.47</a:t>
                      </a:r>
                    </a:p>
                  </a:txBody>
                  <a:tcPr/>
                </a:tc>
                <a:tc>
                  <a:txBody>
                    <a:bodyPr/>
                    <a:lstStyle/>
                    <a:p>
                      <a:r>
                        <a:rPr lang="en-US" sz="2800" dirty="0"/>
                        <a:t>20.04</a:t>
                      </a:r>
                    </a:p>
                  </a:txBody>
                  <a:tcPr/>
                </a:tc>
                <a:extLst>
                  <a:ext uri="{0D108BD9-81ED-4DB2-BD59-A6C34878D82A}">
                    <a16:rowId xmlns:a16="http://schemas.microsoft.com/office/drawing/2014/main" val="3582915309"/>
                  </a:ext>
                </a:extLst>
              </a:tr>
              <a:tr h="629894">
                <a:tc>
                  <a:txBody>
                    <a:bodyPr/>
                    <a:lstStyle/>
                    <a:p>
                      <a:r>
                        <a:rPr lang="en-US" sz="2800" dirty="0"/>
                        <a:t>B</a:t>
                      </a:r>
                    </a:p>
                  </a:txBody>
                  <a:tcPr/>
                </a:tc>
                <a:tc>
                  <a:txBody>
                    <a:bodyPr/>
                    <a:lstStyle/>
                    <a:p>
                      <a:r>
                        <a:rPr lang="en-US" sz="2800" dirty="0"/>
                        <a:t>-4.10</a:t>
                      </a:r>
                    </a:p>
                  </a:txBody>
                  <a:tcPr/>
                </a:tc>
                <a:tc>
                  <a:txBody>
                    <a:bodyPr/>
                    <a:lstStyle/>
                    <a:p>
                      <a:r>
                        <a:rPr lang="en-US" sz="2800" dirty="0"/>
                        <a:t>2.59</a:t>
                      </a:r>
                    </a:p>
                  </a:txBody>
                  <a:tcPr/>
                </a:tc>
                <a:tc>
                  <a:txBody>
                    <a:bodyPr/>
                    <a:lstStyle/>
                    <a:p>
                      <a:r>
                        <a:rPr lang="en-US" sz="2800" dirty="0"/>
                        <a:t>5.43</a:t>
                      </a:r>
                    </a:p>
                  </a:txBody>
                  <a:tcPr/>
                </a:tc>
                <a:tc>
                  <a:txBody>
                    <a:bodyPr/>
                    <a:lstStyle/>
                    <a:p>
                      <a:r>
                        <a:rPr lang="en-US" sz="2800" dirty="0"/>
                        <a:t>8.19</a:t>
                      </a:r>
                    </a:p>
                  </a:txBody>
                  <a:tcPr/>
                </a:tc>
                <a:tc>
                  <a:txBody>
                    <a:bodyPr/>
                    <a:lstStyle/>
                    <a:p>
                      <a:r>
                        <a:rPr lang="en-US" sz="2800" dirty="0"/>
                        <a:t>15.30</a:t>
                      </a:r>
                    </a:p>
                  </a:txBody>
                  <a:tcPr/>
                </a:tc>
                <a:extLst>
                  <a:ext uri="{0D108BD9-81ED-4DB2-BD59-A6C34878D82A}">
                    <a16:rowId xmlns:a16="http://schemas.microsoft.com/office/drawing/2014/main" val="2016742993"/>
                  </a:ext>
                </a:extLst>
              </a:tr>
              <a:tr h="629894">
                <a:tc>
                  <a:txBody>
                    <a:bodyPr/>
                    <a:lstStyle/>
                    <a:p>
                      <a:r>
                        <a:rPr lang="en-US" sz="2800" dirty="0"/>
                        <a:t>C</a:t>
                      </a:r>
                    </a:p>
                  </a:txBody>
                  <a:tcPr/>
                </a:tc>
                <a:tc>
                  <a:txBody>
                    <a:bodyPr/>
                    <a:lstStyle/>
                    <a:p>
                      <a:r>
                        <a:rPr lang="en-US" sz="2800" dirty="0"/>
                        <a:t>-6.18</a:t>
                      </a:r>
                    </a:p>
                  </a:txBody>
                  <a:tcPr/>
                </a:tc>
                <a:tc>
                  <a:txBody>
                    <a:bodyPr/>
                    <a:lstStyle/>
                    <a:p>
                      <a:r>
                        <a:rPr lang="en-US" sz="2800" dirty="0"/>
                        <a:t>1.90</a:t>
                      </a:r>
                    </a:p>
                  </a:txBody>
                  <a:tcPr/>
                </a:tc>
                <a:tc>
                  <a:txBody>
                    <a:bodyPr/>
                    <a:lstStyle/>
                    <a:p>
                      <a:r>
                        <a:rPr lang="en-US" sz="2800" dirty="0"/>
                        <a:t>4.86</a:t>
                      </a:r>
                    </a:p>
                  </a:txBody>
                  <a:tcPr/>
                </a:tc>
                <a:tc>
                  <a:txBody>
                    <a:bodyPr/>
                    <a:lstStyle/>
                    <a:p>
                      <a:r>
                        <a:rPr lang="en-US" sz="2800" dirty="0"/>
                        <a:t>7.77</a:t>
                      </a:r>
                    </a:p>
                  </a:txBody>
                  <a:tcPr/>
                </a:tc>
                <a:tc>
                  <a:txBody>
                    <a:bodyPr/>
                    <a:lstStyle/>
                    <a:p>
                      <a:r>
                        <a:rPr lang="en-US" sz="2800" dirty="0"/>
                        <a:t>14.43</a:t>
                      </a:r>
                    </a:p>
                  </a:txBody>
                  <a:tcPr/>
                </a:tc>
                <a:extLst>
                  <a:ext uri="{0D108BD9-81ED-4DB2-BD59-A6C34878D82A}">
                    <a16:rowId xmlns:a16="http://schemas.microsoft.com/office/drawing/2014/main" val="287322087"/>
                  </a:ext>
                </a:extLst>
              </a:tr>
              <a:tr h="629894">
                <a:tc>
                  <a:txBody>
                    <a:bodyPr/>
                    <a:lstStyle/>
                    <a:p>
                      <a:r>
                        <a:rPr lang="en-US" sz="2800" dirty="0"/>
                        <a:t>D</a:t>
                      </a:r>
                    </a:p>
                  </a:txBody>
                  <a:tcPr/>
                </a:tc>
                <a:tc>
                  <a:txBody>
                    <a:bodyPr/>
                    <a:lstStyle/>
                    <a:p>
                      <a:r>
                        <a:rPr lang="en-US" sz="2800" dirty="0"/>
                        <a:t>-4.44</a:t>
                      </a:r>
                    </a:p>
                  </a:txBody>
                  <a:tcPr/>
                </a:tc>
                <a:tc>
                  <a:txBody>
                    <a:bodyPr/>
                    <a:lstStyle/>
                    <a:p>
                      <a:r>
                        <a:rPr lang="en-US" sz="2800" dirty="0"/>
                        <a:t>2.55</a:t>
                      </a:r>
                    </a:p>
                  </a:txBody>
                  <a:tcPr/>
                </a:tc>
                <a:tc>
                  <a:txBody>
                    <a:bodyPr/>
                    <a:lstStyle/>
                    <a:p>
                      <a:r>
                        <a:rPr lang="en-US" sz="2800" dirty="0"/>
                        <a:t>5.30</a:t>
                      </a:r>
                    </a:p>
                  </a:txBody>
                  <a:tcPr/>
                </a:tc>
                <a:tc>
                  <a:txBody>
                    <a:bodyPr/>
                    <a:lstStyle/>
                    <a:p>
                      <a:r>
                        <a:rPr lang="en-US" sz="2800" dirty="0"/>
                        <a:t>8.30</a:t>
                      </a:r>
                    </a:p>
                  </a:txBody>
                  <a:tcPr/>
                </a:tc>
                <a:tc>
                  <a:txBody>
                    <a:bodyPr/>
                    <a:lstStyle/>
                    <a:p>
                      <a:r>
                        <a:rPr lang="en-US" sz="2800" dirty="0"/>
                        <a:t>14.63</a:t>
                      </a:r>
                    </a:p>
                  </a:txBody>
                  <a:tcPr/>
                </a:tc>
                <a:extLst>
                  <a:ext uri="{0D108BD9-81ED-4DB2-BD59-A6C34878D82A}">
                    <a16:rowId xmlns:a16="http://schemas.microsoft.com/office/drawing/2014/main" val="3233656181"/>
                  </a:ext>
                </a:extLst>
              </a:tr>
              <a:tr h="629894">
                <a:tc>
                  <a:txBody>
                    <a:bodyPr/>
                    <a:lstStyle/>
                    <a:p>
                      <a:r>
                        <a:rPr lang="en-US" sz="2800" dirty="0"/>
                        <a:t>E</a:t>
                      </a:r>
                    </a:p>
                  </a:txBody>
                  <a:tcPr/>
                </a:tc>
                <a:tc>
                  <a:txBody>
                    <a:bodyPr/>
                    <a:lstStyle/>
                    <a:p>
                      <a:r>
                        <a:rPr lang="en-US" sz="2800" dirty="0"/>
                        <a:t>-5.46</a:t>
                      </a:r>
                    </a:p>
                  </a:txBody>
                  <a:tcPr/>
                </a:tc>
                <a:tc>
                  <a:txBody>
                    <a:bodyPr/>
                    <a:lstStyle/>
                    <a:p>
                      <a:r>
                        <a:rPr lang="en-US" sz="2800" dirty="0"/>
                        <a:t>1.73</a:t>
                      </a:r>
                    </a:p>
                  </a:txBody>
                  <a:tcPr/>
                </a:tc>
                <a:tc>
                  <a:txBody>
                    <a:bodyPr/>
                    <a:lstStyle/>
                    <a:p>
                      <a:r>
                        <a:rPr lang="en-US" sz="2800" dirty="0"/>
                        <a:t>4.62</a:t>
                      </a:r>
                    </a:p>
                  </a:txBody>
                  <a:tcPr/>
                </a:tc>
                <a:tc>
                  <a:txBody>
                    <a:bodyPr/>
                    <a:lstStyle/>
                    <a:p>
                      <a:r>
                        <a:rPr lang="en-US" sz="2800" dirty="0"/>
                        <a:t>7.61</a:t>
                      </a:r>
                    </a:p>
                  </a:txBody>
                  <a:tcPr/>
                </a:tc>
                <a:tc>
                  <a:txBody>
                    <a:bodyPr/>
                    <a:lstStyle/>
                    <a:p>
                      <a:r>
                        <a:rPr lang="en-US" sz="2800" dirty="0"/>
                        <a:t>13.24</a:t>
                      </a:r>
                    </a:p>
                  </a:txBody>
                  <a:tcPr/>
                </a:tc>
                <a:extLst>
                  <a:ext uri="{0D108BD9-81ED-4DB2-BD59-A6C34878D82A}">
                    <a16:rowId xmlns:a16="http://schemas.microsoft.com/office/drawing/2014/main" val="2490530427"/>
                  </a:ext>
                </a:extLst>
              </a:tr>
              <a:tr h="629894">
                <a:tc>
                  <a:txBody>
                    <a:bodyPr/>
                    <a:lstStyle/>
                    <a:p>
                      <a:r>
                        <a:rPr lang="en-US" sz="2800" dirty="0"/>
                        <a:t>F</a:t>
                      </a:r>
                    </a:p>
                  </a:txBody>
                  <a:tcPr/>
                </a:tc>
                <a:tc>
                  <a:txBody>
                    <a:bodyPr/>
                    <a:lstStyle/>
                    <a:p>
                      <a:r>
                        <a:rPr lang="en-US" sz="2800" dirty="0"/>
                        <a:t>-5.78</a:t>
                      </a:r>
                    </a:p>
                  </a:txBody>
                  <a:tcPr/>
                </a:tc>
                <a:tc>
                  <a:txBody>
                    <a:bodyPr/>
                    <a:lstStyle/>
                    <a:p>
                      <a:r>
                        <a:rPr lang="en-US" sz="2800" dirty="0"/>
                        <a:t>1.65</a:t>
                      </a:r>
                    </a:p>
                  </a:txBody>
                  <a:tcPr/>
                </a:tc>
                <a:tc>
                  <a:txBody>
                    <a:bodyPr/>
                    <a:lstStyle/>
                    <a:p>
                      <a:r>
                        <a:rPr lang="en-US" sz="2800" dirty="0"/>
                        <a:t>4.77</a:t>
                      </a:r>
                    </a:p>
                  </a:txBody>
                  <a:tcPr/>
                </a:tc>
                <a:tc>
                  <a:txBody>
                    <a:bodyPr/>
                    <a:lstStyle/>
                    <a:p>
                      <a:r>
                        <a:rPr lang="en-US" sz="2800" dirty="0"/>
                        <a:t>7.66</a:t>
                      </a:r>
                    </a:p>
                  </a:txBody>
                  <a:tcPr/>
                </a:tc>
                <a:tc>
                  <a:txBody>
                    <a:bodyPr/>
                    <a:lstStyle/>
                    <a:p>
                      <a:r>
                        <a:rPr lang="en-US" sz="2800" dirty="0"/>
                        <a:t>14.02</a:t>
                      </a:r>
                    </a:p>
                  </a:txBody>
                  <a:tcPr/>
                </a:tc>
                <a:extLst>
                  <a:ext uri="{0D108BD9-81ED-4DB2-BD59-A6C34878D82A}">
                    <a16:rowId xmlns:a16="http://schemas.microsoft.com/office/drawing/2014/main" val="2708768445"/>
                  </a:ext>
                </a:extLst>
              </a:tr>
              <a:tr h="629894">
                <a:tc>
                  <a:txBody>
                    <a:bodyPr/>
                    <a:lstStyle/>
                    <a:p>
                      <a:r>
                        <a:rPr lang="en-US" sz="2800" dirty="0"/>
                        <a:t>G</a:t>
                      </a:r>
                    </a:p>
                  </a:txBody>
                  <a:tcPr/>
                </a:tc>
                <a:tc>
                  <a:txBody>
                    <a:bodyPr/>
                    <a:lstStyle/>
                    <a:p>
                      <a:r>
                        <a:rPr lang="en-US" sz="2800" dirty="0"/>
                        <a:t>-1.86</a:t>
                      </a:r>
                    </a:p>
                  </a:txBody>
                  <a:tcPr/>
                </a:tc>
                <a:tc>
                  <a:txBody>
                    <a:bodyPr/>
                    <a:lstStyle/>
                    <a:p>
                      <a:r>
                        <a:rPr lang="en-US" sz="2800" dirty="0"/>
                        <a:t>3.61</a:t>
                      </a:r>
                    </a:p>
                  </a:txBody>
                  <a:tcPr/>
                </a:tc>
                <a:tc>
                  <a:txBody>
                    <a:bodyPr/>
                    <a:lstStyle/>
                    <a:p>
                      <a:r>
                        <a:rPr lang="en-US" sz="2800" dirty="0"/>
                        <a:t>6.40</a:t>
                      </a:r>
                    </a:p>
                  </a:txBody>
                  <a:tcPr/>
                </a:tc>
                <a:tc>
                  <a:txBody>
                    <a:bodyPr/>
                    <a:lstStyle/>
                    <a:p>
                      <a:r>
                        <a:rPr lang="en-US" sz="2800" dirty="0"/>
                        <a:t>9.47</a:t>
                      </a:r>
                    </a:p>
                  </a:txBody>
                  <a:tcPr/>
                </a:tc>
                <a:tc>
                  <a:txBody>
                    <a:bodyPr/>
                    <a:lstStyle/>
                    <a:p>
                      <a:r>
                        <a:rPr lang="en-US" sz="2800" dirty="0"/>
                        <a:t>17.84</a:t>
                      </a:r>
                    </a:p>
                  </a:txBody>
                  <a:tcPr/>
                </a:tc>
                <a:extLst>
                  <a:ext uri="{0D108BD9-81ED-4DB2-BD59-A6C34878D82A}">
                    <a16:rowId xmlns:a16="http://schemas.microsoft.com/office/drawing/2014/main" val="3213584982"/>
                  </a:ext>
                </a:extLst>
              </a:tr>
              <a:tr h="629894">
                <a:tc>
                  <a:txBody>
                    <a:bodyPr/>
                    <a:lstStyle/>
                    <a:p>
                      <a:r>
                        <a:rPr lang="en-US" sz="2800" dirty="0"/>
                        <a:t>H</a:t>
                      </a:r>
                    </a:p>
                  </a:txBody>
                  <a:tcPr/>
                </a:tc>
                <a:tc>
                  <a:txBody>
                    <a:bodyPr/>
                    <a:lstStyle/>
                    <a:p>
                      <a:r>
                        <a:rPr lang="en-US" sz="2800" dirty="0"/>
                        <a:t>-5.42</a:t>
                      </a:r>
                    </a:p>
                  </a:txBody>
                  <a:tcPr/>
                </a:tc>
                <a:tc>
                  <a:txBody>
                    <a:bodyPr/>
                    <a:lstStyle/>
                    <a:p>
                      <a:r>
                        <a:rPr lang="en-US" sz="2800" dirty="0"/>
                        <a:t>2.41</a:t>
                      </a:r>
                    </a:p>
                  </a:txBody>
                  <a:tcPr/>
                </a:tc>
                <a:tc>
                  <a:txBody>
                    <a:bodyPr/>
                    <a:lstStyle/>
                    <a:p>
                      <a:r>
                        <a:rPr lang="en-US" sz="2800" dirty="0"/>
                        <a:t>5.29</a:t>
                      </a:r>
                    </a:p>
                  </a:txBody>
                  <a:tcPr/>
                </a:tc>
                <a:tc>
                  <a:txBody>
                    <a:bodyPr/>
                    <a:lstStyle/>
                    <a:p>
                      <a:r>
                        <a:rPr lang="en-US" sz="2800" dirty="0"/>
                        <a:t>8.22</a:t>
                      </a:r>
                    </a:p>
                  </a:txBody>
                  <a:tcPr/>
                </a:tc>
                <a:tc>
                  <a:txBody>
                    <a:bodyPr/>
                    <a:lstStyle/>
                    <a:p>
                      <a:r>
                        <a:rPr lang="en-US" sz="2800" dirty="0"/>
                        <a:t>16.60</a:t>
                      </a:r>
                    </a:p>
                  </a:txBody>
                  <a:tcPr/>
                </a:tc>
                <a:extLst>
                  <a:ext uri="{0D108BD9-81ED-4DB2-BD59-A6C34878D82A}">
                    <a16:rowId xmlns:a16="http://schemas.microsoft.com/office/drawing/2014/main" val="3205937165"/>
                  </a:ext>
                </a:extLst>
              </a:tr>
            </a:tbl>
          </a:graphicData>
        </a:graphic>
      </p:graphicFrame>
      <p:sp>
        <p:nvSpPr>
          <p:cNvPr id="4" name="Title 3">
            <a:extLst>
              <a:ext uri="{FF2B5EF4-FFF2-40B4-BE49-F238E27FC236}">
                <a16:creationId xmlns:a16="http://schemas.microsoft.com/office/drawing/2014/main" id="{1A63B15D-A155-7C48-60A8-B41689FF84D3}"/>
              </a:ext>
            </a:extLst>
          </p:cNvPr>
          <p:cNvSpPr>
            <a:spLocks noGrp="1"/>
          </p:cNvSpPr>
          <p:nvPr>
            <p:ph type="title"/>
          </p:nvPr>
        </p:nvSpPr>
        <p:spPr/>
        <p:txBody>
          <a:bodyPr/>
          <a:lstStyle/>
          <a:p>
            <a:r>
              <a:rPr lang="en-US" dirty="0"/>
              <a:t>Results</a:t>
            </a:r>
          </a:p>
        </p:txBody>
      </p:sp>
    </p:spTree>
    <p:extLst>
      <p:ext uri="{BB962C8B-B14F-4D97-AF65-F5344CB8AC3E}">
        <p14:creationId xmlns:p14="http://schemas.microsoft.com/office/powerpoint/2010/main" val="23098445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group of blue and white lines&#10;&#10;Description automatically generated">
            <a:extLst>
              <a:ext uri="{FF2B5EF4-FFF2-40B4-BE49-F238E27FC236}">
                <a16:creationId xmlns:a16="http://schemas.microsoft.com/office/drawing/2014/main" id="{4F4CDAD5-1AE5-8603-A423-A4A8188974F8}"/>
              </a:ext>
            </a:extLst>
          </p:cNvPr>
          <p:cNvPicPr>
            <a:picLocks noGrp="1" noChangeAspect="1"/>
          </p:cNvPicPr>
          <p:nvPr>
            <p:ph sz="half" idx="1"/>
          </p:nvPr>
        </p:nvPicPr>
        <p:blipFill>
          <a:blip r:embed="rId3"/>
          <a:stretch>
            <a:fillRect/>
          </a:stretch>
        </p:blipFill>
        <p:spPr>
          <a:xfrm>
            <a:off x="1098549" y="2085698"/>
            <a:ext cx="10374889" cy="6515100"/>
          </a:xfrm>
        </p:spPr>
      </p:pic>
      <p:sp>
        <p:nvSpPr>
          <p:cNvPr id="9" name="Content Placeholder 8">
            <a:extLst>
              <a:ext uri="{FF2B5EF4-FFF2-40B4-BE49-F238E27FC236}">
                <a16:creationId xmlns:a16="http://schemas.microsoft.com/office/drawing/2014/main" id="{2BE965D9-8F86-A978-B682-E91FDB86E3D6}"/>
              </a:ext>
            </a:extLst>
          </p:cNvPr>
          <p:cNvSpPr>
            <a:spLocks noGrp="1"/>
          </p:cNvSpPr>
          <p:nvPr>
            <p:ph sz="half" idx="2"/>
          </p:nvPr>
        </p:nvSpPr>
        <p:spPr>
          <a:xfrm>
            <a:off x="12747811" y="2085698"/>
            <a:ext cx="4435289" cy="6515100"/>
          </a:xfrm>
        </p:spPr>
        <p:txBody>
          <a:bodyPr/>
          <a:lstStyle/>
          <a:p>
            <a:r>
              <a:rPr lang="en-US" dirty="0"/>
              <a:t>Future data from current experiments </a:t>
            </a:r>
          </a:p>
        </p:txBody>
      </p:sp>
      <p:sp>
        <p:nvSpPr>
          <p:cNvPr id="5" name="Title 4">
            <a:extLst>
              <a:ext uri="{FF2B5EF4-FFF2-40B4-BE49-F238E27FC236}">
                <a16:creationId xmlns:a16="http://schemas.microsoft.com/office/drawing/2014/main" id="{9E514647-77A9-F28D-90E4-36E3F11C3184}"/>
              </a:ext>
            </a:extLst>
          </p:cNvPr>
          <p:cNvSpPr>
            <a:spLocks noGrp="1"/>
          </p:cNvSpPr>
          <p:nvPr>
            <p:ph type="title"/>
          </p:nvPr>
        </p:nvSpPr>
        <p:spPr/>
        <p:txBody>
          <a:bodyPr/>
          <a:lstStyle/>
          <a:p>
            <a:r>
              <a:rPr lang="en-US" dirty="0"/>
              <a:t>Posterior Predictive Distributions</a:t>
            </a:r>
          </a:p>
        </p:txBody>
      </p:sp>
    </p:spTree>
    <p:extLst>
      <p:ext uri="{BB962C8B-B14F-4D97-AF65-F5344CB8AC3E}">
        <p14:creationId xmlns:p14="http://schemas.microsoft.com/office/powerpoint/2010/main" val="2361359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2BE965D9-8F86-A978-B682-E91FDB86E3D6}"/>
              </a:ext>
            </a:extLst>
          </p:cNvPr>
          <p:cNvSpPr>
            <a:spLocks noGrp="1"/>
          </p:cNvSpPr>
          <p:nvPr>
            <p:ph sz="half" idx="2"/>
          </p:nvPr>
        </p:nvSpPr>
        <p:spPr>
          <a:xfrm>
            <a:off x="12747811" y="2085698"/>
            <a:ext cx="4435289" cy="6515100"/>
          </a:xfrm>
        </p:spPr>
        <p:txBody>
          <a:bodyPr/>
          <a:lstStyle/>
          <a:p>
            <a:r>
              <a:rPr lang="en-US" dirty="0"/>
              <a:t>Future data from future experiment with 30 samples </a:t>
            </a:r>
          </a:p>
        </p:txBody>
      </p:sp>
      <p:sp>
        <p:nvSpPr>
          <p:cNvPr id="5" name="Title 4">
            <a:extLst>
              <a:ext uri="{FF2B5EF4-FFF2-40B4-BE49-F238E27FC236}">
                <a16:creationId xmlns:a16="http://schemas.microsoft.com/office/drawing/2014/main" id="{9E514647-77A9-F28D-90E4-36E3F11C3184}"/>
              </a:ext>
            </a:extLst>
          </p:cNvPr>
          <p:cNvSpPr>
            <a:spLocks noGrp="1"/>
          </p:cNvSpPr>
          <p:nvPr>
            <p:ph type="title"/>
          </p:nvPr>
        </p:nvSpPr>
        <p:spPr/>
        <p:txBody>
          <a:bodyPr/>
          <a:lstStyle/>
          <a:p>
            <a:r>
              <a:rPr lang="en-US" dirty="0"/>
              <a:t>Posterior Predictive Distributions</a:t>
            </a:r>
          </a:p>
        </p:txBody>
      </p:sp>
      <p:pic>
        <p:nvPicPr>
          <p:cNvPr id="6" name="Content Placeholder 5" descr="A graph of a number of blue bars&#10;&#10;Description automatically generated">
            <a:extLst>
              <a:ext uri="{FF2B5EF4-FFF2-40B4-BE49-F238E27FC236}">
                <a16:creationId xmlns:a16="http://schemas.microsoft.com/office/drawing/2014/main" id="{FA2DA43D-AF51-20FD-B6D2-CD7985655CFC}"/>
              </a:ext>
            </a:extLst>
          </p:cNvPr>
          <p:cNvPicPr>
            <a:picLocks noGrp="1" noChangeAspect="1"/>
          </p:cNvPicPr>
          <p:nvPr>
            <p:ph sz="half" idx="1"/>
          </p:nvPr>
        </p:nvPicPr>
        <p:blipFill>
          <a:blip r:embed="rId3"/>
          <a:stretch>
            <a:fillRect/>
          </a:stretch>
        </p:blipFill>
        <p:spPr>
          <a:xfrm>
            <a:off x="1098549" y="2085698"/>
            <a:ext cx="10374889" cy="6515100"/>
          </a:xfrm>
        </p:spPr>
      </p:pic>
    </p:spTree>
    <p:extLst>
      <p:ext uri="{BB962C8B-B14F-4D97-AF65-F5344CB8AC3E}">
        <p14:creationId xmlns:p14="http://schemas.microsoft.com/office/powerpoint/2010/main" val="2733340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ADE836-04D8-9DD9-CF3A-15884DCE3C6B}"/>
              </a:ext>
            </a:extLst>
          </p:cNvPr>
          <p:cNvSpPr>
            <a:spLocks noGrp="1"/>
          </p:cNvSpPr>
          <p:nvPr>
            <p:ph sz="half" idx="1"/>
          </p:nvPr>
        </p:nvSpPr>
        <p:spPr>
          <a:xfrm>
            <a:off x="1098550" y="2085698"/>
            <a:ext cx="5302250" cy="6515100"/>
          </a:xfrm>
        </p:spPr>
        <p:txBody>
          <a:bodyPr/>
          <a:lstStyle/>
          <a:p>
            <a:r>
              <a:rPr lang="en-US" dirty="0"/>
              <a:t>Pair plots are useful diagnostic tools for assessing the quality of a Bayesian model’s sampling process.</a:t>
            </a:r>
          </a:p>
        </p:txBody>
      </p:sp>
      <p:pic>
        <p:nvPicPr>
          <p:cNvPr id="6" name="Content Placeholder 5" descr="A chart of blue and black dots&#10;&#10;Description automatically generated with medium confidence">
            <a:extLst>
              <a:ext uri="{FF2B5EF4-FFF2-40B4-BE49-F238E27FC236}">
                <a16:creationId xmlns:a16="http://schemas.microsoft.com/office/drawing/2014/main" id="{3FDA38B8-84DA-AC46-87CC-D83FA5594E30}"/>
              </a:ext>
            </a:extLst>
          </p:cNvPr>
          <p:cNvPicPr>
            <a:picLocks noGrp="1" noChangeAspect="1"/>
          </p:cNvPicPr>
          <p:nvPr>
            <p:ph sz="half" idx="2"/>
          </p:nvPr>
        </p:nvPicPr>
        <p:blipFill>
          <a:blip r:embed="rId3"/>
          <a:stretch>
            <a:fillRect/>
          </a:stretch>
        </p:blipFill>
        <p:spPr>
          <a:xfrm>
            <a:off x="6808215" y="2085698"/>
            <a:ext cx="10374887" cy="6515099"/>
          </a:xfrm>
        </p:spPr>
      </p:pic>
      <p:sp>
        <p:nvSpPr>
          <p:cNvPr id="4" name="Title 3">
            <a:extLst>
              <a:ext uri="{FF2B5EF4-FFF2-40B4-BE49-F238E27FC236}">
                <a16:creationId xmlns:a16="http://schemas.microsoft.com/office/drawing/2014/main" id="{0EA5434A-5C34-4FFC-E5F8-A45EF4A16573}"/>
              </a:ext>
            </a:extLst>
          </p:cNvPr>
          <p:cNvSpPr>
            <a:spLocks noGrp="1"/>
          </p:cNvSpPr>
          <p:nvPr>
            <p:ph type="title"/>
          </p:nvPr>
        </p:nvSpPr>
        <p:spPr/>
        <p:txBody>
          <a:bodyPr/>
          <a:lstStyle/>
          <a:p>
            <a:r>
              <a:rPr lang="en-US" dirty="0"/>
              <a:t>Pair Plots for Assessment</a:t>
            </a:r>
          </a:p>
        </p:txBody>
      </p:sp>
    </p:spTree>
    <p:extLst>
      <p:ext uri="{BB962C8B-B14F-4D97-AF65-F5344CB8AC3E}">
        <p14:creationId xmlns:p14="http://schemas.microsoft.com/office/powerpoint/2010/main" val="11492064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ADE836-04D8-9DD9-CF3A-15884DCE3C6B}"/>
              </a:ext>
            </a:extLst>
          </p:cNvPr>
          <p:cNvSpPr>
            <a:spLocks noGrp="1"/>
          </p:cNvSpPr>
          <p:nvPr>
            <p:ph sz="half" idx="1"/>
          </p:nvPr>
        </p:nvSpPr>
        <p:spPr>
          <a:xfrm>
            <a:off x="1098550" y="2085698"/>
            <a:ext cx="5302250" cy="6515100"/>
          </a:xfrm>
        </p:spPr>
        <p:txBody>
          <a:bodyPr>
            <a:normAutofit fontScale="92500"/>
          </a:bodyPr>
          <a:lstStyle/>
          <a:p>
            <a:r>
              <a:rPr lang="en-US" dirty="0">
                <a:solidFill>
                  <a:srgbClr val="0E0E0E"/>
                </a:solidFill>
                <a:effectLst/>
              </a:rPr>
              <a:t>Red points represent divergent transitions. </a:t>
            </a:r>
          </a:p>
          <a:p>
            <a:pPr lvl="1"/>
            <a:r>
              <a:rPr lang="en-US" dirty="0">
                <a:solidFill>
                  <a:srgbClr val="0E0E0E"/>
                </a:solidFill>
                <a:effectLst/>
              </a:rPr>
              <a:t>Areas where the sampler had trouble exploring.</a:t>
            </a:r>
            <a:endParaRPr lang="en-US" dirty="0"/>
          </a:p>
          <a:p>
            <a:r>
              <a:rPr lang="en-US" dirty="0"/>
              <a:t>Strong linear patterns indicate high correlation </a:t>
            </a:r>
          </a:p>
          <a:p>
            <a:pPr lvl="1"/>
            <a:r>
              <a:rPr lang="en-US" dirty="0"/>
              <a:t>This can hinder efficient sampling.</a:t>
            </a:r>
          </a:p>
          <a:p>
            <a:endParaRPr lang="en-US" dirty="0"/>
          </a:p>
        </p:txBody>
      </p:sp>
      <p:sp>
        <p:nvSpPr>
          <p:cNvPr id="4" name="Title 3">
            <a:extLst>
              <a:ext uri="{FF2B5EF4-FFF2-40B4-BE49-F238E27FC236}">
                <a16:creationId xmlns:a16="http://schemas.microsoft.com/office/drawing/2014/main" id="{0EA5434A-5C34-4FFC-E5F8-A45EF4A16573}"/>
              </a:ext>
            </a:extLst>
          </p:cNvPr>
          <p:cNvSpPr>
            <a:spLocks noGrp="1"/>
          </p:cNvSpPr>
          <p:nvPr>
            <p:ph type="title"/>
          </p:nvPr>
        </p:nvSpPr>
        <p:spPr/>
        <p:txBody>
          <a:bodyPr/>
          <a:lstStyle/>
          <a:p>
            <a:r>
              <a:rPr lang="en-US" dirty="0"/>
              <a:t>Divergent Transitions and Correlations</a:t>
            </a:r>
          </a:p>
        </p:txBody>
      </p:sp>
      <p:pic>
        <p:nvPicPr>
          <p:cNvPr id="8" name="Content Placeholder 7" descr="A collage of graphs&#10;&#10;Description automatically generated">
            <a:extLst>
              <a:ext uri="{FF2B5EF4-FFF2-40B4-BE49-F238E27FC236}">
                <a16:creationId xmlns:a16="http://schemas.microsoft.com/office/drawing/2014/main" id="{B40F6D4F-3215-3578-AB8D-B639D51A9074}"/>
              </a:ext>
            </a:extLst>
          </p:cNvPr>
          <p:cNvPicPr>
            <a:picLocks noGrp="1" noChangeAspect="1"/>
          </p:cNvPicPr>
          <p:nvPr>
            <p:ph sz="half" idx="2"/>
          </p:nvPr>
        </p:nvPicPr>
        <p:blipFill>
          <a:blip r:embed="rId3"/>
          <a:stretch>
            <a:fillRect/>
          </a:stretch>
        </p:blipFill>
        <p:spPr>
          <a:xfrm>
            <a:off x="7085186" y="1761565"/>
            <a:ext cx="10374889" cy="6515100"/>
          </a:xfrm>
        </p:spPr>
      </p:pic>
    </p:spTree>
    <p:extLst>
      <p:ext uri="{BB962C8B-B14F-4D97-AF65-F5344CB8AC3E}">
        <p14:creationId xmlns:p14="http://schemas.microsoft.com/office/powerpoint/2010/main" val="1945940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2807F-AA75-8289-ABFC-30F1E44E67A4}"/>
              </a:ext>
            </a:extLst>
          </p:cNvPr>
          <p:cNvSpPr>
            <a:spLocks noGrp="1"/>
          </p:cNvSpPr>
          <p:nvPr>
            <p:ph type="ctrTitle"/>
          </p:nvPr>
        </p:nvSpPr>
        <p:spPr>
          <a:xfrm>
            <a:off x="2644777" y="2286001"/>
            <a:ext cx="12998450" cy="2587626"/>
          </a:xfrm>
        </p:spPr>
        <p:txBody>
          <a:bodyPr/>
          <a:lstStyle/>
          <a:p>
            <a:pPr fontAlgn="auto">
              <a:spcAft>
                <a:spcPts val="0"/>
              </a:spcAft>
              <a:defRPr/>
            </a:pPr>
            <a:r>
              <a:rPr lang="en-US" dirty="0"/>
              <a:t>Model Validation </a:t>
            </a:r>
          </a:p>
        </p:txBody>
      </p:sp>
      <p:sp>
        <p:nvSpPr>
          <p:cNvPr id="3" name="Subtitle 2">
            <a:extLst>
              <a:ext uri="{FF2B5EF4-FFF2-40B4-BE49-F238E27FC236}">
                <a16:creationId xmlns:a16="http://schemas.microsoft.com/office/drawing/2014/main" id="{A1D820C0-3BC8-687A-7D56-C3951CF5E866}"/>
              </a:ext>
            </a:extLst>
          </p:cNvPr>
          <p:cNvSpPr>
            <a:spLocks noGrp="1"/>
          </p:cNvSpPr>
          <p:nvPr>
            <p:ph type="subTitle" idx="1"/>
          </p:nvPr>
        </p:nvSpPr>
        <p:spPr>
          <a:xfrm>
            <a:off x="2644777" y="4949827"/>
            <a:ext cx="12998450" cy="1374774"/>
          </a:xfrm>
        </p:spPr>
        <p:txBody>
          <a:bodyPr/>
          <a:lstStyle/>
          <a:p>
            <a:pPr fontAlgn="auto">
              <a:spcAft>
                <a:spcPts val="0"/>
              </a:spcAft>
              <a:defRPr/>
            </a:pPr>
            <a:r>
              <a:rPr lang="en-US" dirty="0"/>
              <a:t>Shahrzad Jamshidi, PhD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A18524-7E49-F654-AD89-BE2AE89F2E9C}"/>
              </a:ext>
            </a:extLst>
          </p:cNvPr>
          <p:cNvSpPr>
            <a:spLocks noGrp="1"/>
          </p:cNvSpPr>
          <p:nvPr>
            <p:ph type="title"/>
          </p:nvPr>
        </p:nvSpPr>
        <p:spPr/>
        <p:txBody>
          <a:bodyPr/>
          <a:lstStyle/>
          <a:p>
            <a:r>
              <a:rPr lang="en-US" dirty="0"/>
              <a:t>Hierarchical Modeling for Meta-Analyses</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81227722-9539-50C7-E6C4-D2AF131221C7}"/>
                  </a:ext>
                </a:extLst>
              </p:cNvPr>
              <p:cNvSpPr>
                <a:spLocks noGrp="1"/>
              </p:cNvSpPr>
              <p:nvPr>
                <p:ph idx="1"/>
              </p:nvPr>
            </p:nvSpPr>
            <p:spPr/>
            <p:txBody>
              <a:bodyPr/>
              <a:lstStyle/>
              <a:p>
                <a:r>
                  <a:rPr lang="en-US" b="1" dirty="0">
                    <a:solidFill>
                      <a:schemeClr val="bg1"/>
                    </a:solidFill>
                  </a:rPr>
                  <a:t>Meta-analysis</a:t>
                </a:r>
                <a:r>
                  <a:rPr lang="en-US" dirty="0"/>
                  <a:t> combine the data of several different experiments to assess a question. </a:t>
                </a:r>
              </a:p>
              <a:p>
                <a:pPr lvl="1"/>
                <a:r>
                  <a:rPr lang="en-US" dirty="0"/>
                  <a:t>They are particularly popular in the medical field. </a:t>
                </a:r>
              </a:p>
              <a:p>
                <a:r>
                  <a:rPr lang="en-US" dirty="0"/>
                  <a:t>Bayesian meta-analysis uses normal-theory results by summarizing each experiment j with an approximate normal likelihood for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𝜃</m:t>
                        </m:r>
                      </m:e>
                      <m:sub>
                        <m:r>
                          <m:rPr>
                            <m:sty m:val="p"/>
                          </m:rPr>
                          <a:rPr lang="en-US" b="0" i="0" smtClean="0">
                            <a:latin typeface="Cambria Math" panose="02040503050406030204" pitchFamily="18" charset="0"/>
                          </a:rPr>
                          <m:t>j</m:t>
                        </m:r>
                      </m:sub>
                    </m:sSub>
                  </m:oMath>
                </a14:m>
                <a:r>
                  <a:rPr lang="en-US" dirty="0"/>
                  <a:t>.</a:t>
                </a:r>
              </a:p>
              <a:p>
                <a:pPr lvl="1"/>
                <a:r>
                  <a:rPr lang="en-US" dirty="0"/>
                  <a:t>Essentially what we have studied in this module</a:t>
                </a:r>
              </a:p>
              <a:p>
                <a:r>
                  <a:rPr lang="en-US" dirty="0"/>
                  <a:t>Empirical logits provide point estimates and standard errors approximating normal distributions.</a:t>
                </a:r>
              </a:p>
              <a:p>
                <a:pPr lvl="1"/>
                <a:r>
                  <a:rPr lang="en-US" dirty="0"/>
                  <a:t>A full treatment is done in the textbook. </a:t>
                </a:r>
              </a:p>
            </p:txBody>
          </p:sp>
        </mc:Choice>
        <mc:Fallback xmlns="">
          <p:sp>
            <p:nvSpPr>
              <p:cNvPr id="6" name="Content Placeholder 5">
                <a:extLst>
                  <a:ext uri="{FF2B5EF4-FFF2-40B4-BE49-F238E27FC236}">
                    <a16:creationId xmlns:a16="http://schemas.microsoft.com/office/drawing/2014/main" id="{81227722-9539-50C7-E6C4-D2AF131221C7}"/>
                  </a:ext>
                </a:extLst>
              </p:cNvPr>
              <p:cNvSpPr>
                <a:spLocks noGrp="1" noRot="1" noChangeAspect="1" noMove="1" noResize="1" noEditPoints="1" noAdjustHandles="1" noChangeArrowheads="1" noChangeShapeType="1" noTextEdit="1"/>
              </p:cNvSpPr>
              <p:nvPr>
                <p:ph idx="1"/>
              </p:nvPr>
            </p:nvSpPr>
            <p:spPr>
              <a:blipFill>
                <a:blip r:embed="rId3"/>
                <a:stretch>
                  <a:fillRect l="-1104" t="-1657" r="-2129" b="-3867"/>
                </a:stretch>
              </a:blipFill>
            </p:spPr>
            <p:txBody>
              <a:bodyPr/>
              <a:lstStyle/>
              <a:p>
                <a:r>
                  <a:rPr lang="en-US">
                    <a:noFill/>
                  </a:rPr>
                  <a:t> </a:t>
                </a:r>
              </a:p>
            </p:txBody>
          </p:sp>
        </mc:Fallback>
      </mc:AlternateContent>
    </p:spTree>
    <p:extLst>
      <p:ext uri="{BB962C8B-B14F-4D97-AF65-F5344CB8AC3E}">
        <p14:creationId xmlns:p14="http://schemas.microsoft.com/office/powerpoint/2010/main" val="3961897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itle 1">
            <a:extLst>
              <a:ext uri="{FF2B5EF4-FFF2-40B4-BE49-F238E27FC236}">
                <a16:creationId xmlns:a16="http://schemas.microsoft.com/office/drawing/2014/main" id="{7437B09B-40A5-6CD5-DCB3-08809A79E57D}"/>
              </a:ext>
            </a:extLst>
          </p:cNvPr>
          <p:cNvSpPr>
            <a:spLocks noGrp="1"/>
          </p:cNvSpPr>
          <p:nvPr>
            <p:ph type="title"/>
          </p:nvPr>
        </p:nvSpPr>
        <p:spPr>
          <a:xfrm>
            <a:off x="1098551" y="161926"/>
            <a:ext cx="16084550" cy="1549400"/>
          </a:xfrm>
        </p:spPr>
        <p:txBody>
          <a:bodyPr/>
          <a:lstStyle/>
          <a:p>
            <a:r>
              <a:rPr lang="en-US" altLang="en-US" dirty="0"/>
              <a:t>Next Time</a:t>
            </a:r>
          </a:p>
        </p:txBody>
      </p:sp>
      <p:sp>
        <p:nvSpPr>
          <p:cNvPr id="6146" name="Content Placeholder 2">
            <a:extLst>
              <a:ext uri="{FF2B5EF4-FFF2-40B4-BE49-F238E27FC236}">
                <a16:creationId xmlns:a16="http://schemas.microsoft.com/office/drawing/2014/main" id="{8DFB1FDB-789D-3A4E-B0C7-3BAF194C6643}"/>
              </a:ext>
            </a:extLst>
          </p:cNvPr>
          <p:cNvSpPr>
            <a:spLocks noGrp="1"/>
          </p:cNvSpPr>
          <p:nvPr>
            <p:ph idx="1"/>
          </p:nvPr>
        </p:nvSpPr>
        <p:spPr>
          <a:xfrm>
            <a:off x="1098551" y="2051050"/>
            <a:ext cx="16084550" cy="6886576"/>
          </a:xfrm>
        </p:spPr>
        <p:txBody>
          <a:bodyPr/>
          <a:lstStyle/>
          <a:p>
            <a:r>
              <a:rPr lang="en-US" altLang="en-US"/>
              <a:t>Bayesian Computation</a:t>
            </a:r>
            <a:endParaRPr lang="en-US" altLang="en-US" dirty="0"/>
          </a:p>
        </p:txBody>
      </p:sp>
    </p:spTree>
    <p:extLst>
      <p:ext uri="{BB962C8B-B14F-4D97-AF65-F5344CB8AC3E}">
        <p14:creationId xmlns:p14="http://schemas.microsoft.com/office/powerpoint/2010/main" val="3951947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itle 1">
            <a:extLst>
              <a:ext uri="{FF2B5EF4-FFF2-40B4-BE49-F238E27FC236}">
                <a16:creationId xmlns:a16="http://schemas.microsoft.com/office/drawing/2014/main" id="{7437B09B-40A5-6CD5-DCB3-08809A79E57D}"/>
              </a:ext>
            </a:extLst>
          </p:cNvPr>
          <p:cNvSpPr>
            <a:spLocks noGrp="1"/>
          </p:cNvSpPr>
          <p:nvPr>
            <p:ph type="title"/>
          </p:nvPr>
        </p:nvSpPr>
        <p:spPr>
          <a:xfrm>
            <a:off x="1098551" y="161926"/>
            <a:ext cx="16084550" cy="1549400"/>
          </a:xfrm>
        </p:spPr>
        <p:txBody>
          <a:bodyPr/>
          <a:lstStyle/>
          <a:p>
            <a:r>
              <a:rPr lang="en-US" altLang="en-US" dirty="0"/>
              <a:t>Last Time</a:t>
            </a:r>
          </a:p>
        </p:txBody>
      </p:sp>
      <p:sp>
        <p:nvSpPr>
          <p:cNvPr id="6146" name="Content Placeholder 2">
            <a:extLst>
              <a:ext uri="{FF2B5EF4-FFF2-40B4-BE49-F238E27FC236}">
                <a16:creationId xmlns:a16="http://schemas.microsoft.com/office/drawing/2014/main" id="{8DFB1FDB-789D-3A4E-B0C7-3BAF194C6643}"/>
              </a:ext>
            </a:extLst>
          </p:cNvPr>
          <p:cNvSpPr>
            <a:spLocks noGrp="1"/>
          </p:cNvSpPr>
          <p:nvPr>
            <p:ph idx="1"/>
          </p:nvPr>
        </p:nvSpPr>
        <p:spPr>
          <a:xfrm>
            <a:off x="1098551" y="2051050"/>
            <a:ext cx="16084550" cy="6886576"/>
          </a:xfrm>
        </p:spPr>
        <p:txBody>
          <a:bodyPr/>
          <a:lstStyle/>
          <a:p>
            <a:r>
              <a:rPr lang="en-US" altLang="en-US" dirty="0"/>
              <a:t>Hierarchical models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itle 1">
            <a:extLst>
              <a:ext uri="{FF2B5EF4-FFF2-40B4-BE49-F238E27FC236}">
                <a16:creationId xmlns:a16="http://schemas.microsoft.com/office/drawing/2014/main" id="{7437B09B-40A5-6CD5-DCB3-08809A79E57D}"/>
              </a:ext>
            </a:extLst>
          </p:cNvPr>
          <p:cNvSpPr>
            <a:spLocks noGrp="1"/>
          </p:cNvSpPr>
          <p:nvPr>
            <p:ph type="title"/>
          </p:nvPr>
        </p:nvSpPr>
        <p:spPr>
          <a:xfrm>
            <a:off x="1098551" y="161926"/>
            <a:ext cx="16084550" cy="1549400"/>
          </a:xfrm>
        </p:spPr>
        <p:txBody>
          <a:bodyPr/>
          <a:lstStyle/>
          <a:p>
            <a:r>
              <a:rPr lang="en-US" altLang="en-US" dirty="0"/>
              <a:t>Objectives</a:t>
            </a:r>
          </a:p>
        </p:txBody>
      </p:sp>
      <p:sp>
        <p:nvSpPr>
          <p:cNvPr id="6146" name="Content Placeholder 2">
            <a:extLst>
              <a:ext uri="{FF2B5EF4-FFF2-40B4-BE49-F238E27FC236}">
                <a16:creationId xmlns:a16="http://schemas.microsoft.com/office/drawing/2014/main" id="{8DFB1FDB-789D-3A4E-B0C7-3BAF194C6643}"/>
              </a:ext>
            </a:extLst>
          </p:cNvPr>
          <p:cNvSpPr>
            <a:spLocks noGrp="1"/>
          </p:cNvSpPr>
          <p:nvPr>
            <p:ph idx="1"/>
          </p:nvPr>
        </p:nvSpPr>
        <p:spPr>
          <a:xfrm>
            <a:off x="1098551" y="2051050"/>
            <a:ext cx="16084550" cy="6886576"/>
          </a:xfrm>
        </p:spPr>
        <p:txBody>
          <a:bodyPr/>
          <a:lstStyle/>
          <a:p>
            <a:r>
              <a:rPr lang="en-US" altLang="en-US" dirty="0"/>
              <a:t>Develop computational skills for hierarchical models.</a:t>
            </a:r>
          </a:p>
          <a:p>
            <a:r>
              <a:rPr lang="en-US" altLang="en-US" dirty="0"/>
              <a:t>Perform model checking and apply methods for model improvement.</a:t>
            </a:r>
          </a:p>
        </p:txBody>
      </p:sp>
    </p:spTree>
    <p:extLst>
      <p:ext uri="{BB962C8B-B14F-4D97-AF65-F5344CB8AC3E}">
        <p14:creationId xmlns:p14="http://schemas.microsoft.com/office/powerpoint/2010/main" val="648465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B769F-4E2B-CF2D-8511-0328A3BBDAA9}"/>
              </a:ext>
            </a:extLst>
          </p:cNvPr>
          <p:cNvSpPr>
            <a:spLocks noGrp="1"/>
          </p:cNvSpPr>
          <p:nvPr>
            <p:ph type="title"/>
          </p:nvPr>
        </p:nvSpPr>
        <p:spPr/>
        <p:txBody>
          <a:bodyPr/>
          <a:lstStyle/>
          <a:p>
            <a:r>
              <a:rPr lang="en-US" dirty="0"/>
              <a:t>Topics to Review</a:t>
            </a:r>
          </a:p>
        </p:txBody>
      </p:sp>
      <p:sp>
        <p:nvSpPr>
          <p:cNvPr id="3" name="Content Placeholder 2">
            <a:extLst>
              <a:ext uri="{FF2B5EF4-FFF2-40B4-BE49-F238E27FC236}">
                <a16:creationId xmlns:a16="http://schemas.microsoft.com/office/drawing/2014/main" id="{CE52AA50-1B97-19DC-2336-B5CAC11D7E80}"/>
              </a:ext>
            </a:extLst>
          </p:cNvPr>
          <p:cNvSpPr>
            <a:spLocks noGrp="1"/>
          </p:cNvSpPr>
          <p:nvPr>
            <p:ph idx="1"/>
          </p:nvPr>
        </p:nvSpPr>
        <p:spPr/>
        <p:txBody>
          <a:bodyPr/>
          <a:lstStyle/>
          <a:p>
            <a:r>
              <a:rPr lang="en-US" dirty="0"/>
              <a:t>Normal-normal model</a:t>
            </a:r>
          </a:p>
          <a:p>
            <a:r>
              <a:rPr lang="en-US" dirty="0"/>
              <a:t>Pooled estimates</a:t>
            </a:r>
          </a:p>
          <a:p>
            <a:r>
              <a:rPr lang="en-US" dirty="0"/>
              <a:t>Histograms, pair plots, and trace plots</a:t>
            </a:r>
          </a:p>
          <a:p>
            <a:endParaRPr lang="en-US" dirty="0"/>
          </a:p>
        </p:txBody>
      </p:sp>
    </p:spTree>
    <p:extLst>
      <p:ext uri="{BB962C8B-B14F-4D97-AF65-F5344CB8AC3E}">
        <p14:creationId xmlns:p14="http://schemas.microsoft.com/office/powerpoint/2010/main" val="691341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E38DE-9B6A-E446-1C41-18F140E777DE}"/>
              </a:ext>
            </a:extLst>
          </p:cNvPr>
          <p:cNvSpPr>
            <a:spLocks noGrp="1"/>
          </p:cNvSpPr>
          <p:nvPr>
            <p:ph type="title"/>
          </p:nvPr>
        </p:nvSpPr>
        <p:spPr/>
        <p:txBody>
          <a:bodyPr/>
          <a:lstStyle/>
          <a:p>
            <a:r>
              <a:rPr lang="en-US" dirty="0"/>
              <a:t>Example of Normal-Normal Model</a:t>
            </a:r>
          </a:p>
        </p:txBody>
      </p:sp>
      <p:sp>
        <p:nvSpPr>
          <p:cNvPr id="3" name="Content Placeholder 2">
            <a:extLst>
              <a:ext uri="{FF2B5EF4-FFF2-40B4-BE49-F238E27FC236}">
                <a16:creationId xmlns:a16="http://schemas.microsoft.com/office/drawing/2014/main" id="{13C3E05E-1993-4579-91AB-F2BE0D4A889C}"/>
              </a:ext>
            </a:extLst>
          </p:cNvPr>
          <p:cNvSpPr>
            <a:spLocks noGrp="1"/>
          </p:cNvSpPr>
          <p:nvPr>
            <p:ph idx="1"/>
          </p:nvPr>
        </p:nvSpPr>
        <p:spPr/>
        <p:txBody>
          <a:bodyPr/>
          <a:lstStyle/>
          <a:p>
            <a:r>
              <a:rPr lang="en-US" dirty="0"/>
              <a:t>Let’s discuss an example where the hierarchical normal model illustrates how Bayesian analysis gives conclusions that differ in important respects from other methods.</a:t>
            </a:r>
          </a:p>
          <a:p>
            <a:r>
              <a:rPr lang="en-US" dirty="0"/>
              <a:t>Study is from Educational Testing Services ETS</a:t>
            </a:r>
          </a:p>
          <a:p>
            <a:r>
              <a:rPr lang="en-US" b="1" dirty="0"/>
              <a:t>Study Purpose</a:t>
            </a:r>
            <a:endParaRPr lang="en-US" dirty="0"/>
          </a:p>
          <a:p>
            <a:pPr lvl="1"/>
            <a:r>
              <a:rPr lang="en-US" dirty="0"/>
              <a:t>Analyze effects of special coaching programs on SAT-V scores.</a:t>
            </a:r>
          </a:p>
          <a:p>
            <a:pPr lvl="1"/>
            <a:r>
              <a:rPr lang="en-US" dirty="0"/>
              <a:t>Separate randomized experiments conducted in eight high schools.</a:t>
            </a:r>
          </a:p>
        </p:txBody>
      </p:sp>
    </p:spTree>
    <p:extLst>
      <p:ext uri="{BB962C8B-B14F-4D97-AF65-F5344CB8AC3E}">
        <p14:creationId xmlns:p14="http://schemas.microsoft.com/office/powerpoint/2010/main" val="3800838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3B951-E187-F2B9-864C-A9E224CB212F}"/>
              </a:ext>
            </a:extLst>
          </p:cNvPr>
          <p:cNvSpPr>
            <a:spLocks noGrp="1"/>
          </p:cNvSpPr>
          <p:nvPr>
            <p:ph type="title"/>
          </p:nvPr>
        </p:nvSpPr>
        <p:spPr/>
        <p:txBody>
          <a:bodyPr/>
          <a:lstStyle/>
          <a:p>
            <a:r>
              <a:rPr lang="en-US" dirty="0"/>
              <a:t>Context and Outcome Variable</a:t>
            </a:r>
          </a:p>
        </p:txBody>
      </p:sp>
      <p:sp>
        <p:nvSpPr>
          <p:cNvPr id="3" name="Content Placeholder 2">
            <a:extLst>
              <a:ext uri="{FF2B5EF4-FFF2-40B4-BE49-F238E27FC236}">
                <a16:creationId xmlns:a16="http://schemas.microsoft.com/office/drawing/2014/main" id="{01080171-7E71-BA2B-8549-76DD667DE5ED}"/>
              </a:ext>
            </a:extLst>
          </p:cNvPr>
          <p:cNvSpPr>
            <a:spLocks noGrp="1"/>
          </p:cNvSpPr>
          <p:nvPr>
            <p:ph idx="1"/>
          </p:nvPr>
        </p:nvSpPr>
        <p:spPr/>
        <p:txBody>
          <a:bodyPr/>
          <a:lstStyle/>
          <a:p>
            <a:r>
              <a:rPr lang="en-US" b="1" dirty="0"/>
              <a:t>Experiment Context</a:t>
            </a:r>
            <a:endParaRPr lang="en-US" dirty="0"/>
          </a:p>
          <a:p>
            <a:pPr lvl="1"/>
            <a:r>
              <a:rPr lang="en-US" dirty="0"/>
              <a:t>Each school considered its coaching program successful.</a:t>
            </a:r>
          </a:p>
          <a:p>
            <a:pPr lvl="1"/>
            <a:r>
              <a:rPr lang="en-US" dirty="0"/>
              <a:t>No prior belief that any program was more effective or similar to others.</a:t>
            </a:r>
          </a:p>
          <a:p>
            <a:r>
              <a:rPr lang="en-US" b="1" dirty="0"/>
              <a:t>Outcome Variable</a:t>
            </a:r>
            <a:endParaRPr lang="en-US" dirty="0"/>
          </a:p>
          <a:p>
            <a:pPr lvl="1"/>
            <a:r>
              <a:rPr lang="en-US" dirty="0"/>
              <a:t>SAT-V scores ranging between 200 and 800, mean ~500, standard deviation ~100.</a:t>
            </a:r>
          </a:p>
          <a:p>
            <a:pPr lvl="1"/>
            <a:r>
              <a:rPr lang="en-US" dirty="0"/>
              <a:t>Scores intended to reflect long-term knowledge and abilities, resistant to short-term coaching.</a:t>
            </a:r>
          </a:p>
        </p:txBody>
      </p:sp>
    </p:spTree>
    <p:extLst>
      <p:ext uri="{BB962C8B-B14F-4D97-AF65-F5344CB8AC3E}">
        <p14:creationId xmlns:p14="http://schemas.microsoft.com/office/powerpoint/2010/main" val="1814782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D843EE4-3645-F6CB-F2F8-45C4A9C577ED}"/>
              </a:ext>
            </a:extLst>
          </p:cNvPr>
          <p:cNvSpPr>
            <a:spLocks noGrp="1"/>
          </p:cNvSpPr>
          <p:nvPr>
            <p:ph sz="half" idx="1"/>
          </p:nvPr>
        </p:nvSpPr>
        <p:spPr/>
        <p:txBody>
          <a:bodyPr>
            <a:normAutofit fontScale="85000" lnSpcReduction="20000"/>
          </a:bodyPr>
          <a:lstStyle/>
          <a:p>
            <a:r>
              <a:rPr lang="en-US" dirty="0"/>
              <a:t>Students had previously taken the PSAT.</a:t>
            </a:r>
          </a:p>
          <a:p>
            <a:r>
              <a:rPr lang="en-US" dirty="0"/>
              <a:t>Adjustments made for PSAT-M and PSAT-V scores using analysis of covariance (linear regression of SAT-V on treatment group with PSAT scores as control variables).</a:t>
            </a:r>
          </a:p>
          <a:p>
            <a:r>
              <a:rPr lang="en-US" dirty="0"/>
              <a:t>Separate regressions estimated for each school.</a:t>
            </a:r>
          </a:p>
          <a:p>
            <a:r>
              <a:rPr lang="en-US" dirty="0"/>
              <a:t>An increase of eight points on the SAT-V corresponds to about one more correct test item.</a:t>
            </a:r>
          </a:p>
        </p:txBody>
      </p:sp>
      <mc:AlternateContent xmlns:mc="http://schemas.openxmlformats.org/markup-compatibility/2006" xmlns:a14="http://schemas.microsoft.com/office/drawing/2010/main">
        <mc:Choice Requires="a14">
          <p:graphicFrame>
            <p:nvGraphicFramePr>
              <p:cNvPr id="7" name="Content Placeholder 6">
                <a:extLst>
                  <a:ext uri="{FF2B5EF4-FFF2-40B4-BE49-F238E27FC236}">
                    <a16:creationId xmlns:a16="http://schemas.microsoft.com/office/drawing/2014/main" id="{020B4E37-21CD-FB59-2804-765EB33D42D6}"/>
                  </a:ext>
                </a:extLst>
              </p:cNvPr>
              <p:cNvGraphicFramePr>
                <a:graphicFrameLocks noGrp="1"/>
              </p:cNvGraphicFramePr>
              <p:nvPr>
                <p:ph sz="half" idx="2"/>
                <p:extLst>
                  <p:ext uri="{D42A27DB-BD31-4B8C-83A1-F6EECF244321}">
                    <p14:modId xmlns:p14="http://schemas.microsoft.com/office/powerpoint/2010/main" val="658350033"/>
                  </p:ext>
                </p:extLst>
              </p:nvPr>
            </p:nvGraphicFramePr>
            <p:xfrm>
              <a:off x="9502775" y="2085974"/>
              <a:ext cx="7680324" cy="5895976"/>
            </p:xfrm>
            <a:graphic>
              <a:graphicData uri="http://schemas.openxmlformats.org/drawingml/2006/table">
                <a:tbl>
                  <a:tblPr firstRow="1" bandRow="1">
                    <a:tableStyleId>{073A0DAA-6AF3-43AB-8588-CEC1D06C72B9}</a:tableStyleId>
                  </a:tblPr>
                  <a:tblGrid>
                    <a:gridCol w="2560108">
                      <a:extLst>
                        <a:ext uri="{9D8B030D-6E8A-4147-A177-3AD203B41FA5}">
                          <a16:colId xmlns:a16="http://schemas.microsoft.com/office/drawing/2014/main" val="4270720930"/>
                        </a:ext>
                      </a:extLst>
                    </a:gridCol>
                    <a:gridCol w="2560108">
                      <a:extLst>
                        <a:ext uri="{9D8B030D-6E8A-4147-A177-3AD203B41FA5}">
                          <a16:colId xmlns:a16="http://schemas.microsoft.com/office/drawing/2014/main" val="4021295500"/>
                        </a:ext>
                      </a:extLst>
                    </a:gridCol>
                    <a:gridCol w="2560108">
                      <a:extLst>
                        <a:ext uri="{9D8B030D-6E8A-4147-A177-3AD203B41FA5}">
                          <a16:colId xmlns:a16="http://schemas.microsoft.com/office/drawing/2014/main" val="3839438366"/>
                        </a:ext>
                      </a:extLst>
                    </a:gridCol>
                  </a:tblGrid>
                  <a:tr h="1389062">
                    <a:tc>
                      <a:txBody>
                        <a:bodyPr/>
                        <a:lstStyle/>
                        <a:p>
                          <a:pPr marL="0" marR="0" algn="ctr">
                            <a:lnSpc>
                              <a:spcPts val="1200"/>
                            </a:lnSpc>
                            <a:spcBef>
                              <a:spcPts val="0"/>
                            </a:spcBef>
                            <a:spcAft>
                              <a:spcPts val="600"/>
                            </a:spcAft>
                          </a:pPr>
                          <a:r>
                            <a:rPr lang="en-US" sz="2400" dirty="0">
                              <a:solidFill>
                                <a:schemeClr val="accent1">
                                  <a:lumMod val="60000"/>
                                  <a:lumOff val="40000"/>
                                </a:schemeClr>
                              </a:solidFill>
                              <a:effectLst/>
                            </a:rPr>
                            <a:t>School</a:t>
                          </a:r>
                          <a:endParaRPr lang="en-US" sz="2400" dirty="0">
                            <a:solidFill>
                              <a:schemeClr val="accent1">
                                <a:lumMod val="60000"/>
                                <a:lumOff val="40000"/>
                              </a:schemeClr>
                            </a:solidFill>
                            <a:effectLst/>
                            <a:latin typeface="Georgia" panose="02040502050405020303" pitchFamily="18" charset="0"/>
                            <a:ea typeface="Aptos" panose="020B0004020202020204" pitchFamily="34" charset="0"/>
                            <a:cs typeface="Times New Roman" panose="02020603050405020304" pitchFamily="18" charset="0"/>
                          </a:endParaRPr>
                        </a:p>
                      </a:txBody>
                      <a:tcPr marL="101600" marR="101600" marT="50800" marB="50800" anchor="ctr"/>
                    </a:tc>
                    <a:tc>
                      <a:txBody>
                        <a:bodyPr/>
                        <a:lstStyle/>
                        <a:p>
                          <a:pPr marL="0" marR="0" algn="ctr">
                            <a:lnSpc>
                              <a:spcPts val="1200"/>
                            </a:lnSpc>
                            <a:spcBef>
                              <a:spcPts val="0"/>
                            </a:spcBef>
                            <a:spcAft>
                              <a:spcPts val="600"/>
                            </a:spcAft>
                          </a:pPr>
                          <a:r>
                            <a:rPr lang="en-US" sz="2400" dirty="0">
                              <a:solidFill>
                                <a:schemeClr val="accent1">
                                  <a:lumMod val="60000"/>
                                  <a:lumOff val="40000"/>
                                </a:schemeClr>
                              </a:solidFill>
                              <a:effectLst/>
                            </a:rPr>
                            <a:t>Estimated</a:t>
                          </a:r>
                        </a:p>
                        <a:p>
                          <a:pPr marL="0" marR="0" algn="ctr">
                            <a:lnSpc>
                              <a:spcPts val="1200"/>
                            </a:lnSpc>
                            <a:spcBef>
                              <a:spcPts val="0"/>
                            </a:spcBef>
                            <a:spcAft>
                              <a:spcPts val="600"/>
                            </a:spcAft>
                          </a:pPr>
                          <a:r>
                            <a:rPr lang="en-US" sz="2400" dirty="0">
                              <a:solidFill>
                                <a:schemeClr val="accent1">
                                  <a:lumMod val="60000"/>
                                  <a:lumOff val="40000"/>
                                </a:schemeClr>
                              </a:solidFill>
                              <a:effectLst/>
                            </a:rPr>
                            <a:t>treatment</a:t>
                          </a:r>
                        </a:p>
                        <a:p>
                          <a:pPr marL="0" marR="0" algn="ctr">
                            <a:lnSpc>
                              <a:spcPts val="1200"/>
                            </a:lnSpc>
                            <a:spcBef>
                              <a:spcPts val="0"/>
                            </a:spcBef>
                            <a:spcAft>
                              <a:spcPts val="600"/>
                            </a:spcAft>
                          </a:pPr>
                          <a:r>
                            <a:rPr lang="en-US" sz="2400" dirty="0">
                              <a:solidFill>
                                <a:schemeClr val="accent1">
                                  <a:lumMod val="60000"/>
                                  <a:lumOff val="40000"/>
                                </a:schemeClr>
                              </a:solidFill>
                              <a:effectLst/>
                            </a:rPr>
                            <a:t>effect, </a:t>
                          </a:r>
                          <a14:m>
                            <m:oMath xmlns:m="http://schemas.openxmlformats.org/officeDocument/2006/math">
                              <m:sSub>
                                <m:sSubPr>
                                  <m:ctrlPr>
                                    <a:rPr lang="en-US" sz="2400" i="1">
                                      <a:solidFill>
                                        <a:schemeClr val="accent1">
                                          <a:lumMod val="60000"/>
                                          <a:lumOff val="40000"/>
                                        </a:schemeClr>
                                      </a:solidFill>
                                      <a:effectLst/>
                                      <a:latin typeface="Cambria Math" panose="02040503050406030204" pitchFamily="18" charset="0"/>
                                    </a:rPr>
                                  </m:ctrlPr>
                                </m:sSubPr>
                                <m:e>
                                  <m:r>
                                    <a:rPr lang="en-US" sz="2400">
                                      <a:solidFill>
                                        <a:schemeClr val="accent1">
                                          <a:lumMod val="60000"/>
                                          <a:lumOff val="40000"/>
                                        </a:schemeClr>
                                      </a:solidFill>
                                      <a:effectLst/>
                                      <a:latin typeface="Cambria Math" panose="02040503050406030204" pitchFamily="18" charset="0"/>
                                    </a:rPr>
                                    <m:t>𝑦</m:t>
                                  </m:r>
                                </m:e>
                                <m:sub>
                                  <m:r>
                                    <a:rPr lang="en-US" sz="2400">
                                      <a:solidFill>
                                        <a:schemeClr val="accent1">
                                          <a:lumMod val="60000"/>
                                          <a:lumOff val="40000"/>
                                        </a:schemeClr>
                                      </a:solidFill>
                                      <a:effectLst/>
                                      <a:latin typeface="Cambria Math" panose="02040503050406030204" pitchFamily="18" charset="0"/>
                                    </a:rPr>
                                    <m:t>𝑗</m:t>
                                  </m:r>
                                </m:sub>
                              </m:sSub>
                            </m:oMath>
                          </a14:m>
                          <a:endParaRPr lang="en-US" sz="2400" dirty="0">
                            <a:solidFill>
                              <a:schemeClr val="accent1">
                                <a:lumMod val="60000"/>
                                <a:lumOff val="40000"/>
                              </a:schemeClr>
                            </a:solidFill>
                            <a:effectLst/>
                            <a:latin typeface="Georgia" panose="02040502050405020303" pitchFamily="18" charset="0"/>
                            <a:ea typeface="Aptos" panose="020B0004020202020204" pitchFamily="34" charset="0"/>
                            <a:cs typeface="Times New Roman" panose="02020603050405020304" pitchFamily="18" charset="0"/>
                          </a:endParaRPr>
                        </a:p>
                      </a:txBody>
                      <a:tcPr marL="101600" marR="101600" marT="50800" marB="50800" anchor="ctr"/>
                    </a:tc>
                    <a:tc>
                      <a:txBody>
                        <a:bodyPr/>
                        <a:lstStyle/>
                        <a:p>
                          <a:pPr marL="0" marR="0" algn="ctr">
                            <a:lnSpc>
                              <a:spcPts val="1200"/>
                            </a:lnSpc>
                            <a:spcBef>
                              <a:spcPts val="0"/>
                            </a:spcBef>
                            <a:spcAft>
                              <a:spcPts val="600"/>
                            </a:spcAft>
                          </a:pPr>
                          <a:r>
                            <a:rPr lang="en-US" sz="2400" dirty="0">
                              <a:solidFill>
                                <a:schemeClr val="accent1">
                                  <a:lumMod val="60000"/>
                                  <a:lumOff val="40000"/>
                                </a:schemeClr>
                              </a:solidFill>
                              <a:effectLst/>
                            </a:rPr>
                            <a:t>Standard error</a:t>
                          </a:r>
                        </a:p>
                        <a:p>
                          <a:pPr marL="0" marR="0" algn="ctr">
                            <a:lnSpc>
                              <a:spcPts val="1200"/>
                            </a:lnSpc>
                            <a:spcBef>
                              <a:spcPts val="0"/>
                            </a:spcBef>
                            <a:spcAft>
                              <a:spcPts val="600"/>
                            </a:spcAft>
                          </a:pPr>
                          <a:r>
                            <a:rPr lang="en-US" sz="2400" dirty="0">
                              <a:solidFill>
                                <a:schemeClr val="accent1">
                                  <a:lumMod val="60000"/>
                                  <a:lumOff val="40000"/>
                                </a:schemeClr>
                              </a:solidFill>
                              <a:effectLst/>
                            </a:rPr>
                            <a:t>of effect</a:t>
                          </a:r>
                        </a:p>
                        <a:p>
                          <a:pPr marL="0" marR="0" algn="ctr">
                            <a:lnSpc>
                              <a:spcPts val="1200"/>
                            </a:lnSpc>
                            <a:spcBef>
                              <a:spcPts val="0"/>
                            </a:spcBef>
                            <a:spcAft>
                              <a:spcPts val="600"/>
                            </a:spcAft>
                          </a:pPr>
                          <a:r>
                            <a:rPr lang="en-US" sz="2400" dirty="0">
                              <a:solidFill>
                                <a:schemeClr val="accent1">
                                  <a:lumMod val="60000"/>
                                  <a:lumOff val="40000"/>
                                </a:schemeClr>
                              </a:solidFill>
                              <a:effectLst/>
                            </a:rPr>
                            <a:t>estimate, </a:t>
                          </a:r>
                          <a14:m>
                            <m:oMath xmlns:m="http://schemas.openxmlformats.org/officeDocument/2006/math">
                              <m:sSub>
                                <m:sSubPr>
                                  <m:ctrlPr>
                                    <a:rPr lang="en-US" sz="2400" i="1">
                                      <a:solidFill>
                                        <a:schemeClr val="accent1">
                                          <a:lumMod val="60000"/>
                                          <a:lumOff val="40000"/>
                                        </a:schemeClr>
                                      </a:solidFill>
                                      <a:effectLst/>
                                      <a:latin typeface="Cambria Math" panose="02040503050406030204" pitchFamily="18" charset="0"/>
                                    </a:rPr>
                                  </m:ctrlPr>
                                </m:sSubPr>
                                <m:e>
                                  <m:r>
                                    <a:rPr lang="en-US" sz="2400">
                                      <a:solidFill>
                                        <a:schemeClr val="accent1">
                                          <a:lumMod val="60000"/>
                                          <a:lumOff val="40000"/>
                                        </a:schemeClr>
                                      </a:solidFill>
                                      <a:effectLst/>
                                      <a:latin typeface="Cambria Math" panose="02040503050406030204" pitchFamily="18" charset="0"/>
                                    </a:rPr>
                                    <m:t>𝜎</m:t>
                                  </m:r>
                                </m:e>
                                <m:sub>
                                  <m:r>
                                    <a:rPr lang="en-US" sz="2400">
                                      <a:solidFill>
                                        <a:schemeClr val="accent1">
                                          <a:lumMod val="60000"/>
                                          <a:lumOff val="40000"/>
                                        </a:schemeClr>
                                      </a:solidFill>
                                      <a:effectLst/>
                                      <a:latin typeface="Cambria Math" panose="02040503050406030204" pitchFamily="18" charset="0"/>
                                    </a:rPr>
                                    <m:t>𝑗</m:t>
                                  </m:r>
                                </m:sub>
                              </m:sSub>
                            </m:oMath>
                          </a14:m>
                          <a:endParaRPr lang="en-US" sz="2400" dirty="0">
                            <a:solidFill>
                              <a:schemeClr val="accent1">
                                <a:lumMod val="60000"/>
                                <a:lumOff val="40000"/>
                              </a:schemeClr>
                            </a:solidFill>
                            <a:effectLst/>
                            <a:latin typeface="Georgia" panose="02040502050405020303" pitchFamily="18" charset="0"/>
                            <a:ea typeface="Aptos" panose="020B0004020202020204" pitchFamily="34" charset="0"/>
                            <a:cs typeface="Times New Roman" panose="02020603050405020304" pitchFamily="18" charset="0"/>
                          </a:endParaRPr>
                        </a:p>
                      </a:txBody>
                      <a:tcPr marL="101600" marR="101600" marT="50800" marB="50800" anchor="ctr"/>
                    </a:tc>
                    <a:extLst>
                      <a:ext uri="{0D108BD9-81ED-4DB2-BD59-A6C34878D82A}">
                        <a16:rowId xmlns:a16="http://schemas.microsoft.com/office/drawing/2014/main" val="1430153154"/>
                      </a:ext>
                    </a:extLst>
                  </a:tr>
                  <a:tr h="534789">
                    <a:tc>
                      <a:txBody>
                        <a:bodyPr/>
                        <a:lstStyle/>
                        <a:p>
                          <a:pPr marL="0" marR="0" algn="ctr">
                            <a:lnSpc>
                              <a:spcPts val="1200"/>
                            </a:lnSpc>
                            <a:spcBef>
                              <a:spcPts val="0"/>
                            </a:spcBef>
                            <a:spcAft>
                              <a:spcPts val="600"/>
                            </a:spcAft>
                          </a:pPr>
                          <a:r>
                            <a:rPr lang="en-US" sz="2000" dirty="0">
                              <a:solidFill>
                                <a:schemeClr val="tx1"/>
                              </a:solidFill>
                              <a:effectLst/>
                            </a:rPr>
                            <a:t>A</a:t>
                          </a:r>
                          <a:endParaRPr lang="en-US" sz="2000" dirty="0">
                            <a:solidFill>
                              <a:schemeClr val="tx1"/>
                            </a:solidFill>
                            <a:effectLst/>
                            <a:latin typeface="Georgia" panose="02040502050405020303" pitchFamily="18" charset="0"/>
                            <a:ea typeface="Aptos" panose="020B0004020202020204" pitchFamily="34" charset="0"/>
                            <a:cs typeface="Times New Roman" panose="02020603050405020304" pitchFamily="18" charset="0"/>
                          </a:endParaRPr>
                        </a:p>
                      </a:txBody>
                      <a:tcPr marL="101600" marR="101600" marT="50800" marB="50800" anchor="ctr"/>
                    </a:tc>
                    <a:tc>
                      <a:txBody>
                        <a:bodyPr/>
                        <a:lstStyle/>
                        <a:p>
                          <a:pPr marL="0" marR="0" algn="ctr">
                            <a:lnSpc>
                              <a:spcPts val="1200"/>
                            </a:lnSpc>
                            <a:spcBef>
                              <a:spcPts val="0"/>
                            </a:spcBef>
                            <a:spcAft>
                              <a:spcPts val="600"/>
                            </a:spcAft>
                          </a:pPr>
                          <a:r>
                            <a:rPr lang="en-US" sz="2000" dirty="0">
                              <a:solidFill>
                                <a:schemeClr val="tx1"/>
                              </a:solidFill>
                              <a:effectLst/>
                            </a:rPr>
                            <a:t>28</a:t>
                          </a:r>
                          <a:endParaRPr lang="en-US" sz="2000" dirty="0">
                            <a:solidFill>
                              <a:schemeClr val="tx1"/>
                            </a:solidFill>
                            <a:effectLst/>
                            <a:latin typeface="Georgia" panose="02040502050405020303" pitchFamily="18" charset="0"/>
                            <a:ea typeface="Aptos" panose="020B0004020202020204" pitchFamily="34" charset="0"/>
                            <a:cs typeface="Times New Roman" panose="02020603050405020304" pitchFamily="18" charset="0"/>
                          </a:endParaRPr>
                        </a:p>
                      </a:txBody>
                      <a:tcPr marL="101600" marR="101600" marT="50800" marB="50800" anchor="ctr"/>
                    </a:tc>
                    <a:tc>
                      <a:txBody>
                        <a:bodyPr/>
                        <a:lstStyle/>
                        <a:p>
                          <a:pPr marL="0" marR="0" algn="ctr">
                            <a:lnSpc>
                              <a:spcPts val="1200"/>
                            </a:lnSpc>
                            <a:spcBef>
                              <a:spcPts val="0"/>
                            </a:spcBef>
                            <a:spcAft>
                              <a:spcPts val="600"/>
                            </a:spcAft>
                          </a:pPr>
                          <a:r>
                            <a:rPr lang="en-US" sz="2000" dirty="0">
                              <a:solidFill>
                                <a:schemeClr val="tx1"/>
                              </a:solidFill>
                              <a:effectLst/>
                            </a:rPr>
                            <a:t>15</a:t>
                          </a:r>
                          <a:endParaRPr lang="en-US" sz="2000" dirty="0">
                            <a:solidFill>
                              <a:schemeClr val="tx1"/>
                            </a:solidFill>
                            <a:effectLst/>
                            <a:latin typeface="Georgia" panose="02040502050405020303" pitchFamily="18" charset="0"/>
                            <a:ea typeface="Aptos" panose="020B0004020202020204" pitchFamily="34" charset="0"/>
                            <a:cs typeface="Times New Roman" panose="02020603050405020304" pitchFamily="18" charset="0"/>
                          </a:endParaRPr>
                        </a:p>
                      </a:txBody>
                      <a:tcPr marL="101600" marR="101600" marT="50800" marB="50800" anchor="ctr"/>
                    </a:tc>
                    <a:extLst>
                      <a:ext uri="{0D108BD9-81ED-4DB2-BD59-A6C34878D82A}">
                        <a16:rowId xmlns:a16="http://schemas.microsoft.com/office/drawing/2014/main" val="4049253632"/>
                      </a:ext>
                    </a:extLst>
                  </a:tr>
                  <a:tr h="534789">
                    <a:tc>
                      <a:txBody>
                        <a:bodyPr/>
                        <a:lstStyle/>
                        <a:p>
                          <a:pPr marL="0" marR="0" algn="ctr">
                            <a:lnSpc>
                              <a:spcPts val="1200"/>
                            </a:lnSpc>
                            <a:spcBef>
                              <a:spcPts val="0"/>
                            </a:spcBef>
                            <a:spcAft>
                              <a:spcPts val="600"/>
                            </a:spcAft>
                          </a:pPr>
                          <a:r>
                            <a:rPr lang="en-US" sz="2000">
                              <a:solidFill>
                                <a:schemeClr val="tx1"/>
                              </a:solidFill>
                              <a:effectLst/>
                            </a:rPr>
                            <a:t>B</a:t>
                          </a:r>
                          <a:endParaRPr lang="en-US" sz="2000">
                            <a:solidFill>
                              <a:schemeClr val="tx1"/>
                            </a:solidFill>
                            <a:effectLst/>
                            <a:latin typeface="Georgia" panose="02040502050405020303" pitchFamily="18" charset="0"/>
                            <a:ea typeface="Aptos" panose="020B0004020202020204" pitchFamily="34" charset="0"/>
                            <a:cs typeface="Times New Roman" panose="02020603050405020304" pitchFamily="18" charset="0"/>
                          </a:endParaRPr>
                        </a:p>
                      </a:txBody>
                      <a:tcPr marL="101600" marR="101600" marT="50800" marB="50800" anchor="ctr"/>
                    </a:tc>
                    <a:tc>
                      <a:txBody>
                        <a:bodyPr/>
                        <a:lstStyle/>
                        <a:p>
                          <a:pPr marL="0" marR="0" algn="ctr">
                            <a:lnSpc>
                              <a:spcPts val="1200"/>
                            </a:lnSpc>
                            <a:spcBef>
                              <a:spcPts val="0"/>
                            </a:spcBef>
                            <a:spcAft>
                              <a:spcPts val="600"/>
                            </a:spcAft>
                          </a:pPr>
                          <a:r>
                            <a:rPr lang="en-US" sz="2000" dirty="0">
                              <a:solidFill>
                                <a:schemeClr val="tx1"/>
                              </a:solidFill>
                              <a:effectLst/>
                            </a:rPr>
                            <a:t>8</a:t>
                          </a:r>
                          <a:endParaRPr lang="en-US" sz="2000" dirty="0">
                            <a:solidFill>
                              <a:schemeClr val="tx1"/>
                            </a:solidFill>
                            <a:effectLst/>
                            <a:latin typeface="Georgia" panose="02040502050405020303" pitchFamily="18" charset="0"/>
                            <a:ea typeface="Aptos" panose="020B0004020202020204" pitchFamily="34" charset="0"/>
                            <a:cs typeface="Times New Roman" panose="02020603050405020304" pitchFamily="18" charset="0"/>
                          </a:endParaRPr>
                        </a:p>
                      </a:txBody>
                      <a:tcPr marL="101600" marR="101600" marT="50800" marB="50800" anchor="ctr"/>
                    </a:tc>
                    <a:tc>
                      <a:txBody>
                        <a:bodyPr/>
                        <a:lstStyle/>
                        <a:p>
                          <a:pPr marL="0" marR="0" algn="ctr">
                            <a:lnSpc>
                              <a:spcPts val="1200"/>
                            </a:lnSpc>
                            <a:spcBef>
                              <a:spcPts val="0"/>
                            </a:spcBef>
                            <a:spcAft>
                              <a:spcPts val="600"/>
                            </a:spcAft>
                          </a:pPr>
                          <a:r>
                            <a:rPr lang="en-US" sz="2000" dirty="0">
                              <a:solidFill>
                                <a:schemeClr val="tx1"/>
                              </a:solidFill>
                              <a:effectLst/>
                            </a:rPr>
                            <a:t>10</a:t>
                          </a:r>
                          <a:endParaRPr lang="en-US" sz="2000" dirty="0">
                            <a:solidFill>
                              <a:schemeClr val="tx1"/>
                            </a:solidFill>
                            <a:effectLst/>
                            <a:latin typeface="Georgia" panose="02040502050405020303" pitchFamily="18" charset="0"/>
                            <a:ea typeface="Aptos" panose="020B0004020202020204" pitchFamily="34" charset="0"/>
                            <a:cs typeface="Times New Roman" panose="02020603050405020304" pitchFamily="18" charset="0"/>
                          </a:endParaRPr>
                        </a:p>
                      </a:txBody>
                      <a:tcPr marL="101600" marR="101600" marT="50800" marB="50800" anchor="ctr"/>
                    </a:tc>
                    <a:extLst>
                      <a:ext uri="{0D108BD9-81ED-4DB2-BD59-A6C34878D82A}">
                        <a16:rowId xmlns:a16="http://schemas.microsoft.com/office/drawing/2014/main" val="4236940736"/>
                      </a:ext>
                    </a:extLst>
                  </a:tr>
                  <a:tr h="534789">
                    <a:tc>
                      <a:txBody>
                        <a:bodyPr/>
                        <a:lstStyle/>
                        <a:p>
                          <a:pPr marL="0" marR="0" algn="ctr">
                            <a:lnSpc>
                              <a:spcPts val="1200"/>
                            </a:lnSpc>
                            <a:spcBef>
                              <a:spcPts val="0"/>
                            </a:spcBef>
                            <a:spcAft>
                              <a:spcPts val="600"/>
                            </a:spcAft>
                          </a:pPr>
                          <a:r>
                            <a:rPr lang="en-US" sz="2000">
                              <a:solidFill>
                                <a:schemeClr val="tx1"/>
                              </a:solidFill>
                              <a:effectLst/>
                            </a:rPr>
                            <a:t>C</a:t>
                          </a:r>
                          <a:endParaRPr lang="en-US" sz="2000">
                            <a:solidFill>
                              <a:schemeClr val="tx1"/>
                            </a:solidFill>
                            <a:effectLst/>
                            <a:latin typeface="Georgia" panose="02040502050405020303" pitchFamily="18" charset="0"/>
                            <a:ea typeface="Aptos" panose="020B0004020202020204" pitchFamily="34" charset="0"/>
                            <a:cs typeface="Times New Roman" panose="02020603050405020304" pitchFamily="18" charset="0"/>
                          </a:endParaRPr>
                        </a:p>
                      </a:txBody>
                      <a:tcPr marL="101600" marR="101600" marT="50800" marB="50800" anchor="ctr"/>
                    </a:tc>
                    <a:tc>
                      <a:txBody>
                        <a:bodyPr/>
                        <a:lstStyle/>
                        <a:p>
                          <a:pPr marL="0" marR="0" algn="ctr">
                            <a:lnSpc>
                              <a:spcPts val="1200"/>
                            </a:lnSpc>
                            <a:spcBef>
                              <a:spcPts val="0"/>
                            </a:spcBef>
                            <a:spcAft>
                              <a:spcPts val="600"/>
                            </a:spcAft>
                          </a:pPr>
                          <a:r>
                            <a:rPr lang="en-US" sz="2000" dirty="0">
                              <a:solidFill>
                                <a:schemeClr val="tx1"/>
                              </a:solidFill>
                              <a:effectLst/>
                            </a:rPr>
                            <a:t>3</a:t>
                          </a:r>
                          <a:endParaRPr lang="en-US" sz="2000" dirty="0">
                            <a:solidFill>
                              <a:schemeClr val="tx1"/>
                            </a:solidFill>
                            <a:effectLst/>
                            <a:latin typeface="Georgia" panose="02040502050405020303" pitchFamily="18" charset="0"/>
                            <a:ea typeface="Aptos" panose="020B0004020202020204" pitchFamily="34" charset="0"/>
                            <a:cs typeface="Times New Roman" panose="02020603050405020304" pitchFamily="18" charset="0"/>
                          </a:endParaRPr>
                        </a:p>
                      </a:txBody>
                      <a:tcPr marL="101600" marR="101600" marT="50800" marB="50800" anchor="ctr"/>
                    </a:tc>
                    <a:tc>
                      <a:txBody>
                        <a:bodyPr/>
                        <a:lstStyle/>
                        <a:p>
                          <a:pPr marL="0" marR="0" algn="ctr">
                            <a:lnSpc>
                              <a:spcPts val="1200"/>
                            </a:lnSpc>
                            <a:spcBef>
                              <a:spcPts val="0"/>
                            </a:spcBef>
                            <a:spcAft>
                              <a:spcPts val="600"/>
                            </a:spcAft>
                          </a:pPr>
                          <a:r>
                            <a:rPr lang="en-US" sz="2000" dirty="0">
                              <a:solidFill>
                                <a:schemeClr val="tx1"/>
                              </a:solidFill>
                              <a:effectLst/>
                            </a:rPr>
                            <a:t>16</a:t>
                          </a:r>
                          <a:endParaRPr lang="en-US" sz="2000" dirty="0">
                            <a:solidFill>
                              <a:schemeClr val="tx1"/>
                            </a:solidFill>
                            <a:effectLst/>
                            <a:latin typeface="Georgia" panose="02040502050405020303" pitchFamily="18" charset="0"/>
                            <a:ea typeface="Aptos" panose="020B0004020202020204" pitchFamily="34" charset="0"/>
                            <a:cs typeface="Times New Roman" panose="02020603050405020304" pitchFamily="18" charset="0"/>
                          </a:endParaRPr>
                        </a:p>
                      </a:txBody>
                      <a:tcPr marL="101600" marR="101600" marT="50800" marB="50800" anchor="ctr"/>
                    </a:tc>
                    <a:extLst>
                      <a:ext uri="{0D108BD9-81ED-4DB2-BD59-A6C34878D82A}">
                        <a16:rowId xmlns:a16="http://schemas.microsoft.com/office/drawing/2014/main" val="2091576632"/>
                      </a:ext>
                    </a:extLst>
                  </a:tr>
                  <a:tr h="534789">
                    <a:tc>
                      <a:txBody>
                        <a:bodyPr/>
                        <a:lstStyle/>
                        <a:p>
                          <a:pPr marL="0" marR="0" algn="ctr">
                            <a:lnSpc>
                              <a:spcPts val="1200"/>
                            </a:lnSpc>
                            <a:spcBef>
                              <a:spcPts val="0"/>
                            </a:spcBef>
                            <a:spcAft>
                              <a:spcPts val="600"/>
                            </a:spcAft>
                          </a:pPr>
                          <a:r>
                            <a:rPr lang="en-US" sz="2000">
                              <a:solidFill>
                                <a:schemeClr val="tx1"/>
                              </a:solidFill>
                              <a:effectLst/>
                            </a:rPr>
                            <a:t>D</a:t>
                          </a:r>
                          <a:endParaRPr lang="en-US" sz="2000">
                            <a:solidFill>
                              <a:schemeClr val="tx1"/>
                            </a:solidFill>
                            <a:effectLst/>
                            <a:latin typeface="Georgia" panose="02040502050405020303" pitchFamily="18" charset="0"/>
                            <a:ea typeface="Aptos" panose="020B0004020202020204" pitchFamily="34" charset="0"/>
                            <a:cs typeface="Times New Roman" panose="02020603050405020304" pitchFamily="18" charset="0"/>
                          </a:endParaRPr>
                        </a:p>
                      </a:txBody>
                      <a:tcPr marL="101600" marR="101600" marT="50800" marB="50800" anchor="ctr"/>
                    </a:tc>
                    <a:tc>
                      <a:txBody>
                        <a:bodyPr/>
                        <a:lstStyle/>
                        <a:p>
                          <a:pPr marL="0" marR="0" algn="ctr">
                            <a:lnSpc>
                              <a:spcPts val="1200"/>
                            </a:lnSpc>
                            <a:spcBef>
                              <a:spcPts val="0"/>
                            </a:spcBef>
                            <a:spcAft>
                              <a:spcPts val="600"/>
                            </a:spcAft>
                          </a:pPr>
                          <a:r>
                            <a:rPr lang="en-US" sz="2000" dirty="0">
                              <a:solidFill>
                                <a:schemeClr val="tx1"/>
                              </a:solidFill>
                              <a:effectLst/>
                            </a:rPr>
                            <a:t>7</a:t>
                          </a:r>
                          <a:endParaRPr lang="en-US" sz="2000" dirty="0">
                            <a:solidFill>
                              <a:schemeClr val="tx1"/>
                            </a:solidFill>
                            <a:effectLst/>
                            <a:latin typeface="Georgia" panose="02040502050405020303" pitchFamily="18" charset="0"/>
                            <a:ea typeface="Aptos" panose="020B0004020202020204" pitchFamily="34" charset="0"/>
                            <a:cs typeface="Times New Roman" panose="02020603050405020304" pitchFamily="18" charset="0"/>
                          </a:endParaRPr>
                        </a:p>
                      </a:txBody>
                      <a:tcPr marL="101600" marR="101600" marT="50800" marB="50800" anchor="ctr"/>
                    </a:tc>
                    <a:tc>
                      <a:txBody>
                        <a:bodyPr/>
                        <a:lstStyle/>
                        <a:p>
                          <a:pPr marL="0" marR="0" algn="ctr">
                            <a:lnSpc>
                              <a:spcPts val="1200"/>
                            </a:lnSpc>
                            <a:spcBef>
                              <a:spcPts val="0"/>
                            </a:spcBef>
                            <a:spcAft>
                              <a:spcPts val="600"/>
                            </a:spcAft>
                          </a:pPr>
                          <a:r>
                            <a:rPr lang="en-US" sz="2000" dirty="0">
                              <a:solidFill>
                                <a:schemeClr val="tx1"/>
                              </a:solidFill>
                              <a:effectLst/>
                            </a:rPr>
                            <a:t>11</a:t>
                          </a:r>
                          <a:endParaRPr lang="en-US" sz="2000" dirty="0">
                            <a:solidFill>
                              <a:schemeClr val="tx1"/>
                            </a:solidFill>
                            <a:effectLst/>
                            <a:latin typeface="Georgia" panose="02040502050405020303" pitchFamily="18" charset="0"/>
                            <a:ea typeface="Aptos" panose="020B0004020202020204" pitchFamily="34" charset="0"/>
                            <a:cs typeface="Times New Roman" panose="02020603050405020304" pitchFamily="18" charset="0"/>
                          </a:endParaRPr>
                        </a:p>
                      </a:txBody>
                      <a:tcPr marL="101600" marR="101600" marT="50800" marB="50800" anchor="ctr"/>
                    </a:tc>
                    <a:extLst>
                      <a:ext uri="{0D108BD9-81ED-4DB2-BD59-A6C34878D82A}">
                        <a16:rowId xmlns:a16="http://schemas.microsoft.com/office/drawing/2014/main" val="837346348"/>
                      </a:ext>
                    </a:extLst>
                  </a:tr>
                  <a:tr h="534789">
                    <a:tc>
                      <a:txBody>
                        <a:bodyPr/>
                        <a:lstStyle/>
                        <a:p>
                          <a:pPr marL="0" marR="0" algn="ctr">
                            <a:lnSpc>
                              <a:spcPts val="1200"/>
                            </a:lnSpc>
                            <a:spcBef>
                              <a:spcPts val="0"/>
                            </a:spcBef>
                            <a:spcAft>
                              <a:spcPts val="600"/>
                            </a:spcAft>
                          </a:pPr>
                          <a:r>
                            <a:rPr lang="en-US" sz="2000">
                              <a:solidFill>
                                <a:schemeClr val="tx1"/>
                              </a:solidFill>
                              <a:effectLst/>
                            </a:rPr>
                            <a:t>E</a:t>
                          </a:r>
                          <a:endParaRPr lang="en-US" sz="2000">
                            <a:solidFill>
                              <a:schemeClr val="tx1"/>
                            </a:solidFill>
                            <a:effectLst/>
                            <a:latin typeface="Georgia" panose="02040502050405020303" pitchFamily="18" charset="0"/>
                            <a:ea typeface="Aptos" panose="020B0004020202020204" pitchFamily="34" charset="0"/>
                            <a:cs typeface="Times New Roman" panose="02020603050405020304" pitchFamily="18" charset="0"/>
                          </a:endParaRPr>
                        </a:p>
                      </a:txBody>
                      <a:tcPr marL="101600" marR="101600" marT="50800" marB="50800" anchor="ctr"/>
                    </a:tc>
                    <a:tc>
                      <a:txBody>
                        <a:bodyPr/>
                        <a:lstStyle/>
                        <a:p>
                          <a:pPr marL="0" marR="0" algn="ctr">
                            <a:lnSpc>
                              <a:spcPts val="1200"/>
                            </a:lnSpc>
                            <a:spcBef>
                              <a:spcPts val="0"/>
                            </a:spcBef>
                            <a:spcAft>
                              <a:spcPts val="600"/>
                            </a:spcAft>
                          </a:pPr>
                          <a:r>
                            <a:rPr lang="en-US" sz="2000" dirty="0">
                              <a:solidFill>
                                <a:schemeClr val="tx1"/>
                              </a:solidFill>
                              <a:effectLst/>
                            </a:rPr>
                            <a:t>1</a:t>
                          </a:r>
                          <a:endParaRPr lang="en-US" sz="2000" dirty="0">
                            <a:solidFill>
                              <a:schemeClr val="tx1"/>
                            </a:solidFill>
                            <a:effectLst/>
                            <a:latin typeface="Georgia" panose="02040502050405020303" pitchFamily="18" charset="0"/>
                            <a:ea typeface="Aptos" panose="020B0004020202020204" pitchFamily="34" charset="0"/>
                            <a:cs typeface="Times New Roman" panose="02020603050405020304" pitchFamily="18" charset="0"/>
                          </a:endParaRPr>
                        </a:p>
                      </a:txBody>
                      <a:tcPr marL="101600" marR="101600" marT="50800" marB="50800" anchor="ctr"/>
                    </a:tc>
                    <a:tc>
                      <a:txBody>
                        <a:bodyPr/>
                        <a:lstStyle/>
                        <a:p>
                          <a:pPr marL="0" marR="0" algn="ctr">
                            <a:lnSpc>
                              <a:spcPts val="1200"/>
                            </a:lnSpc>
                            <a:spcBef>
                              <a:spcPts val="0"/>
                            </a:spcBef>
                            <a:spcAft>
                              <a:spcPts val="600"/>
                            </a:spcAft>
                          </a:pPr>
                          <a:r>
                            <a:rPr lang="en-US" sz="2000" dirty="0">
                              <a:solidFill>
                                <a:schemeClr val="tx1"/>
                              </a:solidFill>
                              <a:effectLst/>
                            </a:rPr>
                            <a:t>9</a:t>
                          </a:r>
                          <a:endParaRPr lang="en-US" sz="2000" dirty="0">
                            <a:solidFill>
                              <a:schemeClr val="tx1"/>
                            </a:solidFill>
                            <a:effectLst/>
                            <a:latin typeface="Georgia" panose="02040502050405020303" pitchFamily="18" charset="0"/>
                            <a:ea typeface="Aptos" panose="020B0004020202020204" pitchFamily="34" charset="0"/>
                            <a:cs typeface="Times New Roman" panose="02020603050405020304" pitchFamily="18" charset="0"/>
                          </a:endParaRPr>
                        </a:p>
                      </a:txBody>
                      <a:tcPr marL="101600" marR="101600" marT="50800" marB="50800" anchor="ctr"/>
                    </a:tc>
                    <a:extLst>
                      <a:ext uri="{0D108BD9-81ED-4DB2-BD59-A6C34878D82A}">
                        <a16:rowId xmlns:a16="http://schemas.microsoft.com/office/drawing/2014/main" val="3917607391"/>
                      </a:ext>
                    </a:extLst>
                  </a:tr>
                  <a:tr h="534789">
                    <a:tc>
                      <a:txBody>
                        <a:bodyPr/>
                        <a:lstStyle/>
                        <a:p>
                          <a:pPr marL="0" marR="0" algn="ctr">
                            <a:lnSpc>
                              <a:spcPts val="1200"/>
                            </a:lnSpc>
                            <a:spcBef>
                              <a:spcPts val="0"/>
                            </a:spcBef>
                            <a:spcAft>
                              <a:spcPts val="600"/>
                            </a:spcAft>
                          </a:pPr>
                          <a:r>
                            <a:rPr lang="en-US" sz="2000">
                              <a:solidFill>
                                <a:schemeClr val="tx1"/>
                              </a:solidFill>
                              <a:effectLst/>
                            </a:rPr>
                            <a:t>F</a:t>
                          </a:r>
                          <a:endParaRPr lang="en-US" sz="2000">
                            <a:solidFill>
                              <a:schemeClr val="tx1"/>
                            </a:solidFill>
                            <a:effectLst/>
                            <a:latin typeface="Georgia" panose="02040502050405020303" pitchFamily="18" charset="0"/>
                            <a:ea typeface="Aptos" panose="020B0004020202020204" pitchFamily="34" charset="0"/>
                            <a:cs typeface="Times New Roman" panose="02020603050405020304" pitchFamily="18" charset="0"/>
                          </a:endParaRPr>
                        </a:p>
                      </a:txBody>
                      <a:tcPr marL="101600" marR="101600" marT="50800" marB="50800" anchor="ctr"/>
                    </a:tc>
                    <a:tc>
                      <a:txBody>
                        <a:bodyPr/>
                        <a:lstStyle/>
                        <a:p>
                          <a:pPr marL="0" marR="0" algn="ctr">
                            <a:lnSpc>
                              <a:spcPts val="1200"/>
                            </a:lnSpc>
                            <a:spcBef>
                              <a:spcPts val="0"/>
                            </a:spcBef>
                            <a:spcAft>
                              <a:spcPts val="600"/>
                            </a:spcAft>
                          </a:pPr>
                          <a:r>
                            <a:rPr lang="en-US" sz="2000" dirty="0">
                              <a:solidFill>
                                <a:schemeClr val="tx1"/>
                              </a:solidFill>
                              <a:effectLst/>
                            </a:rPr>
                            <a:t>1</a:t>
                          </a:r>
                          <a:endParaRPr lang="en-US" sz="2000" dirty="0">
                            <a:solidFill>
                              <a:schemeClr val="tx1"/>
                            </a:solidFill>
                            <a:effectLst/>
                            <a:latin typeface="Georgia" panose="02040502050405020303" pitchFamily="18" charset="0"/>
                            <a:ea typeface="Aptos" panose="020B0004020202020204" pitchFamily="34" charset="0"/>
                            <a:cs typeface="Times New Roman" panose="02020603050405020304" pitchFamily="18" charset="0"/>
                          </a:endParaRPr>
                        </a:p>
                      </a:txBody>
                      <a:tcPr marL="101600" marR="101600" marT="50800" marB="50800" anchor="ctr"/>
                    </a:tc>
                    <a:tc>
                      <a:txBody>
                        <a:bodyPr/>
                        <a:lstStyle/>
                        <a:p>
                          <a:pPr marL="0" marR="0" algn="ctr">
                            <a:lnSpc>
                              <a:spcPts val="1200"/>
                            </a:lnSpc>
                            <a:spcBef>
                              <a:spcPts val="0"/>
                            </a:spcBef>
                            <a:spcAft>
                              <a:spcPts val="600"/>
                            </a:spcAft>
                          </a:pPr>
                          <a:r>
                            <a:rPr lang="en-US" sz="2000" dirty="0">
                              <a:solidFill>
                                <a:schemeClr val="tx1"/>
                              </a:solidFill>
                              <a:effectLst/>
                            </a:rPr>
                            <a:t>11</a:t>
                          </a:r>
                          <a:endParaRPr lang="en-US" sz="2000" dirty="0">
                            <a:solidFill>
                              <a:schemeClr val="tx1"/>
                            </a:solidFill>
                            <a:effectLst/>
                            <a:latin typeface="Georgia" panose="02040502050405020303" pitchFamily="18" charset="0"/>
                            <a:ea typeface="Aptos" panose="020B0004020202020204" pitchFamily="34" charset="0"/>
                            <a:cs typeface="Times New Roman" panose="02020603050405020304" pitchFamily="18" charset="0"/>
                          </a:endParaRPr>
                        </a:p>
                      </a:txBody>
                      <a:tcPr marL="101600" marR="101600" marT="50800" marB="50800" anchor="ctr"/>
                    </a:tc>
                    <a:extLst>
                      <a:ext uri="{0D108BD9-81ED-4DB2-BD59-A6C34878D82A}">
                        <a16:rowId xmlns:a16="http://schemas.microsoft.com/office/drawing/2014/main" val="949005802"/>
                      </a:ext>
                    </a:extLst>
                  </a:tr>
                  <a:tr h="534789">
                    <a:tc>
                      <a:txBody>
                        <a:bodyPr/>
                        <a:lstStyle/>
                        <a:p>
                          <a:pPr marL="0" marR="0" algn="ctr">
                            <a:lnSpc>
                              <a:spcPts val="1200"/>
                            </a:lnSpc>
                            <a:spcBef>
                              <a:spcPts val="0"/>
                            </a:spcBef>
                            <a:spcAft>
                              <a:spcPts val="600"/>
                            </a:spcAft>
                          </a:pPr>
                          <a:r>
                            <a:rPr lang="en-US" sz="2000">
                              <a:solidFill>
                                <a:schemeClr val="tx1"/>
                              </a:solidFill>
                              <a:effectLst/>
                            </a:rPr>
                            <a:t>G</a:t>
                          </a:r>
                          <a:endParaRPr lang="en-US" sz="2000">
                            <a:solidFill>
                              <a:schemeClr val="tx1"/>
                            </a:solidFill>
                            <a:effectLst/>
                            <a:latin typeface="Georgia" panose="02040502050405020303" pitchFamily="18" charset="0"/>
                            <a:ea typeface="Aptos" panose="020B0004020202020204" pitchFamily="34" charset="0"/>
                            <a:cs typeface="Times New Roman" panose="02020603050405020304" pitchFamily="18" charset="0"/>
                          </a:endParaRPr>
                        </a:p>
                      </a:txBody>
                      <a:tcPr marL="101600" marR="101600" marT="50800" marB="50800" anchor="ctr"/>
                    </a:tc>
                    <a:tc>
                      <a:txBody>
                        <a:bodyPr/>
                        <a:lstStyle/>
                        <a:p>
                          <a:pPr marL="0" marR="0" algn="ctr">
                            <a:lnSpc>
                              <a:spcPts val="1200"/>
                            </a:lnSpc>
                            <a:spcBef>
                              <a:spcPts val="0"/>
                            </a:spcBef>
                            <a:spcAft>
                              <a:spcPts val="600"/>
                            </a:spcAft>
                          </a:pPr>
                          <a:r>
                            <a:rPr lang="en-US" sz="2000" dirty="0">
                              <a:solidFill>
                                <a:schemeClr val="tx1"/>
                              </a:solidFill>
                              <a:effectLst/>
                            </a:rPr>
                            <a:t>18</a:t>
                          </a:r>
                          <a:endParaRPr lang="en-US" sz="2000" dirty="0">
                            <a:solidFill>
                              <a:schemeClr val="tx1"/>
                            </a:solidFill>
                            <a:effectLst/>
                            <a:latin typeface="Georgia" panose="02040502050405020303" pitchFamily="18" charset="0"/>
                            <a:ea typeface="Aptos" panose="020B0004020202020204" pitchFamily="34" charset="0"/>
                            <a:cs typeface="Times New Roman" panose="02020603050405020304" pitchFamily="18" charset="0"/>
                          </a:endParaRPr>
                        </a:p>
                      </a:txBody>
                      <a:tcPr marL="101600" marR="101600" marT="50800" marB="50800" anchor="ctr"/>
                    </a:tc>
                    <a:tc>
                      <a:txBody>
                        <a:bodyPr/>
                        <a:lstStyle/>
                        <a:p>
                          <a:pPr marL="0" marR="0" algn="ctr">
                            <a:lnSpc>
                              <a:spcPts val="1200"/>
                            </a:lnSpc>
                            <a:spcBef>
                              <a:spcPts val="0"/>
                            </a:spcBef>
                            <a:spcAft>
                              <a:spcPts val="600"/>
                            </a:spcAft>
                          </a:pPr>
                          <a:r>
                            <a:rPr lang="en-US" sz="2000" dirty="0">
                              <a:solidFill>
                                <a:schemeClr val="tx1"/>
                              </a:solidFill>
                              <a:effectLst/>
                            </a:rPr>
                            <a:t>10</a:t>
                          </a:r>
                          <a:endParaRPr lang="en-US" sz="2000" dirty="0">
                            <a:solidFill>
                              <a:schemeClr val="tx1"/>
                            </a:solidFill>
                            <a:effectLst/>
                            <a:latin typeface="Georgia" panose="02040502050405020303" pitchFamily="18" charset="0"/>
                            <a:ea typeface="Aptos" panose="020B0004020202020204" pitchFamily="34" charset="0"/>
                            <a:cs typeface="Times New Roman" panose="02020603050405020304" pitchFamily="18" charset="0"/>
                          </a:endParaRPr>
                        </a:p>
                      </a:txBody>
                      <a:tcPr marL="101600" marR="101600" marT="50800" marB="50800" anchor="ctr"/>
                    </a:tc>
                    <a:extLst>
                      <a:ext uri="{0D108BD9-81ED-4DB2-BD59-A6C34878D82A}">
                        <a16:rowId xmlns:a16="http://schemas.microsoft.com/office/drawing/2014/main" val="1765385696"/>
                      </a:ext>
                    </a:extLst>
                  </a:tr>
                  <a:tr h="763391">
                    <a:tc>
                      <a:txBody>
                        <a:bodyPr/>
                        <a:lstStyle/>
                        <a:p>
                          <a:pPr marL="0" marR="0" algn="ctr">
                            <a:lnSpc>
                              <a:spcPts val="1200"/>
                            </a:lnSpc>
                            <a:spcBef>
                              <a:spcPts val="0"/>
                            </a:spcBef>
                            <a:spcAft>
                              <a:spcPts val="600"/>
                            </a:spcAft>
                          </a:pPr>
                          <a:r>
                            <a:rPr lang="en-US" sz="2000" dirty="0">
                              <a:solidFill>
                                <a:schemeClr val="tx1"/>
                              </a:solidFill>
                              <a:effectLst/>
                            </a:rPr>
                            <a:t>H</a:t>
                          </a:r>
                          <a:endParaRPr lang="en-US" sz="2000" dirty="0">
                            <a:solidFill>
                              <a:schemeClr val="tx1"/>
                            </a:solidFill>
                            <a:effectLst/>
                            <a:latin typeface="Georgia" panose="02040502050405020303" pitchFamily="18" charset="0"/>
                            <a:ea typeface="Aptos" panose="020B0004020202020204" pitchFamily="34" charset="0"/>
                            <a:cs typeface="Times New Roman" panose="02020603050405020304" pitchFamily="18" charset="0"/>
                          </a:endParaRPr>
                        </a:p>
                      </a:txBody>
                      <a:tcPr marL="101600" marR="101600" marT="50800" marB="50800" anchor="ctr"/>
                    </a:tc>
                    <a:tc>
                      <a:txBody>
                        <a:bodyPr/>
                        <a:lstStyle/>
                        <a:p>
                          <a:pPr marL="0" marR="0" algn="ctr">
                            <a:lnSpc>
                              <a:spcPts val="1200"/>
                            </a:lnSpc>
                            <a:spcBef>
                              <a:spcPts val="0"/>
                            </a:spcBef>
                            <a:spcAft>
                              <a:spcPts val="600"/>
                            </a:spcAft>
                          </a:pPr>
                          <a:r>
                            <a:rPr lang="en-US" sz="2000">
                              <a:solidFill>
                                <a:schemeClr val="tx1"/>
                              </a:solidFill>
                              <a:effectLst/>
                            </a:rPr>
                            <a:t>12</a:t>
                          </a:r>
                          <a:endParaRPr lang="en-US" sz="2000">
                            <a:solidFill>
                              <a:schemeClr val="tx1"/>
                            </a:solidFill>
                            <a:effectLst/>
                            <a:latin typeface="Georgia" panose="02040502050405020303" pitchFamily="18" charset="0"/>
                            <a:ea typeface="Aptos" panose="020B0004020202020204" pitchFamily="34" charset="0"/>
                            <a:cs typeface="Times New Roman" panose="02020603050405020304" pitchFamily="18" charset="0"/>
                          </a:endParaRPr>
                        </a:p>
                      </a:txBody>
                      <a:tcPr marL="101600" marR="101600" marT="50800" marB="50800" anchor="ctr"/>
                    </a:tc>
                    <a:tc>
                      <a:txBody>
                        <a:bodyPr/>
                        <a:lstStyle/>
                        <a:p>
                          <a:pPr marL="0" marR="0" algn="ctr">
                            <a:lnSpc>
                              <a:spcPts val="1200"/>
                            </a:lnSpc>
                            <a:spcBef>
                              <a:spcPts val="0"/>
                            </a:spcBef>
                            <a:spcAft>
                              <a:spcPts val="600"/>
                            </a:spcAft>
                          </a:pPr>
                          <a:r>
                            <a:rPr lang="en-US" sz="2000" dirty="0">
                              <a:solidFill>
                                <a:schemeClr val="tx1"/>
                              </a:solidFill>
                              <a:effectLst/>
                            </a:rPr>
                            <a:t>18</a:t>
                          </a:r>
                          <a:endParaRPr lang="en-US" sz="2000" dirty="0">
                            <a:solidFill>
                              <a:schemeClr val="tx1"/>
                            </a:solidFill>
                            <a:effectLst/>
                            <a:latin typeface="Georgia" panose="02040502050405020303" pitchFamily="18" charset="0"/>
                            <a:ea typeface="Aptos" panose="020B0004020202020204" pitchFamily="34" charset="0"/>
                            <a:cs typeface="Times New Roman" panose="02020603050405020304" pitchFamily="18" charset="0"/>
                          </a:endParaRPr>
                        </a:p>
                      </a:txBody>
                      <a:tcPr marL="101600" marR="101600" marT="50800" marB="50800" anchor="ctr"/>
                    </a:tc>
                    <a:extLst>
                      <a:ext uri="{0D108BD9-81ED-4DB2-BD59-A6C34878D82A}">
                        <a16:rowId xmlns:a16="http://schemas.microsoft.com/office/drawing/2014/main" val="2482563309"/>
                      </a:ext>
                    </a:extLst>
                  </a:tr>
                </a:tbl>
              </a:graphicData>
            </a:graphic>
          </p:graphicFrame>
        </mc:Choice>
        <mc:Fallback xmlns="">
          <p:graphicFrame>
            <p:nvGraphicFramePr>
              <p:cNvPr id="7" name="Content Placeholder 6">
                <a:extLst>
                  <a:ext uri="{FF2B5EF4-FFF2-40B4-BE49-F238E27FC236}">
                    <a16:creationId xmlns:a16="http://schemas.microsoft.com/office/drawing/2014/main" id="{020B4E37-21CD-FB59-2804-765EB33D42D6}"/>
                  </a:ext>
                </a:extLst>
              </p:cNvPr>
              <p:cNvGraphicFramePr>
                <a:graphicFrameLocks noGrp="1"/>
              </p:cNvGraphicFramePr>
              <p:nvPr>
                <p:ph sz="half" idx="2"/>
                <p:extLst>
                  <p:ext uri="{D42A27DB-BD31-4B8C-83A1-F6EECF244321}">
                    <p14:modId xmlns:p14="http://schemas.microsoft.com/office/powerpoint/2010/main" val="658350033"/>
                  </p:ext>
                </p:extLst>
              </p:nvPr>
            </p:nvGraphicFramePr>
            <p:xfrm>
              <a:off x="9502775" y="2085974"/>
              <a:ext cx="7680324" cy="5895976"/>
            </p:xfrm>
            <a:graphic>
              <a:graphicData uri="http://schemas.openxmlformats.org/drawingml/2006/table">
                <a:tbl>
                  <a:tblPr firstRow="1" bandRow="1">
                    <a:tableStyleId>{073A0DAA-6AF3-43AB-8588-CEC1D06C72B9}</a:tableStyleId>
                  </a:tblPr>
                  <a:tblGrid>
                    <a:gridCol w="2560108">
                      <a:extLst>
                        <a:ext uri="{9D8B030D-6E8A-4147-A177-3AD203B41FA5}">
                          <a16:colId xmlns:a16="http://schemas.microsoft.com/office/drawing/2014/main" val="4270720930"/>
                        </a:ext>
                      </a:extLst>
                    </a:gridCol>
                    <a:gridCol w="2560108">
                      <a:extLst>
                        <a:ext uri="{9D8B030D-6E8A-4147-A177-3AD203B41FA5}">
                          <a16:colId xmlns:a16="http://schemas.microsoft.com/office/drawing/2014/main" val="4021295500"/>
                        </a:ext>
                      </a:extLst>
                    </a:gridCol>
                    <a:gridCol w="2560108">
                      <a:extLst>
                        <a:ext uri="{9D8B030D-6E8A-4147-A177-3AD203B41FA5}">
                          <a16:colId xmlns:a16="http://schemas.microsoft.com/office/drawing/2014/main" val="3839438366"/>
                        </a:ext>
                      </a:extLst>
                    </a:gridCol>
                  </a:tblGrid>
                  <a:tr h="1389062">
                    <a:tc>
                      <a:txBody>
                        <a:bodyPr/>
                        <a:lstStyle/>
                        <a:p>
                          <a:pPr marL="0" marR="0" algn="ctr">
                            <a:lnSpc>
                              <a:spcPts val="1200"/>
                            </a:lnSpc>
                            <a:spcBef>
                              <a:spcPts val="0"/>
                            </a:spcBef>
                            <a:spcAft>
                              <a:spcPts val="600"/>
                            </a:spcAft>
                          </a:pPr>
                          <a:r>
                            <a:rPr lang="en-US" sz="2400" dirty="0">
                              <a:solidFill>
                                <a:schemeClr val="accent1">
                                  <a:lumMod val="60000"/>
                                  <a:lumOff val="40000"/>
                                </a:schemeClr>
                              </a:solidFill>
                              <a:effectLst/>
                            </a:rPr>
                            <a:t>School</a:t>
                          </a:r>
                          <a:endParaRPr lang="en-US" sz="2400" dirty="0">
                            <a:solidFill>
                              <a:schemeClr val="accent1">
                                <a:lumMod val="60000"/>
                                <a:lumOff val="40000"/>
                              </a:schemeClr>
                            </a:solidFill>
                            <a:effectLst/>
                            <a:latin typeface="Georgia" panose="02040502050405020303" pitchFamily="18" charset="0"/>
                            <a:ea typeface="Aptos" panose="020B0004020202020204" pitchFamily="34" charset="0"/>
                            <a:cs typeface="Times New Roman" panose="02020603050405020304" pitchFamily="18" charset="0"/>
                          </a:endParaRPr>
                        </a:p>
                      </a:txBody>
                      <a:tcPr marL="101600" marR="101600" marT="50800" marB="50800" anchor="ctr"/>
                    </a:tc>
                    <a:tc>
                      <a:txBody>
                        <a:bodyPr/>
                        <a:lstStyle/>
                        <a:p>
                          <a:endParaRPr lang="en-US"/>
                        </a:p>
                      </a:txBody>
                      <a:tcPr marL="101600" marR="101600" marT="50800" marB="50800" anchor="ctr">
                        <a:blipFill>
                          <a:blip r:embed="rId3"/>
                          <a:stretch>
                            <a:fillRect l="-100995" t="-909" r="-101990" b="-323636"/>
                          </a:stretch>
                        </a:blipFill>
                      </a:tcPr>
                    </a:tc>
                    <a:tc>
                      <a:txBody>
                        <a:bodyPr/>
                        <a:lstStyle/>
                        <a:p>
                          <a:endParaRPr lang="en-US"/>
                        </a:p>
                      </a:txBody>
                      <a:tcPr marL="101600" marR="101600" marT="50800" marB="50800" anchor="ctr">
                        <a:blipFill>
                          <a:blip r:embed="rId3"/>
                          <a:stretch>
                            <a:fillRect l="-200000" t="-909" r="-1485" b="-323636"/>
                          </a:stretch>
                        </a:blipFill>
                      </a:tcPr>
                    </a:tc>
                    <a:extLst>
                      <a:ext uri="{0D108BD9-81ED-4DB2-BD59-A6C34878D82A}">
                        <a16:rowId xmlns:a16="http://schemas.microsoft.com/office/drawing/2014/main" val="1430153154"/>
                      </a:ext>
                    </a:extLst>
                  </a:tr>
                  <a:tr h="534789">
                    <a:tc>
                      <a:txBody>
                        <a:bodyPr/>
                        <a:lstStyle/>
                        <a:p>
                          <a:pPr marL="0" marR="0" algn="ctr">
                            <a:lnSpc>
                              <a:spcPts val="1200"/>
                            </a:lnSpc>
                            <a:spcBef>
                              <a:spcPts val="0"/>
                            </a:spcBef>
                            <a:spcAft>
                              <a:spcPts val="600"/>
                            </a:spcAft>
                          </a:pPr>
                          <a:r>
                            <a:rPr lang="en-US" sz="2000" dirty="0">
                              <a:solidFill>
                                <a:schemeClr val="tx1"/>
                              </a:solidFill>
                              <a:effectLst/>
                            </a:rPr>
                            <a:t>A</a:t>
                          </a:r>
                          <a:endParaRPr lang="en-US" sz="2000" dirty="0">
                            <a:solidFill>
                              <a:schemeClr val="tx1"/>
                            </a:solidFill>
                            <a:effectLst/>
                            <a:latin typeface="Georgia" panose="02040502050405020303" pitchFamily="18" charset="0"/>
                            <a:ea typeface="Aptos" panose="020B0004020202020204" pitchFamily="34" charset="0"/>
                            <a:cs typeface="Times New Roman" panose="02020603050405020304" pitchFamily="18" charset="0"/>
                          </a:endParaRPr>
                        </a:p>
                      </a:txBody>
                      <a:tcPr marL="101600" marR="101600" marT="50800" marB="50800" anchor="ctr"/>
                    </a:tc>
                    <a:tc>
                      <a:txBody>
                        <a:bodyPr/>
                        <a:lstStyle/>
                        <a:p>
                          <a:pPr marL="0" marR="0" algn="ctr">
                            <a:lnSpc>
                              <a:spcPts val="1200"/>
                            </a:lnSpc>
                            <a:spcBef>
                              <a:spcPts val="0"/>
                            </a:spcBef>
                            <a:spcAft>
                              <a:spcPts val="600"/>
                            </a:spcAft>
                          </a:pPr>
                          <a:r>
                            <a:rPr lang="en-US" sz="2000" dirty="0">
                              <a:solidFill>
                                <a:schemeClr val="tx1"/>
                              </a:solidFill>
                              <a:effectLst/>
                            </a:rPr>
                            <a:t>28</a:t>
                          </a:r>
                          <a:endParaRPr lang="en-US" sz="2000" dirty="0">
                            <a:solidFill>
                              <a:schemeClr val="tx1"/>
                            </a:solidFill>
                            <a:effectLst/>
                            <a:latin typeface="Georgia" panose="02040502050405020303" pitchFamily="18" charset="0"/>
                            <a:ea typeface="Aptos" panose="020B0004020202020204" pitchFamily="34" charset="0"/>
                            <a:cs typeface="Times New Roman" panose="02020603050405020304" pitchFamily="18" charset="0"/>
                          </a:endParaRPr>
                        </a:p>
                      </a:txBody>
                      <a:tcPr marL="101600" marR="101600" marT="50800" marB="50800" anchor="ctr"/>
                    </a:tc>
                    <a:tc>
                      <a:txBody>
                        <a:bodyPr/>
                        <a:lstStyle/>
                        <a:p>
                          <a:pPr marL="0" marR="0" algn="ctr">
                            <a:lnSpc>
                              <a:spcPts val="1200"/>
                            </a:lnSpc>
                            <a:spcBef>
                              <a:spcPts val="0"/>
                            </a:spcBef>
                            <a:spcAft>
                              <a:spcPts val="600"/>
                            </a:spcAft>
                          </a:pPr>
                          <a:r>
                            <a:rPr lang="en-US" sz="2000" dirty="0">
                              <a:solidFill>
                                <a:schemeClr val="tx1"/>
                              </a:solidFill>
                              <a:effectLst/>
                            </a:rPr>
                            <a:t>15</a:t>
                          </a:r>
                          <a:endParaRPr lang="en-US" sz="2000" dirty="0">
                            <a:solidFill>
                              <a:schemeClr val="tx1"/>
                            </a:solidFill>
                            <a:effectLst/>
                            <a:latin typeface="Georgia" panose="02040502050405020303" pitchFamily="18" charset="0"/>
                            <a:ea typeface="Aptos" panose="020B0004020202020204" pitchFamily="34" charset="0"/>
                            <a:cs typeface="Times New Roman" panose="02020603050405020304" pitchFamily="18" charset="0"/>
                          </a:endParaRPr>
                        </a:p>
                      </a:txBody>
                      <a:tcPr marL="101600" marR="101600" marT="50800" marB="50800" anchor="ctr"/>
                    </a:tc>
                    <a:extLst>
                      <a:ext uri="{0D108BD9-81ED-4DB2-BD59-A6C34878D82A}">
                        <a16:rowId xmlns:a16="http://schemas.microsoft.com/office/drawing/2014/main" val="4049253632"/>
                      </a:ext>
                    </a:extLst>
                  </a:tr>
                  <a:tr h="534789">
                    <a:tc>
                      <a:txBody>
                        <a:bodyPr/>
                        <a:lstStyle/>
                        <a:p>
                          <a:pPr marL="0" marR="0" algn="ctr">
                            <a:lnSpc>
                              <a:spcPts val="1200"/>
                            </a:lnSpc>
                            <a:spcBef>
                              <a:spcPts val="0"/>
                            </a:spcBef>
                            <a:spcAft>
                              <a:spcPts val="600"/>
                            </a:spcAft>
                          </a:pPr>
                          <a:r>
                            <a:rPr lang="en-US" sz="2000">
                              <a:solidFill>
                                <a:schemeClr val="tx1"/>
                              </a:solidFill>
                              <a:effectLst/>
                            </a:rPr>
                            <a:t>B</a:t>
                          </a:r>
                          <a:endParaRPr lang="en-US" sz="2000">
                            <a:solidFill>
                              <a:schemeClr val="tx1"/>
                            </a:solidFill>
                            <a:effectLst/>
                            <a:latin typeface="Georgia" panose="02040502050405020303" pitchFamily="18" charset="0"/>
                            <a:ea typeface="Aptos" panose="020B0004020202020204" pitchFamily="34" charset="0"/>
                            <a:cs typeface="Times New Roman" panose="02020603050405020304" pitchFamily="18" charset="0"/>
                          </a:endParaRPr>
                        </a:p>
                      </a:txBody>
                      <a:tcPr marL="101600" marR="101600" marT="50800" marB="50800" anchor="ctr"/>
                    </a:tc>
                    <a:tc>
                      <a:txBody>
                        <a:bodyPr/>
                        <a:lstStyle/>
                        <a:p>
                          <a:pPr marL="0" marR="0" algn="ctr">
                            <a:lnSpc>
                              <a:spcPts val="1200"/>
                            </a:lnSpc>
                            <a:spcBef>
                              <a:spcPts val="0"/>
                            </a:spcBef>
                            <a:spcAft>
                              <a:spcPts val="600"/>
                            </a:spcAft>
                          </a:pPr>
                          <a:r>
                            <a:rPr lang="en-US" sz="2000" dirty="0">
                              <a:solidFill>
                                <a:schemeClr val="tx1"/>
                              </a:solidFill>
                              <a:effectLst/>
                            </a:rPr>
                            <a:t>8</a:t>
                          </a:r>
                          <a:endParaRPr lang="en-US" sz="2000" dirty="0">
                            <a:solidFill>
                              <a:schemeClr val="tx1"/>
                            </a:solidFill>
                            <a:effectLst/>
                            <a:latin typeface="Georgia" panose="02040502050405020303" pitchFamily="18" charset="0"/>
                            <a:ea typeface="Aptos" panose="020B0004020202020204" pitchFamily="34" charset="0"/>
                            <a:cs typeface="Times New Roman" panose="02020603050405020304" pitchFamily="18" charset="0"/>
                          </a:endParaRPr>
                        </a:p>
                      </a:txBody>
                      <a:tcPr marL="101600" marR="101600" marT="50800" marB="50800" anchor="ctr"/>
                    </a:tc>
                    <a:tc>
                      <a:txBody>
                        <a:bodyPr/>
                        <a:lstStyle/>
                        <a:p>
                          <a:pPr marL="0" marR="0" algn="ctr">
                            <a:lnSpc>
                              <a:spcPts val="1200"/>
                            </a:lnSpc>
                            <a:spcBef>
                              <a:spcPts val="0"/>
                            </a:spcBef>
                            <a:spcAft>
                              <a:spcPts val="600"/>
                            </a:spcAft>
                          </a:pPr>
                          <a:r>
                            <a:rPr lang="en-US" sz="2000" dirty="0">
                              <a:solidFill>
                                <a:schemeClr val="tx1"/>
                              </a:solidFill>
                              <a:effectLst/>
                            </a:rPr>
                            <a:t>10</a:t>
                          </a:r>
                          <a:endParaRPr lang="en-US" sz="2000" dirty="0">
                            <a:solidFill>
                              <a:schemeClr val="tx1"/>
                            </a:solidFill>
                            <a:effectLst/>
                            <a:latin typeface="Georgia" panose="02040502050405020303" pitchFamily="18" charset="0"/>
                            <a:ea typeface="Aptos" panose="020B0004020202020204" pitchFamily="34" charset="0"/>
                            <a:cs typeface="Times New Roman" panose="02020603050405020304" pitchFamily="18" charset="0"/>
                          </a:endParaRPr>
                        </a:p>
                      </a:txBody>
                      <a:tcPr marL="101600" marR="101600" marT="50800" marB="50800" anchor="ctr"/>
                    </a:tc>
                    <a:extLst>
                      <a:ext uri="{0D108BD9-81ED-4DB2-BD59-A6C34878D82A}">
                        <a16:rowId xmlns:a16="http://schemas.microsoft.com/office/drawing/2014/main" val="4236940736"/>
                      </a:ext>
                    </a:extLst>
                  </a:tr>
                  <a:tr h="534789">
                    <a:tc>
                      <a:txBody>
                        <a:bodyPr/>
                        <a:lstStyle/>
                        <a:p>
                          <a:pPr marL="0" marR="0" algn="ctr">
                            <a:lnSpc>
                              <a:spcPts val="1200"/>
                            </a:lnSpc>
                            <a:spcBef>
                              <a:spcPts val="0"/>
                            </a:spcBef>
                            <a:spcAft>
                              <a:spcPts val="600"/>
                            </a:spcAft>
                          </a:pPr>
                          <a:r>
                            <a:rPr lang="en-US" sz="2000">
                              <a:solidFill>
                                <a:schemeClr val="tx1"/>
                              </a:solidFill>
                              <a:effectLst/>
                            </a:rPr>
                            <a:t>C</a:t>
                          </a:r>
                          <a:endParaRPr lang="en-US" sz="2000">
                            <a:solidFill>
                              <a:schemeClr val="tx1"/>
                            </a:solidFill>
                            <a:effectLst/>
                            <a:latin typeface="Georgia" panose="02040502050405020303" pitchFamily="18" charset="0"/>
                            <a:ea typeface="Aptos" panose="020B0004020202020204" pitchFamily="34" charset="0"/>
                            <a:cs typeface="Times New Roman" panose="02020603050405020304" pitchFamily="18" charset="0"/>
                          </a:endParaRPr>
                        </a:p>
                      </a:txBody>
                      <a:tcPr marL="101600" marR="101600" marT="50800" marB="50800" anchor="ctr"/>
                    </a:tc>
                    <a:tc>
                      <a:txBody>
                        <a:bodyPr/>
                        <a:lstStyle/>
                        <a:p>
                          <a:pPr marL="0" marR="0" algn="ctr">
                            <a:lnSpc>
                              <a:spcPts val="1200"/>
                            </a:lnSpc>
                            <a:spcBef>
                              <a:spcPts val="0"/>
                            </a:spcBef>
                            <a:spcAft>
                              <a:spcPts val="600"/>
                            </a:spcAft>
                          </a:pPr>
                          <a:r>
                            <a:rPr lang="en-US" sz="2000" dirty="0">
                              <a:solidFill>
                                <a:schemeClr val="tx1"/>
                              </a:solidFill>
                              <a:effectLst/>
                            </a:rPr>
                            <a:t>3</a:t>
                          </a:r>
                          <a:endParaRPr lang="en-US" sz="2000" dirty="0">
                            <a:solidFill>
                              <a:schemeClr val="tx1"/>
                            </a:solidFill>
                            <a:effectLst/>
                            <a:latin typeface="Georgia" panose="02040502050405020303" pitchFamily="18" charset="0"/>
                            <a:ea typeface="Aptos" panose="020B0004020202020204" pitchFamily="34" charset="0"/>
                            <a:cs typeface="Times New Roman" panose="02020603050405020304" pitchFamily="18" charset="0"/>
                          </a:endParaRPr>
                        </a:p>
                      </a:txBody>
                      <a:tcPr marL="101600" marR="101600" marT="50800" marB="50800" anchor="ctr"/>
                    </a:tc>
                    <a:tc>
                      <a:txBody>
                        <a:bodyPr/>
                        <a:lstStyle/>
                        <a:p>
                          <a:pPr marL="0" marR="0" algn="ctr">
                            <a:lnSpc>
                              <a:spcPts val="1200"/>
                            </a:lnSpc>
                            <a:spcBef>
                              <a:spcPts val="0"/>
                            </a:spcBef>
                            <a:spcAft>
                              <a:spcPts val="600"/>
                            </a:spcAft>
                          </a:pPr>
                          <a:r>
                            <a:rPr lang="en-US" sz="2000" dirty="0">
                              <a:solidFill>
                                <a:schemeClr val="tx1"/>
                              </a:solidFill>
                              <a:effectLst/>
                            </a:rPr>
                            <a:t>16</a:t>
                          </a:r>
                          <a:endParaRPr lang="en-US" sz="2000" dirty="0">
                            <a:solidFill>
                              <a:schemeClr val="tx1"/>
                            </a:solidFill>
                            <a:effectLst/>
                            <a:latin typeface="Georgia" panose="02040502050405020303" pitchFamily="18" charset="0"/>
                            <a:ea typeface="Aptos" panose="020B0004020202020204" pitchFamily="34" charset="0"/>
                            <a:cs typeface="Times New Roman" panose="02020603050405020304" pitchFamily="18" charset="0"/>
                          </a:endParaRPr>
                        </a:p>
                      </a:txBody>
                      <a:tcPr marL="101600" marR="101600" marT="50800" marB="50800" anchor="ctr"/>
                    </a:tc>
                    <a:extLst>
                      <a:ext uri="{0D108BD9-81ED-4DB2-BD59-A6C34878D82A}">
                        <a16:rowId xmlns:a16="http://schemas.microsoft.com/office/drawing/2014/main" val="2091576632"/>
                      </a:ext>
                    </a:extLst>
                  </a:tr>
                  <a:tr h="534789">
                    <a:tc>
                      <a:txBody>
                        <a:bodyPr/>
                        <a:lstStyle/>
                        <a:p>
                          <a:pPr marL="0" marR="0" algn="ctr">
                            <a:lnSpc>
                              <a:spcPts val="1200"/>
                            </a:lnSpc>
                            <a:spcBef>
                              <a:spcPts val="0"/>
                            </a:spcBef>
                            <a:spcAft>
                              <a:spcPts val="600"/>
                            </a:spcAft>
                          </a:pPr>
                          <a:r>
                            <a:rPr lang="en-US" sz="2000">
                              <a:solidFill>
                                <a:schemeClr val="tx1"/>
                              </a:solidFill>
                              <a:effectLst/>
                            </a:rPr>
                            <a:t>D</a:t>
                          </a:r>
                          <a:endParaRPr lang="en-US" sz="2000">
                            <a:solidFill>
                              <a:schemeClr val="tx1"/>
                            </a:solidFill>
                            <a:effectLst/>
                            <a:latin typeface="Georgia" panose="02040502050405020303" pitchFamily="18" charset="0"/>
                            <a:ea typeface="Aptos" panose="020B0004020202020204" pitchFamily="34" charset="0"/>
                            <a:cs typeface="Times New Roman" panose="02020603050405020304" pitchFamily="18" charset="0"/>
                          </a:endParaRPr>
                        </a:p>
                      </a:txBody>
                      <a:tcPr marL="101600" marR="101600" marT="50800" marB="50800" anchor="ctr"/>
                    </a:tc>
                    <a:tc>
                      <a:txBody>
                        <a:bodyPr/>
                        <a:lstStyle/>
                        <a:p>
                          <a:pPr marL="0" marR="0" algn="ctr">
                            <a:lnSpc>
                              <a:spcPts val="1200"/>
                            </a:lnSpc>
                            <a:spcBef>
                              <a:spcPts val="0"/>
                            </a:spcBef>
                            <a:spcAft>
                              <a:spcPts val="600"/>
                            </a:spcAft>
                          </a:pPr>
                          <a:r>
                            <a:rPr lang="en-US" sz="2000" dirty="0">
                              <a:solidFill>
                                <a:schemeClr val="tx1"/>
                              </a:solidFill>
                              <a:effectLst/>
                            </a:rPr>
                            <a:t>7</a:t>
                          </a:r>
                          <a:endParaRPr lang="en-US" sz="2000" dirty="0">
                            <a:solidFill>
                              <a:schemeClr val="tx1"/>
                            </a:solidFill>
                            <a:effectLst/>
                            <a:latin typeface="Georgia" panose="02040502050405020303" pitchFamily="18" charset="0"/>
                            <a:ea typeface="Aptos" panose="020B0004020202020204" pitchFamily="34" charset="0"/>
                            <a:cs typeface="Times New Roman" panose="02020603050405020304" pitchFamily="18" charset="0"/>
                          </a:endParaRPr>
                        </a:p>
                      </a:txBody>
                      <a:tcPr marL="101600" marR="101600" marT="50800" marB="50800" anchor="ctr"/>
                    </a:tc>
                    <a:tc>
                      <a:txBody>
                        <a:bodyPr/>
                        <a:lstStyle/>
                        <a:p>
                          <a:pPr marL="0" marR="0" algn="ctr">
                            <a:lnSpc>
                              <a:spcPts val="1200"/>
                            </a:lnSpc>
                            <a:spcBef>
                              <a:spcPts val="0"/>
                            </a:spcBef>
                            <a:spcAft>
                              <a:spcPts val="600"/>
                            </a:spcAft>
                          </a:pPr>
                          <a:r>
                            <a:rPr lang="en-US" sz="2000" dirty="0">
                              <a:solidFill>
                                <a:schemeClr val="tx1"/>
                              </a:solidFill>
                              <a:effectLst/>
                            </a:rPr>
                            <a:t>11</a:t>
                          </a:r>
                          <a:endParaRPr lang="en-US" sz="2000" dirty="0">
                            <a:solidFill>
                              <a:schemeClr val="tx1"/>
                            </a:solidFill>
                            <a:effectLst/>
                            <a:latin typeface="Georgia" panose="02040502050405020303" pitchFamily="18" charset="0"/>
                            <a:ea typeface="Aptos" panose="020B0004020202020204" pitchFamily="34" charset="0"/>
                            <a:cs typeface="Times New Roman" panose="02020603050405020304" pitchFamily="18" charset="0"/>
                          </a:endParaRPr>
                        </a:p>
                      </a:txBody>
                      <a:tcPr marL="101600" marR="101600" marT="50800" marB="50800" anchor="ctr"/>
                    </a:tc>
                    <a:extLst>
                      <a:ext uri="{0D108BD9-81ED-4DB2-BD59-A6C34878D82A}">
                        <a16:rowId xmlns:a16="http://schemas.microsoft.com/office/drawing/2014/main" val="837346348"/>
                      </a:ext>
                    </a:extLst>
                  </a:tr>
                  <a:tr h="534789">
                    <a:tc>
                      <a:txBody>
                        <a:bodyPr/>
                        <a:lstStyle/>
                        <a:p>
                          <a:pPr marL="0" marR="0" algn="ctr">
                            <a:lnSpc>
                              <a:spcPts val="1200"/>
                            </a:lnSpc>
                            <a:spcBef>
                              <a:spcPts val="0"/>
                            </a:spcBef>
                            <a:spcAft>
                              <a:spcPts val="600"/>
                            </a:spcAft>
                          </a:pPr>
                          <a:r>
                            <a:rPr lang="en-US" sz="2000">
                              <a:solidFill>
                                <a:schemeClr val="tx1"/>
                              </a:solidFill>
                              <a:effectLst/>
                            </a:rPr>
                            <a:t>E</a:t>
                          </a:r>
                          <a:endParaRPr lang="en-US" sz="2000">
                            <a:solidFill>
                              <a:schemeClr val="tx1"/>
                            </a:solidFill>
                            <a:effectLst/>
                            <a:latin typeface="Georgia" panose="02040502050405020303" pitchFamily="18" charset="0"/>
                            <a:ea typeface="Aptos" panose="020B0004020202020204" pitchFamily="34" charset="0"/>
                            <a:cs typeface="Times New Roman" panose="02020603050405020304" pitchFamily="18" charset="0"/>
                          </a:endParaRPr>
                        </a:p>
                      </a:txBody>
                      <a:tcPr marL="101600" marR="101600" marT="50800" marB="50800" anchor="ctr"/>
                    </a:tc>
                    <a:tc>
                      <a:txBody>
                        <a:bodyPr/>
                        <a:lstStyle/>
                        <a:p>
                          <a:pPr marL="0" marR="0" algn="ctr">
                            <a:lnSpc>
                              <a:spcPts val="1200"/>
                            </a:lnSpc>
                            <a:spcBef>
                              <a:spcPts val="0"/>
                            </a:spcBef>
                            <a:spcAft>
                              <a:spcPts val="600"/>
                            </a:spcAft>
                          </a:pPr>
                          <a:r>
                            <a:rPr lang="en-US" sz="2000" dirty="0">
                              <a:solidFill>
                                <a:schemeClr val="tx1"/>
                              </a:solidFill>
                              <a:effectLst/>
                            </a:rPr>
                            <a:t>1</a:t>
                          </a:r>
                          <a:endParaRPr lang="en-US" sz="2000" dirty="0">
                            <a:solidFill>
                              <a:schemeClr val="tx1"/>
                            </a:solidFill>
                            <a:effectLst/>
                            <a:latin typeface="Georgia" panose="02040502050405020303" pitchFamily="18" charset="0"/>
                            <a:ea typeface="Aptos" panose="020B0004020202020204" pitchFamily="34" charset="0"/>
                            <a:cs typeface="Times New Roman" panose="02020603050405020304" pitchFamily="18" charset="0"/>
                          </a:endParaRPr>
                        </a:p>
                      </a:txBody>
                      <a:tcPr marL="101600" marR="101600" marT="50800" marB="50800" anchor="ctr"/>
                    </a:tc>
                    <a:tc>
                      <a:txBody>
                        <a:bodyPr/>
                        <a:lstStyle/>
                        <a:p>
                          <a:pPr marL="0" marR="0" algn="ctr">
                            <a:lnSpc>
                              <a:spcPts val="1200"/>
                            </a:lnSpc>
                            <a:spcBef>
                              <a:spcPts val="0"/>
                            </a:spcBef>
                            <a:spcAft>
                              <a:spcPts val="600"/>
                            </a:spcAft>
                          </a:pPr>
                          <a:r>
                            <a:rPr lang="en-US" sz="2000" dirty="0">
                              <a:solidFill>
                                <a:schemeClr val="tx1"/>
                              </a:solidFill>
                              <a:effectLst/>
                            </a:rPr>
                            <a:t>9</a:t>
                          </a:r>
                          <a:endParaRPr lang="en-US" sz="2000" dirty="0">
                            <a:solidFill>
                              <a:schemeClr val="tx1"/>
                            </a:solidFill>
                            <a:effectLst/>
                            <a:latin typeface="Georgia" panose="02040502050405020303" pitchFamily="18" charset="0"/>
                            <a:ea typeface="Aptos" panose="020B0004020202020204" pitchFamily="34" charset="0"/>
                            <a:cs typeface="Times New Roman" panose="02020603050405020304" pitchFamily="18" charset="0"/>
                          </a:endParaRPr>
                        </a:p>
                      </a:txBody>
                      <a:tcPr marL="101600" marR="101600" marT="50800" marB="50800" anchor="ctr"/>
                    </a:tc>
                    <a:extLst>
                      <a:ext uri="{0D108BD9-81ED-4DB2-BD59-A6C34878D82A}">
                        <a16:rowId xmlns:a16="http://schemas.microsoft.com/office/drawing/2014/main" val="3917607391"/>
                      </a:ext>
                    </a:extLst>
                  </a:tr>
                  <a:tr h="534789">
                    <a:tc>
                      <a:txBody>
                        <a:bodyPr/>
                        <a:lstStyle/>
                        <a:p>
                          <a:pPr marL="0" marR="0" algn="ctr">
                            <a:lnSpc>
                              <a:spcPts val="1200"/>
                            </a:lnSpc>
                            <a:spcBef>
                              <a:spcPts val="0"/>
                            </a:spcBef>
                            <a:spcAft>
                              <a:spcPts val="600"/>
                            </a:spcAft>
                          </a:pPr>
                          <a:r>
                            <a:rPr lang="en-US" sz="2000">
                              <a:solidFill>
                                <a:schemeClr val="tx1"/>
                              </a:solidFill>
                              <a:effectLst/>
                            </a:rPr>
                            <a:t>F</a:t>
                          </a:r>
                          <a:endParaRPr lang="en-US" sz="2000">
                            <a:solidFill>
                              <a:schemeClr val="tx1"/>
                            </a:solidFill>
                            <a:effectLst/>
                            <a:latin typeface="Georgia" panose="02040502050405020303" pitchFamily="18" charset="0"/>
                            <a:ea typeface="Aptos" panose="020B0004020202020204" pitchFamily="34" charset="0"/>
                            <a:cs typeface="Times New Roman" panose="02020603050405020304" pitchFamily="18" charset="0"/>
                          </a:endParaRPr>
                        </a:p>
                      </a:txBody>
                      <a:tcPr marL="101600" marR="101600" marT="50800" marB="50800" anchor="ctr"/>
                    </a:tc>
                    <a:tc>
                      <a:txBody>
                        <a:bodyPr/>
                        <a:lstStyle/>
                        <a:p>
                          <a:pPr marL="0" marR="0" algn="ctr">
                            <a:lnSpc>
                              <a:spcPts val="1200"/>
                            </a:lnSpc>
                            <a:spcBef>
                              <a:spcPts val="0"/>
                            </a:spcBef>
                            <a:spcAft>
                              <a:spcPts val="600"/>
                            </a:spcAft>
                          </a:pPr>
                          <a:r>
                            <a:rPr lang="en-US" sz="2000" dirty="0">
                              <a:solidFill>
                                <a:schemeClr val="tx1"/>
                              </a:solidFill>
                              <a:effectLst/>
                            </a:rPr>
                            <a:t>1</a:t>
                          </a:r>
                          <a:endParaRPr lang="en-US" sz="2000" dirty="0">
                            <a:solidFill>
                              <a:schemeClr val="tx1"/>
                            </a:solidFill>
                            <a:effectLst/>
                            <a:latin typeface="Georgia" panose="02040502050405020303" pitchFamily="18" charset="0"/>
                            <a:ea typeface="Aptos" panose="020B0004020202020204" pitchFamily="34" charset="0"/>
                            <a:cs typeface="Times New Roman" panose="02020603050405020304" pitchFamily="18" charset="0"/>
                          </a:endParaRPr>
                        </a:p>
                      </a:txBody>
                      <a:tcPr marL="101600" marR="101600" marT="50800" marB="50800" anchor="ctr"/>
                    </a:tc>
                    <a:tc>
                      <a:txBody>
                        <a:bodyPr/>
                        <a:lstStyle/>
                        <a:p>
                          <a:pPr marL="0" marR="0" algn="ctr">
                            <a:lnSpc>
                              <a:spcPts val="1200"/>
                            </a:lnSpc>
                            <a:spcBef>
                              <a:spcPts val="0"/>
                            </a:spcBef>
                            <a:spcAft>
                              <a:spcPts val="600"/>
                            </a:spcAft>
                          </a:pPr>
                          <a:r>
                            <a:rPr lang="en-US" sz="2000" dirty="0">
                              <a:solidFill>
                                <a:schemeClr val="tx1"/>
                              </a:solidFill>
                              <a:effectLst/>
                            </a:rPr>
                            <a:t>11</a:t>
                          </a:r>
                          <a:endParaRPr lang="en-US" sz="2000" dirty="0">
                            <a:solidFill>
                              <a:schemeClr val="tx1"/>
                            </a:solidFill>
                            <a:effectLst/>
                            <a:latin typeface="Georgia" panose="02040502050405020303" pitchFamily="18" charset="0"/>
                            <a:ea typeface="Aptos" panose="020B0004020202020204" pitchFamily="34" charset="0"/>
                            <a:cs typeface="Times New Roman" panose="02020603050405020304" pitchFamily="18" charset="0"/>
                          </a:endParaRPr>
                        </a:p>
                      </a:txBody>
                      <a:tcPr marL="101600" marR="101600" marT="50800" marB="50800" anchor="ctr"/>
                    </a:tc>
                    <a:extLst>
                      <a:ext uri="{0D108BD9-81ED-4DB2-BD59-A6C34878D82A}">
                        <a16:rowId xmlns:a16="http://schemas.microsoft.com/office/drawing/2014/main" val="949005802"/>
                      </a:ext>
                    </a:extLst>
                  </a:tr>
                  <a:tr h="534789">
                    <a:tc>
                      <a:txBody>
                        <a:bodyPr/>
                        <a:lstStyle/>
                        <a:p>
                          <a:pPr marL="0" marR="0" algn="ctr">
                            <a:lnSpc>
                              <a:spcPts val="1200"/>
                            </a:lnSpc>
                            <a:spcBef>
                              <a:spcPts val="0"/>
                            </a:spcBef>
                            <a:spcAft>
                              <a:spcPts val="600"/>
                            </a:spcAft>
                          </a:pPr>
                          <a:r>
                            <a:rPr lang="en-US" sz="2000">
                              <a:solidFill>
                                <a:schemeClr val="tx1"/>
                              </a:solidFill>
                              <a:effectLst/>
                            </a:rPr>
                            <a:t>G</a:t>
                          </a:r>
                          <a:endParaRPr lang="en-US" sz="2000">
                            <a:solidFill>
                              <a:schemeClr val="tx1"/>
                            </a:solidFill>
                            <a:effectLst/>
                            <a:latin typeface="Georgia" panose="02040502050405020303" pitchFamily="18" charset="0"/>
                            <a:ea typeface="Aptos" panose="020B0004020202020204" pitchFamily="34" charset="0"/>
                            <a:cs typeface="Times New Roman" panose="02020603050405020304" pitchFamily="18" charset="0"/>
                          </a:endParaRPr>
                        </a:p>
                      </a:txBody>
                      <a:tcPr marL="101600" marR="101600" marT="50800" marB="50800" anchor="ctr"/>
                    </a:tc>
                    <a:tc>
                      <a:txBody>
                        <a:bodyPr/>
                        <a:lstStyle/>
                        <a:p>
                          <a:pPr marL="0" marR="0" algn="ctr">
                            <a:lnSpc>
                              <a:spcPts val="1200"/>
                            </a:lnSpc>
                            <a:spcBef>
                              <a:spcPts val="0"/>
                            </a:spcBef>
                            <a:spcAft>
                              <a:spcPts val="600"/>
                            </a:spcAft>
                          </a:pPr>
                          <a:r>
                            <a:rPr lang="en-US" sz="2000" dirty="0">
                              <a:solidFill>
                                <a:schemeClr val="tx1"/>
                              </a:solidFill>
                              <a:effectLst/>
                            </a:rPr>
                            <a:t>18</a:t>
                          </a:r>
                          <a:endParaRPr lang="en-US" sz="2000" dirty="0">
                            <a:solidFill>
                              <a:schemeClr val="tx1"/>
                            </a:solidFill>
                            <a:effectLst/>
                            <a:latin typeface="Georgia" panose="02040502050405020303" pitchFamily="18" charset="0"/>
                            <a:ea typeface="Aptos" panose="020B0004020202020204" pitchFamily="34" charset="0"/>
                            <a:cs typeface="Times New Roman" panose="02020603050405020304" pitchFamily="18" charset="0"/>
                          </a:endParaRPr>
                        </a:p>
                      </a:txBody>
                      <a:tcPr marL="101600" marR="101600" marT="50800" marB="50800" anchor="ctr"/>
                    </a:tc>
                    <a:tc>
                      <a:txBody>
                        <a:bodyPr/>
                        <a:lstStyle/>
                        <a:p>
                          <a:pPr marL="0" marR="0" algn="ctr">
                            <a:lnSpc>
                              <a:spcPts val="1200"/>
                            </a:lnSpc>
                            <a:spcBef>
                              <a:spcPts val="0"/>
                            </a:spcBef>
                            <a:spcAft>
                              <a:spcPts val="600"/>
                            </a:spcAft>
                          </a:pPr>
                          <a:r>
                            <a:rPr lang="en-US" sz="2000" dirty="0">
                              <a:solidFill>
                                <a:schemeClr val="tx1"/>
                              </a:solidFill>
                              <a:effectLst/>
                            </a:rPr>
                            <a:t>10</a:t>
                          </a:r>
                          <a:endParaRPr lang="en-US" sz="2000" dirty="0">
                            <a:solidFill>
                              <a:schemeClr val="tx1"/>
                            </a:solidFill>
                            <a:effectLst/>
                            <a:latin typeface="Georgia" panose="02040502050405020303" pitchFamily="18" charset="0"/>
                            <a:ea typeface="Aptos" panose="020B0004020202020204" pitchFamily="34" charset="0"/>
                            <a:cs typeface="Times New Roman" panose="02020603050405020304" pitchFamily="18" charset="0"/>
                          </a:endParaRPr>
                        </a:p>
                      </a:txBody>
                      <a:tcPr marL="101600" marR="101600" marT="50800" marB="50800" anchor="ctr"/>
                    </a:tc>
                    <a:extLst>
                      <a:ext uri="{0D108BD9-81ED-4DB2-BD59-A6C34878D82A}">
                        <a16:rowId xmlns:a16="http://schemas.microsoft.com/office/drawing/2014/main" val="1765385696"/>
                      </a:ext>
                    </a:extLst>
                  </a:tr>
                  <a:tr h="763391">
                    <a:tc>
                      <a:txBody>
                        <a:bodyPr/>
                        <a:lstStyle/>
                        <a:p>
                          <a:pPr marL="0" marR="0" algn="ctr">
                            <a:lnSpc>
                              <a:spcPts val="1200"/>
                            </a:lnSpc>
                            <a:spcBef>
                              <a:spcPts val="0"/>
                            </a:spcBef>
                            <a:spcAft>
                              <a:spcPts val="600"/>
                            </a:spcAft>
                          </a:pPr>
                          <a:r>
                            <a:rPr lang="en-US" sz="2000" dirty="0">
                              <a:solidFill>
                                <a:schemeClr val="tx1"/>
                              </a:solidFill>
                              <a:effectLst/>
                            </a:rPr>
                            <a:t>H</a:t>
                          </a:r>
                          <a:endParaRPr lang="en-US" sz="2000" dirty="0">
                            <a:solidFill>
                              <a:schemeClr val="tx1"/>
                            </a:solidFill>
                            <a:effectLst/>
                            <a:latin typeface="Georgia" panose="02040502050405020303" pitchFamily="18" charset="0"/>
                            <a:ea typeface="Aptos" panose="020B0004020202020204" pitchFamily="34" charset="0"/>
                            <a:cs typeface="Times New Roman" panose="02020603050405020304" pitchFamily="18" charset="0"/>
                          </a:endParaRPr>
                        </a:p>
                      </a:txBody>
                      <a:tcPr marL="101600" marR="101600" marT="50800" marB="50800" anchor="ctr"/>
                    </a:tc>
                    <a:tc>
                      <a:txBody>
                        <a:bodyPr/>
                        <a:lstStyle/>
                        <a:p>
                          <a:pPr marL="0" marR="0" algn="ctr">
                            <a:lnSpc>
                              <a:spcPts val="1200"/>
                            </a:lnSpc>
                            <a:spcBef>
                              <a:spcPts val="0"/>
                            </a:spcBef>
                            <a:spcAft>
                              <a:spcPts val="600"/>
                            </a:spcAft>
                          </a:pPr>
                          <a:r>
                            <a:rPr lang="en-US" sz="2000">
                              <a:solidFill>
                                <a:schemeClr val="tx1"/>
                              </a:solidFill>
                              <a:effectLst/>
                            </a:rPr>
                            <a:t>12</a:t>
                          </a:r>
                          <a:endParaRPr lang="en-US" sz="2000">
                            <a:solidFill>
                              <a:schemeClr val="tx1"/>
                            </a:solidFill>
                            <a:effectLst/>
                            <a:latin typeface="Georgia" panose="02040502050405020303" pitchFamily="18" charset="0"/>
                            <a:ea typeface="Aptos" panose="020B0004020202020204" pitchFamily="34" charset="0"/>
                            <a:cs typeface="Times New Roman" panose="02020603050405020304" pitchFamily="18" charset="0"/>
                          </a:endParaRPr>
                        </a:p>
                      </a:txBody>
                      <a:tcPr marL="101600" marR="101600" marT="50800" marB="50800" anchor="ctr"/>
                    </a:tc>
                    <a:tc>
                      <a:txBody>
                        <a:bodyPr/>
                        <a:lstStyle/>
                        <a:p>
                          <a:pPr marL="0" marR="0" algn="ctr">
                            <a:lnSpc>
                              <a:spcPts val="1200"/>
                            </a:lnSpc>
                            <a:spcBef>
                              <a:spcPts val="0"/>
                            </a:spcBef>
                            <a:spcAft>
                              <a:spcPts val="600"/>
                            </a:spcAft>
                          </a:pPr>
                          <a:r>
                            <a:rPr lang="en-US" sz="2000" dirty="0">
                              <a:solidFill>
                                <a:schemeClr val="tx1"/>
                              </a:solidFill>
                              <a:effectLst/>
                            </a:rPr>
                            <a:t>18</a:t>
                          </a:r>
                          <a:endParaRPr lang="en-US" sz="2000" dirty="0">
                            <a:solidFill>
                              <a:schemeClr val="tx1"/>
                            </a:solidFill>
                            <a:effectLst/>
                            <a:latin typeface="Georgia" panose="02040502050405020303" pitchFamily="18" charset="0"/>
                            <a:ea typeface="Aptos" panose="020B0004020202020204" pitchFamily="34" charset="0"/>
                            <a:cs typeface="Times New Roman" panose="02020603050405020304" pitchFamily="18" charset="0"/>
                          </a:endParaRPr>
                        </a:p>
                      </a:txBody>
                      <a:tcPr marL="101600" marR="101600" marT="50800" marB="50800" anchor="ctr"/>
                    </a:tc>
                    <a:extLst>
                      <a:ext uri="{0D108BD9-81ED-4DB2-BD59-A6C34878D82A}">
                        <a16:rowId xmlns:a16="http://schemas.microsoft.com/office/drawing/2014/main" val="2482563309"/>
                      </a:ext>
                    </a:extLst>
                  </a:tr>
                </a:tbl>
              </a:graphicData>
            </a:graphic>
          </p:graphicFrame>
        </mc:Fallback>
      </mc:AlternateContent>
      <p:sp>
        <p:nvSpPr>
          <p:cNvPr id="4" name="Title 3">
            <a:extLst>
              <a:ext uri="{FF2B5EF4-FFF2-40B4-BE49-F238E27FC236}">
                <a16:creationId xmlns:a16="http://schemas.microsoft.com/office/drawing/2014/main" id="{AD988990-5E4F-1A20-7E12-67C5053DEA4C}"/>
              </a:ext>
            </a:extLst>
          </p:cNvPr>
          <p:cNvSpPr>
            <a:spLocks noGrp="1"/>
          </p:cNvSpPr>
          <p:nvPr>
            <p:ph type="title"/>
          </p:nvPr>
        </p:nvSpPr>
        <p:spPr/>
        <p:txBody>
          <a:bodyPr/>
          <a:lstStyle/>
          <a:p>
            <a:r>
              <a:rPr lang="en-US" dirty="0"/>
              <a:t>Data and Methodology</a:t>
            </a:r>
          </a:p>
        </p:txBody>
      </p:sp>
      <p:sp>
        <p:nvSpPr>
          <p:cNvPr id="8" name="TextBox 7">
            <a:extLst>
              <a:ext uri="{FF2B5EF4-FFF2-40B4-BE49-F238E27FC236}">
                <a16:creationId xmlns:a16="http://schemas.microsoft.com/office/drawing/2014/main" id="{A169D384-AD58-591F-C0D6-982FCF0D0E95}"/>
              </a:ext>
            </a:extLst>
          </p:cNvPr>
          <p:cNvSpPr txBox="1"/>
          <p:nvPr/>
        </p:nvSpPr>
        <p:spPr>
          <a:xfrm>
            <a:off x="9502775" y="8191500"/>
            <a:ext cx="2540183" cy="369332"/>
          </a:xfrm>
          <a:prstGeom prst="rect">
            <a:avLst/>
          </a:prstGeom>
          <a:noFill/>
        </p:spPr>
        <p:txBody>
          <a:bodyPr wrap="none" rtlCol="0">
            <a:spAutoFit/>
          </a:bodyPr>
          <a:lstStyle/>
          <a:p>
            <a:r>
              <a:rPr lang="en-US" dirty="0"/>
              <a:t>Data taken from BDA3</a:t>
            </a:r>
          </a:p>
        </p:txBody>
      </p:sp>
    </p:spTree>
    <p:extLst>
      <p:ext uri="{BB962C8B-B14F-4D97-AF65-F5344CB8AC3E}">
        <p14:creationId xmlns:p14="http://schemas.microsoft.com/office/powerpoint/2010/main" val="370203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BF3EB4E-6D6B-6AB0-7DE0-5E822EAB1BE4}"/>
              </a:ext>
            </a:extLst>
          </p:cNvPr>
          <p:cNvSpPr>
            <a:spLocks noGrp="1"/>
          </p:cNvSpPr>
          <p:nvPr>
            <p:ph type="title"/>
          </p:nvPr>
        </p:nvSpPr>
        <p:spPr/>
        <p:txBody>
          <a:bodyPr/>
          <a:lstStyle/>
          <a:p>
            <a:r>
              <a:rPr lang="en-US" dirty="0"/>
              <a:t>Alternatives to the Hierarchical Model</a:t>
            </a:r>
          </a:p>
        </p:txBody>
      </p:sp>
      <p:sp>
        <p:nvSpPr>
          <p:cNvPr id="6" name="Content Placeholder 5">
            <a:extLst>
              <a:ext uri="{FF2B5EF4-FFF2-40B4-BE49-F238E27FC236}">
                <a16:creationId xmlns:a16="http://schemas.microsoft.com/office/drawing/2014/main" id="{7F70CF90-1ACE-47BF-9221-433DF9BEB8E2}"/>
              </a:ext>
            </a:extLst>
          </p:cNvPr>
          <p:cNvSpPr>
            <a:spLocks noGrp="1"/>
          </p:cNvSpPr>
          <p:nvPr>
            <p:ph idx="1"/>
          </p:nvPr>
        </p:nvSpPr>
        <p:spPr/>
        <p:txBody>
          <a:bodyPr/>
          <a:lstStyle/>
          <a:p>
            <a:r>
              <a:rPr lang="en-US" dirty="0"/>
              <a:t>Before fitting the hierarchical Bayesian model, consider two simpler nonhierarchical methods</a:t>
            </a:r>
          </a:p>
          <a:p>
            <a:pPr lvl="1"/>
            <a:r>
              <a:rPr lang="en-US" dirty="0"/>
              <a:t>estimating the effects from the eight experiments independently, and </a:t>
            </a:r>
          </a:p>
          <a:p>
            <a:pPr lvl="1"/>
            <a:r>
              <a:rPr lang="en-US" dirty="0"/>
              <a:t>complete pooling</a:t>
            </a:r>
          </a:p>
          <a:p>
            <a:r>
              <a:rPr lang="en-US" dirty="0"/>
              <a:t>Let’s discuss why neither of these approaches is adequate for this example.</a:t>
            </a:r>
          </a:p>
        </p:txBody>
      </p:sp>
    </p:spTree>
    <p:extLst>
      <p:ext uri="{BB962C8B-B14F-4D97-AF65-F5344CB8AC3E}">
        <p14:creationId xmlns:p14="http://schemas.microsoft.com/office/powerpoint/2010/main" val="236059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Custom 3">
      <a:dk1>
        <a:sysClr val="windowText" lastClr="000000"/>
      </a:dk1>
      <a:lt1>
        <a:srgbClr val="C40724"/>
      </a:lt1>
      <a:dk2>
        <a:srgbClr val="000000"/>
      </a:dk2>
      <a:lt2>
        <a:srgbClr val="F8F8F8"/>
      </a:lt2>
      <a:accent1>
        <a:srgbClr val="BD061C"/>
      </a:accent1>
      <a:accent2>
        <a:srgbClr val="E98D0A"/>
      </a:accent2>
      <a:accent3>
        <a:srgbClr val="969696"/>
      </a:accent3>
      <a:accent4>
        <a:srgbClr val="808080"/>
      </a:accent4>
      <a:accent5>
        <a:srgbClr val="C40724"/>
      </a:accent5>
      <a:accent6>
        <a:srgbClr val="3F4F6C"/>
      </a:accent6>
      <a:hlink>
        <a:srgbClr val="5F5F5F"/>
      </a:hlink>
      <a:folHlink>
        <a:srgbClr val="91919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LTECH_Template_2019 (1)  -  Compatibility Mode" id="{96DF2388-B785-2045-9157-84F6A1D402CB}" vid="{FA40E05E-1420-CD4F-AB4E-3CD2BC76CD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5e41b080-9453-459c-bb93-b19be7335f42" xsi:nil="true"/>
    <Comments xmlns="5e41b080-9453-459c-bb93-b19be7335f42" xsi:nil="true"/>
    <Due_x0020_Date xmlns="5e41b080-9453-459c-bb93-b19be7335f42" xsi:nil="true"/>
    <lcf76f155ced4ddcb4097134ff3c332f xmlns="5e41b080-9453-459c-bb93-b19be7335f42">
      <Terms xmlns="http://schemas.microsoft.com/office/infopath/2007/PartnerControls"/>
    </lcf76f155ced4ddcb4097134ff3c332f>
    <TaxCatchAll xmlns="4e58ebf2-e4df-4cd3-9186-1e42b3ede124"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3EF55019BAB0549B2C20BFAAB8A2896" ma:contentTypeVersion="17" ma:contentTypeDescription="Create a new document." ma:contentTypeScope="" ma:versionID="76077723e4e34c3b5aeef4b04efa78bf">
  <xsd:schema xmlns:xsd="http://www.w3.org/2001/XMLSchema" xmlns:xs="http://www.w3.org/2001/XMLSchema" xmlns:p="http://schemas.microsoft.com/office/2006/metadata/properties" xmlns:ns2="5e41b080-9453-459c-bb93-b19be7335f42" xmlns:ns3="4e58ebf2-e4df-4cd3-9186-1e42b3ede124" targetNamespace="http://schemas.microsoft.com/office/2006/metadata/properties" ma:root="true" ma:fieldsID="19e363e40d36e188a1c3db48bbcaf99f" ns2:_="" ns3:_="">
    <xsd:import namespace="5e41b080-9453-459c-bb93-b19be7335f42"/>
    <xsd:import namespace="4e58ebf2-e4df-4cd3-9186-1e42b3ede124"/>
    <xsd:element name="properties">
      <xsd:complexType>
        <xsd:sequence>
          <xsd:element name="documentManagement">
            <xsd:complexType>
              <xsd:all>
                <xsd:element ref="ns2:Due_x0020_Date" minOccurs="0"/>
                <xsd:element ref="ns2:Status" minOccurs="0"/>
                <xsd:element ref="ns2:Comments" minOccurs="0"/>
                <xsd:element ref="ns2:MediaServiceMetadata" minOccurs="0"/>
                <xsd:element ref="ns2:MediaServiceFastMetadata" minOccurs="0"/>
                <xsd:element ref="ns3:SharedWithUsers" minOccurs="0"/>
                <xsd:element ref="ns3:SharedWithDetails" minOccurs="0"/>
                <xsd:element ref="ns2:MediaServiceDateTaken" minOccurs="0"/>
                <xsd:element ref="ns2:MediaServiceObjectDetectorVersions"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41b080-9453-459c-bb93-b19be7335f42" elementFormDefault="qualified">
    <xsd:import namespace="http://schemas.microsoft.com/office/2006/documentManagement/types"/>
    <xsd:import namespace="http://schemas.microsoft.com/office/infopath/2007/PartnerControls"/>
    <xsd:element name="Due_x0020_Date" ma:index="8" nillable="true" ma:displayName="Due Date" ma:format="DateOnly" ma:indexed="true" ma:internalName="Due_x0020_Date">
      <xsd:simpleType>
        <xsd:restriction base="dms:DateTime"/>
      </xsd:simpleType>
    </xsd:element>
    <xsd:element name="Status" ma:index="9" nillable="true" ma:displayName="Status" ma:format="Dropdown" ma:indexed="true" ma:internalName="Status">
      <xsd:simpleType>
        <xsd:restriction base="dms:Choice">
          <xsd:enumeration value="For Partner Review"/>
          <xsd:enumeration value="For Collegis Review"/>
          <xsd:enumeration value="Approved by Partner"/>
        </xsd:restriction>
      </xsd:simpleType>
    </xsd:element>
    <xsd:element name="Comments" ma:index="10" nillable="true" ma:displayName="Comments" ma:internalName="Comments">
      <xsd:simpleType>
        <xsd:restriction base="dms:Note">
          <xsd:maxLength value="255"/>
        </xsd:restriction>
      </xsd:simple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11040b95-0fdc-46ce-be91-73dc895452db" ma:termSetId="09814cd3-568e-fe90-9814-8d621ff8fb84" ma:anchorId="fba54fb3-c3e1-fe81-a776-ca4b69148c4d" ma:open="true" ma:isKeyword="false">
      <xsd:complexType>
        <xsd:sequence>
          <xsd:element ref="pc:Terms" minOccurs="0" maxOccurs="1"/>
        </xsd:sequence>
      </xsd:complexType>
    </xsd:element>
    <xsd:element name="MediaServiceOCR" ma:index="21" nillable="true" ma:displayName="Extracted Text" ma:internalName="MediaServiceOCR" ma:readOnly="true">
      <xsd:simpleType>
        <xsd:restriction base="dms:Note">
          <xsd:maxLength value="255"/>
        </xsd:restriction>
      </xsd:simpleType>
    </xsd:element>
    <xsd:element name="MediaServiceGenerationTime" ma:index="22" nillable="true" ma:displayName="MediaServiceGenerationTime" ma:hidden="true" ma:internalName="MediaServiceGenerationTime" ma:readOnly="true">
      <xsd:simpleType>
        <xsd:restriction base="dms:Text"/>
      </xsd:simpleType>
    </xsd:element>
    <xsd:element name="MediaServiceEventHashCode" ma:index="23" nillable="true" ma:displayName="MediaServiceEventHashCode" ma:hidden="true" ma:internalName="MediaServiceEventHashCode"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e58ebf2-e4df-4cd3-9186-1e42b3ede124"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ef5f3a8b-878a-4d06-a8de-79a1d9f1fffd}" ma:internalName="TaxCatchAll" ma:showField="CatchAllData" ma:web="4e58ebf2-e4df-4cd3-9186-1e42b3ede12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C6A4EEA-2556-441D-B20B-0657893061DE}">
  <ds:schemaRefs>
    <ds:schemaRef ds:uri="http://schemas.microsoft.com/office/2006/metadata/properties"/>
    <ds:schemaRef ds:uri="http://schemas.microsoft.com/office/infopath/2007/PartnerControls"/>
    <ds:schemaRef ds:uri="5e41b080-9453-459c-bb93-b19be7335f42"/>
    <ds:schemaRef ds:uri="4e58ebf2-e4df-4cd3-9186-1e42b3ede124"/>
  </ds:schemaRefs>
</ds:datastoreItem>
</file>

<file path=customXml/itemProps2.xml><?xml version="1.0" encoding="utf-8"?>
<ds:datastoreItem xmlns:ds="http://schemas.openxmlformats.org/officeDocument/2006/customXml" ds:itemID="{04ACC60F-A472-4CDE-A830-48204BAF4CC9}"/>
</file>

<file path=customXml/itemProps3.xml><?xml version="1.0" encoding="utf-8"?>
<ds:datastoreItem xmlns:ds="http://schemas.openxmlformats.org/officeDocument/2006/customXml" ds:itemID="{BFA838ED-C12F-4A42-8E88-98BAC73D214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2182</TotalTime>
  <Words>1986</Words>
  <Application>Microsoft Macintosh PowerPoint</Application>
  <PresentationFormat>Custom</PresentationFormat>
  <Paragraphs>246</Paragraphs>
  <Slides>21</Slides>
  <Notes>21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21</vt:i4>
      </vt:variant>
    </vt:vector>
  </HeadingPairs>
  <TitlesOfParts>
    <vt:vector size="35" baseType="lpstr">
      <vt:lpstr>.SF NS</vt:lpstr>
      <vt:lpstr>Aptos</vt:lpstr>
      <vt:lpstr>Arial</vt:lpstr>
      <vt:lpstr>Cambria Math</vt:lpstr>
      <vt:lpstr>CMMI6</vt:lpstr>
      <vt:lpstr>CMMI9</vt:lpstr>
      <vt:lpstr>CMR10</vt:lpstr>
      <vt:lpstr>CMR9</vt:lpstr>
      <vt:lpstr>CMSY9</vt:lpstr>
      <vt:lpstr>CMTI9</vt:lpstr>
      <vt:lpstr>Georgia</vt:lpstr>
      <vt:lpstr>Times New Roman</vt:lpstr>
      <vt:lpstr>Wingdings 2</vt:lpstr>
      <vt:lpstr>Breeze</vt:lpstr>
      <vt:lpstr>Bayesian Inference</vt:lpstr>
      <vt:lpstr>Model Validation </vt:lpstr>
      <vt:lpstr>Last Time</vt:lpstr>
      <vt:lpstr>Objectives</vt:lpstr>
      <vt:lpstr>Topics to Review</vt:lpstr>
      <vt:lpstr>Example of Normal-Normal Model</vt:lpstr>
      <vt:lpstr>Context and Outcome Variable</vt:lpstr>
      <vt:lpstr>Data and Methodology</vt:lpstr>
      <vt:lpstr>Alternatives to the Hierarchical Model</vt:lpstr>
      <vt:lpstr>Separate Estimates</vt:lpstr>
      <vt:lpstr>Pooled Estimate Setup</vt:lpstr>
      <vt:lpstr>Pooled Estimate Results</vt:lpstr>
      <vt:lpstr>Bayesian Analysis under Hierarchical Model</vt:lpstr>
      <vt:lpstr>Summary of the Model</vt:lpstr>
      <vt:lpstr>Results</vt:lpstr>
      <vt:lpstr>Posterior Predictive Distributions</vt:lpstr>
      <vt:lpstr>Posterior Predictive Distributions</vt:lpstr>
      <vt:lpstr>Pair Plots for Assessment</vt:lpstr>
      <vt:lpstr>Divergent Transitions and Correlations</vt:lpstr>
      <vt:lpstr>Hierarchical Modeling for Meta-Analyses</vt:lpstr>
      <vt:lpstr>Next Time</vt:lpstr>
    </vt:vector>
  </TitlesOfParts>
  <Manager/>
  <Company>Illinois Institute of Technology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Illinois Tech President's PowerPoint Presentation</dc:title>
  <dc:subject/>
  <dc:creator>Sandra Laporte</dc:creator>
  <cp:keywords/>
  <dc:description/>
  <cp:lastModifiedBy>Jamshidi, Sara (She/Her/Hers)</cp:lastModifiedBy>
  <cp:revision>26</cp:revision>
  <dcterms:created xsi:type="dcterms:W3CDTF">2019-02-13T16:04:21Z</dcterms:created>
  <dcterms:modified xsi:type="dcterms:W3CDTF">2024-07-22T03:14:30Z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0x010100F3EF55019BAB0549B2C20BFAAB8A2896</vt:lpwstr>
  </property>
  <property fmtid="{D5CDD505-2E9C-101B-9397-08002B2CF9AE}" pid="3" name="MediaServiceImageTags">
    <vt:lpwstr/>
  </property>
  <property fmtid="{D5CDD505-2E9C-101B-9397-08002B2CF9AE}" pid="4" name="MSIP_Label_f2dee603-0001-4639-81f8-0608a53322f1_Enabled">
    <vt:lpwstr>true</vt:lpwstr>
  </property>
  <property fmtid="{D5CDD505-2E9C-101B-9397-08002B2CF9AE}" pid="5" name="MSIP_Label_f2dee603-0001-4639-81f8-0608a53322f1_SetDate">
    <vt:lpwstr>2024-06-24T03:34:40Z</vt:lpwstr>
  </property>
  <property fmtid="{D5CDD505-2E9C-101B-9397-08002B2CF9AE}" pid="6" name="MSIP_Label_f2dee603-0001-4639-81f8-0608a53322f1_Method">
    <vt:lpwstr>Standard</vt:lpwstr>
  </property>
  <property fmtid="{D5CDD505-2E9C-101B-9397-08002B2CF9AE}" pid="7" name="MSIP_Label_f2dee603-0001-4639-81f8-0608a53322f1_Name">
    <vt:lpwstr>defa4170-0d19-0005-0004-bc88714345d2</vt:lpwstr>
  </property>
  <property fmtid="{D5CDD505-2E9C-101B-9397-08002B2CF9AE}" pid="8" name="MSIP_Label_f2dee603-0001-4639-81f8-0608a53322f1_SiteId">
    <vt:lpwstr>b4478c05-3dd9-4e06-a7fb-5dcf72bd44ee</vt:lpwstr>
  </property>
  <property fmtid="{D5CDD505-2E9C-101B-9397-08002B2CF9AE}" pid="9" name="MSIP_Label_f2dee603-0001-4639-81f8-0608a53322f1_ActionId">
    <vt:lpwstr>a5a42784-79e3-4cb6-a6c1-d59028c560ef</vt:lpwstr>
  </property>
  <property fmtid="{D5CDD505-2E9C-101B-9397-08002B2CF9AE}" pid="10" name="MSIP_Label_f2dee603-0001-4639-81f8-0608a53322f1_ContentBits">
    <vt:lpwstr>0</vt:lpwstr>
  </property>
</Properties>
</file>