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34"/>
  </p:notesMasterIdLst>
  <p:sldIdLst>
    <p:sldId id="259" r:id="rId5"/>
    <p:sldId id="262" r:id="rId6"/>
    <p:sldId id="263" r:id="rId7"/>
    <p:sldId id="264" r:id="rId8"/>
    <p:sldId id="284" r:id="rId9"/>
    <p:sldId id="285" r:id="rId10"/>
    <p:sldId id="286" r:id="rId11"/>
    <p:sldId id="287" r:id="rId12"/>
    <p:sldId id="289" r:id="rId13"/>
    <p:sldId id="307" r:id="rId14"/>
    <p:sldId id="290" r:id="rId15"/>
    <p:sldId id="291" r:id="rId16"/>
    <p:sldId id="292" r:id="rId17"/>
    <p:sldId id="293" r:id="rId18"/>
    <p:sldId id="294" r:id="rId19"/>
    <p:sldId id="295" r:id="rId20"/>
    <p:sldId id="296" r:id="rId21"/>
    <p:sldId id="297" r:id="rId22"/>
    <p:sldId id="306" r:id="rId23"/>
    <p:sldId id="298" r:id="rId24"/>
    <p:sldId id="299" r:id="rId25"/>
    <p:sldId id="300" r:id="rId26"/>
    <p:sldId id="308" r:id="rId27"/>
    <p:sldId id="301" r:id="rId28"/>
    <p:sldId id="302" r:id="rId29"/>
    <p:sldId id="303" r:id="rId30"/>
    <p:sldId id="304" r:id="rId31"/>
    <p:sldId id="305" r:id="rId32"/>
    <p:sldId id="265" r:id="rId33"/>
  </p:sldIdLst>
  <p:sldSz cx="18288000" cy="10287000"/>
  <p:notesSz cx="6858000" cy="9144000"/>
  <p:defaultTextStyle>
    <a:defPPr>
      <a:defRPr lang="en-US"/>
    </a:defPPr>
    <a:lvl1pPr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9144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18288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27432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36576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45720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54864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64008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73152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0609A-D6D1-4398-8205-3727AD454177}" v="1" dt="2023-05-09T15:11:37.596"/>
    <p1510:client id="{6AD5E037-7EB6-5E87-6C38-A6EA964E9895}" v="3" dt="2023-09-10T20:07:15.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52"/>
    <p:restoredTop sz="71293"/>
  </p:normalViewPr>
  <p:slideViewPr>
    <p:cSldViewPr snapToGrid="0" snapToObjects="1">
      <p:cViewPr varScale="1">
        <p:scale>
          <a:sx n="53" d="100"/>
          <a:sy n="53" d="100"/>
        </p:scale>
        <p:origin x="684" y="78"/>
      </p:cViewPr>
      <p:guideLst>
        <p:guide orient="horz" pos="3240"/>
        <p:guide pos="5760"/>
      </p:guideLst>
    </p:cSldViewPr>
  </p:slideViewPr>
  <p:outlineViewPr>
    <p:cViewPr>
      <p:scale>
        <a:sx n="33" d="100"/>
        <a:sy n="33" d="100"/>
      </p:scale>
      <p:origin x="0" y="-433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rosen@iit.edu" userId="S::urn:spo:guest#jrosen@iit.edu::" providerId="AD" clId="Web-{6AD5E037-7EB6-5E87-6C38-A6EA964E9895}"/>
    <pc:docChg chg="modSld">
      <pc:chgData name="jrosen@iit.edu" userId="S::urn:spo:guest#jrosen@iit.edu::" providerId="AD" clId="Web-{6AD5E037-7EB6-5E87-6C38-A6EA964E9895}" dt="2023-09-10T20:07:15.134" v="2" actId="20577"/>
      <pc:docMkLst>
        <pc:docMk/>
      </pc:docMkLst>
      <pc:sldChg chg="modSp">
        <pc:chgData name="jrosen@iit.edu" userId="S::urn:spo:guest#jrosen@iit.edu::" providerId="AD" clId="Web-{6AD5E037-7EB6-5E87-6C38-A6EA964E9895}" dt="2023-09-10T20:07:15.134" v="2" actId="20577"/>
        <pc:sldMkLst>
          <pc:docMk/>
          <pc:sldMk cId="0" sldId="260"/>
        </pc:sldMkLst>
        <pc:spChg chg="mod">
          <ac:chgData name="jrosen@iit.edu" userId="S::urn:spo:guest#jrosen@iit.edu::" providerId="AD" clId="Web-{6AD5E037-7EB6-5E87-6C38-A6EA964E9895}" dt="2023-09-10T20:07:15.134" v="2" actId="20577"/>
          <ac:spMkLst>
            <pc:docMk/>
            <pc:sldMk cId="0" sldId="260"/>
            <ac:spMk id="5121" creationId="{4201BE09-6437-8CAC-DA00-D42CB41E2B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FD443-4068-3B41-85C2-6A7B45928F9D}" type="datetimeFigureOut">
              <a:rPr lang="en-US" smtClean="0"/>
              <a:t>8/24/2025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0434E8-B60F-E047-A53D-C83843599167}" type="slidenum">
              <a:rPr lang="en-US" smtClean="0"/>
              <a:t>‹#›</a:t>
            </a:fld>
            <a:endParaRPr lang="en-US"/>
          </a:p>
        </p:txBody>
      </p:sp>
    </p:spTree>
    <p:extLst>
      <p:ext uri="{BB962C8B-B14F-4D97-AF65-F5344CB8AC3E}">
        <p14:creationId xmlns:p14="http://schemas.microsoft.com/office/powerpoint/2010/main" val="1463467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lesson 2 module 7</a:t>
            </a:r>
          </a:p>
        </p:txBody>
      </p:sp>
      <p:sp>
        <p:nvSpPr>
          <p:cNvPr id="4" name="Slide Number Placeholder 3"/>
          <p:cNvSpPr>
            <a:spLocks noGrp="1"/>
          </p:cNvSpPr>
          <p:nvPr>
            <p:ph type="sldNum" sz="quarter" idx="5"/>
          </p:nvPr>
        </p:nvSpPr>
        <p:spPr/>
        <p:txBody>
          <a:bodyPr/>
          <a:lstStyle/>
          <a:p>
            <a:fld id="{ED0434E8-B60F-E047-A53D-C83843599167}" type="slidenum">
              <a:rPr lang="en-US" smtClean="0"/>
              <a:t>1</a:t>
            </a:fld>
            <a:endParaRPr lang="en-US"/>
          </a:p>
        </p:txBody>
      </p:sp>
    </p:spTree>
    <p:extLst>
      <p:ext uri="{BB962C8B-B14F-4D97-AF65-F5344CB8AC3E}">
        <p14:creationId xmlns:p14="http://schemas.microsoft.com/office/powerpoint/2010/main" val="1019196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49B0F-E5ED-4462-E942-4DFC7FD151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2AB624-1970-6E47-091E-B76E41FCA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A7F01C-D60F-CA4D-2D6F-31AB4FFDC1C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The essential feature of </a:t>
            </a:r>
            <a:r>
              <a:rPr lang="en-US" sz="5400" dirty="0">
                <a:effectLst/>
                <a:latin typeface="CMR10"/>
              </a:rPr>
              <a:t>R</a:t>
            </a:r>
            <a:r>
              <a:rPr lang="en-US" sz="5400" dirty="0"/>
              <a:t>andom effects </a:t>
            </a:r>
            <a:r>
              <a:rPr lang="en-US" sz="1800" dirty="0">
                <a:effectLst/>
                <a:latin typeface="CMR10"/>
              </a:rPr>
              <a:t>models is that exchangeability of the units of analysis is achieved by conditioning on indicator variables that represent groupings in the population. The varying coefficients allow each subgroup to have a different mean outcome level, and averaging over these parameters to a marginal distribution for </a:t>
            </a:r>
            <a:r>
              <a:rPr lang="en-US" sz="1800" dirty="0">
                <a:effectLst/>
                <a:latin typeface="CMMI10"/>
              </a:rPr>
              <a:t>y </a:t>
            </a:r>
            <a:r>
              <a:rPr lang="en-US" sz="1800" dirty="0">
                <a:effectLst/>
                <a:latin typeface="CMR10"/>
              </a:rPr>
              <a:t>induces a correlation between outcomes observed on units in the same subgroup (just as in the simple intraclass correlation model described above). </a:t>
            </a:r>
            <a:endParaRPr lang="en-US" dirty="0"/>
          </a:p>
          <a:p>
            <a:endParaRPr lang="en-US" dirty="0"/>
          </a:p>
        </p:txBody>
      </p:sp>
      <p:sp>
        <p:nvSpPr>
          <p:cNvPr id="4" name="Slide Number Placeholder 3">
            <a:extLst>
              <a:ext uri="{FF2B5EF4-FFF2-40B4-BE49-F238E27FC236}">
                <a16:creationId xmlns:a16="http://schemas.microsoft.com/office/drawing/2014/main" id="{64353630-FDC6-3272-1065-1A6AF8D3B83C}"/>
              </a:ext>
            </a:extLst>
          </p:cNvPr>
          <p:cNvSpPr>
            <a:spLocks noGrp="1"/>
          </p:cNvSpPr>
          <p:nvPr>
            <p:ph type="sldNum" sz="quarter" idx="5"/>
          </p:nvPr>
        </p:nvSpPr>
        <p:spPr/>
        <p:txBody>
          <a:bodyPr/>
          <a:lstStyle/>
          <a:p>
            <a:fld id="{ED0434E8-B60F-E047-A53D-C83843599167}" type="slidenum">
              <a:rPr lang="en-US" smtClean="0"/>
              <a:t>10</a:t>
            </a:fld>
            <a:endParaRPr lang="en-US"/>
          </a:p>
        </p:txBody>
      </p:sp>
    </p:spTree>
    <p:extLst>
      <p:ext uri="{BB962C8B-B14F-4D97-AF65-F5344CB8AC3E}">
        <p14:creationId xmlns:p14="http://schemas.microsoft.com/office/powerpoint/2010/main" val="3307162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We are talking about these ideas abstractly, so let’s illustrate hierarchical linear modeling with a realistic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We will do the following within this example: </a:t>
            </a:r>
          </a:p>
          <a:p>
            <a:pPr lvl="1"/>
            <a:r>
              <a:rPr lang="en-US" dirty="0"/>
              <a:t>Begin by fitting a nonhierarchical linear regression with a noninformative prior distribution.</a:t>
            </a:r>
          </a:p>
          <a:p>
            <a:pPr lvl="1"/>
            <a:r>
              <a:rPr lang="en-US" dirty="0"/>
              <a:t>Find that the simple model does not provide an adequate fit.</a:t>
            </a:r>
          </a:p>
          <a:p>
            <a:pPr lvl="1"/>
            <a:r>
              <a:rPr lang="en-US" dirty="0"/>
              <a:t>Expand the model hierarchically, including varying coefficients to model variation at a second level in the data. This is a method you can do in a variety of situations that are distinct from the example. </a:t>
            </a:r>
          </a:p>
          <a:p>
            <a:r>
              <a:rPr lang="en-US" dirty="0"/>
              <a:t>The details of the example are the following: </a:t>
            </a:r>
          </a:p>
          <a:p>
            <a:pPr lvl="1"/>
            <a:r>
              <a:rPr lang="en-US" dirty="0"/>
              <a:t>A hierarchical linear model used to predict the 1992 election, built from past elections from 1948 until 1988. </a:t>
            </a:r>
          </a:p>
          <a:p>
            <a:pPr lvl="1"/>
            <a:r>
              <a:rPr lang="en-US" dirty="0"/>
              <a:t>11 presidential elections.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11</a:t>
            </a:fld>
            <a:endParaRPr lang="en-US"/>
          </a:p>
        </p:txBody>
      </p:sp>
    </p:spTree>
    <p:extLst>
      <p:ext uri="{BB962C8B-B14F-4D97-AF65-F5344CB8AC3E}">
        <p14:creationId xmlns:p14="http://schemas.microsoft.com/office/powerpoint/2010/main" val="879887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Discard the District of Columbia (where Democrats have received over 80% in every presidential election).</a:t>
            </a:r>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12</a:t>
            </a:fld>
            <a:endParaRPr lang="en-US"/>
          </a:p>
        </p:txBody>
      </p:sp>
    </p:spTree>
    <p:extLst>
      <p:ext uri="{BB962C8B-B14F-4D97-AF65-F5344CB8AC3E}">
        <p14:creationId xmlns:p14="http://schemas.microsoft.com/office/powerpoint/2010/main" val="2686921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TI9"/>
              </a:rPr>
              <a:t>Variables used for forecasting U.S. presidential elections. Sample minima, medians, and maxima come from the 511 data points. All variables are signed so that an increase in a variable would be expected to increase the Democratic share of the vote in a state. ‘Inc’ is defined to be </a:t>
            </a:r>
            <a:r>
              <a:rPr lang="en-US" sz="1800" dirty="0">
                <a:effectLst/>
                <a:latin typeface="CMR9"/>
              </a:rPr>
              <a:t>+1 </a:t>
            </a:r>
            <a:r>
              <a:rPr lang="en-US" sz="1800" dirty="0">
                <a:effectLst/>
                <a:latin typeface="CMTI9"/>
              </a:rPr>
              <a:t>or </a:t>
            </a:r>
            <a:r>
              <a:rPr lang="en-US" sz="1800" dirty="0">
                <a:effectLst/>
                <a:latin typeface="CMSY9"/>
              </a:rPr>
              <a:t>−</a:t>
            </a:r>
            <a:r>
              <a:rPr lang="en-US" sz="1800" dirty="0">
                <a:effectLst/>
                <a:latin typeface="CMR9"/>
              </a:rPr>
              <a:t>1 </a:t>
            </a:r>
            <a:r>
              <a:rPr lang="en-US" sz="1800" dirty="0">
                <a:effectLst/>
                <a:latin typeface="CMTI9"/>
              </a:rPr>
              <a:t>depending on whether the incumbent President is a Democrat or a Republican. ‘</a:t>
            </a:r>
            <a:r>
              <a:rPr lang="en-US" sz="1800" dirty="0" err="1">
                <a:effectLst/>
                <a:latin typeface="CMTI9"/>
              </a:rPr>
              <a:t>Presinc</a:t>
            </a:r>
            <a:r>
              <a:rPr lang="en-US" sz="1800" dirty="0">
                <a:effectLst/>
                <a:latin typeface="CMTI9"/>
              </a:rPr>
              <a:t>’ equals Inc if the incumbent President is running for reelection and 0 otherwise. ‘Dem. share of state vote’ in last election and two elections ago are coded as deviations from the corresponding national votes, to allow for a better approximation to prior independence among the regression coefficients. ‘Proportion Catholic’ is the deviation from the average proportion in 1960, the only year in which a Catholic ran for President. See Gelman and King (1993) and </a:t>
            </a:r>
            <a:r>
              <a:rPr lang="en-US" sz="1800" dirty="0" err="1">
                <a:effectLst/>
                <a:latin typeface="CMTI9"/>
              </a:rPr>
              <a:t>Boscardin</a:t>
            </a:r>
            <a:r>
              <a:rPr lang="en-US" sz="1800" dirty="0">
                <a:effectLst/>
                <a:latin typeface="CMTI9"/>
              </a:rPr>
              <a:t> and Gelman (1996) for details on the other variables, including a discussion of the regional/subregional variables. When fitting the hierarchical model, we also included indicators for years and regions within years. </a:t>
            </a:r>
            <a:endParaRPr lang="en-US" dirty="0"/>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15</a:t>
            </a:fld>
            <a:endParaRPr lang="en-US"/>
          </a:p>
        </p:txBody>
      </p:sp>
    </p:spTree>
    <p:extLst>
      <p:ext uri="{BB962C8B-B14F-4D97-AF65-F5344CB8AC3E}">
        <p14:creationId xmlns:p14="http://schemas.microsoft.com/office/powerpoint/2010/main" val="3133218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16</a:t>
            </a:fld>
            <a:endParaRPr lang="en-US"/>
          </a:p>
        </p:txBody>
      </p:sp>
    </p:spTree>
    <p:extLst>
      <p:ext uri="{BB962C8B-B14F-4D97-AF65-F5344CB8AC3E}">
        <p14:creationId xmlns:p14="http://schemas.microsoft.com/office/powerpoint/2010/main" val="1943035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Assess significance of possible model failures using the model-checking approach from Chapter 6.</a:t>
            </a:r>
          </a:p>
          <a:p>
            <a:r>
              <a:rPr lang="en-US" dirty="0"/>
              <a:t>	•	Test Variable for Model Precision:</a:t>
            </a:r>
          </a:p>
          <a:p>
            <a:r>
              <a:rPr lang="en-US" dirty="0"/>
              <a:t>	•	Create a test variable reflecting the average precision of the model in predicting the national result.</a:t>
            </a:r>
          </a:p>
          <a:p>
            <a:r>
              <a:rPr lang="en-US" dirty="0"/>
              <a:t>	•	This test variable is the square root of the average of the squared nationwide realized residuals for the 11 general elections in the dataset.</a:t>
            </a:r>
          </a:p>
          <a:p>
            <a:r>
              <a:rPr lang="en-US" dirty="0"/>
              <a:t>	•	Each nationwide realized residual is the average of (</a:t>
            </a:r>
            <a:r>
              <a:rPr lang="en-US" dirty="0" err="1"/>
              <a:t>y_i</a:t>
            </a:r>
            <a:r>
              <a:rPr lang="en-US" dirty="0"/>
              <a:t> - </a:t>
            </a:r>
            <a:r>
              <a:rPr lang="en-US" dirty="0" err="1"/>
              <a:t>X_i</a:t>
            </a:r>
            <a:r>
              <a:rPr lang="en-US" dirty="0"/>
              <a:t> \beta) for the roughly 50 observations in that election year.</a:t>
            </a:r>
          </a:p>
          <a:p>
            <a:r>
              <a:rPr lang="en-US" dirty="0"/>
              <a:t>	•	Model-Checking Process:</a:t>
            </a:r>
          </a:p>
          <a:p>
            <a:r>
              <a:rPr lang="en-US" dirty="0"/>
              <a:t>	•	Compare values of the test variable T(y, \beta) from the posterior simulations of \beta to the hypothetical replicated values under the model, T(y_{rep}, \beta).</a:t>
            </a:r>
          </a:p>
          <a:p>
            <a:r>
              <a:rPr lang="en-US" dirty="0"/>
              <a:t>	•	Results and Implications:</a:t>
            </a:r>
          </a:p>
          <a:p>
            <a:r>
              <a:rPr lang="en-US" dirty="0"/>
              <a:t>	•	Figure 15.2 shows that the observed variation in national election results is larger than expected from the model.</a:t>
            </a:r>
          </a:p>
          <a:p>
            <a:r>
              <a:rPr lang="en-US" dirty="0"/>
              <a:t>	•	The practical consequence is that the model’s forecasts of national election results are falsely precise due to failure to account for year-by-year correlation.</a:t>
            </a:r>
          </a:p>
        </p:txBody>
      </p:sp>
      <p:sp>
        <p:nvSpPr>
          <p:cNvPr id="4" name="Slide Number Placeholder 3"/>
          <p:cNvSpPr>
            <a:spLocks noGrp="1"/>
          </p:cNvSpPr>
          <p:nvPr>
            <p:ph type="sldNum" sz="quarter" idx="5"/>
          </p:nvPr>
        </p:nvSpPr>
        <p:spPr/>
        <p:txBody>
          <a:bodyPr/>
          <a:lstStyle/>
          <a:p>
            <a:fld id="{ED0434E8-B60F-E047-A53D-C83843599167}" type="slidenum">
              <a:rPr lang="en-US" smtClean="0"/>
              <a:t>18</a:t>
            </a:fld>
            <a:endParaRPr lang="en-US"/>
          </a:p>
        </p:txBody>
      </p:sp>
    </p:spTree>
    <p:extLst>
      <p:ext uri="{BB962C8B-B14F-4D97-AF65-F5344CB8AC3E}">
        <p14:creationId xmlns:p14="http://schemas.microsoft.com/office/powerpoint/2010/main" val="3238485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Replicated data with the linear model appears to have less errors—remember this test variable is a measure based on the residuals.</a:t>
            </a:r>
          </a:p>
          <a:p>
            <a:endParaRPr lang="en-US" dirty="0"/>
          </a:p>
          <a:p>
            <a:r>
              <a:rPr lang="en-US" dirty="0"/>
              <a:t>But historical data suggests larger errors. This suggests that our linear more might be too </a:t>
            </a:r>
            <a:r>
              <a:rPr lang="en-US" dirty="0" err="1"/>
              <a:t>exhuberant</a:t>
            </a:r>
            <a:r>
              <a:rPr lang="en-US" dirty="0"/>
              <a:t> about our predictions </a:t>
            </a:r>
          </a:p>
          <a:p>
            <a:endParaRPr lang="en-US" dirty="0"/>
          </a:p>
          <a:p>
            <a:r>
              <a:rPr lang="en-US" dirty="0"/>
              <a:t>By making them look more precise. Now let’s look at our hierarchical model. The replicated data</a:t>
            </a:r>
          </a:p>
          <a:p>
            <a:endParaRPr lang="en-US" dirty="0"/>
          </a:p>
          <a:p>
            <a:r>
              <a:rPr lang="en-US" dirty="0"/>
              <a:t>Has measured error rate on par with the linear model, but the historical data</a:t>
            </a:r>
          </a:p>
          <a:p>
            <a:endParaRPr lang="en-US" dirty="0"/>
          </a:p>
          <a:p>
            <a:r>
              <a:rPr lang="en-US" dirty="0"/>
              <a:t>Is also on that same level. This suggests that </a:t>
            </a:r>
          </a:p>
          <a:p>
            <a:endParaRPr lang="en-US" dirty="0"/>
          </a:p>
          <a:p>
            <a:r>
              <a:rPr lang="en-US" dirty="0"/>
              <a:t>the model is better capturing the dynamics underlying the data. </a:t>
            </a:r>
          </a:p>
        </p:txBody>
      </p:sp>
      <p:sp>
        <p:nvSpPr>
          <p:cNvPr id="4" name="Slide Number Placeholder 3"/>
          <p:cNvSpPr>
            <a:spLocks noGrp="1"/>
          </p:cNvSpPr>
          <p:nvPr>
            <p:ph type="sldNum" sz="quarter" idx="5"/>
          </p:nvPr>
        </p:nvSpPr>
        <p:spPr/>
        <p:txBody>
          <a:bodyPr/>
          <a:lstStyle/>
          <a:p>
            <a:fld id="{ED0434E8-B60F-E047-A53D-C83843599167}" type="slidenum">
              <a:rPr lang="en-US" smtClean="0"/>
              <a:t>19</a:t>
            </a:fld>
            <a:endParaRPr lang="en-US"/>
          </a:p>
        </p:txBody>
      </p:sp>
    </p:spTree>
    <p:extLst>
      <p:ext uri="{BB962C8B-B14F-4D97-AF65-F5344CB8AC3E}">
        <p14:creationId xmlns:p14="http://schemas.microsoft.com/office/powerpoint/2010/main" val="2671767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wished to maintain the model type as ordinary linear regression, we could add 11 indicator variables to capture election year. </a:t>
            </a:r>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20</a:t>
            </a:fld>
            <a:endParaRPr lang="en-US"/>
          </a:p>
        </p:txBody>
      </p:sp>
    </p:spTree>
    <p:extLst>
      <p:ext uri="{BB962C8B-B14F-4D97-AF65-F5344CB8AC3E}">
        <p14:creationId xmlns:p14="http://schemas.microsoft.com/office/powerpoint/2010/main" val="265143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Predictive inference is more subtle for a hierarchical model than a classical regression model, because of the possibility that new parameters (varying coefficients) </a:t>
            </a:r>
            <a:r>
              <a:rPr lang="el-GR" sz="1800" dirty="0">
                <a:effectLst/>
                <a:latin typeface="CMMI10"/>
              </a:rPr>
              <a:t>β </a:t>
            </a:r>
            <a:r>
              <a:rPr lang="en-US" sz="1800" dirty="0">
                <a:effectLst/>
                <a:latin typeface="CMR10"/>
              </a:rPr>
              <a:t>must be estimated for the predictive data.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21</a:t>
            </a:fld>
            <a:endParaRPr lang="en-US"/>
          </a:p>
        </p:txBody>
      </p:sp>
    </p:spTree>
    <p:extLst>
      <p:ext uri="{BB962C8B-B14F-4D97-AF65-F5344CB8AC3E}">
        <p14:creationId xmlns:p14="http://schemas.microsoft.com/office/powerpoint/2010/main" val="3447651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The Expectation-Maximization (EM) algorithm is an iterative method used to find maximum likelihood estimates of parameters in statistical models with incomplete or latent variables. It alternates between two steps: the Expectation step (E-step), which calculates the expected value of the log-likelihood function given the current parameter estimates and observed data, and the Maximization step (M-step), which updates the parameters to maximize this expected log-likelihood. The process repeats until convergence, yielding parameter estimates that best explain the observed data.</a:t>
            </a:r>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22</a:t>
            </a:fld>
            <a:endParaRPr lang="en-US"/>
          </a:p>
        </p:txBody>
      </p:sp>
    </p:spTree>
    <p:extLst>
      <p:ext uri="{BB962C8B-B14F-4D97-AF65-F5344CB8AC3E}">
        <p14:creationId xmlns:p14="http://schemas.microsoft.com/office/powerpoint/2010/main" val="1092743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discuss hierarchical linear models. </a:t>
            </a:r>
          </a:p>
        </p:txBody>
      </p:sp>
      <p:sp>
        <p:nvSpPr>
          <p:cNvPr id="4" name="Slide Number Placeholder 3"/>
          <p:cNvSpPr>
            <a:spLocks noGrp="1"/>
          </p:cNvSpPr>
          <p:nvPr>
            <p:ph type="sldNum" sz="quarter" idx="5"/>
          </p:nvPr>
        </p:nvSpPr>
        <p:spPr/>
        <p:txBody>
          <a:bodyPr/>
          <a:lstStyle/>
          <a:p>
            <a:fld id="{ED0434E8-B60F-E047-A53D-C83843599167}" type="slidenum">
              <a:rPr lang="en-US" smtClean="0"/>
              <a:t>2</a:t>
            </a:fld>
            <a:endParaRPr lang="en-US"/>
          </a:p>
        </p:txBody>
      </p:sp>
    </p:spTree>
    <p:extLst>
      <p:ext uri="{BB962C8B-B14F-4D97-AF65-F5344CB8AC3E}">
        <p14:creationId xmlns:p14="http://schemas.microsoft.com/office/powerpoint/2010/main" val="1303386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AAE44-1F14-2126-A30E-44D1682AC5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B9568A-2D0D-84CA-E18F-7D36FE56B2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AC52D0-A437-E1DF-A13D-B449BD8D20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DA9765-E774-D607-2172-8945068847E2}"/>
              </a:ext>
            </a:extLst>
          </p:cNvPr>
          <p:cNvSpPr>
            <a:spLocks noGrp="1"/>
          </p:cNvSpPr>
          <p:nvPr>
            <p:ph type="sldNum" sz="quarter" idx="5"/>
          </p:nvPr>
        </p:nvSpPr>
        <p:spPr/>
        <p:txBody>
          <a:bodyPr/>
          <a:lstStyle/>
          <a:p>
            <a:fld id="{ED0434E8-B60F-E047-A53D-C83843599167}" type="slidenum">
              <a:rPr lang="en-US" smtClean="0"/>
              <a:t>23</a:t>
            </a:fld>
            <a:endParaRPr lang="en-US"/>
          </a:p>
        </p:txBody>
      </p:sp>
    </p:spTree>
    <p:extLst>
      <p:ext uri="{BB962C8B-B14F-4D97-AF65-F5344CB8AC3E}">
        <p14:creationId xmlns:p14="http://schemas.microsoft.com/office/powerpoint/2010/main" val="1820896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Replicated data with the linear model appears to have less errors—remember this test variable is a measure based on the residuals.</a:t>
            </a:r>
          </a:p>
          <a:p>
            <a:endParaRPr lang="en-US" dirty="0"/>
          </a:p>
          <a:p>
            <a:r>
              <a:rPr lang="en-US" dirty="0"/>
              <a:t>But historical data suggests larger errors. This suggests that our linear more might be too </a:t>
            </a:r>
            <a:r>
              <a:rPr lang="en-US" dirty="0" err="1"/>
              <a:t>exhuberant</a:t>
            </a:r>
            <a:r>
              <a:rPr lang="en-US" dirty="0"/>
              <a:t> about our predictions </a:t>
            </a:r>
          </a:p>
          <a:p>
            <a:endParaRPr lang="en-US" dirty="0"/>
          </a:p>
          <a:p>
            <a:r>
              <a:rPr lang="en-US" dirty="0"/>
              <a:t>By making them look more precise. Now let’s look at our hierarchical model. The replicated data</a:t>
            </a:r>
          </a:p>
          <a:p>
            <a:endParaRPr lang="en-US" dirty="0"/>
          </a:p>
          <a:p>
            <a:r>
              <a:rPr lang="en-US" dirty="0"/>
              <a:t>Has measured error rate on par with the linear model, but the historical data</a:t>
            </a:r>
          </a:p>
          <a:p>
            <a:endParaRPr lang="en-US" dirty="0"/>
          </a:p>
          <a:p>
            <a:r>
              <a:rPr lang="en-US" dirty="0"/>
              <a:t>Is also on that same level. This suggests that </a:t>
            </a:r>
          </a:p>
          <a:p>
            <a:endParaRPr lang="en-US" dirty="0"/>
          </a:p>
          <a:p>
            <a:r>
              <a:rPr lang="en-US" dirty="0"/>
              <a:t>the model is better capturing the dynamics underlying the data. </a:t>
            </a:r>
          </a:p>
        </p:txBody>
      </p:sp>
      <p:sp>
        <p:nvSpPr>
          <p:cNvPr id="4" name="Slide Number Placeholder 3"/>
          <p:cNvSpPr>
            <a:spLocks noGrp="1"/>
          </p:cNvSpPr>
          <p:nvPr>
            <p:ph type="sldNum" sz="quarter" idx="5"/>
          </p:nvPr>
        </p:nvSpPr>
        <p:spPr/>
        <p:txBody>
          <a:bodyPr/>
          <a:lstStyle/>
          <a:p>
            <a:fld id="{ED0434E8-B60F-E047-A53D-C83843599167}" type="slidenum">
              <a:rPr lang="en-US" smtClean="0"/>
              <a:t>24</a:t>
            </a:fld>
            <a:endParaRPr lang="en-US"/>
          </a:p>
        </p:txBody>
      </p:sp>
    </p:spTree>
    <p:extLst>
      <p:ext uri="{BB962C8B-B14F-4D97-AF65-F5344CB8AC3E}">
        <p14:creationId xmlns:p14="http://schemas.microsoft.com/office/powerpoint/2010/main" val="79886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0E0E0E"/>
              </a:solidFill>
              <a:effectLst/>
              <a:latin typeface=".SF NS"/>
            </a:endParaRPr>
          </a:p>
          <a:p>
            <a:r>
              <a:rPr lang="en-US" b="1" dirty="0">
                <a:solidFill>
                  <a:srgbClr val="0E0E0E"/>
                </a:solidFill>
                <a:effectLst/>
                <a:latin typeface=".SF NS"/>
              </a:rPr>
              <a:t>First Example: </a:t>
            </a:r>
          </a:p>
          <a:p>
            <a:endParaRPr lang="en-US" b="1" dirty="0">
              <a:solidFill>
                <a:srgbClr val="0E0E0E"/>
              </a:solidFill>
              <a:effectLst/>
              <a:latin typeface=".SF NS"/>
            </a:endParaRPr>
          </a:p>
          <a:p>
            <a:r>
              <a:rPr lang="en-US" b="1" dirty="0">
                <a:solidFill>
                  <a:srgbClr val="0E0E0E"/>
                </a:solidFill>
                <a:effectLst/>
                <a:latin typeface=".SF NS"/>
              </a:rPr>
              <a:t>Level 1 (Individual Level):</a:t>
            </a:r>
            <a:r>
              <a:rPr lang="en-US" dirty="0">
                <a:solidFill>
                  <a:srgbClr val="0E0E0E"/>
                </a:solidFill>
                <a:effectLst/>
                <a:latin typeface=".SF NS"/>
              </a:rPr>
              <a:t> Student-level data, such as individual test scores.</a:t>
            </a:r>
          </a:p>
          <a:p>
            <a:r>
              <a:rPr lang="en-US" b="1" dirty="0">
                <a:solidFill>
                  <a:srgbClr val="0E0E0E"/>
                </a:solidFill>
                <a:effectLst/>
                <a:latin typeface=".SF NS"/>
              </a:rPr>
              <a:t>Level 2 (Class Level):</a:t>
            </a:r>
            <a:r>
              <a:rPr lang="en-US" dirty="0">
                <a:solidFill>
                  <a:srgbClr val="0E0E0E"/>
                </a:solidFill>
                <a:effectLst/>
                <a:latin typeface=".SF NS"/>
              </a:rPr>
              <a:t> Class-level effects, such as teacher quality or classroom environment.</a:t>
            </a:r>
          </a:p>
          <a:p>
            <a:r>
              <a:rPr lang="en-US" b="1" dirty="0">
                <a:solidFill>
                  <a:srgbClr val="0E0E0E"/>
                </a:solidFill>
                <a:effectLst/>
                <a:latin typeface=".SF NS"/>
              </a:rPr>
              <a:t>Level 3 (School/District Level):</a:t>
            </a:r>
            <a:r>
              <a:rPr lang="en-US" dirty="0">
                <a:solidFill>
                  <a:srgbClr val="0E0E0E"/>
                </a:solidFill>
                <a:effectLst/>
                <a:latin typeface=".SF NS"/>
              </a:rPr>
              <a:t> School district or state-level effects, such as funding levels, policies, or socioeconomic factors.</a:t>
            </a:r>
          </a:p>
          <a:p>
            <a:endParaRPr lang="en-US" dirty="0"/>
          </a:p>
          <a:p>
            <a:r>
              <a:rPr lang="en-US" dirty="0"/>
              <a:t>Second Example:</a:t>
            </a:r>
          </a:p>
          <a:p>
            <a:endParaRPr lang="en-US" dirty="0"/>
          </a:p>
          <a:p>
            <a:r>
              <a:rPr lang="en-US" dirty="0">
                <a:solidFill>
                  <a:srgbClr val="0E0E0E"/>
                </a:solidFill>
                <a:effectLst/>
                <a:latin typeface=".SF NS"/>
              </a:rPr>
              <a:t>• </a:t>
            </a:r>
            <a:r>
              <a:rPr lang="en-US" b="1" dirty="0">
                <a:solidFill>
                  <a:srgbClr val="0E0E0E"/>
                </a:solidFill>
                <a:effectLst/>
                <a:latin typeface=".SF NS"/>
              </a:rPr>
              <a:t>Level 1 (State Level):</a:t>
            </a:r>
            <a:r>
              <a:rPr lang="en-US" dirty="0">
                <a:solidFill>
                  <a:srgbClr val="0E0E0E"/>
                </a:solidFill>
                <a:effectLst/>
                <a:latin typeface=".SF NS"/>
              </a:rPr>
              <a:t> State-level data for each election year.</a:t>
            </a:r>
          </a:p>
          <a:p>
            <a:r>
              <a:rPr lang="en-US" dirty="0">
                <a:solidFill>
                  <a:srgbClr val="0E0E0E"/>
                </a:solidFill>
                <a:effectLst/>
                <a:latin typeface=".SF NS"/>
              </a:rPr>
              <a:t>• </a:t>
            </a:r>
            <a:r>
              <a:rPr lang="en-US" b="1" dirty="0">
                <a:solidFill>
                  <a:srgbClr val="0E0E0E"/>
                </a:solidFill>
                <a:effectLst/>
                <a:latin typeface=".SF NS"/>
              </a:rPr>
              <a:t>Level 2 (Year Level):</a:t>
            </a:r>
            <a:r>
              <a:rPr lang="en-US" dirty="0">
                <a:solidFill>
                  <a:srgbClr val="0E0E0E"/>
                </a:solidFill>
                <a:effectLst/>
                <a:latin typeface=".SF NS"/>
              </a:rPr>
              <a:t> National trends and year-specific effects.</a:t>
            </a:r>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26</a:t>
            </a:fld>
            <a:endParaRPr lang="en-US"/>
          </a:p>
        </p:txBody>
      </p:sp>
    </p:spTree>
    <p:extLst>
      <p:ext uri="{BB962C8B-B14F-4D97-AF65-F5344CB8AC3E}">
        <p14:creationId xmlns:p14="http://schemas.microsoft.com/office/powerpoint/2010/main" val="2364512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27</a:t>
            </a:fld>
            <a:endParaRPr lang="en-US"/>
          </a:p>
        </p:txBody>
      </p:sp>
    </p:spTree>
    <p:extLst>
      <p:ext uri="{BB962C8B-B14F-4D97-AF65-F5344CB8AC3E}">
        <p14:creationId xmlns:p14="http://schemas.microsoft.com/office/powerpoint/2010/main" val="3159694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and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−1</m:t>
                        </m:r>
                      </m:sup>
                    </m:sSup>
                  </m:oMath>
                </a14:m>
                <a:r>
                  <a:rPr lang="en-US" dirty="0"/>
                  <a:t> are defined considering likelihood, population, and hyperprior distributions as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𝐽</m:t>
                    </m:r>
                    <m:r>
                      <a:rPr lang="en-US" i="1" dirty="0" smtClean="0">
                        <a:latin typeface="Cambria Math" panose="02040503050406030204" pitchFamily="18" charset="0"/>
                      </a:rPr>
                      <m:t> + </m:t>
                    </m:r>
                    <m:r>
                      <a:rPr lang="en-US" i="1" dirty="0" smtClean="0">
                        <a:latin typeface="Cambria Math" panose="02040503050406030204" pitchFamily="18" charset="0"/>
                      </a:rPr>
                      <m:t>𝐾</m:t>
                    </m:r>
                  </m:oMath>
                </a14:m>
                <a:r>
                  <a:rPr lang="en-US" dirty="0"/>
                  <a:t> ‘observations’ informative about </a:t>
                </a:r>
                <a14:m>
                  <m:oMath xmlns:m="http://schemas.openxmlformats.org/officeDocument/2006/math">
                    <m:r>
                      <a:rPr lang="en-US" b="0" i="1" smtClean="0">
                        <a:latin typeface="Cambria Math" panose="02040503050406030204" pitchFamily="18" charset="0"/>
                      </a:rPr>
                      <m:t>𝛾</m:t>
                    </m:r>
                  </m:oMath>
                </a14:m>
                <a:r>
                  <a:rPr lang="en-US" dirty="0"/>
                  <a:t>:</a:t>
                </a:r>
                <a:br>
                  <a:rPr lang="en-US" dirty="0"/>
                </a:br>
                <a:endParaRPr lang="en-US" dirty="0"/>
              </a:p>
            </p:txBody>
          </p:sp>
        </mc:Choice>
        <mc:Fallback xmlns="">
          <p:sp>
            <p:nvSpPr>
              <p:cNvPr id="3" name="Notes Placeholder 2"/>
              <p:cNvSpPr>
                <a:spLocks noGrp="1"/>
              </p:cNvSpPr>
              <p:nvPr>
                <p:ph type="body" idx="1"/>
              </p:nvPr>
            </p:nvSpPr>
            <p:spPr/>
            <p:txBody>
              <a:bodyPr/>
              <a:lstStyle/>
              <a:p>
                <a:endParaRPr lang="en-US" b="0" i="1" dirty="0">
                  <a:latin typeface="Cambria Math" panose="02040503050406030204" pitchFamily="18" charset="0"/>
                </a:endParaRPr>
              </a:p>
              <a:p>
                <a:r>
                  <a:rPr lang="en-US" b="0" i="0">
                    <a:latin typeface="Cambria Math" panose="02040503050406030204" pitchFamily="18" charset="0"/>
                  </a:rPr>
                  <a:t>𝑦,𝑋</a:t>
                </a:r>
                <a:r>
                  <a:rPr lang="en-US" dirty="0"/>
                  <a:t> and </a:t>
                </a:r>
                <a:r>
                  <a:rPr lang="en-US" b="0" i="0">
                    <a:latin typeface="Cambria Math" panose="02040503050406030204" pitchFamily="18" charset="0"/>
                  </a:rPr>
                  <a:t>Σ^(−1)</a:t>
                </a:r>
                <a:r>
                  <a:rPr lang="en-US" dirty="0"/>
                  <a:t> are defined considering likelihood, population, and hyperprior distributions as </a:t>
                </a:r>
                <a:r>
                  <a:rPr lang="en-US" i="0" dirty="0">
                    <a:latin typeface="Cambria Math" panose="02040503050406030204" pitchFamily="18" charset="0"/>
                  </a:rPr>
                  <a:t>𝑛 + 𝐽 + 𝐾</a:t>
                </a:r>
                <a:r>
                  <a:rPr lang="en-US" dirty="0"/>
                  <a:t> ‘observations’ informative about </a:t>
                </a:r>
                <a:r>
                  <a:rPr lang="en-US" b="0" i="0">
                    <a:latin typeface="Cambria Math" panose="02040503050406030204" pitchFamily="18" charset="0"/>
                  </a:rPr>
                  <a:t>𝛾</a:t>
                </a:r>
                <a:r>
                  <a:rPr lang="en-US" dirty="0"/>
                  <a:t>:</a:t>
                </a:r>
                <a:br>
                  <a:rPr lang="en-US" dirty="0"/>
                </a:br>
                <a:endParaRPr lang="en-US" dirty="0"/>
              </a:p>
            </p:txBody>
          </p:sp>
        </mc:Fallback>
      </mc:AlternateContent>
      <p:sp>
        <p:nvSpPr>
          <p:cNvPr id="4" name="Slide Number Placeholder 3"/>
          <p:cNvSpPr>
            <a:spLocks noGrp="1"/>
          </p:cNvSpPr>
          <p:nvPr>
            <p:ph type="sldNum" sz="quarter" idx="5"/>
          </p:nvPr>
        </p:nvSpPr>
        <p:spPr/>
        <p:txBody>
          <a:bodyPr/>
          <a:lstStyle/>
          <a:p>
            <a:fld id="{ED0434E8-B60F-E047-A53D-C83843599167}" type="slidenum">
              <a:rPr lang="en-US" smtClean="0"/>
              <a:t>28</a:t>
            </a:fld>
            <a:endParaRPr lang="en-US"/>
          </a:p>
        </p:txBody>
      </p:sp>
    </p:spTree>
    <p:extLst>
      <p:ext uri="{BB962C8B-B14F-4D97-AF65-F5344CB8AC3E}">
        <p14:creationId xmlns:p14="http://schemas.microsoft.com/office/powerpoint/2010/main" val="2468995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discussed Bayesian regression analysis. </a:t>
            </a:r>
          </a:p>
        </p:txBody>
      </p:sp>
      <p:sp>
        <p:nvSpPr>
          <p:cNvPr id="4" name="Slide Number Placeholder 3"/>
          <p:cNvSpPr>
            <a:spLocks noGrp="1"/>
          </p:cNvSpPr>
          <p:nvPr>
            <p:ph type="sldNum" sz="quarter" idx="5"/>
          </p:nvPr>
        </p:nvSpPr>
        <p:spPr/>
        <p:txBody>
          <a:bodyPr/>
          <a:lstStyle/>
          <a:p>
            <a:fld id="{ED0434E8-B60F-E047-A53D-C83843599167}" type="slidenum">
              <a:rPr lang="en-US" smtClean="0"/>
              <a:t>3</a:t>
            </a:fld>
            <a:endParaRPr lang="en-US"/>
          </a:p>
        </p:txBody>
      </p:sp>
    </p:spTree>
    <p:extLst>
      <p:ext uri="{BB962C8B-B14F-4D97-AF65-F5344CB8AC3E}">
        <p14:creationId xmlns:p14="http://schemas.microsoft.com/office/powerpoint/2010/main" val="1896450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end of this lesson, you will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Understand and apply standard hierarchical linear model.</a:t>
            </a:r>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4</a:t>
            </a:fld>
            <a:endParaRPr lang="en-US"/>
          </a:p>
        </p:txBody>
      </p:sp>
    </p:spTree>
    <p:extLst>
      <p:ext uri="{BB962C8B-B14F-4D97-AF65-F5344CB8AC3E}">
        <p14:creationId xmlns:p14="http://schemas.microsoft.com/office/powerpoint/2010/main" val="2441312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regression models are multilevel or mixed-effects models that account for data with multiple levels of structure. </a:t>
            </a:r>
          </a:p>
          <a:p>
            <a:endParaRPr lang="en-US" dirty="0"/>
          </a:p>
          <a:p>
            <a:r>
              <a:rPr lang="en-US" u="sng" dirty="0"/>
              <a:t>For example, s</a:t>
            </a:r>
            <a:r>
              <a:rPr lang="en-US" dirty="0"/>
              <a:t>uppose you want to perform a compensation study at a massive university, you will be looking at </a:t>
            </a:r>
          </a:p>
          <a:p>
            <a:pPr lvl="1"/>
            <a:endParaRPr lang="en-US" b="1" i="1" dirty="0"/>
          </a:p>
          <a:p>
            <a:pPr lvl="1"/>
            <a:r>
              <a:rPr lang="en-US" b="1" i="1" dirty="0"/>
              <a:t>employee-level data, things like </a:t>
            </a:r>
            <a:r>
              <a:rPr lang="en-US" dirty="0"/>
              <a:t>years on the job, job satisfaction ratings, title, and activities like classes taught and number of grants. In addition to this information, you also need </a:t>
            </a:r>
          </a:p>
          <a:p>
            <a:pPr lvl="1"/>
            <a:endParaRPr lang="en-US" dirty="0"/>
          </a:p>
          <a:p>
            <a:pPr lvl="1"/>
            <a:r>
              <a:rPr lang="en-US" b="1" i="1" dirty="0"/>
              <a:t>department-level data, which involves things like the </a:t>
            </a:r>
            <a:r>
              <a:rPr lang="en-US" dirty="0"/>
              <a:t>number of majors serviced, national demand for the subject, size of the department, and who the department chair is, because, you know, politics! This is all data that exists at different levels and would be something we’d want to account for in our model.  </a:t>
            </a:r>
          </a:p>
          <a:p>
            <a:pPr lvl="1"/>
            <a:endParaRPr lang="en-US" dirty="0"/>
          </a:p>
          <a:p>
            <a:r>
              <a:rPr lang="en-US" dirty="0"/>
              <a:t>So what we’ll do is  perform linear regression while respecting those levels in the data. </a:t>
            </a:r>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5</a:t>
            </a:fld>
            <a:endParaRPr lang="en-US"/>
          </a:p>
        </p:txBody>
      </p:sp>
    </p:spTree>
    <p:extLst>
      <p:ext uri="{BB962C8B-B14F-4D97-AF65-F5344CB8AC3E}">
        <p14:creationId xmlns:p14="http://schemas.microsoft.com/office/powerpoint/2010/main" val="362245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MR10"/>
              </a:rPr>
              <a:t>In the simplest form of the random-effects, all of the coefficients are exchangeable, and their population distribution can be expressed as </a:t>
            </a:r>
            <a:endParaRPr lang="en-US" dirty="0"/>
          </a:p>
          <a:p>
            <a:r>
              <a:rPr lang="el-GR" sz="1800" dirty="0">
                <a:effectLst/>
                <a:latin typeface="CMMI10"/>
              </a:rPr>
              <a:t>β </a:t>
            </a:r>
            <a:r>
              <a:rPr lang="el-GR" sz="1800" dirty="0">
                <a:effectLst/>
                <a:latin typeface="CMSY10"/>
              </a:rPr>
              <a:t>∼ </a:t>
            </a:r>
            <a:r>
              <a:rPr lang="en-US" sz="1800" dirty="0">
                <a:effectLst/>
                <a:latin typeface="CMR10"/>
              </a:rPr>
              <a:t>N(</a:t>
            </a:r>
            <a:r>
              <a:rPr lang="en-US" sz="1800" dirty="0">
                <a:effectLst/>
                <a:latin typeface="CMTI10"/>
              </a:rPr>
              <a:t>1</a:t>
            </a:r>
            <a:r>
              <a:rPr lang="el-GR" sz="1800" dirty="0">
                <a:effectLst/>
                <a:latin typeface="CMMI10"/>
              </a:rPr>
              <a:t>α,σ</a:t>
            </a:r>
            <a:r>
              <a:rPr lang="el-GR" sz="1800" dirty="0">
                <a:effectLst/>
                <a:latin typeface="CMMI7"/>
              </a:rPr>
              <a:t>β</a:t>
            </a:r>
            <a:r>
              <a:rPr lang="el-GR" sz="1800" dirty="0">
                <a:effectLst/>
                <a:latin typeface="CMR7"/>
              </a:rPr>
              <a:t>2</a:t>
            </a:r>
            <a:r>
              <a:rPr lang="en-US" sz="1800" dirty="0">
                <a:effectLst/>
                <a:latin typeface="CMMI10"/>
              </a:rPr>
              <a:t>I</a:t>
            </a:r>
            <a:r>
              <a:rPr lang="en-US" sz="1800" dirty="0">
                <a:effectLst/>
                <a:latin typeface="CMR10"/>
              </a:rPr>
              <a:t>)</a:t>
            </a:r>
            <a:r>
              <a:rPr lang="en-US" sz="1800" dirty="0">
                <a:effectLst/>
                <a:latin typeface="CMMI10"/>
              </a:rPr>
              <a:t>, </a:t>
            </a:r>
            <a:endParaRPr lang="en-US" dirty="0"/>
          </a:p>
          <a:p>
            <a:r>
              <a:rPr lang="en-US" sz="1800" dirty="0">
                <a:effectLst/>
                <a:latin typeface="CMR10"/>
              </a:rPr>
              <a:t>where </a:t>
            </a:r>
            <a:r>
              <a:rPr lang="el-GR" sz="1800" dirty="0">
                <a:effectLst/>
                <a:latin typeface="CMMI10"/>
              </a:rPr>
              <a:t>α </a:t>
            </a:r>
            <a:r>
              <a:rPr lang="en-US" sz="1800" dirty="0">
                <a:effectLst/>
                <a:latin typeface="CMR10"/>
              </a:rPr>
              <a:t>and </a:t>
            </a:r>
            <a:r>
              <a:rPr lang="el-GR" sz="1800" dirty="0" err="1">
                <a:effectLst/>
                <a:latin typeface="CMMI10"/>
              </a:rPr>
              <a:t>σ</a:t>
            </a:r>
            <a:r>
              <a:rPr lang="el-GR" sz="1800" dirty="0" err="1">
                <a:effectLst/>
                <a:latin typeface="CMMI7"/>
              </a:rPr>
              <a:t>β</a:t>
            </a:r>
            <a:r>
              <a:rPr lang="el-GR" sz="1800" dirty="0">
                <a:effectLst/>
                <a:latin typeface="CMMI7"/>
              </a:rPr>
              <a:t> </a:t>
            </a:r>
            <a:r>
              <a:rPr lang="en-US" sz="1800" dirty="0">
                <a:effectLst/>
                <a:latin typeface="CMR10"/>
              </a:rPr>
              <a:t>are unknown scalar parameters. </a:t>
            </a:r>
          </a:p>
          <a:p>
            <a:endParaRPr lang="en-US" sz="1800" dirty="0">
              <a:effectLst/>
              <a:latin typeface="CMR10"/>
            </a:endParaRPr>
          </a:p>
          <a:p>
            <a:r>
              <a:rPr lang="en-US" sz="1800" dirty="0">
                <a:effectLst/>
                <a:latin typeface="CMR10"/>
              </a:rPr>
              <a:t>This model is equivalent to the hierarchical model we applied to the educational testing example of Section 5.5, using (</a:t>
            </a:r>
            <a:r>
              <a:rPr lang="el-GR" sz="1800" dirty="0" err="1">
                <a:effectLst/>
                <a:latin typeface="CMMI10"/>
              </a:rPr>
              <a:t>β,α,σ</a:t>
            </a:r>
            <a:r>
              <a:rPr lang="el-GR" sz="1800" dirty="0" err="1">
                <a:effectLst/>
                <a:latin typeface="CMMI7"/>
              </a:rPr>
              <a:t>β</a:t>
            </a:r>
            <a:r>
              <a:rPr lang="el-GR" sz="1800" dirty="0">
                <a:effectLst/>
                <a:latin typeface="CMR10"/>
              </a:rPr>
              <a:t>) </a:t>
            </a:r>
            <a:r>
              <a:rPr lang="en-US" sz="1800" dirty="0">
                <a:effectLst/>
                <a:latin typeface="CMR10"/>
              </a:rPr>
              <a:t>in place of (</a:t>
            </a:r>
            <a:r>
              <a:rPr lang="el-GR" sz="1800" dirty="0" err="1">
                <a:effectLst/>
                <a:latin typeface="CMMI10"/>
              </a:rPr>
              <a:t>θ,μ,τ</a:t>
            </a:r>
            <a:r>
              <a:rPr lang="el-GR" sz="1800" dirty="0">
                <a:effectLst/>
                <a:latin typeface="CMR10"/>
              </a:rPr>
              <a:t>). </a:t>
            </a:r>
            <a:endParaRPr lang="en-US" sz="1800" dirty="0">
              <a:effectLst/>
              <a:latin typeface="CMR10"/>
            </a:endParaRPr>
          </a:p>
          <a:p>
            <a:endParaRPr lang="el-GR" dirty="0"/>
          </a:p>
          <a:p>
            <a:r>
              <a:rPr lang="en-US" sz="1800" dirty="0">
                <a:effectLst/>
                <a:latin typeface="CMR10"/>
              </a:rPr>
              <a:t>It can be reasonable to start with a prior density that is uniform on </a:t>
            </a:r>
            <a:r>
              <a:rPr lang="el-GR" sz="1800" dirty="0">
                <a:effectLst/>
                <a:latin typeface="CMMI10"/>
              </a:rPr>
              <a:t>α, </a:t>
            </a:r>
            <a:r>
              <a:rPr lang="el-GR" sz="1800" dirty="0" err="1">
                <a:effectLst/>
                <a:latin typeface="CMMI10"/>
              </a:rPr>
              <a:t>σ</a:t>
            </a:r>
            <a:r>
              <a:rPr lang="el-GR" sz="1800" dirty="0" err="1">
                <a:effectLst/>
                <a:latin typeface="CMMI7"/>
              </a:rPr>
              <a:t>β</a:t>
            </a:r>
            <a:r>
              <a:rPr lang="el-GR" sz="1800" dirty="0">
                <a:effectLst/>
                <a:latin typeface="CMMI7"/>
              </a:rPr>
              <a:t> </a:t>
            </a:r>
            <a:r>
              <a:rPr lang="el-GR" sz="1800" dirty="0">
                <a:effectLst/>
                <a:latin typeface="CMR10"/>
              </a:rPr>
              <a:t>, </a:t>
            </a:r>
            <a:r>
              <a:rPr lang="en-US" sz="1800" dirty="0">
                <a:effectLst/>
                <a:latin typeface="CMR10"/>
              </a:rPr>
              <a:t>as we used in the educational testing example. As discussed in the reading for module 5, we cannot assign a uniform prior distribution because this leads to an improper posterior distribution. Another relatively noninformative prior distribution is the scaled inverse-</a:t>
            </a:r>
            <a:r>
              <a:rPr lang="el-GR" sz="1800" dirty="0">
                <a:effectLst/>
                <a:latin typeface="CMMI10"/>
              </a:rPr>
              <a:t>χ</a:t>
            </a:r>
            <a:r>
              <a:rPr lang="el-GR" sz="1800" dirty="0">
                <a:effectLst/>
                <a:latin typeface="CMR7"/>
              </a:rPr>
              <a:t>2 </a:t>
            </a:r>
            <a:r>
              <a:rPr lang="en-US" sz="1800" dirty="0">
                <a:effectLst/>
                <a:latin typeface="CMR10"/>
              </a:rPr>
              <a:t>with the degrees of freedom set to a low number such as 2. </a:t>
            </a:r>
          </a:p>
          <a:p>
            <a:endParaRPr lang="en-US" sz="1800" dirty="0">
              <a:effectLst/>
              <a:latin typeface="CMR10"/>
            </a:endParaRPr>
          </a:p>
          <a:p>
            <a:r>
              <a:rPr lang="en-US" sz="1800" dirty="0">
                <a:effectLst/>
                <a:latin typeface="CMR10"/>
              </a:rPr>
              <a:t>This is distinct however from our hierarchical example where there was a natural grouping of the data. Here, the pieces are all one group, like the ETS example from module 5.</a:t>
            </a:r>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6</a:t>
            </a:fld>
            <a:endParaRPr lang="en-US"/>
          </a:p>
        </p:txBody>
      </p:sp>
    </p:spTree>
    <p:extLst>
      <p:ext uri="{BB962C8B-B14F-4D97-AF65-F5344CB8AC3E}">
        <p14:creationId xmlns:p14="http://schemas.microsoft.com/office/powerpoint/2010/main" val="2659792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MR10"/>
              </a:rPr>
              <a:t>There is a straightforward connection between the random-effects model just described and a within-group correlation, like the compensation analysis example. </a:t>
            </a:r>
          </a:p>
          <a:p>
            <a:endParaRPr lang="en-US" sz="1800" dirty="0">
              <a:effectLst/>
              <a:latin typeface="CMR10"/>
            </a:endParaRPr>
          </a:p>
          <a:p>
            <a:r>
              <a:rPr lang="en-US" sz="1800" dirty="0">
                <a:effectLst/>
                <a:latin typeface="CMR10"/>
              </a:rPr>
              <a:t>Suppose data </a:t>
            </a:r>
            <a:r>
              <a:rPr lang="en-US" sz="1800" dirty="0">
                <a:effectLst/>
                <a:latin typeface="CMMI10"/>
              </a:rPr>
              <a:t>y</a:t>
            </a:r>
            <a:r>
              <a:rPr lang="en-US" sz="1800" dirty="0">
                <a:effectLst/>
                <a:latin typeface="CMR7"/>
              </a:rPr>
              <a:t>1</a:t>
            </a:r>
            <a:r>
              <a:rPr lang="en-US" sz="1800" dirty="0">
                <a:effectLst/>
                <a:latin typeface="CMMI10"/>
              </a:rPr>
              <a:t>, . . . , </a:t>
            </a:r>
            <a:r>
              <a:rPr lang="en-US" sz="1800" dirty="0" err="1">
                <a:effectLst/>
                <a:latin typeface="CMMI10"/>
              </a:rPr>
              <a:t>y</a:t>
            </a:r>
            <a:r>
              <a:rPr lang="en-US" sz="1800" dirty="0" err="1">
                <a:effectLst/>
                <a:latin typeface="CMMI7"/>
              </a:rPr>
              <a:t>n</a:t>
            </a:r>
            <a:r>
              <a:rPr lang="en-US" sz="1800" dirty="0">
                <a:effectLst/>
                <a:latin typeface="CMMI7"/>
              </a:rPr>
              <a:t> </a:t>
            </a:r>
            <a:r>
              <a:rPr lang="en-US" sz="1800" dirty="0">
                <a:effectLst/>
                <a:latin typeface="CMR10"/>
              </a:rPr>
              <a:t>fall into </a:t>
            </a:r>
            <a:r>
              <a:rPr lang="en-US" sz="1800" dirty="0">
                <a:effectLst/>
                <a:latin typeface="CMMI10"/>
              </a:rPr>
              <a:t>J </a:t>
            </a:r>
            <a:r>
              <a:rPr lang="en-US" sz="1800" dirty="0">
                <a:effectLst/>
                <a:latin typeface="CMR10"/>
              </a:rPr>
              <a:t>batches and have a multivariate normal distribution: </a:t>
            </a:r>
            <a:r>
              <a:rPr lang="en-US" sz="1800" dirty="0" err="1">
                <a:effectLst/>
                <a:latin typeface="CMMI10"/>
              </a:rPr>
              <a:t>y</a:t>
            </a:r>
            <a:r>
              <a:rPr lang="en-US" sz="1800" dirty="0" err="1">
                <a:effectLst/>
                <a:latin typeface="CMSY10"/>
              </a:rPr>
              <a:t>∼</a:t>
            </a:r>
            <a:r>
              <a:rPr lang="en-US" sz="1800" dirty="0" err="1">
                <a:effectLst/>
                <a:latin typeface="CMR10"/>
              </a:rPr>
              <a:t>N</a:t>
            </a:r>
            <a:r>
              <a:rPr lang="en-US" sz="1800" dirty="0">
                <a:effectLst/>
                <a:latin typeface="CMR10"/>
              </a:rPr>
              <a:t>(</a:t>
            </a:r>
            <a:r>
              <a:rPr lang="el-GR" sz="1800" dirty="0">
                <a:effectLst/>
                <a:latin typeface="CMMI10"/>
              </a:rPr>
              <a:t>α</a:t>
            </a:r>
            <a:r>
              <a:rPr lang="el-GR" sz="1800" dirty="0">
                <a:effectLst/>
                <a:latin typeface="CMBX10"/>
              </a:rPr>
              <a:t>1</a:t>
            </a:r>
            <a:r>
              <a:rPr lang="el-GR" sz="1800" dirty="0">
                <a:effectLst/>
                <a:latin typeface="CMMI10"/>
              </a:rPr>
              <a:t>,</a:t>
            </a:r>
            <a:r>
              <a:rPr lang="el-GR" sz="1800" dirty="0">
                <a:effectLst/>
                <a:latin typeface="CMR10"/>
              </a:rPr>
              <a:t>Σ</a:t>
            </a:r>
            <a:r>
              <a:rPr lang="en-US" sz="1800" dirty="0">
                <a:effectLst/>
                <a:latin typeface="CMMI7"/>
              </a:rPr>
              <a:t>y</a:t>
            </a:r>
            <a:r>
              <a:rPr lang="en-US" sz="1800" dirty="0">
                <a:effectLst/>
                <a:latin typeface="CMR10"/>
              </a:rPr>
              <a:t>) ,where… read slide</a:t>
            </a:r>
            <a:endParaRPr lang="en-US" dirty="0"/>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7</a:t>
            </a:fld>
            <a:endParaRPr lang="en-US"/>
          </a:p>
        </p:txBody>
      </p:sp>
    </p:spTree>
    <p:extLst>
      <p:ext uri="{BB962C8B-B14F-4D97-AF65-F5344CB8AC3E}">
        <p14:creationId xmlns:p14="http://schemas.microsoft.com/office/powerpoint/2010/main" val="497553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An important variation on the random-effects model is the ‘mixed-effects model,’ in which the first </a:t>
            </a:r>
            <a:r>
              <a:rPr lang="en-US" sz="1800" dirty="0">
                <a:effectLst/>
                <a:latin typeface="CMMI10"/>
              </a:rPr>
              <a:t>J</a:t>
            </a:r>
            <a:r>
              <a:rPr lang="en-US" sz="1800" dirty="0">
                <a:effectLst/>
                <a:latin typeface="CMR7"/>
              </a:rPr>
              <a:t>1 </a:t>
            </a:r>
            <a:r>
              <a:rPr lang="en-US" sz="1800" dirty="0">
                <a:effectLst/>
                <a:latin typeface="CMR10"/>
              </a:rPr>
              <a:t>components of </a:t>
            </a:r>
            <a:r>
              <a:rPr lang="el-GR" sz="1800" dirty="0">
                <a:effectLst/>
                <a:latin typeface="CMMI10"/>
              </a:rPr>
              <a:t>β </a:t>
            </a:r>
            <a:r>
              <a:rPr lang="en-US" sz="1800" dirty="0">
                <a:effectLst/>
                <a:latin typeface="CMR10"/>
              </a:rPr>
              <a:t>are assigned independent improper prior distributions, </a:t>
            </a:r>
            <a:endParaRPr lang="en-US" sz="4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and the remaining </a:t>
            </a:r>
            <a:r>
              <a:rPr lang="en-US" sz="1800" dirty="0">
                <a:effectLst/>
                <a:latin typeface="CMMI10"/>
              </a:rPr>
              <a:t>J</a:t>
            </a:r>
            <a:r>
              <a:rPr lang="en-US" sz="1800" dirty="0">
                <a:effectLst/>
                <a:latin typeface="CMR7"/>
              </a:rPr>
              <a:t>2 </a:t>
            </a:r>
            <a:r>
              <a:rPr lang="en-US" sz="1800" dirty="0">
                <a:effectLst/>
                <a:latin typeface="CMR10"/>
              </a:rPr>
              <a:t>= </a:t>
            </a:r>
            <a:r>
              <a:rPr lang="en-US" sz="1800" dirty="0">
                <a:effectLst/>
                <a:latin typeface="CMMI10"/>
              </a:rPr>
              <a:t>J </a:t>
            </a:r>
            <a:r>
              <a:rPr lang="en-US" sz="1800" dirty="0">
                <a:effectLst/>
                <a:latin typeface="CMSY10"/>
              </a:rPr>
              <a:t>− </a:t>
            </a:r>
            <a:r>
              <a:rPr lang="en-US" sz="1800" dirty="0">
                <a:effectLst/>
                <a:latin typeface="CMMI10"/>
              </a:rPr>
              <a:t>J</a:t>
            </a:r>
            <a:r>
              <a:rPr lang="en-US" sz="1800" dirty="0">
                <a:effectLst/>
                <a:latin typeface="CMR7"/>
              </a:rPr>
              <a:t>1 </a:t>
            </a:r>
            <a:r>
              <a:rPr lang="en-US" sz="1800" dirty="0">
                <a:effectLst/>
                <a:latin typeface="CMR10"/>
              </a:rPr>
              <a:t>components are exchangeable with common mean </a:t>
            </a:r>
            <a:r>
              <a:rPr lang="el-GR" sz="1800" dirty="0">
                <a:effectLst/>
                <a:latin typeface="CMMI10"/>
              </a:rPr>
              <a:t>α </a:t>
            </a:r>
            <a:r>
              <a:rPr lang="en-US" sz="1800" dirty="0">
                <a:effectLst/>
                <a:latin typeface="CMR10"/>
              </a:rPr>
              <a:t>and standard deviation </a:t>
            </a:r>
            <a:r>
              <a:rPr lang="el-GR" sz="1800" dirty="0" err="1">
                <a:effectLst/>
                <a:latin typeface="CMMI10"/>
              </a:rPr>
              <a:t>σ</a:t>
            </a:r>
            <a:r>
              <a:rPr lang="el-GR" sz="1800" dirty="0" err="1">
                <a:effectLst/>
                <a:latin typeface="CMMI7"/>
              </a:rPr>
              <a:t>β</a:t>
            </a:r>
            <a:r>
              <a:rPr lang="en-US" sz="1800" dirty="0">
                <a:effectLst/>
                <a:latin typeface="CMR10"/>
              </a:rPr>
              <a:t>, like the simple random effects model. </a:t>
            </a:r>
            <a:endParaRPr lang="el-GR" sz="4000" dirty="0"/>
          </a:p>
        </p:txBody>
      </p:sp>
      <p:sp>
        <p:nvSpPr>
          <p:cNvPr id="4" name="Slide Number Placeholder 3"/>
          <p:cNvSpPr>
            <a:spLocks noGrp="1"/>
          </p:cNvSpPr>
          <p:nvPr>
            <p:ph type="sldNum" sz="quarter" idx="5"/>
          </p:nvPr>
        </p:nvSpPr>
        <p:spPr/>
        <p:txBody>
          <a:bodyPr/>
          <a:lstStyle/>
          <a:p>
            <a:fld id="{ED0434E8-B60F-E047-A53D-C83843599167}" type="slidenum">
              <a:rPr lang="en-US" smtClean="0"/>
              <a:t>8</a:t>
            </a:fld>
            <a:endParaRPr lang="en-US"/>
          </a:p>
        </p:txBody>
      </p:sp>
    </p:spTree>
    <p:extLst>
      <p:ext uri="{BB962C8B-B14F-4D97-AF65-F5344CB8AC3E}">
        <p14:creationId xmlns:p14="http://schemas.microsoft.com/office/powerpoint/2010/main" val="3547289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The essential feature of </a:t>
            </a:r>
            <a:r>
              <a:rPr lang="en-US" sz="5400" dirty="0">
                <a:effectLst/>
                <a:latin typeface="CMR10"/>
              </a:rPr>
              <a:t>R</a:t>
            </a:r>
            <a:r>
              <a:rPr lang="en-US" sz="5400" dirty="0"/>
              <a:t>andom effects </a:t>
            </a:r>
            <a:r>
              <a:rPr lang="en-US" sz="1800" dirty="0">
                <a:effectLst/>
                <a:latin typeface="CMR10"/>
              </a:rPr>
              <a:t>models is that exchangeability of the units of analysis is achieved by conditioning on indicator variables that represent groupings in the population. The varying coefficients allow each subgroup to have a different mean outcome level, and averaging over these parameters to a marginal distribution for </a:t>
            </a:r>
            <a:r>
              <a:rPr lang="en-US" sz="1800" dirty="0">
                <a:effectLst/>
                <a:latin typeface="CMMI10"/>
              </a:rPr>
              <a:t>y </a:t>
            </a:r>
            <a:r>
              <a:rPr lang="en-US" sz="1800" dirty="0">
                <a:effectLst/>
                <a:latin typeface="CMR10"/>
              </a:rPr>
              <a:t>induces a correlation between outcomes observed on units in the same subgroup (just as in the simple intraclass correlation model described above). </a:t>
            </a:r>
            <a:endParaRPr lang="en-US" dirty="0"/>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9</a:t>
            </a:fld>
            <a:endParaRPr lang="en-US"/>
          </a:p>
        </p:txBody>
      </p:sp>
    </p:spTree>
    <p:extLst>
      <p:ext uri="{BB962C8B-B14F-4D97-AF65-F5344CB8AC3E}">
        <p14:creationId xmlns:p14="http://schemas.microsoft.com/office/powerpoint/2010/main" val="1454745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A486D6-E442-077A-EEB3-88D208F2FC4C}"/>
              </a:ext>
            </a:extLst>
          </p:cNvPr>
          <p:cNvSpPr/>
          <p:nvPr/>
        </p:nvSpPr>
        <p:spPr>
          <a:xfrm>
            <a:off x="2657477" y="1943101"/>
            <a:ext cx="12973050" cy="4730750"/>
          </a:xfrm>
          <a:prstGeom prst="rect">
            <a:avLst/>
          </a:prstGeom>
          <a:noFill/>
          <a:ln w="12700" cap="flat" cmpd="sng">
            <a:solidFill>
              <a:schemeClr val="bg1"/>
            </a:solidFill>
            <a:prstDash val="solid"/>
          </a:ln>
          <a:effectLst>
            <a:outerShdw blurRad="63500" sx="100500" sy="100500" algn="ctr" rotWithShape="0">
              <a:prstClr val="black">
                <a:alpha val="50000"/>
              </a:prstClr>
            </a:outerShdw>
          </a:effectLst>
        </p:spPr>
        <p:txBody>
          <a:bodyPr>
            <a:normAutofit/>
          </a:bodyPr>
          <a:lstStyle/>
          <a:p>
            <a:pPr defTabSz="1828800" fontAlgn="auto">
              <a:spcBef>
                <a:spcPts val="4000"/>
              </a:spcBef>
              <a:spcAft>
                <a:spcPts val="0"/>
              </a:spcAft>
              <a:buClr>
                <a:schemeClr val="accent1">
                  <a:lumMod val="60000"/>
                  <a:lumOff val="40000"/>
                </a:schemeClr>
              </a:buClr>
              <a:buSzPct val="110000"/>
              <a:buFont typeface="Wingdings 2" pitchFamily="18" charset="2"/>
              <a:buNone/>
              <a:defRPr/>
            </a:pPr>
            <a:endParaRPr sz="6400">
              <a:solidFill>
                <a:schemeClr val="tx1">
                  <a:lumMod val="65000"/>
                  <a:lumOff val="35000"/>
                </a:schemeClr>
              </a:solidFill>
              <a:latin typeface="+mn-lt"/>
              <a:ea typeface="+mn-ea"/>
            </a:endParaRPr>
          </a:p>
        </p:txBody>
      </p:sp>
      <p:sp>
        <p:nvSpPr>
          <p:cNvPr id="2" name="Title 1"/>
          <p:cNvSpPr>
            <a:spLocks noGrp="1"/>
          </p:cNvSpPr>
          <p:nvPr>
            <p:ph type="ctrTitle"/>
          </p:nvPr>
        </p:nvSpPr>
        <p:spPr>
          <a:xfrm>
            <a:off x="2645842" y="2286000"/>
            <a:ext cx="12996316" cy="2587300"/>
          </a:xfrm>
        </p:spPr>
        <p:txBody>
          <a:bodyPr lIns="182880" rIns="182880" rtlCol="0">
            <a:noAutofit/>
          </a:bodyPr>
          <a:lstStyle>
            <a:lvl1pPr marL="0" indent="0" algn="ctr" defTabSz="1828800" rtl="0" eaLnBrk="1" latinLnBrk="0" hangingPunct="1">
              <a:spcBef>
                <a:spcPct val="0"/>
              </a:spcBef>
              <a:buClr>
                <a:schemeClr val="accent1">
                  <a:lumMod val="60000"/>
                  <a:lumOff val="40000"/>
                </a:schemeClr>
              </a:buClr>
              <a:buSzPct val="110000"/>
              <a:buFont typeface="Wingdings 2" pitchFamily="18" charset="2"/>
              <a:buNone/>
              <a:defRPr sz="7200" b="1"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2645845" y="4948519"/>
            <a:ext cx="12996318" cy="1374962"/>
          </a:xfrm>
        </p:spPr>
        <p:txBody>
          <a:bodyPr rtlCol="0">
            <a:normAutofit/>
          </a:bodyPr>
          <a:lstStyle>
            <a:lvl1pPr marL="0" indent="0" algn="ctr" defTabSz="1828800" rtl="0" eaLnBrk="1" latinLnBrk="0" hangingPunct="1">
              <a:spcBef>
                <a:spcPts val="600"/>
              </a:spcBef>
              <a:buClr>
                <a:schemeClr val="accent1">
                  <a:lumMod val="60000"/>
                  <a:lumOff val="40000"/>
                </a:schemeClr>
              </a:buClr>
              <a:buSzPct val="110000"/>
              <a:buFont typeface="Wingdings 2" pitchFamily="18" charset="2"/>
              <a:buNone/>
              <a:defRPr sz="3600" kern="1200">
                <a:solidFill>
                  <a:schemeClr val="tx1"/>
                </a:solidFill>
                <a:latin typeface="+mn-lt"/>
                <a:ea typeface="+mn-ea"/>
                <a:cs typeface="+mn-cs"/>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16674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
        <p:nvSpPr>
          <p:cNvPr id="3" name="Content Placeholder 2"/>
          <p:cNvSpPr>
            <a:spLocks noGrp="1"/>
          </p:cNvSpPr>
          <p:nvPr>
            <p:ph idx="1"/>
          </p:nvPr>
        </p:nvSpPr>
        <p:spPr>
          <a:xfrm>
            <a:off x="1098550" y="2050699"/>
            <a:ext cx="16084552" cy="6888006"/>
          </a:xfrm>
        </p:spPr>
        <p:txBody>
          <a:bodyPr/>
          <a:lstStyle>
            <a:lvl1pPr>
              <a:defRPr sz="4000"/>
            </a:lvl1pPr>
            <a:lvl2pPr>
              <a:defRPr sz="3600"/>
            </a:lvl2pPr>
            <a:lvl3pPr>
              <a:defRPr sz="3200"/>
            </a:lvl3pPr>
            <a:lvl4pPr>
              <a:defRPr sz="28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602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8550"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9502142"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Tree>
    <p:extLst>
      <p:ext uri="{BB962C8B-B14F-4D97-AF65-F5344CB8AC3E}">
        <p14:creationId xmlns:p14="http://schemas.microsoft.com/office/powerpoint/2010/main" val="556114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2098A7-74DB-47EC-8637-CFD1F5FF8EA6}"/>
              </a:ext>
            </a:extLst>
          </p:cNvPr>
          <p:cNvSpPr>
            <a:spLocks noGrp="1"/>
          </p:cNvSpPr>
          <p:nvPr>
            <p:ph type="title"/>
          </p:nvPr>
        </p:nvSpPr>
        <p:spPr bwMode="auto">
          <a:xfrm>
            <a:off x="1098551" y="161926"/>
            <a:ext cx="16084550" cy="20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30E7C49-5D51-22BD-9218-005012D508B4}"/>
              </a:ext>
            </a:extLst>
          </p:cNvPr>
          <p:cNvSpPr>
            <a:spLocks noGrp="1"/>
          </p:cNvSpPr>
          <p:nvPr>
            <p:ph type="body" idx="1"/>
          </p:nvPr>
        </p:nvSpPr>
        <p:spPr bwMode="auto">
          <a:xfrm>
            <a:off x="1098551" y="2400300"/>
            <a:ext cx="1608455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5" descr="ILTECH_wht_horiz.png">
            <a:extLst>
              <a:ext uri="{FF2B5EF4-FFF2-40B4-BE49-F238E27FC236}">
                <a16:creationId xmlns:a16="http://schemas.microsoft.com/office/drawing/2014/main" id="{42D74730-BBC2-6B47-9AEF-9E8FDE440A0D}"/>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4189076" y="9185276"/>
            <a:ext cx="3556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4" r:id="rId2"/>
    <p:sldLayoutId id="2147483675" r:id="rId3"/>
  </p:sldLayoutIdLst>
  <p:txStyles>
    <p:titleStyle>
      <a:lvl1pPr algn="ctr" rtl="0" fontAlgn="base">
        <a:spcBef>
          <a:spcPct val="0"/>
        </a:spcBef>
        <a:spcAft>
          <a:spcPct val="0"/>
        </a:spcAft>
        <a:defRPr sz="5600" b="1" kern="1200">
          <a:solidFill>
            <a:schemeClr val="accent1"/>
          </a:solidFill>
          <a:latin typeface="+mj-lt"/>
          <a:ea typeface="ＭＳ Ｐゴシック" panose="020B0600070205080204" pitchFamily="34" charset="-128"/>
          <a:cs typeface="+mj-cs"/>
        </a:defRPr>
      </a:lvl1pPr>
      <a:lvl2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2pPr>
      <a:lvl3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3pPr>
      <a:lvl4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4pPr>
      <a:lvl5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5pPr>
      <a:lvl6pPr marL="9144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6pPr>
      <a:lvl7pPr marL="18288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7pPr>
      <a:lvl8pPr marL="27432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8pPr>
      <a:lvl9pPr marL="36576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9pPr>
    </p:titleStyle>
    <p:bodyStyle>
      <a:lvl1pPr marL="698500" indent="-698500" algn="l" rtl="0" fontAlgn="base">
        <a:spcBef>
          <a:spcPts val="4000"/>
        </a:spcBef>
        <a:spcAft>
          <a:spcPct val="0"/>
        </a:spcAft>
        <a:buClr>
          <a:schemeClr val="accent2"/>
        </a:buClr>
        <a:buSzPct val="100000"/>
        <a:buFont typeface="Wingdings 2" pitchFamily="2" charset="2"/>
        <a:buChar char=""/>
        <a:defRPr sz="4800" kern="1200">
          <a:solidFill>
            <a:schemeClr val="tx1"/>
          </a:solidFill>
          <a:latin typeface="+mn-lt"/>
          <a:ea typeface="ＭＳ Ｐゴシック" panose="020B0600070205080204" pitchFamily="34" charset="-128"/>
          <a:cs typeface="+mn-cs"/>
        </a:defRPr>
      </a:lvl1pPr>
      <a:lvl2pPr marL="1371600" indent="-673100" algn="l" rtl="0" fontAlgn="base">
        <a:spcBef>
          <a:spcPts val="1200"/>
        </a:spcBef>
        <a:spcAft>
          <a:spcPct val="0"/>
        </a:spcAft>
        <a:buClr>
          <a:srgbClr val="808080"/>
        </a:buClr>
        <a:buSzPct val="100000"/>
        <a:buFont typeface="Wingdings 2" pitchFamily="2" charset="2"/>
        <a:buChar char=""/>
        <a:defRPr sz="4400" kern="1200">
          <a:solidFill>
            <a:schemeClr val="tx1"/>
          </a:solidFill>
          <a:latin typeface="+mn-lt"/>
          <a:ea typeface="ＭＳ Ｐゴシック" panose="020B0600070205080204" pitchFamily="34" charset="-128"/>
          <a:cs typeface="+mn-cs"/>
        </a:defRPr>
      </a:lvl2pPr>
      <a:lvl3pPr marL="1936750" indent="-565150" algn="l" rtl="0" fontAlgn="base">
        <a:spcBef>
          <a:spcPts val="1200"/>
        </a:spcBef>
        <a:spcAft>
          <a:spcPct val="0"/>
        </a:spcAft>
        <a:buClr>
          <a:srgbClr val="969696"/>
        </a:buClr>
        <a:buSzPct val="100000"/>
        <a:buFont typeface="Wingdings 2" pitchFamily="2" charset="2"/>
        <a:buChar char=""/>
        <a:defRPr sz="4000" kern="1200">
          <a:solidFill>
            <a:schemeClr val="tx1"/>
          </a:solidFill>
          <a:latin typeface="+mn-lt"/>
          <a:ea typeface="ＭＳ Ｐゴシック" panose="020B0600070205080204" pitchFamily="34" charset="-128"/>
          <a:cs typeface="+mn-cs"/>
        </a:defRPr>
      </a:lvl3pPr>
      <a:lvl4pPr marL="2527300" indent="-590550" algn="l" rtl="0" fontAlgn="base">
        <a:spcBef>
          <a:spcPts val="1200"/>
        </a:spcBef>
        <a:spcAft>
          <a:spcPct val="0"/>
        </a:spcAft>
        <a:buClr>
          <a:srgbClr val="F8BC65"/>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4pPr>
      <a:lvl5pPr marL="3092450" indent="-565150" algn="l" rtl="0" fontAlgn="base">
        <a:spcBef>
          <a:spcPts val="1200"/>
        </a:spcBef>
        <a:spcAft>
          <a:spcPct val="0"/>
        </a:spcAft>
        <a:buClr>
          <a:srgbClr val="FBD299"/>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5pPr>
      <a:lvl6pPr marL="3657600"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6pPr>
      <a:lvl7pPr marL="4235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7pPr>
      <a:lvl8pPr marL="4797426"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8pPr>
      <a:lvl9pPr marL="5378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a:solidFill>
            <a:schemeClr val="tx1">
              <a:lumMod val="65000"/>
              <a:lumOff val="35000"/>
            </a:schemeClr>
          </a:solidFill>
          <a:latin typeface="+mn-lt"/>
          <a:ea typeface="+mn-ea"/>
          <a:cs typeface="+mn-cs"/>
        </a:defRPr>
      </a:lvl9pPr>
    </p:bodyStyle>
    <p:otherStyle>
      <a:defPPr>
        <a:defRP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40.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D2C4-084C-C545-00AC-430EC19B6C87}"/>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Bayesian Inference</a:t>
            </a:r>
          </a:p>
        </p:txBody>
      </p:sp>
      <p:sp>
        <p:nvSpPr>
          <p:cNvPr id="3" name="Subtitle 2">
            <a:extLst>
              <a:ext uri="{FF2B5EF4-FFF2-40B4-BE49-F238E27FC236}">
                <a16:creationId xmlns:a16="http://schemas.microsoft.com/office/drawing/2014/main" id="{1773A97B-06C2-BD5D-13DD-A14A00967D4E}"/>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Module 7, Lesson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452D1-D3BF-3869-5224-7181DA103B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E65B24-7745-1C44-E529-EEA9FE568178}"/>
              </a:ext>
            </a:extLst>
          </p:cNvPr>
          <p:cNvSpPr>
            <a:spLocks noGrp="1"/>
          </p:cNvSpPr>
          <p:nvPr>
            <p:ph type="title"/>
          </p:nvPr>
        </p:nvSpPr>
        <p:spPr/>
        <p:txBody>
          <a:bodyPr/>
          <a:lstStyle/>
          <a:p>
            <a:r>
              <a:rPr lang="en-US" altLang="zh-CN" dirty="0"/>
              <a:t>Summary</a:t>
            </a:r>
            <a:endParaRPr lang="en-US" dirty="0"/>
          </a:p>
        </p:txBody>
      </p:sp>
      <p:pic>
        <p:nvPicPr>
          <p:cNvPr id="6" name="Picture 5">
            <a:extLst>
              <a:ext uri="{FF2B5EF4-FFF2-40B4-BE49-F238E27FC236}">
                <a16:creationId xmlns:a16="http://schemas.microsoft.com/office/drawing/2014/main" id="{B9FB2C81-A5C0-C377-1ACC-0977C60C3D94}"/>
              </a:ext>
            </a:extLst>
          </p:cNvPr>
          <p:cNvPicPr>
            <a:picLocks noChangeAspect="1"/>
          </p:cNvPicPr>
          <p:nvPr/>
        </p:nvPicPr>
        <p:blipFill>
          <a:blip r:embed="rId3"/>
          <a:stretch>
            <a:fillRect/>
          </a:stretch>
        </p:blipFill>
        <p:spPr>
          <a:xfrm>
            <a:off x="261780" y="1907272"/>
            <a:ext cx="8333580" cy="3375210"/>
          </a:xfrm>
          <a:prstGeom prst="rect">
            <a:avLst/>
          </a:prstGeom>
        </p:spPr>
      </p:pic>
      <p:pic>
        <p:nvPicPr>
          <p:cNvPr id="8" name="Picture 7">
            <a:extLst>
              <a:ext uri="{FF2B5EF4-FFF2-40B4-BE49-F238E27FC236}">
                <a16:creationId xmlns:a16="http://schemas.microsoft.com/office/drawing/2014/main" id="{7F6DDAE9-923C-9A6F-0C53-EDA391AFBCE8}"/>
              </a:ext>
            </a:extLst>
          </p:cNvPr>
          <p:cNvPicPr>
            <a:picLocks noChangeAspect="1"/>
          </p:cNvPicPr>
          <p:nvPr/>
        </p:nvPicPr>
        <p:blipFill>
          <a:blip r:embed="rId4"/>
          <a:stretch>
            <a:fillRect/>
          </a:stretch>
        </p:blipFill>
        <p:spPr>
          <a:xfrm>
            <a:off x="261779" y="5282482"/>
            <a:ext cx="6476237" cy="4684478"/>
          </a:xfrm>
          <a:prstGeom prst="rect">
            <a:avLst/>
          </a:prstGeom>
        </p:spPr>
      </p:pic>
      <p:pic>
        <p:nvPicPr>
          <p:cNvPr id="10" name="Picture 9">
            <a:extLst>
              <a:ext uri="{FF2B5EF4-FFF2-40B4-BE49-F238E27FC236}">
                <a16:creationId xmlns:a16="http://schemas.microsoft.com/office/drawing/2014/main" id="{740C1731-0932-D137-EB48-DA617BDE611D}"/>
              </a:ext>
            </a:extLst>
          </p:cNvPr>
          <p:cNvPicPr>
            <a:picLocks noChangeAspect="1"/>
          </p:cNvPicPr>
          <p:nvPr/>
        </p:nvPicPr>
        <p:blipFill>
          <a:blip r:embed="rId5"/>
          <a:stretch>
            <a:fillRect/>
          </a:stretch>
        </p:blipFill>
        <p:spPr>
          <a:xfrm>
            <a:off x="9143999" y="1907272"/>
            <a:ext cx="8193025" cy="4957830"/>
          </a:xfrm>
          <a:prstGeom prst="rect">
            <a:avLst/>
          </a:prstGeom>
        </p:spPr>
      </p:pic>
    </p:spTree>
    <p:extLst>
      <p:ext uri="{BB962C8B-B14F-4D97-AF65-F5344CB8AC3E}">
        <p14:creationId xmlns:p14="http://schemas.microsoft.com/office/powerpoint/2010/main" val="2906191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00DA-F446-8704-5920-96FF6809C1A7}"/>
              </a:ext>
            </a:extLst>
          </p:cNvPr>
          <p:cNvSpPr>
            <a:spLocks noGrp="1"/>
          </p:cNvSpPr>
          <p:nvPr>
            <p:ph type="title"/>
          </p:nvPr>
        </p:nvSpPr>
        <p:spPr/>
        <p:txBody>
          <a:bodyPr/>
          <a:lstStyle/>
          <a:p>
            <a:r>
              <a:rPr lang="en-US" dirty="0"/>
              <a:t>Example: Forecasting Presidential Elections</a:t>
            </a:r>
          </a:p>
        </p:txBody>
      </p:sp>
      <p:sp>
        <p:nvSpPr>
          <p:cNvPr id="3" name="Content Placeholder 2">
            <a:extLst>
              <a:ext uri="{FF2B5EF4-FFF2-40B4-BE49-F238E27FC236}">
                <a16:creationId xmlns:a16="http://schemas.microsoft.com/office/drawing/2014/main" id="{1C2938E8-7DB8-5321-7CD7-6D115551BAA9}"/>
              </a:ext>
            </a:extLst>
          </p:cNvPr>
          <p:cNvSpPr>
            <a:spLocks noGrp="1"/>
          </p:cNvSpPr>
          <p:nvPr>
            <p:ph idx="1"/>
          </p:nvPr>
        </p:nvSpPr>
        <p:spPr/>
        <p:txBody>
          <a:bodyPr/>
          <a:lstStyle/>
          <a:p>
            <a:r>
              <a:rPr lang="en-US" dirty="0"/>
              <a:t>Technique: </a:t>
            </a:r>
          </a:p>
          <a:p>
            <a:pPr lvl="1"/>
            <a:r>
              <a:rPr lang="en-US" dirty="0"/>
              <a:t>Begin by fitting a nonhierarchical linear regression with a noninformative prior distribution.</a:t>
            </a:r>
          </a:p>
          <a:p>
            <a:pPr lvl="1"/>
            <a:r>
              <a:rPr lang="en-US" dirty="0"/>
              <a:t>Find that the simple model does not provide an adequate fit.</a:t>
            </a:r>
          </a:p>
          <a:p>
            <a:pPr lvl="1"/>
            <a:r>
              <a:rPr lang="en-US" dirty="0"/>
              <a:t>Expand the model hierarchically, including varying coefficients to model variation at a second level in the data.</a:t>
            </a:r>
          </a:p>
          <a:p>
            <a:r>
              <a:rPr lang="en-US" dirty="0"/>
              <a:t>Example: </a:t>
            </a:r>
          </a:p>
          <a:p>
            <a:pPr lvl="1"/>
            <a:r>
              <a:rPr lang="en-US" dirty="0"/>
              <a:t>A hierarchical linear model used to predict the 1992 election, built from past elections from 1948 until 1988. </a:t>
            </a:r>
          </a:p>
          <a:p>
            <a:pPr lvl="1"/>
            <a:r>
              <a:rPr lang="en-US" dirty="0"/>
              <a:t>11 presidential elections. </a:t>
            </a:r>
          </a:p>
        </p:txBody>
      </p:sp>
    </p:spTree>
    <p:extLst>
      <p:ext uri="{BB962C8B-B14F-4D97-AF65-F5344CB8AC3E}">
        <p14:creationId xmlns:p14="http://schemas.microsoft.com/office/powerpoint/2010/main" val="2901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AF93-B2DD-080D-A867-A1A1A39954DC}"/>
              </a:ext>
            </a:extLst>
          </p:cNvPr>
          <p:cNvSpPr>
            <a:spLocks noGrp="1"/>
          </p:cNvSpPr>
          <p:nvPr>
            <p:ph type="title"/>
          </p:nvPr>
        </p:nvSpPr>
        <p:spPr/>
        <p:txBody>
          <a:bodyPr/>
          <a:lstStyle/>
          <a:p>
            <a:r>
              <a:rPr lang="en-US" dirty="0"/>
              <a:t>Unit Analysis and Outcome Variable</a:t>
            </a:r>
          </a:p>
        </p:txBody>
      </p:sp>
      <p:sp>
        <p:nvSpPr>
          <p:cNvPr id="3" name="Content Placeholder 2">
            <a:extLst>
              <a:ext uri="{FF2B5EF4-FFF2-40B4-BE49-F238E27FC236}">
                <a16:creationId xmlns:a16="http://schemas.microsoft.com/office/drawing/2014/main" id="{2F2A26F6-F81D-93D4-0176-9FB8EA52B0F5}"/>
              </a:ext>
            </a:extLst>
          </p:cNvPr>
          <p:cNvSpPr>
            <a:spLocks noGrp="1"/>
          </p:cNvSpPr>
          <p:nvPr>
            <p:ph idx="1"/>
          </p:nvPr>
        </p:nvSpPr>
        <p:spPr/>
        <p:txBody>
          <a:bodyPr/>
          <a:lstStyle/>
          <a:p>
            <a:r>
              <a:rPr lang="en-US" dirty="0"/>
              <a:t>The outcome variable of the regression is the Democratic party candidate’s share of the two-party vote for president in that state and year.</a:t>
            </a:r>
          </a:p>
          <a:p>
            <a:r>
              <a:rPr lang="en-US" dirty="0"/>
              <a:t>To avoid tangential issues:</a:t>
            </a:r>
          </a:p>
          <a:p>
            <a:pPr lvl="1"/>
            <a:r>
              <a:rPr lang="en-US" dirty="0"/>
              <a:t>Discard the District of Columbia</a:t>
            </a:r>
          </a:p>
          <a:p>
            <a:pPr lvl="1"/>
            <a:r>
              <a:rPr lang="en-US" dirty="0"/>
              <a:t>Exclude states with third-party victories from the model.</a:t>
            </a:r>
          </a:p>
          <a:p>
            <a:r>
              <a:rPr lang="en-US" dirty="0"/>
              <a:t>This leaves us with 511 units from the 11 elections considered.</a:t>
            </a:r>
          </a:p>
        </p:txBody>
      </p:sp>
    </p:spTree>
    <p:extLst>
      <p:ext uri="{BB962C8B-B14F-4D97-AF65-F5344CB8AC3E}">
        <p14:creationId xmlns:p14="http://schemas.microsoft.com/office/powerpoint/2010/main" val="65343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8530E1-04A5-48AF-CC6C-27216E670509}"/>
              </a:ext>
            </a:extLst>
          </p:cNvPr>
          <p:cNvSpPr>
            <a:spLocks noGrp="1"/>
          </p:cNvSpPr>
          <p:nvPr>
            <p:ph sz="half" idx="1"/>
          </p:nvPr>
        </p:nvSpPr>
        <p:spPr>
          <a:xfrm>
            <a:off x="1098550" y="2085698"/>
            <a:ext cx="9085356" cy="6515100"/>
          </a:xfrm>
        </p:spPr>
        <p:txBody>
          <a:bodyPr>
            <a:normAutofit/>
          </a:bodyPr>
          <a:lstStyle/>
          <a:p>
            <a:r>
              <a:rPr lang="en-US" dirty="0"/>
              <a:t>The graph suggests the vote is predictable from one election to the next.</a:t>
            </a:r>
          </a:p>
          <a:p>
            <a:pPr lvl="1"/>
            <a:r>
              <a:rPr lang="en-US" dirty="0"/>
              <a:t>Points fall close to a straight line. </a:t>
            </a:r>
          </a:p>
          <a:p>
            <a:pPr lvl="1"/>
            <a:r>
              <a:rPr lang="en-US" dirty="0"/>
              <a:t>This indicating that a linear model is sufficient for prediction.</a:t>
            </a:r>
          </a:p>
        </p:txBody>
      </p:sp>
      <p:pic>
        <p:nvPicPr>
          <p:cNvPr id="8" name="Content Placeholder 7" descr="A graph of the state of the united states&#10;&#10;Description automatically generated">
            <a:extLst>
              <a:ext uri="{FF2B5EF4-FFF2-40B4-BE49-F238E27FC236}">
                <a16:creationId xmlns:a16="http://schemas.microsoft.com/office/drawing/2014/main" id="{C7135BE4-0A9B-D7B6-2DCA-768360EF9978}"/>
              </a:ext>
            </a:extLst>
          </p:cNvPr>
          <p:cNvPicPr>
            <a:picLocks noGrp="1" noChangeAspect="1"/>
          </p:cNvPicPr>
          <p:nvPr>
            <p:ph sz="half" idx="2"/>
          </p:nvPr>
        </p:nvPicPr>
        <p:blipFill>
          <a:blip r:embed="rId2"/>
          <a:stretch>
            <a:fillRect/>
          </a:stretch>
        </p:blipFill>
        <p:spPr>
          <a:xfrm>
            <a:off x="10533932" y="2075391"/>
            <a:ext cx="6649170" cy="6522278"/>
          </a:xfrm>
        </p:spPr>
      </p:pic>
      <p:sp>
        <p:nvSpPr>
          <p:cNvPr id="2" name="Title 1">
            <a:extLst>
              <a:ext uri="{FF2B5EF4-FFF2-40B4-BE49-F238E27FC236}">
                <a16:creationId xmlns:a16="http://schemas.microsoft.com/office/drawing/2014/main" id="{320D23F7-3F05-2E8E-4F39-E87E9EEBCB53}"/>
              </a:ext>
            </a:extLst>
          </p:cNvPr>
          <p:cNvSpPr>
            <a:spLocks noGrp="1"/>
          </p:cNvSpPr>
          <p:nvPr>
            <p:ph type="title"/>
          </p:nvPr>
        </p:nvSpPr>
        <p:spPr/>
        <p:txBody>
          <a:bodyPr/>
          <a:lstStyle/>
          <a:p>
            <a:r>
              <a:rPr lang="en-US" dirty="0"/>
              <a:t>Preliminary Geographical Analysis</a:t>
            </a:r>
          </a:p>
        </p:txBody>
      </p:sp>
      <p:sp>
        <p:nvSpPr>
          <p:cNvPr id="6" name="TextBox 5">
            <a:extLst>
              <a:ext uri="{FF2B5EF4-FFF2-40B4-BE49-F238E27FC236}">
                <a16:creationId xmlns:a16="http://schemas.microsoft.com/office/drawing/2014/main" id="{5D11EA1D-3471-2620-FA6E-B018980666A5}"/>
              </a:ext>
            </a:extLst>
          </p:cNvPr>
          <p:cNvSpPr txBox="1"/>
          <p:nvPr/>
        </p:nvSpPr>
        <p:spPr>
          <a:xfrm>
            <a:off x="10533932" y="8590929"/>
            <a:ext cx="1992918" cy="369332"/>
          </a:xfrm>
          <a:prstGeom prst="rect">
            <a:avLst/>
          </a:prstGeom>
          <a:noFill/>
        </p:spPr>
        <p:txBody>
          <a:bodyPr wrap="none" rtlCol="0">
            <a:spAutoFit/>
          </a:bodyPr>
          <a:lstStyle/>
          <a:p>
            <a:r>
              <a:rPr lang="en-US" dirty="0"/>
              <a:t>Taken from BDA3</a:t>
            </a:r>
          </a:p>
        </p:txBody>
      </p:sp>
      <p:cxnSp>
        <p:nvCxnSpPr>
          <p:cNvPr id="10" name="Straight Connector 9">
            <a:extLst>
              <a:ext uri="{FF2B5EF4-FFF2-40B4-BE49-F238E27FC236}">
                <a16:creationId xmlns:a16="http://schemas.microsoft.com/office/drawing/2014/main" id="{F17472A5-4CCC-9992-4C8E-42E2FAB017B2}"/>
              </a:ext>
            </a:extLst>
          </p:cNvPr>
          <p:cNvCxnSpPr/>
          <p:nvPr/>
        </p:nvCxnSpPr>
        <p:spPr>
          <a:xfrm flipV="1">
            <a:off x="11743765" y="2653553"/>
            <a:ext cx="4679576" cy="476922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62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8530E1-04A5-48AF-CC6C-27216E670509}"/>
              </a:ext>
            </a:extLst>
          </p:cNvPr>
          <p:cNvSpPr>
            <a:spLocks noGrp="1"/>
          </p:cNvSpPr>
          <p:nvPr>
            <p:ph sz="half" idx="1"/>
          </p:nvPr>
        </p:nvSpPr>
        <p:spPr>
          <a:xfrm>
            <a:off x="1098550" y="2085698"/>
            <a:ext cx="9085356" cy="6515100"/>
          </a:xfrm>
        </p:spPr>
        <p:txBody>
          <a:bodyPr>
            <a:normAutofit/>
          </a:bodyPr>
          <a:lstStyle/>
          <a:p>
            <a:r>
              <a:rPr lang="en-US" dirty="0"/>
              <a:t>The relation is not as close to linear as the previous one. </a:t>
            </a:r>
          </a:p>
          <a:p>
            <a:r>
              <a:rPr lang="en-US" dirty="0"/>
              <a:t>However, there are observable patterns:</a:t>
            </a:r>
          </a:p>
          <a:p>
            <a:pPr lvl="1"/>
            <a:r>
              <a:rPr lang="en-US" dirty="0"/>
              <a:t>Both GA and SC had important ties to Jimmy Carter.</a:t>
            </a:r>
          </a:p>
          <a:p>
            <a:r>
              <a:rPr lang="en-US" dirty="0"/>
              <a:t>Including additional predictors, such as candidates’ home regions, may improve the the model. </a:t>
            </a:r>
          </a:p>
        </p:txBody>
      </p:sp>
      <p:sp>
        <p:nvSpPr>
          <p:cNvPr id="2" name="Title 1">
            <a:extLst>
              <a:ext uri="{FF2B5EF4-FFF2-40B4-BE49-F238E27FC236}">
                <a16:creationId xmlns:a16="http://schemas.microsoft.com/office/drawing/2014/main" id="{320D23F7-3F05-2E8E-4F39-E87E9EEBCB53}"/>
              </a:ext>
            </a:extLst>
          </p:cNvPr>
          <p:cNvSpPr>
            <a:spLocks noGrp="1"/>
          </p:cNvSpPr>
          <p:nvPr>
            <p:ph type="title"/>
          </p:nvPr>
        </p:nvSpPr>
        <p:spPr/>
        <p:txBody>
          <a:bodyPr/>
          <a:lstStyle/>
          <a:p>
            <a:r>
              <a:rPr lang="en-US" dirty="0"/>
              <a:t>Preliminary Geographical Analysis</a:t>
            </a:r>
          </a:p>
        </p:txBody>
      </p:sp>
      <p:sp>
        <p:nvSpPr>
          <p:cNvPr id="6" name="TextBox 5">
            <a:extLst>
              <a:ext uri="{FF2B5EF4-FFF2-40B4-BE49-F238E27FC236}">
                <a16:creationId xmlns:a16="http://schemas.microsoft.com/office/drawing/2014/main" id="{5D11EA1D-3471-2620-FA6E-B018980666A5}"/>
              </a:ext>
            </a:extLst>
          </p:cNvPr>
          <p:cNvSpPr txBox="1"/>
          <p:nvPr/>
        </p:nvSpPr>
        <p:spPr>
          <a:xfrm>
            <a:off x="10533932" y="8519213"/>
            <a:ext cx="1992918" cy="369332"/>
          </a:xfrm>
          <a:prstGeom prst="rect">
            <a:avLst/>
          </a:prstGeom>
          <a:noFill/>
        </p:spPr>
        <p:txBody>
          <a:bodyPr wrap="none" rtlCol="0">
            <a:spAutoFit/>
          </a:bodyPr>
          <a:lstStyle/>
          <a:p>
            <a:r>
              <a:rPr lang="en-US" dirty="0"/>
              <a:t>Taken from BDA3</a:t>
            </a:r>
          </a:p>
        </p:txBody>
      </p:sp>
      <p:pic>
        <p:nvPicPr>
          <p:cNvPr id="7" name="Content Placeholder 6" descr="A graph of the same state&#10;&#10;Description automatically generated with medium confidence">
            <a:extLst>
              <a:ext uri="{FF2B5EF4-FFF2-40B4-BE49-F238E27FC236}">
                <a16:creationId xmlns:a16="http://schemas.microsoft.com/office/drawing/2014/main" id="{614EC289-3F94-361B-5723-C7F12537072E}"/>
              </a:ext>
            </a:extLst>
          </p:cNvPr>
          <p:cNvPicPr>
            <a:picLocks noGrp="1" noChangeAspect="1"/>
          </p:cNvPicPr>
          <p:nvPr>
            <p:ph sz="half" idx="2"/>
          </p:nvPr>
        </p:nvPicPr>
        <p:blipFill>
          <a:blip r:embed="rId2"/>
          <a:stretch>
            <a:fillRect/>
          </a:stretch>
        </p:blipFill>
        <p:spPr>
          <a:xfrm>
            <a:off x="10533932" y="2285446"/>
            <a:ext cx="6309750" cy="6115604"/>
          </a:xfrm>
        </p:spPr>
      </p:pic>
      <p:sp>
        <p:nvSpPr>
          <p:cNvPr id="9" name="Donut 8">
            <a:extLst>
              <a:ext uri="{FF2B5EF4-FFF2-40B4-BE49-F238E27FC236}">
                <a16:creationId xmlns:a16="http://schemas.microsoft.com/office/drawing/2014/main" id="{BB7D6A92-7AC9-5E95-A10C-563F695F6442}"/>
              </a:ext>
            </a:extLst>
          </p:cNvPr>
          <p:cNvSpPr/>
          <p:nvPr/>
        </p:nvSpPr>
        <p:spPr>
          <a:xfrm>
            <a:off x="12526850" y="3999359"/>
            <a:ext cx="573741" cy="430306"/>
          </a:xfrm>
          <a:prstGeom prst="donut">
            <a:avLst>
              <a:gd name="adj" fmla="val 4213"/>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Donut 9">
            <a:extLst>
              <a:ext uri="{FF2B5EF4-FFF2-40B4-BE49-F238E27FC236}">
                <a16:creationId xmlns:a16="http://schemas.microsoft.com/office/drawing/2014/main" id="{F5AEE19C-11B8-A7FC-D364-741FE8DBD7D1}"/>
              </a:ext>
            </a:extLst>
          </p:cNvPr>
          <p:cNvSpPr/>
          <p:nvPr/>
        </p:nvSpPr>
        <p:spPr>
          <a:xfrm>
            <a:off x="12129251" y="2913533"/>
            <a:ext cx="573741" cy="430306"/>
          </a:xfrm>
          <a:prstGeom prst="donut">
            <a:avLst>
              <a:gd name="adj" fmla="val 4213"/>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1" name="Straight Connector 10">
            <a:extLst>
              <a:ext uri="{FF2B5EF4-FFF2-40B4-BE49-F238E27FC236}">
                <a16:creationId xmlns:a16="http://schemas.microsoft.com/office/drawing/2014/main" id="{D00FDA04-8058-D8E0-079B-C9E5DC6D8C16}"/>
              </a:ext>
            </a:extLst>
          </p:cNvPr>
          <p:cNvCxnSpPr>
            <a:cxnSpLocks/>
          </p:cNvCxnSpPr>
          <p:nvPr/>
        </p:nvCxnSpPr>
        <p:spPr>
          <a:xfrm flipV="1">
            <a:off x="11761695" y="2731394"/>
            <a:ext cx="4500281" cy="449415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062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36DE200-51DC-BCA6-7956-3222CB3181FD}"/>
              </a:ext>
            </a:extLst>
          </p:cNvPr>
          <p:cNvSpPr>
            <a:spLocks noGrp="1"/>
          </p:cNvSpPr>
          <p:nvPr>
            <p:ph sz="half" idx="1"/>
          </p:nvPr>
        </p:nvSpPr>
        <p:spPr/>
        <p:txBody>
          <a:bodyPr>
            <a:normAutofit/>
          </a:bodyPr>
          <a:lstStyle/>
          <a:p>
            <a:r>
              <a:rPr lang="en-US" dirty="0"/>
              <a:t>Political trends can fall on multiple levels. </a:t>
            </a:r>
          </a:p>
          <a:p>
            <a:pPr lvl="1"/>
            <a:r>
              <a:rPr lang="en-US" dirty="0"/>
              <a:t>Nationwide: popularity, incumbent popularity, economy. </a:t>
            </a:r>
          </a:p>
          <a:p>
            <a:pPr lvl="1"/>
            <a:r>
              <a:rPr lang="en-US" dirty="0"/>
              <a:t>Regional: candidate’s region.</a:t>
            </a:r>
          </a:p>
          <a:p>
            <a:pPr lvl="1"/>
            <a:r>
              <a:rPr lang="en-US" dirty="0"/>
              <a:t>State: Democratic historical performance in state, state’s economy, state’s politics, home state indicator. </a:t>
            </a:r>
          </a:p>
        </p:txBody>
      </p:sp>
      <p:pic>
        <p:nvPicPr>
          <p:cNvPr id="9" name="Content Placeholder 8" descr="A table of text with numbers and numbers&#10;&#10;Description automatically generated with medium confidence">
            <a:extLst>
              <a:ext uri="{FF2B5EF4-FFF2-40B4-BE49-F238E27FC236}">
                <a16:creationId xmlns:a16="http://schemas.microsoft.com/office/drawing/2014/main" id="{A6A8FABA-CC63-2379-593C-E8C29BA498D2}"/>
              </a:ext>
            </a:extLst>
          </p:cNvPr>
          <p:cNvPicPr>
            <a:picLocks noGrp="1" noChangeAspect="1"/>
          </p:cNvPicPr>
          <p:nvPr>
            <p:ph sz="half" idx="2"/>
          </p:nvPr>
        </p:nvPicPr>
        <p:blipFill>
          <a:blip r:embed="rId3"/>
          <a:stretch>
            <a:fillRect/>
          </a:stretch>
        </p:blipFill>
        <p:spPr>
          <a:xfrm>
            <a:off x="8889792" y="2352578"/>
            <a:ext cx="8205995" cy="6248220"/>
          </a:xfrm>
        </p:spPr>
      </p:pic>
      <p:sp>
        <p:nvSpPr>
          <p:cNvPr id="4" name="Title 3">
            <a:extLst>
              <a:ext uri="{FF2B5EF4-FFF2-40B4-BE49-F238E27FC236}">
                <a16:creationId xmlns:a16="http://schemas.microsoft.com/office/drawing/2014/main" id="{E6700448-A280-4438-C1AD-7C2B4D3A1C78}"/>
              </a:ext>
            </a:extLst>
          </p:cNvPr>
          <p:cNvSpPr>
            <a:spLocks noGrp="1"/>
          </p:cNvSpPr>
          <p:nvPr>
            <p:ph type="title"/>
          </p:nvPr>
        </p:nvSpPr>
        <p:spPr/>
        <p:txBody>
          <a:bodyPr/>
          <a:lstStyle/>
          <a:p>
            <a:r>
              <a:rPr lang="en-US" dirty="0"/>
              <a:t>A Preliminary Linear Model</a:t>
            </a:r>
          </a:p>
        </p:txBody>
      </p:sp>
      <p:sp>
        <p:nvSpPr>
          <p:cNvPr id="7" name="TextBox 6">
            <a:extLst>
              <a:ext uri="{FF2B5EF4-FFF2-40B4-BE49-F238E27FC236}">
                <a16:creationId xmlns:a16="http://schemas.microsoft.com/office/drawing/2014/main" id="{2C0A972C-8C3B-0DDE-D609-08EB1C2B46E2}"/>
              </a:ext>
            </a:extLst>
          </p:cNvPr>
          <p:cNvSpPr txBox="1"/>
          <p:nvPr/>
        </p:nvSpPr>
        <p:spPr>
          <a:xfrm>
            <a:off x="9502142" y="8604365"/>
            <a:ext cx="1992918" cy="369332"/>
          </a:xfrm>
          <a:prstGeom prst="rect">
            <a:avLst/>
          </a:prstGeom>
          <a:noFill/>
        </p:spPr>
        <p:txBody>
          <a:bodyPr wrap="none" rtlCol="0">
            <a:spAutoFit/>
          </a:bodyPr>
          <a:lstStyle/>
          <a:p>
            <a:r>
              <a:rPr lang="en-US" dirty="0"/>
              <a:t>Taken from BDA3</a:t>
            </a:r>
          </a:p>
        </p:txBody>
      </p:sp>
    </p:spTree>
    <p:extLst>
      <p:ext uri="{BB962C8B-B14F-4D97-AF65-F5344CB8AC3E}">
        <p14:creationId xmlns:p14="http://schemas.microsoft.com/office/powerpoint/2010/main" val="394169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5010EC-B077-5A79-5D17-EAF23630558C}"/>
              </a:ext>
            </a:extLst>
          </p:cNvPr>
          <p:cNvSpPr>
            <a:spLocks noGrp="1"/>
          </p:cNvSpPr>
          <p:nvPr>
            <p:ph type="title"/>
          </p:nvPr>
        </p:nvSpPr>
        <p:spPr/>
        <p:txBody>
          <a:bodyPr/>
          <a:lstStyle/>
          <a:p>
            <a:r>
              <a:rPr lang="en-US" dirty="0"/>
              <a:t>First Analysis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421D13C-D238-8E63-AC24-4D11C446F8DD}"/>
                  </a:ext>
                </a:extLst>
              </p:cNvPr>
              <p:cNvSpPr>
                <a:spLocks noGrp="1"/>
              </p:cNvSpPr>
              <p:nvPr>
                <p:ph idx="1"/>
              </p:nvPr>
            </p:nvSpPr>
            <p:spPr/>
            <p:txBody>
              <a:bodyPr/>
              <a:lstStyle/>
              <a:p>
                <a:r>
                  <a:rPr lang="en-US" dirty="0"/>
                  <a:t>Classical regression as we discussed in Lesson 1. </a:t>
                </a:r>
              </a:p>
              <a:p>
                <a:r>
                  <a:rPr lang="en-US" dirty="0"/>
                  <a:t>Simulate Predictions:</a:t>
                </a:r>
              </a:p>
              <a:p>
                <a:pPr lvl="1"/>
                <a:r>
                  <a:rPr lang="en-US" dirty="0"/>
                  <a:t>Draw simulations from the parameters’ posterior distribution.</a:t>
                </a:r>
              </a:p>
              <a:p>
                <a:pPr lvl="1"/>
                <a:r>
                  <a:rPr lang="en-US" dirty="0"/>
                  <a:t>Apply these simulations to data from 1992,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a:t>
                </a:r>
              </a:p>
              <a:p>
                <a:pPr lvl="1"/>
                <a:r>
                  <a:rPr lang="en-US" dirty="0"/>
                  <a:t>Create a random simulation of election outcomes for each state.</a:t>
                </a:r>
              </a:p>
              <a:p>
                <a:r>
                  <a:rPr lang="en-US" dirty="0"/>
                  <a:t>Using Simulated Results:</a:t>
                </a:r>
              </a:p>
              <a:p>
                <a:pPr lvl="1"/>
                <a:r>
                  <a:rPr lang="en-US" dirty="0"/>
                  <a:t>Estimate the probability that each candidate would win.</a:t>
                </a:r>
              </a:p>
              <a:p>
                <a:pPr lvl="1"/>
                <a:r>
                  <a:rPr lang="en-US" dirty="0"/>
                  <a:t>Estimate the expected number of states each candidate would win.</a:t>
                </a:r>
              </a:p>
            </p:txBody>
          </p:sp>
        </mc:Choice>
        <mc:Fallback xmlns="">
          <p:sp>
            <p:nvSpPr>
              <p:cNvPr id="6" name="Content Placeholder 5">
                <a:extLst>
                  <a:ext uri="{FF2B5EF4-FFF2-40B4-BE49-F238E27FC236}">
                    <a16:creationId xmlns:a16="http://schemas.microsoft.com/office/drawing/2014/main" id="{2421D13C-D238-8E63-AC24-4D11C446F8DD}"/>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83163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8029-E64D-C1A0-B12F-F31EA6EB2A96}"/>
              </a:ext>
            </a:extLst>
          </p:cNvPr>
          <p:cNvSpPr>
            <a:spLocks noGrp="1"/>
          </p:cNvSpPr>
          <p:nvPr>
            <p:ph type="title"/>
          </p:nvPr>
        </p:nvSpPr>
        <p:spPr/>
        <p:txBody>
          <a:bodyPr/>
          <a:lstStyle/>
          <a:p>
            <a:r>
              <a:rPr lang="en-US" dirty="0"/>
              <a:t>Limitations of Initial Model</a:t>
            </a:r>
          </a:p>
        </p:txBody>
      </p:sp>
      <p:sp>
        <p:nvSpPr>
          <p:cNvPr id="3" name="Content Placeholder 2">
            <a:extLst>
              <a:ext uri="{FF2B5EF4-FFF2-40B4-BE49-F238E27FC236}">
                <a16:creationId xmlns:a16="http://schemas.microsoft.com/office/drawing/2014/main" id="{1C8580CD-336A-F983-AD45-8D33F89406CC}"/>
              </a:ext>
            </a:extLst>
          </p:cNvPr>
          <p:cNvSpPr>
            <a:spLocks noGrp="1"/>
          </p:cNvSpPr>
          <p:nvPr>
            <p:ph idx="1"/>
          </p:nvPr>
        </p:nvSpPr>
        <p:spPr/>
        <p:txBody>
          <a:bodyPr/>
          <a:lstStyle/>
          <a:p>
            <a:r>
              <a:rPr lang="en-US" dirty="0"/>
              <a:t>Ignores the year-by-year structure of the data.</a:t>
            </a:r>
          </a:p>
          <a:p>
            <a:r>
              <a:rPr lang="en-US" dirty="0"/>
              <a:t>Treats the data as </a:t>
            </a:r>
            <a:r>
              <a:rPr lang="en-US" b="1" u="sng" dirty="0"/>
              <a:t>flat</a:t>
            </a:r>
            <a:r>
              <a:rPr lang="en-US" dirty="0"/>
              <a:t> instead of 11 sets of 50 observations.</a:t>
            </a:r>
          </a:p>
          <a:p>
            <a:r>
              <a:rPr lang="en-US" dirty="0"/>
              <a:t>Misses that partisan support across states is not independent.</a:t>
            </a:r>
          </a:p>
          <a:p>
            <a:pPr lvl="1"/>
            <a:r>
              <a:rPr lang="en-US" dirty="0"/>
              <a:t>For example, a higher-than-expected vote share for the Democratic candidate in Massachusetts in a particular year would likely correlate with a better-than-expected performance in Utah in the same year.</a:t>
            </a:r>
          </a:p>
          <a:p>
            <a:r>
              <a:rPr lang="en-US" dirty="0"/>
              <a:t>The assumption of exchangeability among the 511 observations does not make sense, even after controlling for explanatory variables.</a:t>
            </a:r>
          </a:p>
        </p:txBody>
      </p:sp>
    </p:spTree>
    <p:extLst>
      <p:ext uri="{BB962C8B-B14F-4D97-AF65-F5344CB8AC3E}">
        <p14:creationId xmlns:p14="http://schemas.microsoft.com/office/powerpoint/2010/main" val="22514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BA59-5F14-E286-D168-EB3F83FAB750}"/>
              </a:ext>
            </a:extLst>
          </p:cNvPr>
          <p:cNvSpPr>
            <a:spLocks noGrp="1"/>
          </p:cNvSpPr>
          <p:nvPr>
            <p:ph type="title"/>
          </p:nvPr>
        </p:nvSpPr>
        <p:spPr/>
        <p:txBody>
          <a:bodyPr/>
          <a:lstStyle/>
          <a:p>
            <a:r>
              <a:rPr lang="en-US" dirty="0"/>
              <a:t>Test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EDA87B-B836-7788-B4F1-A931D8AD42F0}"/>
                  </a:ext>
                </a:extLst>
              </p:cNvPr>
              <p:cNvSpPr>
                <a:spLocks noGrp="1"/>
              </p:cNvSpPr>
              <p:nvPr>
                <p:ph idx="1"/>
              </p:nvPr>
            </p:nvSpPr>
            <p:spPr/>
            <p:txBody>
              <a:bodyPr/>
              <a:lstStyle/>
              <a:p>
                <a:r>
                  <a:rPr lang="en-US" sz="3600" dirty="0"/>
                  <a:t>Evaluating how well the model works and potential for correlation would be useful.</a:t>
                </a:r>
              </a:p>
              <a:p>
                <a:r>
                  <a:rPr lang="en-US" sz="3600" dirty="0"/>
                  <a:t>One could use methods to estimate the expected prediction error (see Math 569, Module 6). </a:t>
                </a:r>
              </a:p>
              <a:p>
                <a:r>
                  <a:rPr lang="en-US" sz="3600" dirty="0"/>
                  <a:t>They used a test variable: </a:t>
                </a:r>
                <a:r>
                  <a:rPr lang="en-US" sz="3600" i="1" dirty="0">
                    <a:solidFill>
                      <a:schemeClr val="accent2"/>
                    </a:solidFill>
                  </a:rPr>
                  <a:t>the square root of the average of the squared nationwide realized residuals for the 11 general elections in the dataset</a:t>
                </a:r>
                <a:r>
                  <a:rPr lang="en-US" sz="3600" dirty="0"/>
                  <a:t>.</a:t>
                </a:r>
              </a:p>
              <a:p>
                <a:pPr lvl="1"/>
                <a:r>
                  <a:rPr lang="en-US" dirty="0"/>
                  <a:t>Compare test variable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a14:m>
                <a:r>
                  <a:rPr lang="en-US" dirty="0"/>
                  <a:t> from the posterior simulations of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 to the hypothetical replicated values, </a:t>
                </a:r>
                <a14:m>
                  <m:oMath xmlns:m="http://schemas.openxmlformats.org/officeDocument/2006/math">
                    <m:r>
                      <a:rPr lang="en-US" i="1">
                        <a:latin typeface="Cambria Math" panose="02040503050406030204" pitchFamily="18" charset="0"/>
                      </a:rPr>
                      <m:t>𝑇</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𝑟𝑒𝑝</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oMath>
                </a14:m>
                <a:r>
                  <a:rPr lang="en-US" dirty="0"/>
                  <a:t>. (see reading)</a:t>
                </a:r>
              </a:p>
              <a:p>
                <a:r>
                  <a:rPr lang="en-US" sz="3600" dirty="0"/>
                  <a:t>Both will show the model doesn’t accurately capture the variation. </a:t>
                </a:r>
              </a:p>
            </p:txBody>
          </p:sp>
        </mc:Choice>
        <mc:Fallback xmlns="">
          <p:sp>
            <p:nvSpPr>
              <p:cNvPr id="3" name="Content Placeholder 2">
                <a:extLst>
                  <a:ext uri="{FF2B5EF4-FFF2-40B4-BE49-F238E27FC236}">
                    <a16:creationId xmlns:a16="http://schemas.microsoft.com/office/drawing/2014/main" id="{12EDA87B-B836-7788-B4F1-A931D8AD42F0}"/>
                  </a:ext>
                </a:extLst>
              </p:cNvPr>
              <p:cNvSpPr>
                <a:spLocks noGrp="1" noRot="1" noChangeAspect="1" noMove="1" noResize="1" noEditPoints="1" noAdjustHandles="1" noChangeArrowheads="1" noChangeShapeType="1" noTextEdit="1"/>
              </p:cNvSpPr>
              <p:nvPr>
                <p:ph idx="1"/>
              </p:nvPr>
            </p:nvSpPr>
            <p:spPr>
              <a:blipFill>
                <a:blip r:embed="rId3"/>
                <a:stretch>
                  <a:fillRect l="-946" t="-1289" r="-1183" b="-1289"/>
                </a:stretch>
              </a:blipFill>
            </p:spPr>
            <p:txBody>
              <a:bodyPr/>
              <a:lstStyle/>
              <a:p>
                <a:r>
                  <a:rPr lang="en-US">
                    <a:noFill/>
                  </a:rPr>
                  <a:t> </a:t>
                </a:r>
              </a:p>
            </p:txBody>
          </p:sp>
        </mc:Fallback>
      </mc:AlternateContent>
    </p:spTree>
    <p:extLst>
      <p:ext uri="{BB962C8B-B14F-4D97-AF65-F5344CB8AC3E}">
        <p14:creationId xmlns:p14="http://schemas.microsoft.com/office/powerpoint/2010/main" val="335017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a function&#10;&#10;Description automatically generated">
            <a:extLst>
              <a:ext uri="{FF2B5EF4-FFF2-40B4-BE49-F238E27FC236}">
                <a16:creationId xmlns:a16="http://schemas.microsoft.com/office/drawing/2014/main" id="{88A9CD0D-7B97-5C9C-9E08-853217EB227C}"/>
              </a:ext>
            </a:extLst>
          </p:cNvPr>
          <p:cNvPicPr>
            <a:picLocks noGrp="1" noChangeAspect="1"/>
          </p:cNvPicPr>
          <p:nvPr>
            <p:ph sz="half" idx="1"/>
          </p:nvPr>
        </p:nvPicPr>
        <p:blipFill>
          <a:blip r:embed="rId3"/>
          <a:stretch>
            <a:fillRect/>
          </a:stretch>
        </p:blipFill>
        <p:spPr>
          <a:xfrm>
            <a:off x="1538622" y="2085698"/>
            <a:ext cx="6799602" cy="6515100"/>
          </a:xfrm>
        </p:spPr>
      </p:pic>
      <p:sp>
        <p:nvSpPr>
          <p:cNvPr id="4" name="Title 3">
            <a:extLst>
              <a:ext uri="{FF2B5EF4-FFF2-40B4-BE49-F238E27FC236}">
                <a16:creationId xmlns:a16="http://schemas.microsoft.com/office/drawing/2014/main" id="{AF8F8C2A-B52D-E033-9F33-E151386033D4}"/>
              </a:ext>
            </a:extLst>
          </p:cNvPr>
          <p:cNvSpPr>
            <a:spLocks noGrp="1"/>
          </p:cNvSpPr>
          <p:nvPr>
            <p:ph type="title"/>
          </p:nvPr>
        </p:nvSpPr>
        <p:spPr/>
        <p:txBody>
          <a:bodyPr/>
          <a:lstStyle/>
          <a:p>
            <a:r>
              <a:rPr lang="en-US" dirty="0"/>
              <a:t>Linear Model versus Hierarchical Model</a:t>
            </a:r>
          </a:p>
        </p:txBody>
      </p:sp>
      <p:cxnSp>
        <p:nvCxnSpPr>
          <p:cNvPr id="12" name="Straight Arrow Connector 11">
            <a:extLst>
              <a:ext uri="{FF2B5EF4-FFF2-40B4-BE49-F238E27FC236}">
                <a16:creationId xmlns:a16="http://schemas.microsoft.com/office/drawing/2014/main" id="{C9668811-FD29-BED3-30DF-52F1BA5E505C}"/>
              </a:ext>
            </a:extLst>
          </p:cNvPr>
          <p:cNvCxnSpPr/>
          <p:nvPr/>
        </p:nvCxnSpPr>
        <p:spPr>
          <a:xfrm>
            <a:off x="2165684" y="7772400"/>
            <a:ext cx="4475748" cy="0"/>
          </a:xfrm>
          <a:prstGeom prst="straightConnector1">
            <a:avLst/>
          </a:prstGeom>
          <a:ln w="76200">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2362B14A-0AA1-77EE-BE86-5CAA941ADE76}"/>
              </a:ext>
            </a:extLst>
          </p:cNvPr>
          <p:cNvCxnSpPr>
            <a:cxnSpLocks/>
          </p:cNvCxnSpPr>
          <p:nvPr/>
        </p:nvCxnSpPr>
        <p:spPr>
          <a:xfrm flipV="1">
            <a:off x="2318084" y="6376737"/>
            <a:ext cx="0" cy="1548063"/>
          </a:xfrm>
          <a:prstGeom prst="straightConnector1">
            <a:avLst/>
          </a:prstGeom>
          <a:ln w="76200">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0FB8F231-17C4-158A-CA14-5057C0F8751C}"/>
              </a:ext>
            </a:extLst>
          </p:cNvPr>
          <p:cNvSpPr txBox="1"/>
          <p:nvPr/>
        </p:nvSpPr>
        <p:spPr>
          <a:xfrm>
            <a:off x="3164305" y="3758505"/>
            <a:ext cx="2478505" cy="1384995"/>
          </a:xfrm>
          <a:prstGeom prst="rect">
            <a:avLst/>
          </a:prstGeom>
          <a:noFill/>
        </p:spPr>
        <p:txBody>
          <a:bodyPr wrap="square" rtlCol="0">
            <a:spAutoFit/>
          </a:bodyPr>
          <a:lstStyle/>
          <a:p>
            <a:r>
              <a:rPr lang="en-US" sz="2800" b="1" dirty="0">
                <a:solidFill>
                  <a:schemeClr val="bg1"/>
                </a:solidFill>
              </a:rPr>
              <a:t>Replications look more precise</a:t>
            </a:r>
          </a:p>
        </p:txBody>
      </p:sp>
    </p:spTree>
    <p:extLst>
      <p:ext uri="{BB962C8B-B14F-4D97-AF65-F5344CB8AC3E}">
        <p14:creationId xmlns:p14="http://schemas.microsoft.com/office/powerpoint/2010/main" val="409436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807F-AA75-8289-ABFC-30F1E44E67A4}"/>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Hierarchical Linear Models</a:t>
            </a:r>
          </a:p>
        </p:txBody>
      </p:sp>
      <p:sp>
        <p:nvSpPr>
          <p:cNvPr id="3" name="Subtitle 2">
            <a:extLst>
              <a:ext uri="{FF2B5EF4-FFF2-40B4-BE49-F238E27FC236}">
                <a16:creationId xmlns:a16="http://schemas.microsoft.com/office/drawing/2014/main" id="{A1D820C0-3BC8-687A-7D56-C3951CF5E866}"/>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Shahrzad Jamshidi, PhD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937F06-DE15-9E51-6453-87C5156A2C24}"/>
                  </a:ext>
                </a:extLst>
              </p:cNvPr>
              <p:cNvSpPr>
                <a:spLocks noGrp="1"/>
              </p:cNvSpPr>
              <p:nvPr>
                <p:ph sz="half" idx="1"/>
              </p:nvPr>
            </p:nvSpPr>
            <p:spPr/>
            <p:txBody>
              <a:bodyPr>
                <a:normAutofit/>
              </a:bodyPr>
              <a:lstStyle/>
              <a:p>
                <a:r>
                  <a:rPr lang="en-US" dirty="0"/>
                  <a:t>Information on states, region, and years appears to be important. </a:t>
                </a:r>
              </a:p>
              <a:p>
                <a:r>
                  <a:rPr lang="en-US" dirty="0"/>
                  <a:t>Let </a:t>
                </a:r>
                <a14:m>
                  <m:oMath xmlns:m="http://schemas.openxmlformats.org/officeDocument/2006/math">
                    <m:r>
                      <a:rPr lang="en-US" i="1" dirty="0" smtClean="0">
                        <a:latin typeface="Cambria Math" panose="02040503050406030204" pitchFamily="18" charset="0"/>
                      </a:rPr>
                      <m:t>𝑠</m:t>
                    </m:r>
                  </m:oMath>
                </a14:m>
                <a:r>
                  <a:rPr lang="en-US" dirty="0"/>
                  <a:t> denote state, </a:t>
                </a:r>
                <a14:m>
                  <m:oMath xmlns:m="http://schemas.openxmlformats.org/officeDocument/2006/math">
                    <m:r>
                      <a:rPr lang="en-US" i="1" dirty="0" smtClean="0">
                        <a:latin typeface="Cambria Math" panose="02040503050406030204" pitchFamily="18" charset="0"/>
                      </a:rPr>
                      <m:t>𝑟</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 regions, and </a:t>
                </a:r>
                <a14:m>
                  <m:oMath xmlns:m="http://schemas.openxmlformats.org/officeDocument/2006/math">
                    <m:r>
                      <a:rPr lang="en-US" i="1" dirty="0" smtClean="0">
                        <a:latin typeface="Cambria Math" panose="02040503050406030204" pitchFamily="18" charset="0"/>
                      </a:rPr>
                      <m:t>𝑡</m:t>
                    </m:r>
                  </m:oMath>
                </a14:m>
                <a:r>
                  <a:rPr lang="en-US" dirty="0"/>
                  <a:t> years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𝑠𝑡</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𝑠𝑡</m:t>
                          </m:r>
                        </m:sub>
                      </m:sSub>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𝑟</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D5937F06-DE15-9E51-6453-87C5156A2C24}"/>
                  </a:ext>
                </a:extLst>
              </p:cNvPr>
              <p:cNvSpPr>
                <a:spLocks noGrp="1" noRot="1" noChangeAspect="1" noMove="1" noResize="1" noEditPoints="1" noAdjustHandles="1" noChangeArrowheads="1" noChangeShapeType="1" noTextEdit="1"/>
              </p:cNvSpPr>
              <p:nvPr>
                <p:ph sz="half" idx="1"/>
              </p:nvPr>
            </p:nvSpPr>
            <p:spPr>
              <a:blipFill>
                <a:blip r:embed="rId3"/>
                <a:stretch>
                  <a:fillRect l="-2310" t="-1751" r="-1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7C34F9B-D3C0-6598-C0A6-AF0899797E39}"/>
                  </a:ext>
                </a:extLst>
              </p:cNvPr>
              <p:cNvSpPr>
                <a:spLocks noGrp="1"/>
              </p:cNvSpPr>
              <p:nvPr>
                <p:ph sz="half" idx="2"/>
              </p:nvPr>
            </p:nvSpPr>
            <p:spPr/>
            <p:txBody>
              <a:bodyPr/>
              <a:lstStyle/>
              <a:p>
                <a:r>
                  <a:rPr lang="en-US" dirty="0"/>
                  <a:t>With</a:t>
                </a:r>
              </a:p>
              <a:p>
                <a:pPr lvl="1"/>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𝛿</m:t>
                            </m:r>
                          </m:sub>
                          <m:sup>
                            <m:r>
                              <a:rPr lang="en-US" i="1">
                                <a:latin typeface="Cambria Math" panose="02040503050406030204" pitchFamily="18" charset="0"/>
                                <a:ea typeface="Cambria Math" panose="02040503050406030204" pitchFamily="18" charset="0"/>
                              </a:rPr>
                              <m:t>2</m:t>
                            </m:r>
                          </m:sup>
                        </m:sSubSup>
                      </m:e>
                    </m:d>
                  </m:oMath>
                </a14:m>
                <a:r>
                  <a:rPr lang="en-US" dirty="0"/>
                  <a:t> and</a:t>
                </a:r>
                <a:r>
                  <a:rPr lang="en-US" dirty="0">
                    <a:ea typeface="Cambria Math" panose="02040503050406030204" pitchFamily="18" charset="0"/>
                  </a:rPr>
                  <a:t> </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𝑟</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(0,</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oMath>
                </a14:m>
                <a:r>
                  <a:rPr lang="en-US" dirty="0"/>
                  <a:t> </a:t>
                </a:r>
              </a:p>
              <a:p>
                <a:pPr lvl="2"/>
                <a:r>
                  <a:rPr lang="en-US" dirty="0"/>
                  <a:t>where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a14:m>
                <a:r>
                  <a:rPr lang="en-US" dirty="0"/>
                  <a:t> for the South and </a:t>
                </a:r>
              </a:p>
              <a:p>
                <a:pPr lvl="2"/>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oMath>
                </a14:m>
                <a:r>
                  <a:rPr lang="en-US" dirty="0"/>
                  <a:t> for everywhere else. </a:t>
                </a:r>
              </a:p>
              <a:p>
                <a:r>
                  <a:rPr lang="en-US" dirty="0"/>
                  <a:t>Uniform hyperprior on </a:t>
                </a:r>
                <a14:m>
                  <m:oMath xmlns:m="http://schemas.openxmlformats.org/officeDocument/2006/math">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𝛿</m:t>
                        </m:r>
                      </m:sub>
                      <m:sup>
                        <m:r>
                          <a:rPr lang="en-US" i="1">
                            <a:latin typeface="Cambria Math" panose="02040503050406030204" pitchFamily="18" charset="0"/>
                            <a:ea typeface="Cambria Math" panose="02040503050406030204" pitchFamily="18" charset="0"/>
                          </a:rPr>
                          <m:t>2</m:t>
                        </m:r>
                      </m:sup>
                    </m:sSubSup>
                    <m:r>
                      <a:rPr lang="en-US" b="0" i="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a14:m>
                <a:r>
                  <a:rPr lang="en-US" dirty="0"/>
                  <a:t>.</a:t>
                </a:r>
              </a:p>
              <a:p>
                <a:endParaRPr lang="en-US" dirty="0"/>
              </a:p>
            </p:txBody>
          </p:sp>
        </mc:Choice>
        <mc:Fallback xmlns="">
          <p:sp>
            <p:nvSpPr>
              <p:cNvPr id="4" name="Content Placeholder 3">
                <a:extLst>
                  <a:ext uri="{FF2B5EF4-FFF2-40B4-BE49-F238E27FC236}">
                    <a16:creationId xmlns:a16="http://schemas.microsoft.com/office/drawing/2014/main" id="{47C34F9B-D3C0-6598-C0A6-AF0899797E39}"/>
                  </a:ext>
                </a:extLst>
              </p:cNvPr>
              <p:cNvSpPr>
                <a:spLocks noGrp="1" noRot="1" noChangeAspect="1" noMove="1" noResize="1" noEditPoints="1" noAdjustHandles="1" noChangeArrowheads="1" noChangeShapeType="1" noTextEdit="1"/>
              </p:cNvSpPr>
              <p:nvPr>
                <p:ph sz="half" idx="2"/>
              </p:nvPr>
            </p:nvSpPr>
            <p:spPr>
              <a:blipFill>
                <a:blip r:embed="rId4"/>
                <a:stretch>
                  <a:fillRect l="-2310" t="-1751"/>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5D0BB691-3E80-91CA-EB2B-B2B936733AF4}"/>
              </a:ext>
            </a:extLst>
          </p:cNvPr>
          <p:cNvSpPr>
            <a:spLocks noGrp="1"/>
          </p:cNvSpPr>
          <p:nvPr>
            <p:ph type="title"/>
          </p:nvPr>
        </p:nvSpPr>
        <p:spPr/>
        <p:txBody>
          <a:bodyPr/>
          <a:lstStyle/>
          <a:p>
            <a:r>
              <a:rPr lang="en-US" dirty="0"/>
              <a:t>Defining the Hierarchical Model</a:t>
            </a:r>
          </a:p>
        </p:txBody>
      </p:sp>
    </p:spTree>
    <p:extLst>
      <p:ext uri="{BB962C8B-B14F-4D97-AF65-F5344CB8AC3E}">
        <p14:creationId xmlns:p14="http://schemas.microsoft.com/office/powerpoint/2010/main" val="307709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FF69-799A-FAF5-3F3A-2F2399F977A2}"/>
              </a:ext>
            </a:extLst>
          </p:cNvPr>
          <p:cNvSpPr>
            <a:spLocks noGrp="1"/>
          </p:cNvSpPr>
          <p:nvPr>
            <p:ph type="title"/>
          </p:nvPr>
        </p:nvSpPr>
        <p:spPr/>
        <p:txBody>
          <a:bodyPr/>
          <a:lstStyle/>
          <a:p>
            <a:r>
              <a:rPr lang="en-US" dirty="0"/>
              <a:t>Forecasting with the Hierarchical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ACE834-7B4E-15E8-D538-E5E31672301F}"/>
                  </a:ext>
                </a:extLst>
              </p:cNvPr>
              <p:cNvSpPr>
                <a:spLocks noGrp="1"/>
              </p:cNvSpPr>
              <p:nvPr>
                <p:ph idx="1"/>
              </p:nvPr>
            </p:nvSpPr>
            <p:spPr/>
            <p:txBody>
              <a:bodyPr/>
              <a:lstStyle/>
              <a:p>
                <a:r>
                  <a:rPr lang="en-US" dirty="0"/>
                  <a:t>Predictive inference is more subtle for a hierarchical model than a classical regression model. </a:t>
                </a:r>
              </a:p>
              <a:p>
                <a:r>
                  <a:rPr lang="en-US" dirty="0"/>
                  <a:t>Simulate their values from their posterior (predictive) distribution:</a:t>
                </a:r>
              </a:p>
              <a:p>
                <a:pPr lvl="1"/>
                <a:r>
                  <a:rPr lang="en-US" dirty="0"/>
                  <a:t>Coefficient for the year indicator is drawn as </a:t>
                </a:r>
                <a14:m>
                  <m:oMath xmlns:m="http://schemas.openxmlformats.org/officeDocument/2006/math">
                    <m:r>
                      <a:rPr lang="en-US" i="1" smtClean="0">
                        <a:latin typeface="Cambria Math" panose="02040503050406030204" pitchFamily="18" charset="0"/>
                        <a:ea typeface="Cambria Math" panose="02040503050406030204" pitchFamily="18" charset="0"/>
                      </a:rPr>
                      <m:t>𝑁</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𝛿</m:t>
                            </m:r>
                          </m:sub>
                          <m:sup>
                            <m:r>
                              <a:rPr lang="en-US" i="1">
                                <a:latin typeface="Cambria Math" panose="02040503050406030204" pitchFamily="18" charset="0"/>
                                <a:ea typeface="Cambria Math" panose="02040503050406030204" pitchFamily="18" charset="0"/>
                              </a:rPr>
                              <m:t>2</m:t>
                            </m:r>
                          </m:sup>
                        </m:sSubSup>
                      </m:e>
                    </m:d>
                  </m:oMath>
                </a14:m>
                <a:r>
                  <a:rPr lang="en-US" dirty="0"/>
                  <a:t>.</a:t>
                </a:r>
              </a:p>
              <a:p>
                <a:pPr lvl="1"/>
                <a:r>
                  <a:rPr lang="en-US" dirty="0"/>
                  <a:t>Non-South region × year coefficients are drawn as </a:t>
                </a:r>
                <a14:m>
                  <m:oMath xmlns:m="http://schemas.openxmlformats.org/officeDocument/2006/math">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South × year coefficient is drawn as </a:t>
                </a:r>
                <a14:m>
                  <m:oMath xmlns:m="http://schemas.openxmlformats.org/officeDocument/2006/math">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Use the values </a:t>
                </a:r>
                <a14:m>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𝛿</m:t>
                        </m:r>
                      </m:sub>
                      <m:sup>
                        <m:r>
                          <a:rPr lang="en-US" i="1">
                            <a:latin typeface="Cambria Math" panose="02040503050406030204" pitchFamily="18" charset="0"/>
                            <a:ea typeface="Cambria Math" panose="02040503050406030204" pitchFamily="18" charset="0"/>
                          </a:rPr>
                          <m:t>2</m:t>
                        </m:r>
                      </m:sup>
                    </m:sSubSup>
                    <m:r>
                      <a:rPr lang="en-US" b="0" i="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 </m:t>
                    </m:r>
                  </m:oMath>
                </a14:m>
                <a:r>
                  <a:rPr lang="en-US" dirty="0"/>
                  <a:t>drawn from the posterior simulation.</a:t>
                </a:r>
              </a:p>
            </p:txBody>
          </p:sp>
        </mc:Choice>
        <mc:Fallback xmlns="">
          <p:sp>
            <p:nvSpPr>
              <p:cNvPr id="3" name="Content Placeholder 2">
                <a:extLst>
                  <a:ext uri="{FF2B5EF4-FFF2-40B4-BE49-F238E27FC236}">
                    <a16:creationId xmlns:a16="http://schemas.microsoft.com/office/drawing/2014/main" id="{EFACE834-7B4E-15E8-D538-E5E31672301F}"/>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37136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232D-8363-2BC4-48E8-D0B8F839B452}"/>
              </a:ext>
            </a:extLst>
          </p:cNvPr>
          <p:cNvSpPr>
            <a:spLocks noGrp="1"/>
          </p:cNvSpPr>
          <p:nvPr>
            <p:ph type="title"/>
          </p:nvPr>
        </p:nvSpPr>
        <p:spPr/>
        <p:txBody>
          <a:bodyPr/>
          <a:lstStyle/>
          <a:p>
            <a:r>
              <a:rPr lang="en-US" dirty="0"/>
              <a:t>Fitting the Model &amp;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D33E51-D8A1-4BB9-F99F-D4D35AE33BB0}"/>
                  </a:ext>
                </a:extLst>
              </p:cNvPr>
              <p:cNvSpPr>
                <a:spLocks noGrp="1"/>
              </p:cNvSpPr>
              <p:nvPr>
                <p:ph idx="1"/>
              </p:nvPr>
            </p:nvSpPr>
            <p:spPr/>
            <p:txBody>
              <a:bodyPr>
                <a:normAutofit/>
              </a:bodyPr>
              <a:lstStyle/>
              <a:p>
                <a:r>
                  <a:rPr lang="en-US" dirty="0"/>
                  <a:t>The EM algorithm and the Gibbs sampler to obtain draws of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𝛿</m:t>
                        </m:r>
                      </m:sub>
                      <m:sup>
                        <m:r>
                          <a:rPr lang="en-US" i="1">
                            <a:latin typeface="Cambria Math" panose="02040503050406030204" pitchFamily="18" charset="0"/>
                            <a:ea typeface="Cambria Math" panose="02040503050406030204" pitchFamily="18" charset="0"/>
                          </a:rPr>
                          <m:t>2</m:t>
                        </m:r>
                      </m:sup>
                    </m:sSubSup>
                    <m:r>
                      <a:rPr lang="en-US" b="0" i="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oMath>
                </a14:m>
                <a:r>
                  <a:rPr lang="en-US" dirty="0"/>
                  <a:t> from the posterior distribution. </a:t>
                </a:r>
              </a:p>
              <a:p>
                <a:pPr lvl="1"/>
                <a:r>
                  <a:rPr lang="en-US" dirty="0"/>
                  <a:t>The EM algorithm is an alternative iterative algorithm to find the MLE in models with incomplete or latent variables. (See reading)</a:t>
                </a:r>
              </a:p>
              <a:p>
                <a:r>
                  <a:rPr lang="en-US" dirty="0"/>
                  <a:t>Using the same test variables designed earlier, we get a model better able to capture the variability.</a:t>
                </a:r>
              </a:p>
              <a:p>
                <a:pPr lvl="1"/>
                <a:r>
                  <a:rPr lang="en-US" dirty="0"/>
                  <a:t>The precision on replicated data is on par with the precision on actual data.</a:t>
                </a:r>
              </a:p>
            </p:txBody>
          </p:sp>
        </mc:Choice>
        <mc:Fallback xmlns="">
          <p:sp>
            <p:nvSpPr>
              <p:cNvPr id="3" name="Content Placeholder 2">
                <a:extLst>
                  <a:ext uri="{FF2B5EF4-FFF2-40B4-BE49-F238E27FC236}">
                    <a16:creationId xmlns:a16="http://schemas.microsoft.com/office/drawing/2014/main" id="{DBD33E51-D8A1-4BB9-F99F-D4D35AE33BB0}"/>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170276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069EC-599E-6D7F-1C68-3E5E1DEAF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0B583-D1D8-2AF5-ABCF-4CB523F4E1EF}"/>
              </a:ext>
            </a:extLst>
          </p:cNvPr>
          <p:cNvSpPr>
            <a:spLocks noGrp="1"/>
          </p:cNvSpPr>
          <p:nvPr>
            <p:ph type="title"/>
          </p:nvPr>
        </p:nvSpPr>
        <p:spPr/>
        <p:txBody>
          <a:bodyPr/>
          <a:lstStyle/>
          <a:p>
            <a:r>
              <a:rPr lang="en-US" altLang="zh-CN" dirty="0"/>
              <a:t>Summary</a:t>
            </a:r>
            <a:endParaRPr lang="en-US" dirty="0"/>
          </a:p>
        </p:txBody>
      </p:sp>
      <p:pic>
        <p:nvPicPr>
          <p:cNvPr id="6" name="Picture 5">
            <a:extLst>
              <a:ext uri="{FF2B5EF4-FFF2-40B4-BE49-F238E27FC236}">
                <a16:creationId xmlns:a16="http://schemas.microsoft.com/office/drawing/2014/main" id="{FBC3E2D6-66BA-F2A7-6E71-A94738D25564}"/>
              </a:ext>
            </a:extLst>
          </p:cNvPr>
          <p:cNvPicPr>
            <a:picLocks noChangeAspect="1"/>
          </p:cNvPicPr>
          <p:nvPr/>
        </p:nvPicPr>
        <p:blipFill>
          <a:blip r:embed="rId3"/>
          <a:stretch>
            <a:fillRect/>
          </a:stretch>
        </p:blipFill>
        <p:spPr>
          <a:xfrm>
            <a:off x="228647" y="1712799"/>
            <a:ext cx="8575876" cy="8412836"/>
          </a:xfrm>
          <a:prstGeom prst="rect">
            <a:avLst/>
          </a:prstGeom>
        </p:spPr>
      </p:pic>
      <p:pic>
        <p:nvPicPr>
          <p:cNvPr id="8" name="Picture 7">
            <a:extLst>
              <a:ext uri="{FF2B5EF4-FFF2-40B4-BE49-F238E27FC236}">
                <a16:creationId xmlns:a16="http://schemas.microsoft.com/office/drawing/2014/main" id="{C704FAF9-6954-EA0F-6E7A-106F673178AA}"/>
              </a:ext>
            </a:extLst>
          </p:cNvPr>
          <p:cNvPicPr>
            <a:picLocks noChangeAspect="1"/>
          </p:cNvPicPr>
          <p:nvPr/>
        </p:nvPicPr>
        <p:blipFill>
          <a:blip r:embed="rId4"/>
          <a:stretch>
            <a:fillRect/>
          </a:stretch>
        </p:blipFill>
        <p:spPr>
          <a:xfrm>
            <a:off x="8804523" y="1712799"/>
            <a:ext cx="8601374" cy="6861402"/>
          </a:xfrm>
          <a:prstGeom prst="rect">
            <a:avLst/>
          </a:prstGeom>
        </p:spPr>
      </p:pic>
    </p:spTree>
    <p:extLst>
      <p:ext uri="{BB962C8B-B14F-4D97-AF65-F5344CB8AC3E}">
        <p14:creationId xmlns:p14="http://schemas.microsoft.com/office/powerpoint/2010/main" val="696168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a function&#10;&#10;Description automatically generated">
            <a:extLst>
              <a:ext uri="{FF2B5EF4-FFF2-40B4-BE49-F238E27FC236}">
                <a16:creationId xmlns:a16="http://schemas.microsoft.com/office/drawing/2014/main" id="{88A9CD0D-7B97-5C9C-9E08-853217EB227C}"/>
              </a:ext>
            </a:extLst>
          </p:cNvPr>
          <p:cNvPicPr>
            <a:picLocks noGrp="1" noChangeAspect="1"/>
          </p:cNvPicPr>
          <p:nvPr>
            <p:ph sz="half" idx="1"/>
          </p:nvPr>
        </p:nvPicPr>
        <p:blipFill>
          <a:blip r:embed="rId3"/>
          <a:stretch>
            <a:fillRect/>
          </a:stretch>
        </p:blipFill>
        <p:spPr>
          <a:xfrm>
            <a:off x="1538622" y="2085698"/>
            <a:ext cx="6799602" cy="6515100"/>
          </a:xfrm>
        </p:spPr>
      </p:pic>
      <p:pic>
        <p:nvPicPr>
          <p:cNvPr id="10" name="Content Placeholder 9" descr="A graph with a dot pattern&#10;&#10;Description automatically generated with medium confidence">
            <a:extLst>
              <a:ext uri="{FF2B5EF4-FFF2-40B4-BE49-F238E27FC236}">
                <a16:creationId xmlns:a16="http://schemas.microsoft.com/office/drawing/2014/main" id="{ADC179FA-BACE-9C46-DA3F-10449F2B6572}"/>
              </a:ext>
            </a:extLst>
          </p:cNvPr>
          <p:cNvPicPr>
            <a:picLocks noGrp="1" noChangeAspect="1"/>
          </p:cNvPicPr>
          <p:nvPr>
            <p:ph sz="half" idx="2"/>
          </p:nvPr>
        </p:nvPicPr>
        <p:blipFill>
          <a:blip r:embed="rId4"/>
          <a:stretch>
            <a:fillRect/>
          </a:stretch>
        </p:blipFill>
        <p:spPr>
          <a:xfrm>
            <a:off x="9925126" y="2085698"/>
            <a:ext cx="6824251" cy="6504817"/>
          </a:xfrm>
        </p:spPr>
      </p:pic>
      <p:sp>
        <p:nvSpPr>
          <p:cNvPr id="4" name="Title 3">
            <a:extLst>
              <a:ext uri="{FF2B5EF4-FFF2-40B4-BE49-F238E27FC236}">
                <a16:creationId xmlns:a16="http://schemas.microsoft.com/office/drawing/2014/main" id="{AF8F8C2A-B52D-E033-9F33-E151386033D4}"/>
              </a:ext>
            </a:extLst>
          </p:cNvPr>
          <p:cNvSpPr>
            <a:spLocks noGrp="1"/>
          </p:cNvSpPr>
          <p:nvPr>
            <p:ph type="title"/>
          </p:nvPr>
        </p:nvSpPr>
        <p:spPr/>
        <p:txBody>
          <a:bodyPr/>
          <a:lstStyle/>
          <a:p>
            <a:r>
              <a:rPr lang="en-US" dirty="0"/>
              <a:t>Linear Model versus Hierarchical Model</a:t>
            </a:r>
          </a:p>
        </p:txBody>
      </p:sp>
      <p:cxnSp>
        <p:nvCxnSpPr>
          <p:cNvPr id="12" name="Straight Arrow Connector 11">
            <a:extLst>
              <a:ext uri="{FF2B5EF4-FFF2-40B4-BE49-F238E27FC236}">
                <a16:creationId xmlns:a16="http://schemas.microsoft.com/office/drawing/2014/main" id="{C9668811-FD29-BED3-30DF-52F1BA5E505C}"/>
              </a:ext>
            </a:extLst>
          </p:cNvPr>
          <p:cNvCxnSpPr/>
          <p:nvPr/>
        </p:nvCxnSpPr>
        <p:spPr>
          <a:xfrm>
            <a:off x="2165684" y="7772400"/>
            <a:ext cx="4475748" cy="0"/>
          </a:xfrm>
          <a:prstGeom prst="straightConnector1">
            <a:avLst/>
          </a:prstGeom>
          <a:ln w="76200">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2362B14A-0AA1-77EE-BE86-5CAA941ADE76}"/>
              </a:ext>
            </a:extLst>
          </p:cNvPr>
          <p:cNvCxnSpPr>
            <a:cxnSpLocks/>
          </p:cNvCxnSpPr>
          <p:nvPr/>
        </p:nvCxnSpPr>
        <p:spPr>
          <a:xfrm flipV="1">
            <a:off x="2318084" y="6376737"/>
            <a:ext cx="0" cy="1548063"/>
          </a:xfrm>
          <a:prstGeom prst="straightConnector1">
            <a:avLst/>
          </a:prstGeom>
          <a:ln w="76200">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0FB8F231-17C4-158A-CA14-5057C0F8751C}"/>
              </a:ext>
            </a:extLst>
          </p:cNvPr>
          <p:cNvSpPr txBox="1"/>
          <p:nvPr/>
        </p:nvSpPr>
        <p:spPr>
          <a:xfrm>
            <a:off x="3164305" y="3758505"/>
            <a:ext cx="2478505" cy="1384995"/>
          </a:xfrm>
          <a:prstGeom prst="rect">
            <a:avLst/>
          </a:prstGeom>
          <a:noFill/>
        </p:spPr>
        <p:txBody>
          <a:bodyPr wrap="square" rtlCol="0">
            <a:spAutoFit/>
          </a:bodyPr>
          <a:lstStyle/>
          <a:p>
            <a:r>
              <a:rPr lang="en-US" sz="2800" b="1" dirty="0">
                <a:solidFill>
                  <a:schemeClr val="bg1"/>
                </a:solidFill>
              </a:rPr>
              <a:t>Replications look more precise</a:t>
            </a:r>
          </a:p>
        </p:txBody>
      </p:sp>
      <p:cxnSp>
        <p:nvCxnSpPr>
          <p:cNvPr id="16" name="Straight Arrow Connector 15">
            <a:extLst>
              <a:ext uri="{FF2B5EF4-FFF2-40B4-BE49-F238E27FC236}">
                <a16:creationId xmlns:a16="http://schemas.microsoft.com/office/drawing/2014/main" id="{1616A483-CB46-85A4-677F-5D84FDAAA8C8}"/>
              </a:ext>
            </a:extLst>
          </p:cNvPr>
          <p:cNvCxnSpPr>
            <a:cxnSpLocks/>
          </p:cNvCxnSpPr>
          <p:nvPr/>
        </p:nvCxnSpPr>
        <p:spPr>
          <a:xfrm flipV="1">
            <a:off x="10796340" y="6360696"/>
            <a:ext cx="0" cy="1548063"/>
          </a:xfrm>
          <a:prstGeom prst="straightConnector1">
            <a:avLst/>
          </a:prstGeom>
          <a:ln w="76200">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6EFB720-6195-B7F2-D2F0-B605FC0E43D5}"/>
              </a:ext>
            </a:extLst>
          </p:cNvPr>
          <p:cNvCxnSpPr>
            <a:cxnSpLocks/>
          </p:cNvCxnSpPr>
          <p:nvPr/>
        </p:nvCxnSpPr>
        <p:spPr>
          <a:xfrm>
            <a:off x="10515604" y="7652085"/>
            <a:ext cx="1684418" cy="0"/>
          </a:xfrm>
          <a:prstGeom prst="straightConnector1">
            <a:avLst/>
          </a:prstGeom>
          <a:ln w="76200">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6296020-493E-E9E5-8452-02B8B612A616}"/>
              </a:ext>
            </a:extLst>
          </p:cNvPr>
          <p:cNvSpPr txBox="1"/>
          <p:nvPr/>
        </p:nvSpPr>
        <p:spPr>
          <a:xfrm>
            <a:off x="11570368" y="3237137"/>
            <a:ext cx="2478505" cy="1384995"/>
          </a:xfrm>
          <a:prstGeom prst="rect">
            <a:avLst/>
          </a:prstGeom>
          <a:noFill/>
        </p:spPr>
        <p:txBody>
          <a:bodyPr wrap="square" rtlCol="0">
            <a:spAutoFit/>
          </a:bodyPr>
          <a:lstStyle/>
          <a:p>
            <a:r>
              <a:rPr lang="en-US" sz="2800" b="1" dirty="0">
                <a:solidFill>
                  <a:schemeClr val="bg1"/>
                </a:solidFill>
              </a:rPr>
              <a:t>Replications similar to real data</a:t>
            </a:r>
          </a:p>
        </p:txBody>
      </p:sp>
    </p:spTree>
    <p:extLst>
      <p:ext uri="{BB962C8B-B14F-4D97-AF65-F5344CB8AC3E}">
        <p14:creationId xmlns:p14="http://schemas.microsoft.com/office/powerpoint/2010/main" val="94007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FFA0471-3874-A9FC-EBC2-C0B9BF3912D2}"/>
              </a:ext>
            </a:extLst>
          </p:cNvPr>
          <p:cNvSpPr>
            <a:spLocks noGrp="1"/>
          </p:cNvSpPr>
          <p:nvPr>
            <p:ph sz="half" idx="1"/>
          </p:nvPr>
        </p:nvSpPr>
        <p:spPr/>
        <p:txBody>
          <a:bodyPr/>
          <a:lstStyle/>
          <a:p>
            <a:r>
              <a:rPr lang="en-US" dirty="0"/>
              <a:t>When applied to data from 1992, the model yields state-by-state predictions, with a forecasted 85% probability that the Democrats would win the national electoral vote total. The forecasts for individual states have predictive standard errors between 5% and 6%.</a:t>
            </a:r>
          </a:p>
        </p:txBody>
      </p:sp>
      <p:pic>
        <p:nvPicPr>
          <p:cNvPr id="8" name="Content Placeholder 7" descr="A map of the united states&#10;&#10;Description automatically generated">
            <a:extLst>
              <a:ext uri="{FF2B5EF4-FFF2-40B4-BE49-F238E27FC236}">
                <a16:creationId xmlns:a16="http://schemas.microsoft.com/office/drawing/2014/main" id="{B3AC791A-8927-F150-CF7A-417282366AD4}"/>
              </a:ext>
            </a:extLst>
          </p:cNvPr>
          <p:cNvPicPr>
            <a:picLocks noGrp="1" noChangeAspect="1"/>
          </p:cNvPicPr>
          <p:nvPr>
            <p:ph sz="half" idx="2"/>
          </p:nvPr>
        </p:nvPicPr>
        <p:blipFill>
          <a:blip r:embed="rId2"/>
          <a:stretch>
            <a:fillRect/>
          </a:stretch>
        </p:blipFill>
        <p:spPr>
          <a:xfrm>
            <a:off x="8779510" y="2725152"/>
            <a:ext cx="8696280" cy="4836695"/>
          </a:xfrm>
        </p:spPr>
      </p:pic>
      <p:sp>
        <p:nvSpPr>
          <p:cNvPr id="4" name="Title 3">
            <a:extLst>
              <a:ext uri="{FF2B5EF4-FFF2-40B4-BE49-F238E27FC236}">
                <a16:creationId xmlns:a16="http://schemas.microsoft.com/office/drawing/2014/main" id="{3136B785-ABE7-0A44-25AD-BB124D7409C1}"/>
              </a:ext>
            </a:extLst>
          </p:cNvPr>
          <p:cNvSpPr>
            <a:spLocks noGrp="1"/>
          </p:cNvSpPr>
          <p:nvPr>
            <p:ph type="title"/>
          </p:nvPr>
        </p:nvSpPr>
        <p:spPr/>
        <p:txBody>
          <a:bodyPr/>
          <a:lstStyle/>
          <a:p>
            <a:r>
              <a:rPr lang="en-US" dirty="0"/>
              <a:t>Results</a:t>
            </a:r>
          </a:p>
        </p:txBody>
      </p:sp>
      <p:sp>
        <p:nvSpPr>
          <p:cNvPr id="9" name="TextBox 8">
            <a:extLst>
              <a:ext uri="{FF2B5EF4-FFF2-40B4-BE49-F238E27FC236}">
                <a16:creationId xmlns:a16="http://schemas.microsoft.com/office/drawing/2014/main" id="{62482235-EE38-2223-A145-F7762BB96659}"/>
              </a:ext>
            </a:extLst>
          </p:cNvPr>
          <p:cNvSpPr txBox="1"/>
          <p:nvPr/>
        </p:nvSpPr>
        <p:spPr>
          <a:xfrm>
            <a:off x="8779510" y="7561847"/>
            <a:ext cx="2963311" cy="369332"/>
          </a:xfrm>
          <a:prstGeom prst="rect">
            <a:avLst/>
          </a:prstGeom>
          <a:noFill/>
        </p:spPr>
        <p:txBody>
          <a:bodyPr wrap="square" rtlCol="0">
            <a:spAutoFit/>
          </a:bodyPr>
          <a:lstStyle/>
          <a:p>
            <a:r>
              <a:rPr lang="en-US" dirty="0"/>
              <a:t>Taken from BDA3</a:t>
            </a:r>
          </a:p>
        </p:txBody>
      </p:sp>
    </p:spTree>
    <p:extLst>
      <p:ext uri="{BB962C8B-B14F-4D97-AF65-F5344CB8AC3E}">
        <p14:creationId xmlns:p14="http://schemas.microsoft.com/office/powerpoint/2010/main" val="4203426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65F1C9-3A45-75C9-4D84-842BA65C1537}"/>
              </a:ext>
            </a:extLst>
          </p:cNvPr>
          <p:cNvSpPr>
            <a:spLocks noGrp="1"/>
          </p:cNvSpPr>
          <p:nvPr>
            <p:ph type="title"/>
          </p:nvPr>
        </p:nvSpPr>
        <p:spPr/>
        <p:txBody>
          <a:bodyPr/>
          <a:lstStyle/>
          <a:p>
            <a:r>
              <a:rPr lang="en-US" dirty="0"/>
              <a:t>Generalization of Hierarchical Linear Models</a:t>
            </a:r>
          </a:p>
        </p:txBody>
      </p:sp>
      <p:sp>
        <p:nvSpPr>
          <p:cNvPr id="6" name="Content Placeholder 5">
            <a:extLst>
              <a:ext uri="{FF2B5EF4-FFF2-40B4-BE49-F238E27FC236}">
                <a16:creationId xmlns:a16="http://schemas.microsoft.com/office/drawing/2014/main" id="{067FD0AE-D25A-206E-19E4-F056C39E73CB}"/>
              </a:ext>
            </a:extLst>
          </p:cNvPr>
          <p:cNvSpPr>
            <a:spLocks noGrp="1"/>
          </p:cNvSpPr>
          <p:nvPr>
            <p:ph idx="1"/>
          </p:nvPr>
        </p:nvSpPr>
        <p:spPr/>
        <p:txBody>
          <a:bodyPr/>
          <a:lstStyle/>
          <a:p>
            <a:r>
              <a:rPr lang="en-US" dirty="0"/>
              <a:t>Models can be extended to more levels of parameters, representing additional structure.</a:t>
            </a:r>
          </a:p>
          <a:p>
            <a:r>
              <a:rPr lang="en-US" dirty="0"/>
              <a:t>Examples: </a:t>
            </a:r>
          </a:p>
          <a:p>
            <a:pPr lvl="1"/>
            <a:r>
              <a:rPr lang="en-US" dirty="0"/>
              <a:t>Educational achievement study where class-level effects depend on school district or state features.</a:t>
            </a:r>
          </a:p>
          <a:p>
            <a:pPr lvl="1"/>
            <a:r>
              <a:rPr lang="en-US" dirty="0"/>
              <a:t>Extending the election forecasting model to account for year-by-year errors using trends over time.</a:t>
            </a:r>
          </a:p>
        </p:txBody>
      </p:sp>
    </p:spTree>
    <p:extLst>
      <p:ext uri="{BB962C8B-B14F-4D97-AF65-F5344CB8AC3E}">
        <p14:creationId xmlns:p14="http://schemas.microsoft.com/office/powerpoint/2010/main" val="66613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325F-4A0A-E5FE-D50C-A86A0EC8A7E8}"/>
              </a:ext>
            </a:extLst>
          </p:cNvPr>
          <p:cNvSpPr>
            <a:spLocks noGrp="1"/>
          </p:cNvSpPr>
          <p:nvPr>
            <p:ph type="title"/>
          </p:nvPr>
        </p:nvSpPr>
        <p:spPr/>
        <p:txBody>
          <a:bodyPr/>
          <a:lstStyle/>
          <a:p>
            <a:r>
              <a:rPr lang="en-US" dirty="0"/>
              <a:t>General Three-Level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BDD271-877B-4B54-AC2F-AE36D419E60D}"/>
                  </a:ext>
                </a:extLst>
              </p:cNvPr>
              <p:cNvSpPr>
                <a:spLocks noGrp="1"/>
              </p:cNvSpPr>
              <p:nvPr>
                <p:ph idx="1"/>
              </p:nvPr>
            </p:nvSpPr>
            <p:spPr/>
            <p:txBody>
              <a:bodyPr/>
              <a:lstStyle/>
              <a:p>
                <a:r>
                  <a:rPr lang="en-US" dirty="0"/>
                  <a:t>Likelihood: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𝑦</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dirty="0">
                          <a:latin typeface="Cambria Math" panose="02040503050406030204" pitchFamily="18" charset="0"/>
                          <a:ea typeface="Cambria Math" panose="02040503050406030204" pitchFamily="18" charset="0"/>
                        </a:rPr>
                        <m:t>𝛽</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m:rPr>
                              <m:sty m:val="p"/>
                            </m:rPr>
                            <a:rPr lang="en-US" b="0" i="0" dirty="0" smtClean="0">
                              <a:latin typeface="Cambria Math" panose="02040503050406030204" pitchFamily="18" charset="0"/>
                              <a:ea typeface="Cambria Math" panose="02040503050406030204" pitchFamily="18" charset="0"/>
                            </a:rPr>
                            <m:t>Σ</m:t>
                          </m:r>
                        </m:e>
                        <m:sub>
                          <m:r>
                            <a:rPr lang="en-US" b="0" i="1" dirty="0" smtClean="0">
                              <a:latin typeface="Cambria Math" panose="02040503050406030204" pitchFamily="18" charset="0"/>
                              <a:ea typeface="Cambria Math" panose="02040503050406030204" pitchFamily="18" charset="0"/>
                            </a:rPr>
                            <m:t>𝑦</m:t>
                          </m:r>
                        </m:sub>
                      </m:sSub>
                      <m:r>
                        <a:rPr lang="en-US" b="0" i="1" dirty="0" smtClean="0">
                          <a:latin typeface="Cambria Math" panose="02040503050406030204" pitchFamily="18" charset="0"/>
                          <a:ea typeface="Cambria Math" panose="02040503050406030204" pitchFamily="18" charset="0"/>
                        </a:rPr>
                        <m:t>)</m:t>
                      </m:r>
                    </m:oMath>
                  </m:oMathPara>
                </a14:m>
                <a:endParaRPr lang="en-US" dirty="0"/>
              </a:p>
              <a:p>
                <a:r>
                  <a:rPr lang="en-US" dirty="0"/>
                  <a:t>Population distribution: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𝛽</m:t>
                              </m:r>
                            </m:sub>
                          </m:sSub>
                          <m:r>
                            <a:rPr lang="en-US" b="0"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𝛼</m:t>
                          </m:r>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b="0" i="1" smtClean="0">
                                  <a:latin typeface="Cambria Math" panose="02040503050406030204" pitchFamily="18" charset="0"/>
                                </a:rPr>
                                <m:t>𝛽</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𝛽</m:t>
                          </m:r>
                        </m:sub>
                      </m:sSub>
                      <m:r>
                        <a:rPr lang="en-US" b="0" i="1" smtClean="0">
                          <a:latin typeface="Cambria Math" panose="02040503050406030204" pitchFamily="18" charset="0"/>
                          <a:ea typeface="Cambria Math" panose="02040503050406030204" pitchFamily="18" charset="0"/>
                        </a:rPr>
                        <m:t>𝛼</m:t>
                      </m:r>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m:rPr>
                              <m:sty m:val="p"/>
                            </m:rPr>
                            <a:rPr lang="en-US" dirty="0">
                              <a:latin typeface="Cambria Math" panose="02040503050406030204" pitchFamily="18" charset="0"/>
                              <a:ea typeface="Cambria Math" panose="02040503050406030204" pitchFamily="18" charset="0"/>
                            </a:rPr>
                            <m:t>Σ</m:t>
                          </m:r>
                        </m:e>
                        <m:sub>
                          <m:r>
                            <a:rPr lang="en-US" b="0" i="1" dirty="0" smtClean="0">
                              <a:latin typeface="Cambria Math" panose="02040503050406030204" pitchFamily="18" charset="0"/>
                              <a:ea typeface="Cambria Math" panose="02040503050406030204" pitchFamily="18" charset="0"/>
                            </a:rPr>
                            <m:t>𝛽</m:t>
                          </m:r>
                        </m:sub>
                      </m:sSub>
                      <m:r>
                        <a:rPr lang="en-US" i="1" dirty="0">
                          <a:latin typeface="Cambria Math" panose="02040503050406030204" pitchFamily="18" charset="0"/>
                          <a:ea typeface="Cambria Math" panose="02040503050406030204" pitchFamily="18" charset="0"/>
                        </a:rPr>
                        <m:t>)</m:t>
                      </m:r>
                    </m:oMath>
                  </m:oMathPara>
                </a14:m>
                <a:endParaRPr lang="en-US" dirty="0"/>
              </a:p>
              <a:p>
                <a:r>
                  <a:rPr lang="en-US" dirty="0"/>
                  <a:t>Hyperprior distribution: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b="0" i="1" smtClean="0">
                                  <a:latin typeface="Cambria Math" panose="02040503050406030204" pitchFamily="18" charset="0"/>
                                </a:rPr>
                                <m:t>𝛼</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0</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m:rPr>
                              <m:sty m:val="p"/>
                            </m:rPr>
                            <a:rPr lang="en-US" dirty="0">
                              <a:latin typeface="Cambria Math" panose="02040503050406030204" pitchFamily="18" charset="0"/>
                              <a:ea typeface="Cambria Math" panose="02040503050406030204" pitchFamily="18" charset="0"/>
                            </a:rPr>
                            <m:t>Σ</m:t>
                          </m:r>
                        </m:e>
                        <m:sub>
                          <m:r>
                            <a:rPr lang="en-US" b="0" i="1" dirty="0" smtClean="0">
                              <a:latin typeface="Cambria Math" panose="02040503050406030204" pitchFamily="18" charset="0"/>
                              <a:ea typeface="Cambria Math" panose="02040503050406030204" pitchFamily="18" charset="0"/>
                            </a:rPr>
                            <m:t>𝛼</m:t>
                          </m:r>
                        </m:sub>
                      </m:sSub>
                      <m:r>
                        <a:rPr lang="en-US" i="1" dirty="0">
                          <a:latin typeface="Cambria Math" panose="02040503050406030204" pitchFamily="18" charset="0"/>
                          <a:ea typeface="Cambria Math" panose="02040503050406030204" pitchFamily="18" charset="0"/>
                        </a:rPr>
                        <m:t>)</m:t>
                      </m:r>
                    </m:oMath>
                  </m:oMathPara>
                </a14:m>
                <a:endParaRPr lang="en-US" dirty="0"/>
              </a:p>
              <a:p>
                <a:pPr marL="0" indent="0">
                  <a:buNone/>
                </a:pPr>
                <a14:m>
                  <m:oMath xmlns:m="http://schemas.openxmlformats.org/officeDocument/2006/math">
                    <m:r>
                      <a:rPr lang="en-US" i="1" dirty="0" smtClean="0">
                        <a:latin typeface="Cambria Math" panose="02040503050406030204" pitchFamily="18" charset="0"/>
                      </a:rPr>
                      <m:t>𝑛</m:t>
                    </m:r>
                  </m:oMath>
                </a14:m>
                <a:r>
                  <a:rPr lang="en-US" dirty="0"/>
                  <a:t> data points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a:t>
                </a:r>
                <a14:m>
                  <m:oMath xmlns:m="http://schemas.openxmlformats.org/officeDocument/2006/math">
                    <m:r>
                      <a:rPr lang="en-US" i="1" dirty="0" smtClean="0">
                        <a:latin typeface="Cambria Math" panose="02040503050406030204" pitchFamily="18" charset="0"/>
                      </a:rPr>
                      <m:t>𝐽</m:t>
                    </m:r>
                  </m:oMath>
                </a14:m>
                <a:r>
                  <a:rPr lang="en-US" dirty="0"/>
                  <a:t> parameters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ea typeface="Cambria Math" panose="02040503050406030204" pitchFamily="18" charset="0"/>
                          </a:rPr>
                          <m:t>𝛽</m:t>
                        </m:r>
                      </m:e>
                      <m:sub>
                        <m:r>
                          <a:rPr lang="en-US" b="0" i="1" dirty="0" smtClean="0">
                            <a:latin typeface="Cambria Math" panose="02040503050406030204" pitchFamily="18" charset="0"/>
                          </a:rPr>
                          <m:t>𝑗</m:t>
                        </m:r>
                      </m:sub>
                    </m:sSub>
                  </m:oMath>
                </a14:m>
                <a:r>
                  <a:rPr lang="en-US" dirty="0"/>
                  <a:t>, </a:t>
                </a:r>
                <a14:m>
                  <m:oMath xmlns:m="http://schemas.openxmlformats.org/officeDocument/2006/math">
                    <m:r>
                      <a:rPr lang="en-US" i="1" dirty="0" smtClean="0">
                        <a:latin typeface="Cambria Math" panose="02040503050406030204" pitchFamily="18" charset="0"/>
                      </a:rPr>
                      <m:t>𝐾</m:t>
                    </m:r>
                  </m:oMath>
                </a14:m>
                <a:r>
                  <a:rPr lang="en-US" dirty="0"/>
                  <a:t> parameters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𝑘</m:t>
                        </m:r>
                      </m:sub>
                    </m:sSub>
                  </m:oMath>
                </a14:m>
                <a:r>
                  <a:rPr lang="en-US" dirty="0"/>
                  <a:t>.</a:t>
                </a:r>
              </a:p>
            </p:txBody>
          </p:sp>
        </mc:Choice>
        <mc:Fallback xmlns="">
          <p:sp>
            <p:nvSpPr>
              <p:cNvPr id="3" name="Content Placeholder 2">
                <a:extLst>
                  <a:ext uri="{FF2B5EF4-FFF2-40B4-BE49-F238E27FC236}">
                    <a16:creationId xmlns:a16="http://schemas.microsoft.com/office/drawing/2014/main" id="{8BBDD271-877B-4B54-AC2F-AE36D419E60D}"/>
                  </a:ext>
                </a:extLst>
              </p:cNvPr>
              <p:cNvSpPr>
                <a:spLocks noGrp="1" noRot="1" noChangeAspect="1" noMove="1" noResize="1" noEditPoints="1" noAdjustHandles="1" noChangeArrowheads="1" noChangeShapeType="1" noTextEdit="1"/>
              </p:cNvSpPr>
              <p:nvPr>
                <p:ph idx="1"/>
              </p:nvPr>
            </p:nvSpPr>
            <p:spPr>
              <a:blipFill>
                <a:blip r:embed="rId3"/>
                <a:stretch>
                  <a:fillRect l="-1104" t="-19890" b="-9208"/>
                </a:stretch>
              </a:blipFill>
            </p:spPr>
            <p:txBody>
              <a:bodyPr/>
              <a:lstStyle/>
              <a:p>
                <a:r>
                  <a:rPr lang="en-US">
                    <a:noFill/>
                  </a:rPr>
                  <a:t> </a:t>
                </a:r>
              </a:p>
            </p:txBody>
          </p:sp>
        </mc:Fallback>
      </mc:AlternateContent>
    </p:spTree>
    <p:extLst>
      <p:ext uri="{BB962C8B-B14F-4D97-AF65-F5344CB8AC3E}">
        <p14:creationId xmlns:p14="http://schemas.microsoft.com/office/powerpoint/2010/main" val="115863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B8F2-C5D9-DA60-4746-988066AB47BC}"/>
              </a:ext>
            </a:extLst>
          </p:cNvPr>
          <p:cNvSpPr>
            <a:spLocks noGrp="1"/>
          </p:cNvSpPr>
          <p:nvPr>
            <p:ph type="title"/>
          </p:nvPr>
        </p:nvSpPr>
        <p:spPr/>
        <p:txBody>
          <a:bodyPr/>
          <a:lstStyle/>
          <a:p>
            <a:r>
              <a:rPr lang="en-US" dirty="0"/>
              <a:t>Interpretation as a Single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5A53F2-DDDB-83B9-A205-853C80E2B7C8}"/>
                  </a:ext>
                </a:extLst>
              </p:cNvPr>
              <p:cNvSpPr>
                <a:spLocks noGrp="1"/>
              </p:cNvSpPr>
              <p:nvPr>
                <p:ph idx="1"/>
              </p:nvPr>
            </p:nvSpPr>
            <p:spPr/>
            <p:txBody>
              <a:bodyPr/>
              <a:lstStyle/>
              <a:p>
                <a:r>
                  <a:rPr lang="en-US" dirty="0"/>
                  <a:t>Conjugacy allows expressing the hierarchical model as a single normal regression model… if it’s possible…</a:t>
                </a:r>
              </a:p>
              <a:p>
                <a:r>
                  <a:rPr lang="en-US" dirty="0"/>
                  <a:t>The 3-level model with conjugacy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0"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m:t>
                        </m:r>
                      </m:sub>
                    </m:sSub>
                    <m:r>
                      <a:rPr lang="en-US" b="0" i="1" smtClean="0">
                        <a:latin typeface="Cambria Math" panose="02040503050406030204" pitchFamily="18" charset="0"/>
                      </a:rPr>
                      <m:t>𝛾</m:t>
                    </m:r>
                    <m:r>
                      <a:rPr lang="en-US" b="0" i="1" smtClean="0">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a:latin typeface="Cambria Math" panose="02040503050406030204" pitchFamily="18" charset="0"/>
                          </a:rPr>
                          <m:t>∗</m:t>
                        </m:r>
                      </m:sub>
                    </m:sSub>
                    <m:r>
                      <a:rPr lang="en-US" b="0" i="1" smtClean="0">
                        <a:latin typeface="Cambria Math" panose="02040503050406030204" pitchFamily="18" charset="0"/>
                      </a:rPr>
                      <m:t>) </m:t>
                    </m:r>
                  </m:oMath>
                </a14:m>
                <a:endParaRPr lang="en-US" b="0" dirty="0"/>
              </a:p>
              <a:p>
                <a:pPr lvl="1"/>
                <a14:m>
                  <m:oMath xmlns:m="http://schemas.openxmlformats.org/officeDocument/2006/math">
                    <m:r>
                      <a:rPr lang="en-US" b="0" i="1" smtClean="0">
                        <a:latin typeface="Cambria Math" panose="02040503050406030204" pitchFamily="18" charset="0"/>
                      </a:rPr>
                      <m:t>𝛾</m:t>
                    </m:r>
                  </m:oMath>
                </a14:m>
                <a:r>
                  <a:rPr lang="en-US" dirty="0"/>
                  <a:t> is the vector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𝛼</m:t>
                        </m:r>
                      </m:e>
                    </m:d>
                  </m:oMath>
                </a14:m>
                <a:r>
                  <a:rPr lang="en-US" dirty="0"/>
                  <a:t> of length </a:t>
                </a:r>
                <a14:m>
                  <m:oMath xmlns:m="http://schemas.openxmlformats.org/officeDocument/2006/math">
                    <m:r>
                      <a:rPr lang="en-US" i="1" dirty="0" smtClean="0">
                        <a:latin typeface="Cambria Math" panose="02040503050406030204" pitchFamily="18" charset="0"/>
                      </a:rPr>
                      <m:t>𝐽</m:t>
                    </m:r>
                    <m:r>
                      <a:rPr lang="en-US" i="1" dirty="0" smtClean="0">
                        <a:latin typeface="Cambria Math" panose="02040503050406030204" pitchFamily="18" charset="0"/>
                      </a:rPr>
                      <m:t>+</m:t>
                    </m:r>
                    <m:r>
                      <a:rPr lang="en-US" i="1" dirty="0" smtClean="0">
                        <a:latin typeface="Cambria Math" panose="02040503050406030204" pitchFamily="18" charset="0"/>
                      </a:rPr>
                      <m:t>𝐾</m:t>
                    </m:r>
                  </m:oMath>
                </a14:m>
                <a:endParaRPr lang="en-US" dirty="0"/>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and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−1</m:t>
                        </m:r>
                      </m:sup>
                    </m:sSup>
                  </m:oMath>
                </a14:m>
                <a:r>
                  <a:rPr lang="en-US" dirty="0"/>
                  <a:t> are defined as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𝐽</m:t>
                    </m:r>
                    <m:r>
                      <a:rPr lang="en-US" i="1" dirty="0" smtClean="0">
                        <a:latin typeface="Cambria Math" panose="02040503050406030204" pitchFamily="18" charset="0"/>
                      </a:rPr>
                      <m:t> + </m:t>
                    </m:r>
                    <m:r>
                      <a:rPr lang="en-US" i="1" dirty="0" smtClean="0">
                        <a:latin typeface="Cambria Math" panose="02040503050406030204" pitchFamily="18" charset="0"/>
                      </a:rPr>
                      <m:t>𝐾</m:t>
                    </m:r>
                  </m:oMath>
                </a14:m>
                <a:r>
                  <a:rPr lang="en-US" dirty="0"/>
                  <a:t> ‘observations’ about </a:t>
                </a:r>
                <a14:m>
                  <m:oMath xmlns:m="http://schemas.openxmlformats.org/officeDocument/2006/math">
                    <m:r>
                      <a:rPr lang="en-US" b="0" i="1" smtClean="0">
                        <a:latin typeface="Cambria Math" panose="02040503050406030204" pitchFamily="18" charset="0"/>
                      </a:rPr>
                      <m:t>𝛾</m:t>
                    </m:r>
                  </m:oMath>
                </a14:m>
                <a:r>
                  <a:rPr lang="en-US" dirty="0"/>
                  <a:t>:</a:t>
                </a: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m:t>
                        </m:r>
                      </m:sub>
                    </m:sSub>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eqArr>
                          <m:eqArrPr>
                            <m:ctrlPr>
                              <a:rPr lang="en-US" b="0" i="1" dirty="0" smtClean="0">
                                <a:latin typeface="Cambria Math" panose="02040503050406030204" pitchFamily="18" charset="0"/>
                              </a:rPr>
                            </m:ctrlPr>
                          </m:eqArrPr>
                          <m:e>
                            <m:r>
                              <a:rPr lang="en-US" b="0" i="1" dirty="0" smtClean="0">
                                <a:latin typeface="Cambria Math" panose="02040503050406030204" pitchFamily="18" charset="0"/>
                              </a:rPr>
                              <m:t>𝑦</m:t>
                            </m:r>
                          </m:e>
                          <m:e>
                            <m:r>
                              <a:rPr lang="en-US" b="0" i="1" dirty="0" smtClean="0">
                                <a:latin typeface="Cambria Math" panose="02040503050406030204" pitchFamily="18" charset="0"/>
                              </a:rPr>
                              <m:t>0</m:t>
                            </m:r>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𝛼</m:t>
                                </m:r>
                              </m:e>
                              <m:sub>
                                <m:r>
                                  <a:rPr lang="en-US" b="0" i="1" dirty="0" smtClean="0">
                                    <a:latin typeface="Cambria Math" panose="02040503050406030204" pitchFamily="18" charset="0"/>
                                  </a:rPr>
                                  <m:t>0</m:t>
                                </m:r>
                              </m:sub>
                            </m:sSub>
                          </m:e>
                        </m:eqArr>
                      </m:e>
                    </m:d>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m:t>
                        </m:r>
                      </m:sub>
                    </m:sSub>
                    <m:r>
                      <a:rPr lang="en-US" b="0" i="1" dirty="0" smtClean="0">
                        <a:latin typeface="Cambria Math" panose="02040503050406030204" pitchFamily="18" charset="0"/>
                      </a:rPr>
                      <m:t>=</m:t>
                    </m:r>
                    <m:d>
                      <m:dPr>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r>
                              <a:rPr lang="en-US" b="0" i="1" dirty="0" smtClean="0">
                                <a:latin typeface="Cambria Math" panose="02040503050406030204" pitchFamily="18" charset="0"/>
                              </a:rPr>
                              <m:t>𝑋</m:t>
                            </m:r>
                            <m:r>
                              <a:rPr lang="en-US" b="0" i="1" dirty="0" smtClean="0">
                                <a:latin typeface="Cambria Math" panose="02040503050406030204" pitchFamily="18" charset="0"/>
                              </a:rPr>
                              <m:t>&amp; &amp;</m:t>
                            </m:r>
                          </m:e>
                          <m:e>
                            <m:r>
                              <a:rPr lang="en-US" b="0" i="1" dirty="0" smtClean="0">
                                <a:latin typeface="Cambria Math" panose="02040503050406030204" pitchFamily="18" charset="0"/>
                              </a:rPr>
                              <m:t>𝐼</m:t>
                            </m:r>
                          </m:e>
                          <m:e>
                            <m:r>
                              <a:rPr lang="en-US" b="0" i="1" dirty="0" smtClean="0">
                                <a:latin typeface="Cambria Math" panose="02040503050406030204" pitchFamily="18" charset="0"/>
                              </a:rPr>
                              <m:t>0</m:t>
                            </m:r>
                          </m:e>
                        </m:eqArr>
                        <m:m>
                          <m:mPr>
                            <m:mcs>
                              <m:mc>
                                <m:mcPr>
                                  <m:count m:val="1"/>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mr>
                          <m:mr>
                            <m:e>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𝛽</m:t>
                                  </m:r>
                                </m:sub>
                              </m:sSub>
                            </m:e>
                          </m:mr>
                          <m:mr>
                            <m:e>
                              <m:r>
                                <a:rPr lang="en-US" b="0" i="1" dirty="0" smtClean="0">
                                  <a:latin typeface="Cambria Math" panose="02040503050406030204" pitchFamily="18" charset="0"/>
                                </a:rPr>
                                <m:t>𝐼</m:t>
                              </m:r>
                            </m:e>
                          </m:mr>
                        </m:m>
                      </m:e>
                    </m:d>
                    <m:r>
                      <a:rPr lang="en-US" b="0" i="1" dirty="0" smtClean="0">
                        <a:latin typeface="Cambria Math" panose="02040503050406030204" pitchFamily="18" charset="0"/>
                      </a:rPr>
                      <m:t>, </m:t>
                    </m:r>
                    <m:sSubSup>
                      <m:sSubSupPr>
                        <m:ctrlPr>
                          <a:rPr lang="en-US" b="0" i="1" dirty="0" smtClean="0">
                            <a:latin typeface="Cambria Math" panose="02040503050406030204" pitchFamily="18" charset="0"/>
                          </a:rPr>
                        </m:ctrlPr>
                      </m:sSubSupPr>
                      <m:e>
                        <m:r>
                          <m:rPr>
                            <m:sty m:val="p"/>
                          </m:rPr>
                          <a:rPr lang="en-US" b="0" i="0" dirty="0" smtClean="0">
                            <a:latin typeface="Cambria Math" panose="02040503050406030204" pitchFamily="18" charset="0"/>
                          </a:rPr>
                          <m:t>Σ</m:t>
                        </m:r>
                      </m:e>
                      <m:sub>
                        <m:r>
                          <a:rPr lang="en-US" b="0" i="0" dirty="0" smtClean="0">
                            <a:latin typeface="Cambria Math" panose="02040503050406030204" pitchFamily="18" charset="0"/>
                          </a:rPr>
                          <m:t>∗</m:t>
                        </m:r>
                      </m:sub>
                      <m:sup>
                        <m:r>
                          <a:rPr lang="en-US" b="0" i="1" dirty="0" smtClean="0">
                            <a:latin typeface="Cambria Math" panose="02040503050406030204" pitchFamily="18" charset="0"/>
                          </a:rPr>
                          <m:t>−1</m:t>
                        </m:r>
                      </m:sup>
                    </m:sSubSup>
                    <m:r>
                      <a:rPr lang="en-US" b="0" i="1" dirty="0" smtClean="0">
                        <a:latin typeface="Cambria Math" panose="02040503050406030204" pitchFamily="18" charset="0"/>
                      </a:rPr>
                      <m:t>=</m:t>
                    </m:r>
                    <m:d>
                      <m:dPr>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sSubSup>
                              <m:sSubSupPr>
                                <m:ctrlPr>
                                  <a:rPr lang="en-US" b="0" i="1" dirty="0" smtClean="0">
                                    <a:latin typeface="Cambria Math" panose="02040503050406030204" pitchFamily="18" charset="0"/>
                                  </a:rPr>
                                </m:ctrlPr>
                              </m:sSubSupPr>
                              <m:e>
                                <m:r>
                                  <m:rPr>
                                    <m:sty m:val="p"/>
                                  </m:rPr>
                                  <a:rPr lang="en-US" b="0" i="0" dirty="0" smtClean="0">
                                    <a:latin typeface="Cambria Math" panose="02040503050406030204" pitchFamily="18" charset="0"/>
                                  </a:rPr>
                                  <m:t>Σ</m:t>
                                </m:r>
                              </m:e>
                              <m:sub>
                                <m:r>
                                  <a:rPr lang="en-US" b="0" i="1" dirty="0" smtClean="0">
                                    <a:latin typeface="Cambria Math" panose="02040503050406030204" pitchFamily="18" charset="0"/>
                                  </a:rPr>
                                  <m:t>𝑦</m:t>
                                </m:r>
                              </m:sub>
                              <m:sup>
                                <m:r>
                                  <a:rPr lang="en-US" b="0" i="1" dirty="0" smtClean="0">
                                    <a:latin typeface="Cambria Math" panose="02040503050406030204" pitchFamily="18" charset="0"/>
                                  </a:rPr>
                                  <m:t>−1</m:t>
                                </m:r>
                              </m:sup>
                            </m:sSubSup>
                          </m:e>
                          <m:e>
                            <m:r>
                              <a:rPr lang="en-US" i="1" dirty="0">
                                <a:latin typeface="Cambria Math" panose="02040503050406030204" pitchFamily="18" charset="0"/>
                              </a:rPr>
                              <m:t>0</m:t>
                            </m:r>
                          </m:e>
                          <m:e>
                            <m:r>
                              <a:rPr lang="en-US" b="0" i="1" dirty="0" smtClean="0">
                                <a:latin typeface="Cambria Math" panose="02040503050406030204" pitchFamily="18" charset="0"/>
                              </a:rPr>
                              <m:t>0</m:t>
                            </m:r>
                          </m:e>
                        </m:eqArr>
                        <m:m>
                          <m:mPr>
                            <m:mcs>
                              <m:mc>
                                <m:mcPr>
                                  <m:count m:val="1"/>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mr>
                          <m:mr>
                            <m:e>
                              <m:sSubSup>
                                <m:sSubSupPr>
                                  <m:ctrlPr>
                                    <a:rPr lang="en-US" i="1" dirty="0">
                                      <a:latin typeface="Cambria Math" panose="02040503050406030204" pitchFamily="18" charset="0"/>
                                    </a:rPr>
                                  </m:ctrlPr>
                                </m:sSubSupPr>
                                <m:e>
                                  <m:r>
                                    <m:rPr>
                                      <m:sty m:val="p"/>
                                    </m:rPr>
                                    <a:rPr lang="en-US" dirty="0">
                                      <a:latin typeface="Cambria Math" panose="02040503050406030204" pitchFamily="18" charset="0"/>
                                    </a:rPr>
                                    <m:t>Σ</m:t>
                                  </m:r>
                                </m:e>
                                <m:sub>
                                  <m:r>
                                    <a:rPr lang="en-US" b="0" i="1" dirty="0" smtClean="0">
                                      <a:latin typeface="Cambria Math" panose="02040503050406030204" pitchFamily="18" charset="0"/>
                                    </a:rPr>
                                    <m:t>𝛽</m:t>
                                  </m:r>
                                </m:sub>
                                <m:sup>
                                  <m:r>
                                    <a:rPr lang="en-US" i="1" dirty="0">
                                      <a:latin typeface="Cambria Math" panose="02040503050406030204" pitchFamily="18" charset="0"/>
                                    </a:rPr>
                                    <m:t>−1</m:t>
                                  </m:r>
                                </m:sup>
                              </m:sSubSup>
                            </m:e>
                          </m:mr>
                          <m:mr>
                            <m:e>
                              <m:r>
                                <a:rPr lang="en-US" b="0" i="1" dirty="0" smtClean="0">
                                  <a:latin typeface="Cambria Math" panose="02040503050406030204" pitchFamily="18" charset="0"/>
                                </a:rPr>
                                <m:t>0</m:t>
                              </m:r>
                            </m:e>
                          </m:mr>
                        </m:m>
                        <m:m>
                          <m:mPr>
                            <m:mcs>
                              <m:mc>
                                <m:mcPr>
                                  <m:count m:val="1"/>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mr>
                          <m:mr>
                            <m:e>
                              <m:r>
                                <a:rPr lang="en-US" b="0" i="1" dirty="0" smtClean="0">
                                  <a:latin typeface="Cambria Math" panose="02040503050406030204" pitchFamily="18" charset="0"/>
                                </a:rPr>
                                <m:t>0</m:t>
                              </m:r>
                            </m:e>
                          </m:mr>
                          <m:mr>
                            <m:e>
                              <m:sSubSup>
                                <m:sSubSupPr>
                                  <m:ctrlPr>
                                    <a:rPr lang="en-US" i="1" dirty="0">
                                      <a:latin typeface="Cambria Math" panose="02040503050406030204" pitchFamily="18" charset="0"/>
                                    </a:rPr>
                                  </m:ctrlPr>
                                </m:sSubSupPr>
                                <m:e>
                                  <m:r>
                                    <m:rPr>
                                      <m:sty m:val="p"/>
                                    </m:rPr>
                                    <a:rPr lang="en-US" dirty="0">
                                      <a:latin typeface="Cambria Math" panose="02040503050406030204" pitchFamily="18" charset="0"/>
                                    </a:rPr>
                                    <m:t>Σ</m:t>
                                  </m:r>
                                </m:e>
                                <m:sub>
                                  <m:r>
                                    <a:rPr lang="en-US" b="0" i="1" dirty="0" smtClean="0">
                                      <a:latin typeface="Cambria Math" panose="02040503050406030204" pitchFamily="18" charset="0"/>
                                    </a:rPr>
                                    <m:t>𝛼</m:t>
                                  </m:r>
                                </m:sub>
                                <m:sup>
                                  <m:r>
                                    <a:rPr lang="en-US" i="1" dirty="0">
                                      <a:latin typeface="Cambria Math" panose="02040503050406030204" pitchFamily="18" charset="0"/>
                                    </a:rPr>
                                    <m:t>−1</m:t>
                                  </m:r>
                                </m:sup>
                              </m:sSubSup>
                            </m:e>
                          </m:mr>
                        </m:m>
                      </m:e>
                    </m:d>
                  </m:oMath>
                </a14:m>
                <a:endParaRPr lang="en-US" i="1" dirty="0">
                  <a:latin typeface="Cambria Math" panose="02040503050406030204" pitchFamily="18" charset="0"/>
                </a:endParaRPr>
              </a:p>
              <a:p>
                <a:pPr lvl="1"/>
                <a:r>
                  <a:rPr lang="en-US" dirty="0">
                    <a:latin typeface="Cambria Math" panose="02040503050406030204" pitchFamily="18" charset="0"/>
                  </a:rPr>
                  <a:t>If any </a:t>
                </a:r>
                <a14:m>
                  <m:oMath xmlns:m="http://schemas.openxmlformats.org/officeDocument/2006/math">
                    <m:r>
                      <a:rPr lang="en-US" i="1" dirty="0" smtClean="0">
                        <a:latin typeface="Cambria Math" panose="02040503050406030204" pitchFamily="18" charset="0"/>
                      </a:rPr>
                      <m:t>𝛽</m:t>
                    </m:r>
                  </m:oMath>
                </a14:m>
                <a:r>
                  <a:rPr lang="en-US" dirty="0">
                    <a:latin typeface="Cambria Math" panose="02040503050406030204" pitchFamily="18" charset="0"/>
                  </a:rPr>
                  <a:t> or </a:t>
                </a:r>
                <a14:m>
                  <m:oMath xmlns:m="http://schemas.openxmlformats.org/officeDocument/2006/math">
                    <m:r>
                      <a:rPr lang="en-US" i="1" dirty="0" smtClean="0">
                        <a:latin typeface="Cambria Math" panose="02040503050406030204" pitchFamily="18" charset="0"/>
                      </a:rPr>
                      <m:t>𝛼</m:t>
                    </m:r>
                  </m:oMath>
                </a14:m>
                <a:r>
                  <a:rPr lang="en-US" dirty="0">
                    <a:latin typeface="Cambria Math" panose="02040503050406030204" pitchFamily="18" charset="0"/>
                  </a:rPr>
                  <a:t> components have noninformative priors, corresponding rows and columns in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m:t>
                    </m:r>
                    <m:r>
                      <a:rPr lang="en-US" i="1" dirty="0" smtClean="0">
                        <a:latin typeface="Cambria Math" panose="02040503050406030204" pitchFamily="18" charset="0"/>
                      </a:rPr>
                      <m:t>𝑋</m:t>
                    </m:r>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r>
                          <m:rPr>
                            <m:sty m:val="p"/>
                          </m:rPr>
                          <a:rPr lang="en-US" i="0" dirty="0" smtClean="0">
                            <a:latin typeface="Cambria Math" panose="02040503050406030204" pitchFamily="18" charset="0"/>
                          </a:rPr>
                          <m:t>Σ</m:t>
                        </m:r>
                      </m:e>
                      <m:sup>
                        <m:r>
                          <a:rPr lang="en-US" b="0" i="1" dirty="0" smtClean="0">
                            <a:latin typeface="Cambria Math" panose="02040503050406030204" pitchFamily="18" charset="0"/>
                          </a:rPr>
                          <m:t>−1</m:t>
                        </m:r>
                      </m:sup>
                    </m:sSup>
                  </m:oMath>
                </a14:m>
                <a:r>
                  <a:rPr lang="en-US" dirty="0">
                    <a:latin typeface="Cambria Math" panose="02040503050406030204" pitchFamily="18" charset="0"/>
                  </a:rPr>
                  <a:t> are eliminated.</a:t>
                </a:r>
              </a:p>
            </p:txBody>
          </p:sp>
        </mc:Choice>
        <mc:Fallback xmlns="">
          <p:sp>
            <p:nvSpPr>
              <p:cNvPr id="3" name="Content Placeholder 2">
                <a:extLst>
                  <a:ext uri="{FF2B5EF4-FFF2-40B4-BE49-F238E27FC236}">
                    <a16:creationId xmlns:a16="http://schemas.microsoft.com/office/drawing/2014/main" id="{875A53F2-DDDB-83B9-A205-853C80E2B7C8}"/>
                  </a:ext>
                </a:extLst>
              </p:cNvPr>
              <p:cNvSpPr>
                <a:spLocks noGrp="1" noRot="1" noChangeAspect="1" noMove="1" noResize="1" noEditPoints="1" noAdjustHandles="1" noChangeArrowheads="1" noChangeShapeType="1" noTextEdit="1"/>
              </p:cNvSpPr>
              <p:nvPr>
                <p:ph idx="1"/>
              </p:nvPr>
            </p:nvSpPr>
            <p:spPr>
              <a:blipFill>
                <a:blip r:embed="rId3"/>
                <a:stretch>
                  <a:fillRect l="-1104" t="-1657" r="-1183" b="-368"/>
                </a:stretch>
              </a:blipFill>
            </p:spPr>
            <p:txBody>
              <a:bodyPr/>
              <a:lstStyle/>
              <a:p>
                <a:r>
                  <a:rPr lang="en-US">
                    <a:noFill/>
                  </a:rPr>
                  <a:t> </a:t>
                </a:r>
              </a:p>
            </p:txBody>
          </p:sp>
        </mc:Fallback>
      </mc:AlternateContent>
    </p:spTree>
    <p:extLst>
      <p:ext uri="{BB962C8B-B14F-4D97-AF65-F5344CB8AC3E}">
        <p14:creationId xmlns:p14="http://schemas.microsoft.com/office/powerpoint/2010/main" val="77482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Next Time</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a:t>Generalized Linear Models</a:t>
            </a:r>
            <a:endParaRPr lang="en-US" altLang="en-US" dirty="0"/>
          </a:p>
        </p:txBody>
      </p:sp>
    </p:spTree>
    <p:extLst>
      <p:ext uri="{BB962C8B-B14F-4D97-AF65-F5344CB8AC3E}">
        <p14:creationId xmlns:p14="http://schemas.microsoft.com/office/powerpoint/2010/main" val="395194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Last Time</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Bayesian Regression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Objectives</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Understand and apply standard hierarchical linear models.</a:t>
            </a:r>
          </a:p>
          <a:p>
            <a:endParaRPr lang="en-US" altLang="en-US" dirty="0"/>
          </a:p>
          <a:p>
            <a:pPr marL="0" indent="0">
              <a:buNone/>
            </a:pPr>
            <a:endParaRPr lang="en-US" altLang="en-US" dirty="0"/>
          </a:p>
        </p:txBody>
      </p:sp>
    </p:spTree>
    <p:extLst>
      <p:ext uri="{BB962C8B-B14F-4D97-AF65-F5344CB8AC3E}">
        <p14:creationId xmlns:p14="http://schemas.microsoft.com/office/powerpoint/2010/main" val="64846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B50-723D-F54A-A92B-3EAA2938CDA1}"/>
              </a:ext>
            </a:extLst>
          </p:cNvPr>
          <p:cNvSpPr>
            <a:spLocks noGrp="1"/>
          </p:cNvSpPr>
          <p:nvPr>
            <p:ph type="title"/>
          </p:nvPr>
        </p:nvSpPr>
        <p:spPr/>
        <p:txBody>
          <a:bodyPr/>
          <a:lstStyle/>
          <a:p>
            <a:r>
              <a:rPr lang="en-US" dirty="0"/>
              <a:t>Hierarchical Regression Models</a:t>
            </a:r>
          </a:p>
        </p:txBody>
      </p:sp>
      <p:sp>
        <p:nvSpPr>
          <p:cNvPr id="3" name="Content Placeholder 2">
            <a:extLst>
              <a:ext uri="{FF2B5EF4-FFF2-40B4-BE49-F238E27FC236}">
                <a16:creationId xmlns:a16="http://schemas.microsoft.com/office/drawing/2014/main" id="{601710F7-C0C6-B31E-DD50-AACFD626321E}"/>
              </a:ext>
            </a:extLst>
          </p:cNvPr>
          <p:cNvSpPr>
            <a:spLocks noGrp="1"/>
          </p:cNvSpPr>
          <p:nvPr>
            <p:ph idx="1"/>
          </p:nvPr>
        </p:nvSpPr>
        <p:spPr/>
        <p:txBody>
          <a:bodyPr/>
          <a:lstStyle/>
          <a:p>
            <a:r>
              <a:rPr lang="en-US" dirty="0"/>
              <a:t>Hierarchical regression models are multilevel or mixed-effects models that account for data with multiple levels of structure. </a:t>
            </a:r>
          </a:p>
          <a:p>
            <a:r>
              <a:rPr lang="en-US" u="sng" dirty="0"/>
              <a:t>Example</a:t>
            </a:r>
            <a:r>
              <a:rPr lang="en-US" dirty="0"/>
              <a:t>: Suppose you want to perform a compensation study at a massive university, you will be looking at </a:t>
            </a:r>
          </a:p>
          <a:p>
            <a:pPr lvl="1"/>
            <a:r>
              <a:rPr lang="en-US" b="1" i="1" dirty="0"/>
              <a:t>employee-level data: </a:t>
            </a:r>
            <a:r>
              <a:rPr lang="en-US" dirty="0"/>
              <a:t>years on the job, job satisfaction ratings, etc.</a:t>
            </a:r>
          </a:p>
          <a:p>
            <a:pPr lvl="1"/>
            <a:r>
              <a:rPr lang="en-US" b="1" i="1" dirty="0"/>
              <a:t>department-level data: </a:t>
            </a:r>
            <a:r>
              <a:rPr lang="en-US" dirty="0"/>
              <a:t>number of majors serviced, national demand for the subject, size of the department, etc.</a:t>
            </a:r>
          </a:p>
          <a:p>
            <a:r>
              <a:rPr lang="en-US" dirty="0"/>
              <a:t>Here, we perform linear regression while respecting this underlying structure in data. </a:t>
            </a:r>
          </a:p>
        </p:txBody>
      </p:sp>
    </p:spTree>
    <p:extLst>
      <p:ext uri="{BB962C8B-B14F-4D97-AF65-F5344CB8AC3E}">
        <p14:creationId xmlns:p14="http://schemas.microsoft.com/office/powerpoint/2010/main" val="404095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6D6F-37C7-9222-6A78-9A0906AC9BD3}"/>
              </a:ext>
            </a:extLst>
          </p:cNvPr>
          <p:cNvSpPr>
            <a:spLocks noGrp="1"/>
          </p:cNvSpPr>
          <p:nvPr>
            <p:ph type="title"/>
          </p:nvPr>
        </p:nvSpPr>
        <p:spPr/>
        <p:txBody>
          <a:bodyPr/>
          <a:lstStyle/>
          <a:p>
            <a:r>
              <a:rPr lang="en-US" dirty="0"/>
              <a:t>Simple Random Effects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A74340-C6D2-7EEA-A332-B3097F4676D6}"/>
                  </a:ext>
                </a:extLst>
              </p:cNvPr>
              <p:cNvSpPr>
                <a:spLocks noGrp="1"/>
              </p:cNvSpPr>
              <p:nvPr>
                <p:ph idx="1"/>
              </p:nvPr>
            </p:nvSpPr>
            <p:spPr/>
            <p:txBody>
              <a:bodyPr/>
              <a:lstStyle/>
              <a:p>
                <a:r>
                  <a:rPr lang="en-US" dirty="0"/>
                  <a:t>Let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be the coefficients, which are assumed to be exchangeable. </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d>
                            <m:dPr>
                              <m:ctrlPr>
                                <a:rPr lang="en-US"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𝛼</m:t>
                                    </m:r>
                                  </m:e>
                                </m:mr>
                                <m:mr>
                                  <m:e>
                                    <m:r>
                                      <a:rPr lang="en-US" b="0" i="1" smtClean="0">
                                        <a:latin typeface="Cambria Math" panose="02040503050406030204" pitchFamily="18" charset="0"/>
                                        <a:ea typeface="Cambria Math" panose="02040503050406030204" pitchFamily="18" charset="0"/>
                                      </a:rPr>
                                      <m:t>⋮</m:t>
                                    </m:r>
                                  </m:e>
                                </m:mr>
                                <m:mr>
                                  <m:e>
                                    <m:r>
                                      <m:rPr>
                                        <m:brk m:alnAt="7"/>
                                      </m:rPr>
                                      <a:rPr lang="en-US" i="1">
                                        <a:latin typeface="Cambria Math" panose="02040503050406030204" pitchFamily="18" charset="0"/>
                                        <a:ea typeface="Cambria Math" panose="02040503050406030204" pitchFamily="18" charset="0"/>
                                      </a:rPr>
                                      <m:t>𝛼</m:t>
                                    </m:r>
                                  </m:e>
                                </m:mr>
                              </m:m>
                            </m:e>
                          </m:d>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𝛽</m:t>
                              </m:r>
                            </m:sub>
                            <m:sup>
                              <m:r>
                                <a:rPr lang="en-US" i="1">
                                  <a:latin typeface="Cambria Math" panose="02040503050406030204" pitchFamily="18" charset="0"/>
                                  <a:ea typeface="Cambria Math" panose="02040503050406030204" pitchFamily="18" charset="0"/>
                                </a:rPr>
                                <m:t>2</m:t>
                              </m:r>
                            </m:sup>
                          </m:sSubSup>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𝑘</m:t>
                              </m:r>
                            </m:sub>
                          </m:sSub>
                        </m:e>
                      </m:d>
                    </m:oMath>
                  </m:oMathPara>
                </a14:m>
                <a:endParaRPr lang="en-US" dirty="0"/>
              </a:p>
              <a:p>
                <a:r>
                  <a:rPr lang="en-US" dirty="0"/>
                  <a:t>Mathematically, this is similar to the ETS example from Module 5, Lesson 3 and Section 5.5 in the reading where </a:t>
                </a:r>
                <a14:m>
                  <m:oMath xmlns:m="http://schemas.openxmlformats.org/officeDocument/2006/math">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oMath>
                </a14:m>
                <a:r>
                  <a:rPr lang="en-US" dirty="0"/>
                  <a:t> and </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m:rPr>
                              <m:brk m:alnAt="7"/>
                            </m:rP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𝛽</m:t>
                              </m:r>
                            </m:sub>
                            <m:sup>
                              <m:r>
                                <a:rPr lang="en-US" i="1">
                                  <a:latin typeface="Cambria Math" panose="02040503050406030204" pitchFamily="18" charset="0"/>
                                  <a:ea typeface="Cambria Math" panose="02040503050406030204" pitchFamily="18" charset="0"/>
                                </a:rPr>
                                <m:t>2</m:t>
                              </m:r>
                            </m:sup>
                          </m:sSubSup>
                        </m:e>
                      </m:d>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𝜏</m:t>
                              </m:r>
                            </m:e>
                            <m:sup>
                              <m:r>
                                <a:rPr lang="en-US" b="0"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 </m:t>
                          </m:r>
                        </m:e>
                      </m:d>
                    </m:oMath>
                  </m:oMathPara>
                </a14:m>
                <a:endParaRPr lang="en-US" dirty="0"/>
              </a:p>
              <a:p>
                <a:r>
                  <a:rPr lang="en-US" dirty="0"/>
                  <a:t>Simulation is hard as many choices lead to improper posteriors. We recommended using </a:t>
                </a:r>
                <a14:m>
                  <m:oMath xmlns:m="http://schemas.openxmlformats.org/officeDocument/2006/math">
                    <m:r>
                      <m:rPr>
                        <m:sty m:val="p"/>
                      </m:rPr>
                      <a:rPr lang="en-US">
                        <a:latin typeface="Cambria Math" panose="02040503050406030204" pitchFamily="18" charset="0"/>
                      </a:rPr>
                      <m:t>Inv</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𝜒</m:t>
                        </m:r>
                      </m:e>
                      <m:sup>
                        <m:r>
                          <a:rPr lang="en-US" i="1">
                            <a:latin typeface="Cambria Math" panose="02040503050406030204" pitchFamily="18" charset="0"/>
                          </a:rPr>
                          <m:t>2</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𝜐</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a:latin typeface="Cambria Math" panose="02040503050406030204" pitchFamily="18" charset="0"/>
                              </a:rPr>
                              <m:t>2</m:t>
                            </m:r>
                          </m:sup>
                        </m:sSup>
                      </m:e>
                      <m:sub>
                        <m:r>
                          <a:rPr lang="en-US" i="1">
                            <a:latin typeface="Cambria Math" panose="02040503050406030204" pitchFamily="18" charset="0"/>
                          </a:rPr>
                          <m:t>0</m:t>
                        </m:r>
                      </m:sub>
                    </m:sSub>
                    <m:r>
                      <a:rPr lang="en-US" i="1">
                        <a:latin typeface="Cambria Math" panose="02040503050406030204" pitchFamily="18" charset="0"/>
                      </a:rPr>
                      <m:t>)</m:t>
                    </m:r>
                  </m:oMath>
                </a14:m>
                <a:r>
                  <a:rPr lang="en-US" dirty="0"/>
                  <a:t> for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𝜏</m:t>
                        </m:r>
                      </m:e>
                      <m:sup>
                        <m:r>
                          <a:rPr lang="en-US" i="1">
                            <a:latin typeface="Cambria Math" panose="02040503050406030204" pitchFamily="18" charset="0"/>
                            <a:ea typeface="Cambria Math" panose="02040503050406030204" pitchFamily="18" charset="0"/>
                          </a:rPr>
                          <m:t>2</m:t>
                        </m:r>
                      </m:sup>
                    </m:sSup>
                  </m:oMath>
                </a14:m>
                <a:r>
                  <a:rPr lang="en-US" dirty="0"/>
                  <a:t>, then finding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then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a:t>
                </a:r>
              </a:p>
            </p:txBody>
          </p:sp>
        </mc:Choice>
        <mc:Fallback xmlns="">
          <p:sp>
            <p:nvSpPr>
              <p:cNvPr id="3" name="Content Placeholder 2">
                <a:extLst>
                  <a:ext uri="{FF2B5EF4-FFF2-40B4-BE49-F238E27FC236}">
                    <a16:creationId xmlns:a16="http://schemas.microsoft.com/office/drawing/2014/main" id="{6CA74340-C6D2-7EEA-A332-B3097F4676D6}"/>
                  </a:ext>
                </a:extLst>
              </p:cNvPr>
              <p:cNvSpPr>
                <a:spLocks noGrp="1" noRot="1" noChangeAspect="1" noMove="1" noResize="1" noEditPoints="1" noAdjustHandles="1" noChangeArrowheads="1" noChangeShapeType="1" noTextEdit="1"/>
              </p:cNvSpPr>
              <p:nvPr>
                <p:ph idx="1"/>
              </p:nvPr>
            </p:nvSpPr>
            <p:spPr>
              <a:blipFill>
                <a:blip r:embed="rId3"/>
                <a:stretch>
                  <a:fillRect l="-1104" t="-1657" r="-2050" b="-3315"/>
                </a:stretch>
              </a:blipFill>
            </p:spPr>
            <p:txBody>
              <a:bodyPr/>
              <a:lstStyle/>
              <a:p>
                <a:r>
                  <a:rPr lang="en-US">
                    <a:noFill/>
                  </a:rPr>
                  <a:t> </a:t>
                </a:r>
              </a:p>
            </p:txBody>
          </p:sp>
        </mc:Fallback>
      </mc:AlternateContent>
    </p:spTree>
    <p:extLst>
      <p:ext uri="{BB962C8B-B14F-4D97-AF65-F5344CB8AC3E}">
        <p14:creationId xmlns:p14="http://schemas.microsoft.com/office/powerpoint/2010/main" val="371954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1F5D-58D6-35B5-7213-5B2DC6601375}"/>
              </a:ext>
            </a:extLst>
          </p:cNvPr>
          <p:cNvSpPr>
            <a:spLocks noGrp="1"/>
          </p:cNvSpPr>
          <p:nvPr>
            <p:ph type="title"/>
          </p:nvPr>
        </p:nvSpPr>
        <p:spPr/>
        <p:txBody>
          <a:bodyPr/>
          <a:lstStyle/>
          <a:p>
            <a:r>
              <a:rPr lang="en-US" dirty="0"/>
              <a:t>Intraclass Correlation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0EE64C-2F1E-4876-B0AD-C71D5F9C1F52}"/>
                  </a:ext>
                </a:extLst>
              </p:cNvPr>
              <p:cNvSpPr>
                <a:spLocks noGrp="1"/>
              </p:cNvSpPr>
              <p:nvPr>
                <p:ph idx="1"/>
              </p:nvPr>
            </p:nvSpPr>
            <p:spPr/>
            <p:txBody>
              <a:bodyPr/>
              <a:lstStyle/>
              <a:p>
                <a:r>
                  <a:rPr lang="en-US" dirty="0"/>
                  <a:t>Suppose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oMath>
                </a14:m>
                <a:r>
                  <a:rPr lang="en-US" dirty="0"/>
                  <a:t> fall into </a:t>
                </a:r>
                <a14:m>
                  <m:oMath xmlns:m="http://schemas.openxmlformats.org/officeDocument/2006/math">
                    <m:r>
                      <a:rPr lang="en-US" b="0" i="1" smtClean="0">
                        <a:latin typeface="Cambria Math" panose="02040503050406030204" pitchFamily="18" charset="0"/>
                      </a:rPr>
                      <m:t>𝐽</m:t>
                    </m:r>
                  </m:oMath>
                </a14:m>
                <a:r>
                  <a:rPr lang="en-US" dirty="0"/>
                  <a:t> batches and follow multivariate normal distributions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𝛼</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a:t>
                </a:r>
              </a:p>
              <a:p>
                <a:r>
                  <a:rPr lang="en-US" dirty="0"/>
                  <a:t>Entries in </a:t>
                </a:r>
                <a14:m>
                  <m:oMath xmlns:m="http://schemas.openxmlformats.org/officeDocument/2006/math">
                    <m:sSub>
                      <m:sSubPr>
                        <m:ctrlPr>
                          <a:rPr lang="en-US" b="0"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rPr>
                          <m:t>𝑦</m:t>
                        </m:r>
                      </m:sub>
                    </m:sSub>
                  </m:oMath>
                </a14:m>
                <a:r>
                  <a:rPr lang="en-US" dirty="0"/>
                  <a:t> are defined as follows:</a:t>
                </a:r>
              </a:p>
              <a:p>
                <a:pPr lvl="1"/>
                <a14:m>
                  <m:oMath xmlns:m="http://schemas.openxmlformats.org/officeDocument/2006/math">
                    <m:r>
                      <m:rPr>
                        <m:sty m:val="p"/>
                      </m:rPr>
                      <a:rPr lang="en-US" b="0" i="0" smtClean="0">
                        <a:latin typeface="Cambria Math" panose="02040503050406030204" pitchFamily="18" charset="0"/>
                      </a:rPr>
                      <m:t>var</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𝜂</m:t>
                        </m:r>
                      </m:e>
                      <m:sup>
                        <m:r>
                          <a:rPr lang="en-US" b="0" i="1" smtClean="0">
                            <a:latin typeface="Cambria Math" panose="02040503050406030204" pitchFamily="18" charset="0"/>
                          </a:rPr>
                          <m:t>2</m:t>
                        </m:r>
                      </m:sup>
                    </m:sSup>
                  </m:oMath>
                </a14:m>
                <a:r>
                  <a:rPr lang="en-US" dirty="0"/>
                  <a:t> for all </a:t>
                </a:r>
                <a14:m>
                  <m:oMath xmlns:m="http://schemas.openxmlformats.org/officeDocument/2006/math">
                    <m:r>
                      <a:rPr lang="en-US" i="1" dirty="0" smtClean="0">
                        <a:latin typeface="Cambria Math" panose="02040503050406030204" pitchFamily="18" charset="0"/>
                      </a:rPr>
                      <m:t>𝑖</m:t>
                    </m:r>
                  </m:oMath>
                </a14:m>
                <a:endParaRPr lang="en-US" dirty="0"/>
              </a:p>
              <a:p>
                <a:pPr lvl="1"/>
                <a:r>
                  <a:rPr lang="en-US" dirty="0"/>
                  <a:t>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𝑗</m:t>
                        </m:r>
                      </m:sub>
                    </m:sSub>
                  </m:oMath>
                </a14:m>
                <a:r>
                  <a:rPr lang="en-US" dirty="0"/>
                  <a:t> in the same batch, </a:t>
                </a:r>
                <a14:m>
                  <m:oMath xmlns:m="http://schemas.openxmlformats.org/officeDocument/2006/math">
                    <m:r>
                      <m:rPr>
                        <m:sty m:val="p"/>
                      </m:rPr>
                      <a:rPr lang="en-US" b="0" i="0" smtClean="0">
                        <a:latin typeface="Cambria Math" panose="02040503050406030204" pitchFamily="18" charset="0"/>
                      </a:rPr>
                      <m:t>cov</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𝜂</m:t>
                        </m:r>
                      </m:e>
                      <m:sup>
                        <m:r>
                          <a:rPr lang="en-US" i="1">
                            <a:latin typeface="Cambria Math" panose="02040503050406030204" pitchFamily="18" charset="0"/>
                          </a:rPr>
                          <m:t>2</m:t>
                        </m:r>
                      </m:sup>
                    </m:sSup>
                  </m:oMath>
                </a14:m>
                <a:endParaRPr lang="en-US" dirty="0"/>
              </a:p>
              <a:p>
                <a:pPr lvl="1"/>
                <a:r>
                  <a:rPr lang="en-US" dirty="0"/>
                  <a:t>Otherwise, it is 0. </a:t>
                </a:r>
              </a:p>
              <a:p>
                <a:r>
                  <a:rPr lang="en-US" dirty="0"/>
                  <a:t>This setup would well capture the example discussed on slide 5. </a:t>
                </a:r>
              </a:p>
            </p:txBody>
          </p:sp>
        </mc:Choice>
        <mc:Fallback xmlns="">
          <p:sp>
            <p:nvSpPr>
              <p:cNvPr id="3" name="Content Placeholder 2">
                <a:extLst>
                  <a:ext uri="{FF2B5EF4-FFF2-40B4-BE49-F238E27FC236}">
                    <a16:creationId xmlns:a16="http://schemas.microsoft.com/office/drawing/2014/main" id="{CB0EE64C-2F1E-4876-B0AD-C71D5F9C1F52}"/>
                  </a:ext>
                </a:extLst>
              </p:cNvPr>
              <p:cNvSpPr>
                <a:spLocks noGrp="1" noRot="1" noChangeAspect="1" noMove="1" noResize="1" noEditPoints="1" noAdjustHandles="1" noChangeArrowheads="1" noChangeShapeType="1" noTextEdit="1"/>
              </p:cNvSpPr>
              <p:nvPr>
                <p:ph idx="1"/>
              </p:nvPr>
            </p:nvSpPr>
            <p:spPr>
              <a:blipFill>
                <a:blip r:embed="rId3"/>
                <a:stretch>
                  <a:fillRect l="-1104" t="-1657" r="-158"/>
                </a:stretch>
              </a:blipFill>
            </p:spPr>
            <p:txBody>
              <a:bodyPr/>
              <a:lstStyle/>
              <a:p>
                <a:r>
                  <a:rPr lang="en-US">
                    <a:noFill/>
                  </a:rPr>
                  <a:t> </a:t>
                </a:r>
              </a:p>
            </p:txBody>
          </p:sp>
        </mc:Fallback>
      </mc:AlternateContent>
    </p:spTree>
    <p:extLst>
      <p:ext uri="{BB962C8B-B14F-4D97-AF65-F5344CB8AC3E}">
        <p14:creationId xmlns:p14="http://schemas.microsoft.com/office/powerpoint/2010/main" val="163258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6D4F5-9DFD-7527-D83F-B30D0A60A07E}"/>
              </a:ext>
            </a:extLst>
          </p:cNvPr>
          <p:cNvSpPr>
            <a:spLocks noGrp="1"/>
          </p:cNvSpPr>
          <p:nvPr>
            <p:ph type="title"/>
          </p:nvPr>
        </p:nvSpPr>
        <p:spPr/>
        <p:txBody>
          <a:bodyPr/>
          <a:lstStyle/>
          <a:p>
            <a:r>
              <a:rPr lang="en-US" dirty="0"/>
              <a:t>Mixed Effects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6D3C92-D4C6-C454-AB4F-E48E64CA4A7F}"/>
                  </a:ext>
                </a:extLst>
              </p:cNvPr>
              <p:cNvSpPr>
                <a:spLocks noGrp="1"/>
              </p:cNvSpPr>
              <p:nvPr>
                <p:ph idx="1"/>
              </p:nvPr>
            </p:nvSpPr>
            <p:spPr/>
            <p:txBody>
              <a:bodyPr/>
              <a:lstStyle/>
              <a:p>
                <a:r>
                  <a:rPr lang="en-US" dirty="0"/>
                  <a:t>The first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𝐽</m:t>
                        </m:r>
                      </m:e>
                      <m:sub>
                        <m:r>
                          <a:rPr lang="en-US" b="0" i="1" dirty="0" smtClean="0">
                            <a:latin typeface="Cambria Math" panose="02040503050406030204" pitchFamily="18" charset="0"/>
                          </a:rPr>
                          <m:t>1</m:t>
                        </m:r>
                      </m:sub>
                    </m:sSub>
                  </m:oMath>
                </a14:m>
                <a:r>
                  <a:rPr lang="en-US" dirty="0"/>
                  <a:t> components of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are assigned independent improper prior distributions. </a:t>
                </a:r>
              </a:p>
              <a:p>
                <a:pPr lvl="1"/>
                <a:r>
                  <a:rPr lang="en-US" dirty="0"/>
                  <a:t>These first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𝐽</m:t>
                        </m:r>
                      </m:e>
                      <m:sub>
                        <m:r>
                          <a:rPr lang="en-US" b="0" i="1" dirty="0" smtClean="0">
                            <a:latin typeface="Cambria Math" panose="02040503050406030204" pitchFamily="18" charset="0"/>
                          </a:rPr>
                          <m:t>1</m:t>
                        </m:r>
                      </m:sub>
                    </m:sSub>
                  </m:oMath>
                </a14:m>
                <a:r>
                  <a:rPr lang="en-US" dirty="0"/>
                  <a:t> components, which are implicitly modeled as exchangeable, are sometimes called </a:t>
                </a:r>
                <a:r>
                  <a:rPr lang="en-US" b="1" dirty="0">
                    <a:solidFill>
                      <a:schemeClr val="bg1"/>
                    </a:solidFill>
                  </a:rPr>
                  <a:t>fixed effects</a:t>
                </a:r>
                <a:r>
                  <a:rPr lang="en-US" dirty="0"/>
                  <a:t>.</a:t>
                </a:r>
              </a:p>
              <a:p>
                <a:pPr lvl="1"/>
                <a:r>
                  <a:rPr lang="en-US" u="sng" dirty="0"/>
                  <a:t>Ex Fixed Effect</a:t>
                </a:r>
                <a:r>
                  <a:rPr lang="en-US" dirty="0"/>
                  <a:t>: Curriculum (0 = old method, 1 = new method).</a:t>
                </a:r>
              </a:p>
              <a:p>
                <a:r>
                  <a:rPr lang="en-US" dirty="0"/>
                  <a:t>The remaining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𝐽</m:t>
                        </m:r>
                      </m:e>
                      <m:sub>
                        <m:r>
                          <a:rPr lang="en-US" b="0" i="1" dirty="0" smtClean="0">
                            <a:latin typeface="Cambria Math" panose="02040503050406030204" pitchFamily="18" charset="0"/>
                          </a:rPr>
                          <m:t>2</m:t>
                        </m:r>
                      </m:sub>
                    </m:sSub>
                  </m:oMath>
                </a14:m>
                <a:r>
                  <a:rPr lang="en-US" dirty="0"/>
                  <a:t> components are exchangeable with a common mean </a:t>
                </a:r>
                <a14:m>
                  <m:oMath xmlns:m="http://schemas.openxmlformats.org/officeDocument/2006/math">
                    <m:r>
                      <m:rPr>
                        <m:brk m:alnAt="7"/>
                      </m:rPr>
                      <a:rPr lang="en-US" i="1">
                        <a:latin typeface="Cambria Math" panose="02040503050406030204" pitchFamily="18" charset="0"/>
                        <a:ea typeface="Cambria Math" panose="02040503050406030204" pitchFamily="18" charset="0"/>
                      </a:rPr>
                      <m:t>𝛼</m:t>
                    </m:r>
                  </m:oMath>
                </a14:m>
                <a:r>
                  <a:rPr lang="en-US" dirty="0"/>
                  <a:t> and standard deviation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𝛽</m:t>
                        </m:r>
                      </m:sub>
                      <m:sup>
                        <m:r>
                          <a:rPr lang="en-US" i="1">
                            <a:latin typeface="Cambria Math" panose="02040503050406030204" pitchFamily="18" charset="0"/>
                            <a:ea typeface="Cambria Math" panose="02040503050406030204" pitchFamily="18" charset="0"/>
                          </a:rPr>
                          <m:t>2</m:t>
                        </m:r>
                      </m:sup>
                    </m:sSubSup>
                  </m:oMath>
                </a14:m>
                <a:r>
                  <a:rPr lang="en-US" dirty="0"/>
                  <a:t>, </a:t>
                </a:r>
                <a:r>
                  <a:rPr lang="en-US" b="1" dirty="0">
                    <a:solidFill>
                      <a:schemeClr val="bg1"/>
                    </a:solidFill>
                  </a:rPr>
                  <a:t>the random effects.</a:t>
                </a:r>
                <a:r>
                  <a:rPr lang="en-US" dirty="0">
                    <a:solidFill>
                      <a:srgbClr val="00B0F0"/>
                    </a:solidFill>
                  </a:rPr>
                  <a:t>	</a:t>
                </a:r>
              </a:p>
              <a:p>
                <a:pPr lvl="1"/>
                <a:r>
                  <a:rPr lang="en-US" u="sng" dirty="0"/>
                  <a:t>Ex Random Effect</a:t>
                </a:r>
                <a:r>
                  <a:rPr lang="en-US" dirty="0"/>
                  <a:t>: The variability in scores between different schools.</a:t>
                </a:r>
              </a:p>
            </p:txBody>
          </p:sp>
        </mc:Choice>
        <mc:Fallback xmlns="">
          <p:sp>
            <p:nvSpPr>
              <p:cNvPr id="3" name="Content Placeholder 2">
                <a:extLst>
                  <a:ext uri="{FF2B5EF4-FFF2-40B4-BE49-F238E27FC236}">
                    <a16:creationId xmlns:a16="http://schemas.microsoft.com/office/drawing/2014/main" id="{0E6D3C92-D4C6-C454-AB4F-E48E64CA4A7F}"/>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242562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C04D-F467-0692-3FAF-3CE5444A2EC4}"/>
              </a:ext>
            </a:extLst>
          </p:cNvPr>
          <p:cNvSpPr>
            <a:spLocks noGrp="1"/>
          </p:cNvSpPr>
          <p:nvPr>
            <p:ph type="title"/>
          </p:nvPr>
        </p:nvSpPr>
        <p:spPr/>
        <p:txBody>
          <a:bodyPr/>
          <a:lstStyle/>
          <a:p>
            <a:r>
              <a:rPr lang="en-US" dirty="0"/>
              <a:t>Exchangeability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1D5D5A-7F85-D207-9947-A18160B0BDC8}"/>
                  </a:ext>
                </a:extLst>
              </p:cNvPr>
              <p:cNvSpPr>
                <a:spLocks noGrp="1"/>
              </p:cNvSpPr>
              <p:nvPr>
                <p:ph idx="1"/>
              </p:nvPr>
            </p:nvSpPr>
            <p:spPr/>
            <p:txBody>
              <a:bodyPr/>
              <a:lstStyle/>
              <a:p>
                <a:r>
                  <a:rPr lang="en-US" dirty="0"/>
                  <a:t>Random effects models set up: </a:t>
                </a:r>
              </a:p>
              <a:p>
                <a:pPr lvl="1"/>
                <a:r>
                  <a:rPr lang="en-US" dirty="0"/>
                  <a:t>exchangeability of the units is achieved by conditioning on </a:t>
                </a:r>
                <a:r>
                  <a:rPr lang="en-US" b="1" i="1" dirty="0"/>
                  <a:t>indicator variables</a:t>
                </a:r>
                <a:r>
                  <a:rPr lang="en-US" dirty="0"/>
                  <a:t> representing groupings in the population.</a:t>
                </a:r>
              </a:p>
              <a:p>
                <a:r>
                  <a:rPr lang="en-US" dirty="0"/>
                  <a:t>The varying coefficients allow each subgroup to have a different mean outcome level.</a:t>
                </a:r>
              </a:p>
              <a:p>
                <a:r>
                  <a:rPr lang="en-US" dirty="0"/>
                  <a:t>Averaging over these parameters to a marginal distribution for </a:t>
                </a:r>
                <a14:m>
                  <m:oMath xmlns:m="http://schemas.openxmlformats.org/officeDocument/2006/math">
                    <m:r>
                      <a:rPr lang="en-US" i="1" dirty="0" smtClean="0">
                        <a:latin typeface="Cambria Math" panose="02040503050406030204" pitchFamily="18" charset="0"/>
                      </a:rPr>
                      <m:t>𝑦</m:t>
                    </m:r>
                  </m:oMath>
                </a14:m>
                <a:r>
                  <a:rPr lang="en-US" dirty="0"/>
                  <a:t> induces a correlation between outcomes observed on units in the same subgroup.</a:t>
                </a:r>
              </a:p>
            </p:txBody>
          </p:sp>
        </mc:Choice>
        <mc:Fallback xmlns="">
          <p:sp>
            <p:nvSpPr>
              <p:cNvPr id="3" name="Content Placeholder 2">
                <a:extLst>
                  <a:ext uri="{FF2B5EF4-FFF2-40B4-BE49-F238E27FC236}">
                    <a16:creationId xmlns:a16="http://schemas.microsoft.com/office/drawing/2014/main" id="{4A1D5D5A-7F85-D207-9947-A18160B0BDC8}"/>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390999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Custom 3">
      <a:dk1>
        <a:sysClr val="windowText" lastClr="000000"/>
      </a:dk1>
      <a:lt1>
        <a:srgbClr val="C40724"/>
      </a:lt1>
      <a:dk2>
        <a:srgbClr val="000000"/>
      </a:dk2>
      <a:lt2>
        <a:srgbClr val="F8F8F8"/>
      </a:lt2>
      <a:accent1>
        <a:srgbClr val="BD061C"/>
      </a:accent1>
      <a:accent2>
        <a:srgbClr val="E98D0A"/>
      </a:accent2>
      <a:accent3>
        <a:srgbClr val="969696"/>
      </a:accent3>
      <a:accent4>
        <a:srgbClr val="808080"/>
      </a:accent4>
      <a:accent5>
        <a:srgbClr val="C40724"/>
      </a:accent5>
      <a:accent6>
        <a:srgbClr val="3F4F6C"/>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ECH_Template_2019 (1)  -  Compatibility Mode" id="{96DF2388-B785-2045-9157-84F6A1D402CB}" vid="{FA40E05E-1420-CD4F-AB4E-3CD2BC76C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5e41b080-9453-459c-bb93-b19be7335f42" xsi:nil="true"/>
    <Comments xmlns="5e41b080-9453-459c-bb93-b19be7335f42" xsi:nil="true"/>
    <Due_x0020_Date xmlns="5e41b080-9453-459c-bb93-b19be7335f42" xsi:nil="true"/>
    <lcf76f155ced4ddcb4097134ff3c332f xmlns="5e41b080-9453-459c-bb93-b19be7335f42">
      <Terms xmlns="http://schemas.microsoft.com/office/infopath/2007/PartnerControls"/>
    </lcf76f155ced4ddcb4097134ff3c332f>
    <TaxCatchAll xmlns="4e58ebf2-e4df-4cd3-9186-1e42b3ede12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EF55019BAB0549B2C20BFAAB8A2896" ma:contentTypeVersion="17" ma:contentTypeDescription="Create a new document." ma:contentTypeScope="" ma:versionID="76077723e4e34c3b5aeef4b04efa78bf">
  <xsd:schema xmlns:xsd="http://www.w3.org/2001/XMLSchema" xmlns:xs="http://www.w3.org/2001/XMLSchema" xmlns:p="http://schemas.microsoft.com/office/2006/metadata/properties" xmlns:ns2="5e41b080-9453-459c-bb93-b19be7335f42" xmlns:ns3="4e58ebf2-e4df-4cd3-9186-1e42b3ede124" targetNamespace="http://schemas.microsoft.com/office/2006/metadata/properties" ma:root="true" ma:fieldsID="19e363e40d36e188a1c3db48bbcaf99f" ns2:_="" ns3:_="">
    <xsd:import namespace="5e41b080-9453-459c-bb93-b19be7335f42"/>
    <xsd:import namespace="4e58ebf2-e4df-4cd3-9186-1e42b3ede124"/>
    <xsd:element name="properties">
      <xsd:complexType>
        <xsd:sequence>
          <xsd:element name="documentManagement">
            <xsd:complexType>
              <xsd:all>
                <xsd:element ref="ns2:Due_x0020_Date" minOccurs="0"/>
                <xsd:element ref="ns2:Status" minOccurs="0"/>
                <xsd:element ref="ns2:Comments"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41b080-9453-459c-bb93-b19be7335f42" elementFormDefault="qualified">
    <xsd:import namespace="http://schemas.microsoft.com/office/2006/documentManagement/types"/>
    <xsd:import namespace="http://schemas.microsoft.com/office/infopath/2007/PartnerControls"/>
    <xsd:element name="Due_x0020_Date" ma:index="8" nillable="true" ma:displayName="Due Date" ma:format="DateOnly" ma:indexed="true" ma:internalName="Due_x0020_Date">
      <xsd:simpleType>
        <xsd:restriction base="dms:DateTime"/>
      </xsd:simpleType>
    </xsd:element>
    <xsd:element name="Status" ma:index="9" nillable="true" ma:displayName="Status" ma:format="Dropdown" ma:indexed="true" ma:internalName="Status">
      <xsd:simpleType>
        <xsd:restriction base="dms:Choice">
          <xsd:enumeration value="For Partner Review"/>
          <xsd:enumeration value="For Collegis Review"/>
          <xsd:enumeration value="Approved by Partner"/>
        </xsd:restriction>
      </xsd:simpleType>
    </xsd:element>
    <xsd:element name="Comments" ma:index="10" nillable="true" ma:displayName="Comments" ma:internalName="Comments">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40b95-0fdc-46ce-be91-73dc895452d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e58ebf2-e4df-4cd3-9186-1e42b3ede12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f5f3a8b-878a-4d06-a8de-79a1d9f1fffd}" ma:internalName="TaxCatchAll" ma:showField="CatchAllData" ma:web="4e58ebf2-e4df-4cd3-9186-1e42b3ede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6A4EEA-2556-441D-B20B-0657893061DE}">
  <ds:schemaRefs>
    <ds:schemaRef ds:uri="http://schemas.microsoft.com/office/2006/metadata/properties"/>
    <ds:schemaRef ds:uri="http://schemas.microsoft.com/office/infopath/2007/PartnerControls"/>
    <ds:schemaRef ds:uri="5e41b080-9453-459c-bb93-b19be7335f42"/>
    <ds:schemaRef ds:uri="4e58ebf2-e4df-4cd3-9186-1e42b3ede124"/>
  </ds:schemaRefs>
</ds:datastoreItem>
</file>

<file path=customXml/itemProps2.xml><?xml version="1.0" encoding="utf-8"?>
<ds:datastoreItem xmlns:ds="http://schemas.openxmlformats.org/officeDocument/2006/customXml" ds:itemID="{1AC0B294-BD37-44C4-9BFA-089CE09F6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41b080-9453-459c-bb93-b19be7335f42"/>
    <ds:schemaRef ds:uri="4e58ebf2-e4df-4cd3-9186-1e42b3ede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A838ED-C12F-4A42-8E88-98BAC73D21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18474</TotalTime>
  <Words>3188</Words>
  <Application>Microsoft Office PowerPoint</Application>
  <PresentationFormat>Custom</PresentationFormat>
  <Paragraphs>259</Paragraphs>
  <Slides>29</Slides>
  <Notes>24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29</vt:i4>
      </vt:variant>
    </vt:vector>
  </HeadingPairs>
  <TitlesOfParts>
    <vt:vector size="45" baseType="lpstr">
      <vt:lpstr>.SF NS</vt:lpstr>
      <vt:lpstr>CMBX10</vt:lpstr>
      <vt:lpstr>CMMI10</vt:lpstr>
      <vt:lpstr>CMMI7</vt:lpstr>
      <vt:lpstr>CMR10</vt:lpstr>
      <vt:lpstr>CMR7</vt:lpstr>
      <vt:lpstr>CMR9</vt:lpstr>
      <vt:lpstr>CMSY10</vt:lpstr>
      <vt:lpstr>CMSY9</vt:lpstr>
      <vt:lpstr>CMTI10</vt:lpstr>
      <vt:lpstr>CMTI9</vt:lpstr>
      <vt:lpstr>Aptos</vt:lpstr>
      <vt:lpstr>Arial</vt:lpstr>
      <vt:lpstr>Cambria Math</vt:lpstr>
      <vt:lpstr>Wingdings 2</vt:lpstr>
      <vt:lpstr>Breeze</vt:lpstr>
      <vt:lpstr>Bayesian Inference</vt:lpstr>
      <vt:lpstr>Hierarchical Linear Models</vt:lpstr>
      <vt:lpstr>Last Time</vt:lpstr>
      <vt:lpstr>Objectives</vt:lpstr>
      <vt:lpstr>Hierarchical Regression Models</vt:lpstr>
      <vt:lpstr>Simple Random Effects Model</vt:lpstr>
      <vt:lpstr>Intraclass Correlation</vt:lpstr>
      <vt:lpstr>Mixed Effects Model</vt:lpstr>
      <vt:lpstr>Exchangeability</vt:lpstr>
      <vt:lpstr>Summary</vt:lpstr>
      <vt:lpstr>Example: Forecasting Presidential Elections</vt:lpstr>
      <vt:lpstr>Unit Analysis and Outcome Variable</vt:lpstr>
      <vt:lpstr>Preliminary Geographical Analysis</vt:lpstr>
      <vt:lpstr>Preliminary Geographical Analysis</vt:lpstr>
      <vt:lpstr>A Preliminary Linear Model</vt:lpstr>
      <vt:lpstr>First Analysis</vt:lpstr>
      <vt:lpstr>Limitations of Initial Model</vt:lpstr>
      <vt:lpstr>Test Model </vt:lpstr>
      <vt:lpstr>Linear Model versus Hierarchical Model</vt:lpstr>
      <vt:lpstr>Defining the Hierarchical Model</vt:lpstr>
      <vt:lpstr>Forecasting with the Hierarchical Model</vt:lpstr>
      <vt:lpstr>Fitting the Model &amp; Results</vt:lpstr>
      <vt:lpstr>Summary</vt:lpstr>
      <vt:lpstr>Linear Model versus Hierarchical Model</vt:lpstr>
      <vt:lpstr>Results</vt:lpstr>
      <vt:lpstr>Generalization of Hierarchical Linear Models</vt:lpstr>
      <vt:lpstr>General Three-Level Model</vt:lpstr>
      <vt:lpstr>Interpretation as a Single Linear Regression</vt:lpstr>
      <vt:lpstr>Next Time</vt:lpstr>
    </vt:vector>
  </TitlesOfParts>
  <Manager/>
  <Company>Illinois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Tech President's PowerPoint Presentation</dc:title>
  <dc:subject/>
  <dc:creator>Sandra Laporte</dc:creator>
  <cp:keywords/>
  <dc:description/>
  <cp:lastModifiedBy>Zehui Bai</cp:lastModifiedBy>
  <cp:revision>41</cp:revision>
  <dcterms:created xsi:type="dcterms:W3CDTF">2019-02-13T16:04:21Z</dcterms:created>
  <dcterms:modified xsi:type="dcterms:W3CDTF">2025-08-24T18:31:48Z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0x010100F3EF55019BAB0549B2C20BFAAB8A2896</vt:lpwstr>
  </property>
  <property fmtid="{D5CDD505-2E9C-101B-9397-08002B2CF9AE}" pid="3" name="MediaServiceImageTags">
    <vt:lpwstr/>
  </property>
  <property fmtid="{D5CDD505-2E9C-101B-9397-08002B2CF9AE}" pid="4" name="MSIP_Label_f2dee603-0001-4639-81f8-0608a53322f1_Enabled">
    <vt:lpwstr>true</vt:lpwstr>
  </property>
  <property fmtid="{D5CDD505-2E9C-101B-9397-08002B2CF9AE}" pid="5" name="MSIP_Label_f2dee603-0001-4639-81f8-0608a53322f1_SetDate">
    <vt:lpwstr>2024-06-24T03:34:40Z</vt:lpwstr>
  </property>
  <property fmtid="{D5CDD505-2E9C-101B-9397-08002B2CF9AE}" pid="6" name="MSIP_Label_f2dee603-0001-4639-81f8-0608a53322f1_Method">
    <vt:lpwstr>Standard</vt:lpwstr>
  </property>
  <property fmtid="{D5CDD505-2E9C-101B-9397-08002B2CF9AE}" pid="7" name="MSIP_Label_f2dee603-0001-4639-81f8-0608a53322f1_Name">
    <vt:lpwstr>defa4170-0d19-0005-0004-bc88714345d2</vt:lpwstr>
  </property>
  <property fmtid="{D5CDD505-2E9C-101B-9397-08002B2CF9AE}" pid="8" name="MSIP_Label_f2dee603-0001-4639-81f8-0608a53322f1_SiteId">
    <vt:lpwstr>b4478c05-3dd9-4e06-a7fb-5dcf72bd44ee</vt:lpwstr>
  </property>
  <property fmtid="{D5CDD505-2E9C-101B-9397-08002B2CF9AE}" pid="9" name="MSIP_Label_f2dee603-0001-4639-81f8-0608a53322f1_ActionId">
    <vt:lpwstr>a5a42784-79e3-4cb6-a6c1-d59028c560ef</vt:lpwstr>
  </property>
  <property fmtid="{D5CDD505-2E9C-101B-9397-08002B2CF9AE}" pid="10" name="MSIP_Label_f2dee603-0001-4639-81f8-0608a53322f1_ContentBits">
    <vt:lpwstr>0</vt:lpwstr>
  </property>
</Properties>
</file>