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9"/>
  </p:notesMasterIdLst>
  <p:sldIdLst>
    <p:sldId id="259" r:id="rId5"/>
    <p:sldId id="262" r:id="rId6"/>
    <p:sldId id="301" r:id="rId7"/>
    <p:sldId id="266" r:id="rId8"/>
    <p:sldId id="281" r:id="rId9"/>
    <p:sldId id="282" r:id="rId10"/>
    <p:sldId id="283" r:id="rId11"/>
    <p:sldId id="284" r:id="rId12"/>
    <p:sldId id="285" r:id="rId13"/>
    <p:sldId id="288" r:id="rId14"/>
    <p:sldId id="287" r:id="rId15"/>
    <p:sldId id="289" r:id="rId16"/>
    <p:sldId id="293" r:id="rId17"/>
    <p:sldId id="292" r:id="rId18"/>
    <p:sldId id="294" r:id="rId19"/>
    <p:sldId id="295" r:id="rId20"/>
    <p:sldId id="290" r:id="rId21"/>
    <p:sldId id="291" r:id="rId22"/>
    <p:sldId id="286" r:id="rId23"/>
    <p:sldId id="296" r:id="rId24"/>
    <p:sldId id="297" r:id="rId25"/>
    <p:sldId id="298" r:id="rId26"/>
    <p:sldId id="299" r:id="rId27"/>
    <p:sldId id="300" r:id="rId28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6"/>
    <p:restoredTop sz="72789"/>
  </p:normalViewPr>
  <p:slideViewPr>
    <p:cSldViewPr snapToGrid="0" snapToObjects="1">
      <p:cViewPr varScale="1">
        <p:scale>
          <a:sx n="54" d="100"/>
          <a:sy n="54" d="100"/>
        </p:scale>
        <p:origin x="1524" y="8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D443-4068-3B41-85C2-6A7B45928F9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4E8-B60F-E047-A53D-C8384359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lesson 2 of module 8 of Bayesian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lesson, we will discuss applications of mixture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example from the book that illustrates simple mixture models looks at reaction times in people with versus without schizophrenia.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Individuals with schizophrenia are believed to have a higher-than-average response times compared those who don’t. The theory suggests the origins may be due to </a:t>
            </a:r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General Motor Reflex Delays: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This affects all trials and leads to slower response times across the board.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Attentional Deficit: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This affects only some trials, leading to increased variability in response times.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experiment discussed involved only 17 participants, with 11 people without schizophrenia and 6 with the disorder. Provided in the readings are two detailed sources discussing the approach to modeling the problem. Their approach involves a technique that I’d like to discuss here a bit to support your reading of the materials.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2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researchers used the ECM algorithm, which stands for expectation conditional maximization. This is a technique that alternates between two main steps to iteratively improve parameter estimates. </a:t>
            </a:r>
          </a:p>
          <a:p>
            <a:endParaRPr lang="en-US" dirty="0"/>
          </a:p>
          <a:p>
            <a:r>
              <a:rPr lang="en-US" dirty="0"/>
              <a:t>The first step is the E step, which involves computing the expected value from the log likelihood given the current estimates. </a:t>
            </a:r>
          </a:p>
          <a:p>
            <a:endParaRPr lang="en-US" dirty="0"/>
          </a:p>
          <a:p>
            <a:r>
              <a:rPr lang="en-US" dirty="0"/>
              <a:t>The CM-steps are typically multiple steps to update the parameters in pieces rather than altogether. I believe this example does it in 4 steps. </a:t>
            </a:r>
          </a:p>
          <a:p>
            <a:endParaRPr lang="en-US" dirty="0"/>
          </a:p>
          <a:p>
            <a:r>
              <a:rPr lang="en-US" dirty="0"/>
              <a:t>It can be particularly challenging to update parameters of mixture models, so the ECM algorithm is a good choice. </a:t>
            </a:r>
          </a:p>
          <a:p>
            <a:endParaRPr lang="en-US" dirty="0"/>
          </a:p>
          <a:p>
            <a:r>
              <a:rPr lang="en-US" dirty="0"/>
              <a:t>The process terminates once the values of the E-step are within some threshold of one another.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80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don’t have access to the data in the current example, I’ve included a simple example with synthetic data using the ECM algorithm within this lesson. On the left, we see a histogram of the synthetic data, which is a mixture of two normal distributions—much like our schizophrenia example. On the right are the estimated parameters against the actual ones used the generate the synthetic data. This is with a </a:t>
            </a:r>
            <a:r>
              <a:rPr lang="en-US" dirty="0" err="1"/>
              <a:t>thresthold</a:t>
            </a:r>
            <a:r>
              <a:rPr lang="en-US" dirty="0"/>
              <a:t> of 1e-6.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5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Rather than walk through that example, which I think is a little advance as a starting point, I would like to instead walk through a simpler example. The example uses synthetic data and is hypothetical, but it is simple enough to understand the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3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Let’s take a moment to refresh our understanding of the Gibbs Sampler, an essential tool in Bayesian statistics for sampling from high-dimensional posterior distributions.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purpose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of the Gibbs Sampler is to efficiently sample from complex, high-dimensional distributions, which can be challenging with direct sampling methods.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Here’s a step-by-step overview of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process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Initialize Parameters: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We start with initial guesses for all parameters. These initial values can be arbitrary, but choosing reasonable starting points can help the sampler converge more quickly.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Iterative Sampling: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The core of the Gibbs Sampler is its iterative nature. In each iteration, we update each parameter one at a time, conditioned on the current values of all other parameters. This means we sample from the conditional distribution of each parameter, given the others.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Repeat: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We continue these iterations, updating each parameter in turn, until the samples stabilize and we achieve convergence.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benefits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of the Gibbs Sampler are significant. It is particularly useful for handling complex, high-dimensional distributions, which are common in real-world problems. Moreover, the Gibbs Sampler is often easier to implement than direct sampling methods because it breaks down the complex problem into simpler conditional distributions.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iterative, conditional updating process makes the Gibbs Sampler a powerful technique for Bayesian inference, enabling us to draw samples from distributions that would otherwise be difficult to handle.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 S-shaped pattern (points above the line in the center and below the line at the ends or vice versa) suggests skewness.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An upward bend in the right tail and downward bend in the left tail indicate positive skewness.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A downward bend in the right tail and upward bend in the left tail indicate negative skewness.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6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In dealing with a variable number of mixture components, one approach is to choose a prior for H, such as a truncated Poisson, and use reversible jump MCMC for posterior computation. However, this method is computationally intensive.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 more practical approach involves fitting the model for various values of H and using a goodness-of-fit criterion penalized for model complexity to choose the best H. Common criteria include the Deviance Information Criterion (DIC) and the Watanabe-Akaike Information Criterion (WAIC).</a:t>
            </a: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Another effective method is to use the EM algorithm to obtain maximum likelihood estimates or posterior modes for the parameters for each choice of H and then report the results for the H that shows the best marginal posterior probability or estimated predictive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434E8-B60F-E047-A53D-C838435991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8,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621877-A81D-C775-6835-48EA2663EE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(2,2)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online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physical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𝑜𝑛𝑙𝑖𝑛𝑒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𝑝h𝑦𝑠𝑖𝑐𝑎𝑙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621877-A81D-C775-6835-48EA2663E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463DE3E-D106-4BEA-0C0C-AED2ED3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  <p:pic>
        <p:nvPicPr>
          <p:cNvPr id="7" name="Content Placeholder 6" descr="A graph with a line&#10;&#10;Description automatically generated">
            <a:extLst>
              <a:ext uri="{FF2B5EF4-FFF2-40B4-BE49-F238E27FC236}">
                <a16:creationId xmlns:a16="http://schemas.microsoft.com/office/drawing/2014/main" id="{1F3ABA0D-F61D-4B71-EAD3-C9E3E0D151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t="3945" b="-3913"/>
          <a:stretch/>
        </p:blipFill>
        <p:spPr>
          <a:xfrm>
            <a:off x="9502777" y="2743200"/>
            <a:ext cx="7680325" cy="5212080"/>
          </a:xfrm>
        </p:spPr>
      </p:pic>
    </p:spTree>
    <p:extLst>
      <p:ext uri="{BB962C8B-B14F-4D97-AF65-F5344CB8AC3E}">
        <p14:creationId xmlns:p14="http://schemas.microsoft.com/office/powerpoint/2010/main" val="2836714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12A26C-A678-25F4-67D4-D995034E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Estimates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3296B-39D4-E0BB-791A-35CB06ADE2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Ideally, we start with initial values that are crude estimates from our sample.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If we can, we differentiate the populations. 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Here, we assume we cannot.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online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initial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physical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𝑜𝑛𝑙𝑖𝑛𝑒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𝑝h𝑦𝑠𝑖𝑐𝑎𝑙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𝑖𝑛𝑖𝑡𝑖𝑎𝑙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133296B-39D4-E0BB-791A-35CB06ADE2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23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77EA-1485-803D-F990-93ED6A8D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924E-1C01-A3A4-F89E-142A53D7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</a:t>
            </a:r>
          </a:p>
          <a:p>
            <a:pPr marL="1441450" lvl="1" indent="-742950">
              <a:buFont typeface="+mj-lt"/>
              <a:buAutoNum type="arabicPeriod"/>
            </a:pPr>
            <a:r>
              <a:rPr lang="en-US" b="1" u="sng" dirty="0"/>
              <a:t>Initialize Parameters</a:t>
            </a:r>
            <a:r>
              <a:rPr lang="en-US" dirty="0"/>
              <a:t>: Start with initial guesses for all parameters.</a:t>
            </a:r>
          </a:p>
          <a:p>
            <a:pPr marL="1441450" lvl="1" indent="-742950">
              <a:buFont typeface="+mj-lt"/>
              <a:buAutoNum type="arabicPeriod"/>
            </a:pPr>
            <a:r>
              <a:rPr lang="en-US" b="1" u="sng" dirty="0"/>
              <a:t>Iterative Sampling</a:t>
            </a:r>
            <a:r>
              <a:rPr lang="en-US" dirty="0"/>
              <a:t>: Update each parameter in turn, conditioned on the current values of the other parameters.</a:t>
            </a:r>
          </a:p>
          <a:p>
            <a:pPr marL="1441450" lvl="1" indent="-742950">
              <a:buFont typeface="+mj-lt"/>
              <a:buAutoNum type="arabicPeriod"/>
            </a:pPr>
            <a:r>
              <a:rPr lang="en-US" b="1" u="sng" dirty="0"/>
              <a:t>Repeat</a:t>
            </a:r>
            <a:r>
              <a:rPr lang="en-US" dirty="0"/>
              <a:t>: Continue iterations until convergence.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Handles complex, high-dimensional distributions.</a:t>
            </a:r>
          </a:p>
          <a:p>
            <a:pPr lvl="1"/>
            <a:r>
              <a:rPr lang="en-US" dirty="0"/>
              <a:t>Often easier to implement than direct sampling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54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Gibbs Sampler Updates: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To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by computing the posterior probability</a:t>
                </a:r>
                <a:br>
                  <a:rPr lang="en-US" dirty="0">
                    <a:latin typeface="Cambria Math" panose="02040503050406030204" pitchFamily="18" charset="0"/>
                  </a:rPr>
                </a:b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𝑖𝑛𝑖𝑡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𝑝h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4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Gibbs Sampler Updates: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Posterior Beta distribution: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To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by computing the posterior probability</a:t>
                </a:r>
                <a:endParaRPr lang="en-US" dirty="0"/>
              </a:p>
              <a:p>
                <a:pPr lvl="1"/>
                <a:r>
                  <a:rPr lang="en-US" dirty="0"/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1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Gibbs Sampler Updates: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𝒐𝒏𝒍𝒊𝒏𝒆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online observations: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Mean of online observations: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𝑜𝑛𝑙𝑖𝑛𝑒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Posterior mean: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𝑜𝑛𝑙𝑖𝑛𝑒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𝑖𝑛𝑖𝑡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</m:sub>
                              </m:sSub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𝑝h𝑦𝑠𝑖𝑐𝑎𝑙</m:t>
                        </m:r>
                      </m:sub>
                    </m:sSub>
                  </m:oMath>
                </a14:m>
                <a:r>
                  <a:rPr lang="en-US" dirty="0"/>
                  <a:t> works the same way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4365" b="-29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20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Gibbs Sampler Updates: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𝑜𝑛𝑙𝑖𝑛𝑒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D2AA17F-7DDD-106B-9AA2-C78344E2A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Compute the posterior distribution parameters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𝑜𝑛𝑙𝑖𝑛𝑒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𝑜𝑛𝑙𝑖𝑛𝑒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𝑜𝑛𝑙𝑖𝑛𝑒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Sample a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𝑜𝑛𝑙𝑖𝑛𝑒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from the new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C02E54-4A9C-492C-D460-6E60EE51F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943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FE5197A-E325-687D-873F-3F9E4EB9C98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518187111"/>
                  </p:ext>
                </p:extLst>
              </p:nvPr>
            </p:nvGraphicFramePr>
            <p:xfrm>
              <a:off x="9528179" y="3223260"/>
              <a:ext cx="7680323" cy="2472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221">
                      <a:extLst>
                        <a:ext uri="{9D8B030D-6E8A-4147-A177-3AD203B41FA5}">
                          <a16:colId xmlns:a16="http://schemas.microsoft.com/office/drawing/2014/main" val="267050707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573873473"/>
                        </a:ext>
                      </a:extLst>
                    </a:gridCol>
                    <a:gridCol w="1059546">
                      <a:extLst>
                        <a:ext uri="{9D8B030D-6E8A-4147-A177-3AD203B41FA5}">
                          <a16:colId xmlns:a16="http://schemas.microsoft.com/office/drawing/2014/main" val="2677024816"/>
                        </a:ext>
                      </a:extLst>
                    </a:gridCol>
                    <a:gridCol w="1097189">
                      <a:extLst>
                        <a:ext uri="{9D8B030D-6E8A-4147-A177-3AD203B41FA5}">
                          <a16:colId xmlns:a16="http://schemas.microsoft.com/office/drawing/2014/main" val="857469167"/>
                        </a:ext>
                      </a:extLst>
                    </a:gridCol>
                    <a:gridCol w="1069065">
                      <a:extLst>
                        <a:ext uri="{9D8B030D-6E8A-4147-A177-3AD203B41FA5}">
                          <a16:colId xmlns:a16="http://schemas.microsoft.com/office/drawing/2014/main" val="3625969851"/>
                        </a:ext>
                      </a:extLst>
                    </a:gridCol>
                    <a:gridCol w="1125313">
                      <a:extLst>
                        <a:ext uri="{9D8B030D-6E8A-4147-A177-3AD203B41FA5}">
                          <a16:colId xmlns:a16="http://schemas.microsoft.com/office/drawing/2014/main" val="1208142622"/>
                        </a:ext>
                      </a:extLst>
                    </a:gridCol>
                    <a:gridCol w="1097189">
                      <a:extLst>
                        <a:ext uri="{9D8B030D-6E8A-4147-A177-3AD203B41FA5}">
                          <a16:colId xmlns:a16="http://schemas.microsoft.com/office/drawing/2014/main" val="9131370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Q1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Q3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753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0.2598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0.3696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0.3718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0.4023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0.5195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302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i="0" dirty="0" err="1" smtClean="0">
                                        <a:latin typeface="Cambria Math" panose="02040503050406030204" pitchFamily="18" charset="0"/>
                                      </a:rPr>
                                      <m:t>online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44.61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53.88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521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𝑜𝑛𝑙𝑖𝑛𝑒</m:t>
                                    </m:r>
                                  </m:sub>
                                  <m:sup>
                                    <m: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179.8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289.2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397.3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683.4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204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 b="0" i="0" dirty="0" smtClean="0">
                                        <a:latin typeface="Cambria Math" panose="02040503050406030204" pitchFamily="18" charset="0"/>
                                      </a:rPr>
                                      <m:t>physical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92.85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99.44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103.09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991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𝑝h𝑦𝑠𝑖𝑐𝑎𝑙</m:t>
                                    </m:r>
                                  </m:sub>
                                  <m:sup>
                                    <m:r>
                                      <a:rPr lang="en-US" sz="20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169.7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234.3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265.0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267.2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292.1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552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7">
                <a:extLst>
                  <a:ext uri="{FF2B5EF4-FFF2-40B4-BE49-F238E27FC236}">
                    <a16:creationId xmlns:a16="http://schemas.microsoft.com/office/drawing/2014/main" id="{CFE5197A-E325-687D-873F-3F9E4EB9C98E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1518187111"/>
                  </p:ext>
                </p:extLst>
              </p:nvPr>
            </p:nvGraphicFramePr>
            <p:xfrm>
              <a:off x="9528179" y="3223260"/>
              <a:ext cx="7680323" cy="24723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221">
                      <a:extLst>
                        <a:ext uri="{9D8B030D-6E8A-4147-A177-3AD203B41FA5}">
                          <a16:colId xmlns:a16="http://schemas.microsoft.com/office/drawing/2014/main" val="2670507075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573873473"/>
                        </a:ext>
                      </a:extLst>
                    </a:gridCol>
                    <a:gridCol w="1059546">
                      <a:extLst>
                        <a:ext uri="{9D8B030D-6E8A-4147-A177-3AD203B41FA5}">
                          <a16:colId xmlns:a16="http://schemas.microsoft.com/office/drawing/2014/main" val="2677024816"/>
                        </a:ext>
                      </a:extLst>
                    </a:gridCol>
                    <a:gridCol w="1097189">
                      <a:extLst>
                        <a:ext uri="{9D8B030D-6E8A-4147-A177-3AD203B41FA5}">
                          <a16:colId xmlns:a16="http://schemas.microsoft.com/office/drawing/2014/main" val="857469167"/>
                        </a:ext>
                      </a:extLst>
                    </a:gridCol>
                    <a:gridCol w="1069065">
                      <a:extLst>
                        <a:ext uri="{9D8B030D-6E8A-4147-A177-3AD203B41FA5}">
                          <a16:colId xmlns:a16="http://schemas.microsoft.com/office/drawing/2014/main" val="3625969851"/>
                        </a:ext>
                      </a:extLst>
                    </a:gridCol>
                    <a:gridCol w="1125313">
                      <a:extLst>
                        <a:ext uri="{9D8B030D-6E8A-4147-A177-3AD203B41FA5}">
                          <a16:colId xmlns:a16="http://schemas.microsoft.com/office/drawing/2014/main" val="1208142622"/>
                        </a:ext>
                      </a:extLst>
                    </a:gridCol>
                    <a:gridCol w="1097189">
                      <a:extLst>
                        <a:ext uri="{9D8B030D-6E8A-4147-A177-3AD203B41FA5}">
                          <a16:colId xmlns:a16="http://schemas.microsoft.com/office/drawing/2014/main" val="913137048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Q1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Q3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175367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103125" r="-560870" b="-4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0.2598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0.3416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0.3696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0.3718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0.4023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0.5195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3023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09677" r="-560870" b="-3451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34.27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42.38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44.61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53.88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6052162"/>
                      </a:ext>
                    </a:extLst>
                  </a:tr>
                  <a:tr h="412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290909" r="-560870" b="-2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179.8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289.2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349.6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397.3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683.4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20465"/>
                      </a:ext>
                    </a:extLst>
                  </a:tr>
                  <a:tr h="424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379412" r="-56087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92.85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97.03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98.25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99.44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103.09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99167"/>
                      </a:ext>
                    </a:extLst>
                  </a:tr>
                  <a:tr h="4467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87" t="-465714" r="-56087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169.7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234.3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265.0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267.2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292.1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420.1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93552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3A95C3F-9381-70F7-49E9-4A7C027E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pic>
        <p:nvPicPr>
          <p:cNvPr id="16" name="Content Placeholder 15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CE25F804-4D70-8C98-7FBD-314539764F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098550" y="2787586"/>
            <a:ext cx="7680325" cy="5111877"/>
          </a:xfrm>
        </p:spPr>
      </p:pic>
    </p:spTree>
    <p:extLst>
      <p:ext uri="{BB962C8B-B14F-4D97-AF65-F5344CB8AC3E}">
        <p14:creationId xmlns:p14="http://schemas.microsoft.com/office/powerpoint/2010/main" val="187956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FC2D-9093-0143-1A55-F57FA1D8AA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Quantile-Quantile plot (QQ plot) is a graphical tool to assess if a set of data plausibly came from some theoretical distribution.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9986F9-8688-DA5E-60A0-844150AB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pic>
        <p:nvPicPr>
          <p:cNvPr id="15" name="Content Placeholder 14" descr="A graph with a red line&#10;&#10;Description automatically generated">
            <a:extLst>
              <a:ext uri="{FF2B5EF4-FFF2-40B4-BE49-F238E27FC236}">
                <a16:creationId xmlns:a16="http://schemas.microsoft.com/office/drawing/2014/main" id="{96069878-396D-5715-98D1-27A28FA7DE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1000" y="2085698"/>
            <a:ext cx="6302882" cy="6515100"/>
          </a:xfrm>
        </p:spPr>
      </p:pic>
    </p:spTree>
    <p:extLst>
      <p:ext uri="{BB962C8B-B14F-4D97-AF65-F5344CB8AC3E}">
        <p14:creationId xmlns:p14="http://schemas.microsoft.com/office/powerpoint/2010/main" val="790357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B26AC-60D7-C32A-77A6-58AA9430918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52480656"/>
                  </p:ext>
                </p:extLst>
              </p:nvPr>
            </p:nvGraphicFramePr>
            <p:xfrm>
              <a:off x="1098550" y="3025097"/>
              <a:ext cx="7680324" cy="45603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0108">
                      <a:extLst>
                        <a:ext uri="{9D8B030D-6E8A-4147-A177-3AD203B41FA5}">
                          <a16:colId xmlns:a16="http://schemas.microsoft.com/office/drawing/2014/main" val="2241486525"/>
                        </a:ext>
                      </a:extLst>
                    </a:gridCol>
                    <a:gridCol w="2560108">
                      <a:extLst>
                        <a:ext uri="{9D8B030D-6E8A-4147-A177-3AD203B41FA5}">
                          <a16:colId xmlns:a16="http://schemas.microsoft.com/office/drawing/2014/main" val="241488578"/>
                        </a:ext>
                      </a:extLst>
                    </a:gridCol>
                    <a:gridCol w="2560108">
                      <a:extLst>
                        <a:ext uri="{9D8B030D-6E8A-4147-A177-3AD203B41FA5}">
                          <a16:colId xmlns:a16="http://schemas.microsoft.com/office/drawing/2014/main" val="82013686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Estimated</a:t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(mean)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8696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0.3718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954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dirty="0" err="1" smtClean="0">
                                        <a:latin typeface="Cambria Math" panose="02040503050406030204" pitchFamily="18" charset="0"/>
                                      </a:rPr>
                                      <m:t>online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42.64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722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 dirty="0" err="1" smtClean="0">
                                        <a:latin typeface="Cambria Math" panose="02040503050406030204" pitchFamily="18" charset="0"/>
                                      </a:rPr>
                                      <m:t>physical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8558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𝑜𝑛𝑙𝑖𝑛𝑒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349.6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09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𝑝h𝑦𝑠𝑖𝑐𝑎𝑙</m:t>
                                    </m:r>
                                  </m:sub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267.2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339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7CEB26AC-60D7-C32A-77A6-58AA94309184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852480656"/>
                  </p:ext>
                </p:extLst>
              </p:nvPr>
            </p:nvGraphicFramePr>
            <p:xfrm>
              <a:off x="1098550" y="3025097"/>
              <a:ext cx="7680324" cy="45603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60108">
                      <a:extLst>
                        <a:ext uri="{9D8B030D-6E8A-4147-A177-3AD203B41FA5}">
                          <a16:colId xmlns:a16="http://schemas.microsoft.com/office/drawing/2014/main" val="2241486525"/>
                        </a:ext>
                      </a:extLst>
                    </a:gridCol>
                    <a:gridCol w="2560108">
                      <a:extLst>
                        <a:ext uri="{9D8B030D-6E8A-4147-A177-3AD203B41FA5}">
                          <a16:colId xmlns:a16="http://schemas.microsoft.com/office/drawing/2014/main" val="241488578"/>
                        </a:ext>
                      </a:extLst>
                    </a:gridCol>
                    <a:gridCol w="2560108">
                      <a:extLst>
                        <a:ext uri="{9D8B030D-6E8A-4147-A177-3AD203B41FA5}">
                          <a16:colId xmlns:a16="http://schemas.microsoft.com/office/drawing/2014/main" val="820136869"/>
                        </a:ext>
                      </a:extLst>
                    </a:gridCol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Estimated</a:t>
                          </a:r>
                          <a:br>
                            <a:rPr lang="en-US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(mean)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Actual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186967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204000" r="-200990" b="-4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0.3718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295419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298039" r="-200990" b="-345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42.64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172267"/>
                      </a:ext>
                    </a:extLst>
                  </a:tr>
                  <a:tr h="6905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375926" r="-200990" b="-22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98.19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6855852"/>
                      </a:ext>
                    </a:extLst>
                  </a:tr>
                  <a:tr h="6697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484906" r="-200990" b="-130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349.6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09313"/>
                      </a:ext>
                    </a:extLst>
                  </a:tr>
                  <a:tr h="731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5" t="-534483" r="-200990" b="-1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267.2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3392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9B988C0-A5E5-68FD-7DEE-5E567607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Estimates and Actuals</a:t>
            </a:r>
          </a:p>
        </p:txBody>
      </p:sp>
      <p:pic>
        <p:nvPicPr>
          <p:cNvPr id="10" name="Content Placeholder 9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1EB2880C-8731-6E77-D449-2125E480B8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787586"/>
            <a:ext cx="7680325" cy="5111877"/>
          </a:xfrm>
        </p:spPr>
      </p:pic>
    </p:spTree>
    <p:extLst>
      <p:ext uri="{BB962C8B-B14F-4D97-AF65-F5344CB8AC3E}">
        <p14:creationId xmlns:p14="http://schemas.microsoft.com/office/powerpoint/2010/main" val="371694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graph of a graph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FA0243CC-9FF7-013C-1413-7DD99AB95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448280" y="2290717"/>
            <a:ext cx="6375400" cy="596659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18FFA7-DBCA-16B5-3DCD-7FD1E769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Adjustments to Consider</a:t>
            </a:r>
          </a:p>
        </p:txBody>
      </p:sp>
      <p:pic>
        <p:nvPicPr>
          <p:cNvPr id="9" name="Content Placeholder 8" descr="A graph with a red line&#10;&#10;Description automatically generated">
            <a:extLst>
              <a:ext uri="{FF2B5EF4-FFF2-40B4-BE49-F238E27FC236}">
                <a16:creationId xmlns:a16="http://schemas.microsoft.com/office/drawing/2014/main" id="{763B0A0A-E46E-BEC5-B7B3-9BDB65C07B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625600" y="2029687"/>
            <a:ext cx="6375400" cy="622762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BBF8E0-150B-E1F2-A474-C13FDC5702AF}"/>
              </a:ext>
            </a:extLst>
          </p:cNvPr>
          <p:cNvSpPr txBox="1"/>
          <p:nvPr/>
        </p:nvSpPr>
        <p:spPr>
          <a:xfrm>
            <a:off x="1625600" y="8574201"/>
            <a:ext cx="622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Log Transformation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738562-3C5E-D869-F3C7-E987D8EC1EE5}"/>
              </a:ext>
            </a:extLst>
          </p:cNvPr>
          <p:cNvSpPr txBox="1"/>
          <p:nvPr/>
        </p:nvSpPr>
        <p:spPr>
          <a:xfrm>
            <a:off x="10524480" y="8542843"/>
            <a:ext cx="622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Three Modes</a:t>
            </a:r>
          </a:p>
        </p:txBody>
      </p:sp>
    </p:spTree>
    <p:extLst>
      <p:ext uri="{BB962C8B-B14F-4D97-AF65-F5344CB8AC3E}">
        <p14:creationId xmlns:p14="http://schemas.microsoft.com/office/powerpoint/2010/main" val="421186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3ED0684B-88DF-25F4-ADED-55FC97F053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7970" y="2085975"/>
            <a:ext cx="6961485" cy="65151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83B52D-FFBF-65BF-D53D-229026224B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 skewness </a:t>
            </a:r>
          </a:p>
          <a:p>
            <a:r>
              <a:rPr lang="en-US" dirty="0"/>
              <a:t>Distributions lack clear peaks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1AFD0E-B65C-346B-D313-DD927EDC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Modes</a:t>
            </a:r>
          </a:p>
        </p:txBody>
      </p:sp>
    </p:spTree>
    <p:extLst>
      <p:ext uri="{BB962C8B-B14F-4D97-AF65-F5344CB8AC3E}">
        <p14:creationId xmlns:p14="http://schemas.microsoft.com/office/powerpoint/2010/main" val="963024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3ED0684B-88DF-25F4-ADED-55FC97F053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57970" y="2085975"/>
            <a:ext cx="6961485" cy="6515100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81AFD0E-B65C-346B-D313-DD927EDC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Modes versus Two</a:t>
            </a:r>
          </a:p>
        </p:txBody>
      </p:sp>
      <p:pic>
        <p:nvPicPr>
          <p:cNvPr id="4" name="Content Placeholder 3" descr="A group of graphs showing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1CFFDBC2-3DA0-5CC3-3317-E5C67084F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787586"/>
            <a:ext cx="7680325" cy="5111877"/>
          </a:xfrm>
        </p:spPr>
      </p:pic>
    </p:spTree>
    <p:extLst>
      <p:ext uri="{BB962C8B-B14F-4D97-AF65-F5344CB8AC3E}">
        <p14:creationId xmlns:p14="http://schemas.microsoft.com/office/powerpoint/2010/main" val="115757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AD0E53-C567-EDD4-5035-C723689731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Because the data is synthetic, we can compare real versus the estimate.</a:t>
            </a:r>
          </a:p>
          <a:p>
            <a:r>
              <a:rPr lang="en-US" dirty="0"/>
              <a:t>Determining the number of modes is quite hard in practice!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7666A149-30F3-4BE9-0C36-B98C5B7C31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02775" y="2127651"/>
            <a:ext cx="7680325" cy="643174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DFB6861-8DDE-A8D3-DBBD-8B9236EC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Trimode</a:t>
            </a:r>
            <a:r>
              <a:rPr lang="en-US" dirty="0"/>
              <a:t> versus Actual</a:t>
            </a:r>
          </a:p>
        </p:txBody>
      </p:sp>
    </p:spTree>
    <p:extLst>
      <p:ext uri="{BB962C8B-B14F-4D97-AF65-F5344CB8AC3E}">
        <p14:creationId xmlns:p14="http://schemas.microsoft.com/office/powerpoint/2010/main" val="1491358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E69EBE-74F1-C3E4-0A95-274FFF21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Mixture Components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B4CA2AC-2506-5F98-AD0C-568186AD5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Choosing a Prior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Use a truncated Poisson prior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Employ reversible jump MCMC for posterior computation. </a:t>
                </a:r>
              </a:p>
              <a:p>
                <a:r>
                  <a:rPr lang="en-US" dirty="0"/>
                  <a:t>Use goodness-of-fit criteria penalized for model complexity to choose the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Common criteria include DIC and WAIC.</a:t>
                </a:r>
              </a:p>
              <a:p>
                <a:r>
                  <a:rPr lang="en-US" dirty="0"/>
                  <a:t>EM Algorithm:</a:t>
                </a:r>
              </a:p>
              <a:p>
                <a:pPr lvl="1"/>
                <a:r>
                  <a:rPr lang="en-US" dirty="0"/>
                  <a:t>Obtain MLEs or posterior modes for parameters for different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best marginal posterior or estimated predictive performance.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B4CA2AC-2506-5F98-AD0C-568186AD5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79" b="-5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52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FA0A-C0AA-818F-CA73-D7D51B50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FAE4-7F39-9DF6-6C2D-704412C16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73" y="1712799"/>
            <a:ext cx="7317915" cy="8571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90ACA-8948-2FF7-B5BC-FA7C378AF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644" y="1712799"/>
            <a:ext cx="6484521" cy="74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4F66-F305-0F14-B0CF-DD0C1FD5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76D9B-0C3B-9490-5836-474DE39C1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Schizophrenics have higher average response times.</a:t>
            </a:r>
          </a:p>
          <a:p>
            <a:pPr lvl="1"/>
            <a:r>
              <a:rPr lang="en-US" dirty="0"/>
              <a:t>Greater variability in response times among some schizophrenic individuals.</a:t>
            </a:r>
          </a:p>
          <a:p>
            <a:r>
              <a:rPr lang="en-US" dirty="0"/>
              <a:t>Psychological Theory: Schizophrenics may experience:</a:t>
            </a:r>
          </a:p>
          <a:p>
            <a:pPr lvl="1"/>
            <a:r>
              <a:rPr lang="en-US" dirty="0"/>
              <a:t>General motor reflex delays affecting all trials.</a:t>
            </a:r>
          </a:p>
          <a:p>
            <a:pPr lvl="1"/>
            <a:r>
              <a:rPr lang="en-US" dirty="0"/>
              <a:t>Attentional deficit affecting some trials.</a:t>
            </a:r>
          </a:p>
          <a:p>
            <a:r>
              <a:rPr lang="en-US" dirty="0"/>
              <a:t>Study: Each participant’s reaction times measured 30 times.</a:t>
            </a:r>
          </a:p>
          <a:p>
            <a:pPr lvl="1"/>
            <a:r>
              <a:rPr lang="en-US" dirty="0"/>
              <a:t>17 participants: 11 non-schizophrenics, 6 schizophrenics.</a:t>
            </a:r>
          </a:p>
        </p:txBody>
      </p:sp>
    </p:spTree>
    <p:extLst>
      <p:ext uri="{BB962C8B-B14F-4D97-AF65-F5344CB8AC3E}">
        <p14:creationId xmlns:p14="http://schemas.microsoft.com/office/powerpoint/2010/main" val="14842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FAFD-6485-0707-0572-C9E7B436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Conditional Maximization (ECM)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2032-EE97-BA1D-F219-E92C47EB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ECM alternates between two main steps to iteratively improve parameter estimates.</a:t>
            </a:r>
          </a:p>
          <a:p>
            <a:pPr lvl="1"/>
            <a:r>
              <a:rPr lang="en-US" b="1" dirty="0"/>
              <a:t>The E-step</a:t>
            </a:r>
          </a:p>
          <a:p>
            <a:pPr lvl="2"/>
            <a:r>
              <a:rPr lang="en-US" dirty="0"/>
              <a:t>Calculate the expected value of the complete-data log-likelihood given the current estimates of the parameters.</a:t>
            </a:r>
          </a:p>
          <a:p>
            <a:pPr lvl="1"/>
            <a:r>
              <a:rPr lang="en-US" b="1" dirty="0"/>
              <a:t>The CM-steps</a:t>
            </a:r>
          </a:p>
          <a:p>
            <a:pPr lvl="2"/>
            <a:r>
              <a:rPr lang="en-US" dirty="0"/>
              <a:t>In each CM-step, update one subset of parameters while keeping the others fixed at their current values.</a:t>
            </a:r>
          </a:p>
          <a:p>
            <a:pPr lvl="2"/>
            <a:r>
              <a:rPr lang="en-US" dirty="0"/>
              <a:t>This can be broken down into several steps, each focusing on different subsets of parameters, to simplify the optimization problem.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5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een graph with numbers and a white background&#10;&#10;Description automatically generated">
            <a:extLst>
              <a:ext uri="{FF2B5EF4-FFF2-40B4-BE49-F238E27FC236}">
                <a16:creationId xmlns:a16="http://schemas.microsoft.com/office/drawing/2014/main" id="{F3FD1CD8-990A-9706-C4E9-18F27AADBE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98550" y="2225618"/>
            <a:ext cx="7680325" cy="6235813"/>
          </a:xfrm>
        </p:spPr>
      </p:pic>
      <p:pic>
        <p:nvPicPr>
          <p:cNvPr id="9" name="Content Placeholder 8" descr="A graph with blue and red triangles&#10;&#10;Description automatically generated">
            <a:extLst>
              <a:ext uri="{FF2B5EF4-FFF2-40B4-BE49-F238E27FC236}">
                <a16:creationId xmlns:a16="http://schemas.microsoft.com/office/drawing/2014/main" id="{0374F440-CCB0-E201-ACAE-0ABC779B2E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9502775" y="2225618"/>
            <a:ext cx="7680325" cy="6235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30FB5-E9C6-3442-D9A7-6EE03332C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ECM Results with Synthetic Data</a:t>
            </a:r>
          </a:p>
        </p:txBody>
      </p:sp>
    </p:spTree>
    <p:extLst>
      <p:ext uri="{BB962C8B-B14F-4D97-AF65-F5344CB8AC3E}">
        <p14:creationId xmlns:p14="http://schemas.microsoft.com/office/powerpoint/2010/main" val="8783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F091E9-FF06-4B22-2207-5D403C8A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A68A2-4396-A4F5-CB0D-3A200C8B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data and a hypothetical example</a:t>
            </a:r>
          </a:p>
          <a:p>
            <a:r>
              <a:rPr lang="en-US" dirty="0"/>
              <a:t>Customer purchase behavior in two different types of stores</a:t>
            </a:r>
          </a:p>
          <a:p>
            <a:pPr lvl="1"/>
            <a:r>
              <a:rPr lang="en-US" dirty="0"/>
              <a:t>Online versus in-person</a:t>
            </a:r>
          </a:p>
          <a:p>
            <a:pPr lvl="1"/>
            <a:r>
              <a:rPr lang="en-US" dirty="0"/>
              <a:t>300 customers total</a:t>
            </a:r>
          </a:p>
          <a:p>
            <a:r>
              <a:rPr lang="en-US" dirty="0"/>
              <a:t>We want to model the distribution of the amount spent by customers.</a:t>
            </a:r>
          </a:p>
          <a:p>
            <a:pPr marL="6985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4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2EEA-82C7-91E8-05C4-45220AD7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63C73-8763-7962-F694-101BB2F293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amount spent by customer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indicator variable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customers of the physical store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customers online</a:t>
                </a: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mixing proportion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onlin</m:t>
                        </m:r>
                        <m:r>
                          <m:rPr>
                            <m:sty m:val="p"/>
                          </m:rPr>
                          <a:rPr lang="en-US" i="0" dirty="0" err="1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physical</m:t>
                        </m:r>
                      </m:sub>
                    </m:sSub>
                  </m:oMath>
                </a14:m>
                <a:r>
                  <a:rPr lang="en-US" dirty="0"/>
                  <a:t> are the mean dollars spent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online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physical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are the variances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A63C73-8763-7962-F694-101BB2F293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1657" b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68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621877-A81D-C775-6835-48EA2663EE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Beta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(2,2)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online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physical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(50, 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𝑜𝑛𝑙𝑖𝑛𝑒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Inv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(2)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621877-A81D-C775-6835-48EA2663E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graph with a blue line with Gateway Arch in the background&#10;&#10;Description automatically generated">
            <a:extLst>
              <a:ext uri="{FF2B5EF4-FFF2-40B4-BE49-F238E27FC236}">
                <a16:creationId xmlns:a16="http://schemas.microsoft.com/office/drawing/2014/main" id="{8C4F35A7-0EFC-90D4-8893-D3BC01ECDD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02775" y="2225618"/>
            <a:ext cx="7680325" cy="62358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63DE3E-D106-4BEA-0C0C-AED2ED39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Priors</a:t>
            </a:r>
          </a:p>
        </p:txBody>
      </p:sp>
    </p:spTree>
    <p:extLst>
      <p:ext uri="{BB962C8B-B14F-4D97-AF65-F5344CB8AC3E}">
        <p14:creationId xmlns:p14="http://schemas.microsoft.com/office/powerpoint/2010/main" val="39232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9441AC-D8F6-429C-B3AF-18894E9E3E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10309</TotalTime>
  <Words>1636</Words>
  <Application>Microsoft Office PowerPoint</Application>
  <PresentationFormat>Custom</PresentationFormat>
  <Paragraphs>215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.SF NS</vt:lpstr>
      <vt:lpstr>Aptos</vt:lpstr>
      <vt:lpstr>Arial</vt:lpstr>
      <vt:lpstr>Cambria Math</vt:lpstr>
      <vt:lpstr>Times New Roman</vt:lpstr>
      <vt:lpstr>Wingdings 2</vt:lpstr>
      <vt:lpstr>Breeze</vt:lpstr>
      <vt:lpstr>Bayesian Inference</vt:lpstr>
      <vt:lpstr>Applications</vt:lpstr>
      <vt:lpstr>Summary</vt:lpstr>
      <vt:lpstr>Example From Reading</vt:lpstr>
      <vt:lpstr>Expectation Conditional Maximization (ECM)</vt:lpstr>
      <vt:lpstr>ECM Results with Synthetic Data</vt:lpstr>
      <vt:lpstr>Example</vt:lpstr>
      <vt:lpstr>Notation</vt:lpstr>
      <vt:lpstr>Priors</vt:lpstr>
      <vt:lpstr>Priors</vt:lpstr>
      <vt:lpstr>Crude Estimates</vt:lpstr>
      <vt:lpstr>Gibbs Sampler</vt:lpstr>
      <vt:lpstr>Gibbs Sampler Updates: z </vt:lpstr>
      <vt:lpstr>Gibbs Sampler Updates: λ </vt:lpstr>
      <vt:lpstr>Gibbs Sampler Updates: μ_online </vt:lpstr>
      <vt:lpstr>Gibbs Sampler Updates: σ_online^2</vt:lpstr>
      <vt:lpstr>Results </vt:lpstr>
      <vt:lpstr>Performance</vt:lpstr>
      <vt:lpstr>Estimates and Actuals</vt:lpstr>
      <vt:lpstr>Some Adjustments to Consider</vt:lpstr>
      <vt:lpstr>Three Modes</vt:lpstr>
      <vt:lpstr>Three Modes versus Two</vt:lpstr>
      <vt:lpstr>Trimode versus Actual</vt:lpstr>
      <vt:lpstr>Variable Number of Mixture Components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38</cp:revision>
  <dcterms:created xsi:type="dcterms:W3CDTF">2019-02-13T16:04:21Z</dcterms:created>
  <dcterms:modified xsi:type="dcterms:W3CDTF">2025-08-25T19:02:02Z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