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6" r:id="rId2"/>
    <p:sldId id="385" r:id="rId3"/>
    <p:sldId id="387" r:id="rId4"/>
    <p:sldId id="388" r:id="rId5"/>
    <p:sldId id="389" r:id="rId6"/>
    <p:sldId id="390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C4D"/>
    <a:srgbClr val="CBBDE6"/>
    <a:srgbClr val="313642"/>
    <a:srgbClr val="2A4764"/>
    <a:srgbClr val="2F4B68"/>
    <a:srgbClr val="294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1" autoAdjust="0"/>
    <p:restoredTop sz="94015" autoAdjust="0"/>
  </p:normalViewPr>
  <p:slideViewPr>
    <p:cSldViewPr snapToGrid="0">
      <p:cViewPr varScale="1">
        <p:scale>
          <a:sx n="92" d="100"/>
          <a:sy n="92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F6603-6BDA-43A4-A923-2EE96B763CCA}" type="datetimeFigureOut">
              <a:rPr lang="id-ID" smtClean="0"/>
              <a:t>18/08/2024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400D8-7698-48DF-94BF-0F3BBFDE86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040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CF92DA6-B7C7-4AEB-9AED-753224C37E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9945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8D2EFE4-89E1-46AC-A0A9-63CD51E609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3945" y="0"/>
            <a:ext cx="6098055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4924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8E04BE95-39B2-4CDD-9C8F-33A795015F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8100" y="0"/>
            <a:ext cx="5803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575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38D5598-83AE-478C-BEC5-D24AF4EFBE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29275" cy="541382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57976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rgbClr val="0B2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0E2C3FB-A83D-4EE9-8094-D14A7CE063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291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FA598-9A8B-40D6-BF59-B1CC527AE581}"/>
              </a:ext>
            </a:extLst>
          </p:cNvPr>
          <p:cNvSpPr txBox="1"/>
          <p:nvPr userDrawn="1"/>
        </p:nvSpPr>
        <p:spPr>
          <a:xfrm>
            <a:off x="566059" y="6435657"/>
            <a:ext cx="2481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strike="noStrike" spc="300" dirty="0">
                <a:solidFill>
                  <a:schemeClr val="bg1">
                    <a:lumMod val="75000"/>
                    <a:alpha val="7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en-US" sz="1050" strike="noStrike" spc="300" dirty="0">
                <a:solidFill>
                  <a:schemeClr val="bg1">
                    <a:lumMod val="75000"/>
                    <a:alpha val="7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website.com</a:t>
            </a:r>
            <a:endParaRPr lang="id-ID" sz="1050" strike="noStrike" spc="300" dirty="0">
              <a:solidFill>
                <a:schemeClr val="bg1">
                  <a:lumMod val="75000"/>
                  <a:alpha val="7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57843-ACAD-40F9-9C63-EDEBBDEC3822}"/>
              </a:ext>
            </a:extLst>
          </p:cNvPr>
          <p:cNvSpPr txBox="1"/>
          <p:nvPr userDrawn="1"/>
        </p:nvSpPr>
        <p:spPr>
          <a:xfrm>
            <a:off x="10648631" y="6412574"/>
            <a:ext cx="97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200" b="1" i="0" smtClean="0">
                <a:solidFill>
                  <a:schemeClr val="bg1">
                    <a:lumMod val="75000"/>
                    <a:alpha val="7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id-ID" sz="1200" b="1" i="0" dirty="0">
              <a:solidFill>
                <a:schemeClr val="bg1">
                  <a:lumMod val="75000"/>
                  <a:alpha val="7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61A44C-7F1B-48DD-A007-D09F04DA8D04}"/>
              </a:ext>
            </a:extLst>
          </p:cNvPr>
          <p:cNvCxnSpPr/>
          <p:nvPr userDrawn="1"/>
        </p:nvCxnSpPr>
        <p:spPr>
          <a:xfrm>
            <a:off x="631372" y="6315166"/>
            <a:ext cx="10929257" cy="0"/>
          </a:xfrm>
          <a:prstGeom prst="line">
            <a:avLst/>
          </a:prstGeom>
          <a:ln w="9525"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1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797BF41-73FB-4CBF-BCBE-EC1CFA481E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9843" y="3390424"/>
            <a:ext cx="1474788" cy="14604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42AF839-4C63-4B64-97C2-2EE4503207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24150" y="1528363"/>
            <a:ext cx="1474788" cy="14604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A397793-D796-4533-AAF7-88427330E5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981507" y="4580127"/>
            <a:ext cx="1474788" cy="14604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232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5AE64C14-87D3-4A32-80DB-1BDC82C94A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291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453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92E2219-C3B5-4777-A653-D8F05C99B2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00349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283A7E0B-AC28-452B-AE0F-A86E81FF21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67200" y="0"/>
            <a:ext cx="792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454066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C0AD95C-232B-4650-ABBE-057D23EAC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23925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521C6A54-180D-4FF5-95C5-973EB1F004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57137" y="4036724"/>
            <a:ext cx="1307025" cy="1737731"/>
          </a:xfrm>
          <a:prstGeom prst="roundRect">
            <a:avLst>
              <a:gd name="adj" fmla="val 6441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63C3147-1BED-458B-8960-3F14E7C1FF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73411" y="1083543"/>
            <a:ext cx="1307025" cy="1737731"/>
          </a:xfrm>
          <a:prstGeom prst="roundRect">
            <a:avLst>
              <a:gd name="adj" fmla="val 6441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629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BCEF4A6-DF98-4951-BEED-F6B918C7BD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89147" y="5629328"/>
            <a:ext cx="902438" cy="89366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890E22E-28F2-47DD-A67E-E30E2B0E03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238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0241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354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07A1D2D-D501-46D8-B8EC-16E1163F0C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1999" cy="3824235"/>
          </a:xfrm>
          <a:custGeom>
            <a:avLst/>
            <a:gdLst>
              <a:gd name="connsiteX0" fmla="*/ 0 w 12191999"/>
              <a:gd name="connsiteY0" fmla="*/ 0 h 4328275"/>
              <a:gd name="connsiteX1" fmla="*/ 12191999 w 12191999"/>
              <a:gd name="connsiteY1" fmla="*/ 0 h 4328275"/>
              <a:gd name="connsiteX2" fmla="*/ 12191999 w 12191999"/>
              <a:gd name="connsiteY2" fmla="*/ 3398375 h 4328275"/>
              <a:gd name="connsiteX3" fmla="*/ 6121205 w 12191999"/>
              <a:gd name="connsiteY3" fmla="*/ 4228393 h 4328275"/>
              <a:gd name="connsiteX4" fmla="*/ 11178 w 12191999"/>
              <a:gd name="connsiteY4" fmla="*/ 1704817 h 4328275"/>
              <a:gd name="connsiteX5" fmla="*/ 0 w 12191999"/>
              <a:gd name="connsiteY5" fmla="*/ 1697651 h 432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4328275">
                <a:moveTo>
                  <a:pt x="0" y="0"/>
                </a:moveTo>
                <a:lnTo>
                  <a:pt x="12191999" y="0"/>
                </a:lnTo>
                <a:lnTo>
                  <a:pt x="12191999" y="3398375"/>
                </a:lnTo>
                <a:cubicBezTo>
                  <a:pt x="11180200" y="4103107"/>
                  <a:pt x="8188442" y="4534439"/>
                  <a:pt x="6121205" y="4228393"/>
                </a:cubicBezTo>
                <a:cubicBezTo>
                  <a:pt x="4183170" y="3941475"/>
                  <a:pt x="1242213" y="2468499"/>
                  <a:pt x="11178" y="1704817"/>
                </a:cubicBezTo>
                <a:lnTo>
                  <a:pt x="0" y="16976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59544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D08B5D8B-69DD-46A8-9140-E2F4CE9891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566219"/>
            <a:ext cx="12192000" cy="429178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96573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85CAF9F-135F-436B-9DD2-AE2FAB719B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20089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F3DBF-D597-4840-AC98-46CAB794E9E0}"/>
              </a:ext>
            </a:extLst>
          </p:cNvPr>
          <p:cNvSpPr txBox="1"/>
          <p:nvPr userDrawn="1"/>
        </p:nvSpPr>
        <p:spPr>
          <a:xfrm>
            <a:off x="566059" y="6435657"/>
            <a:ext cx="2481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strike="noStrike" spc="300" dirty="0">
                <a:solidFill>
                  <a:schemeClr val="bg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en-US" sz="1050" strike="noStrike" spc="300" dirty="0">
                <a:solidFill>
                  <a:schemeClr val="bg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website.com</a:t>
            </a:r>
            <a:endParaRPr lang="id-ID" sz="1050" strike="noStrike" spc="300" dirty="0">
              <a:solidFill>
                <a:schemeClr val="bg1">
                  <a:alpha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7C46D-ADB9-4214-89F9-2298B26D6DCE}"/>
              </a:ext>
            </a:extLst>
          </p:cNvPr>
          <p:cNvSpPr txBox="1"/>
          <p:nvPr userDrawn="1"/>
        </p:nvSpPr>
        <p:spPr>
          <a:xfrm>
            <a:off x="10648631" y="6412574"/>
            <a:ext cx="97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200" b="1" i="0" smtClean="0">
                <a:solidFill>
                  <a:schemeClr val="bg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id-ID" sz="1200" b="1" i="0" dirty="0">
              <a:solidFill>
                <a:schemeClr val="bg1">
                  <a:alpha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ED3BA3-75D8-41BE-8B74-13D9817D966A}"/>
              </a:ext>
            </a:extLst>
          </p:cNvPr>
          <p:cNvCxnSpPr/>
          <p:nvPr userDrawn="1"/>
        </p:nvCxnSpPr>
        <p:spPr>
          <a:xfrm>
            <a:off x="631372" y="6315166"/>
            <a:ext cx="10929257" cy="0"/>
          </a:xfrm>
          <a:prstGeom prst="line">
            <a:avLst/>
          </a:prstGeom>
          <a:ln w="952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5D4B9E8-2B50-470C-9442-DE5AFF4C91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64028" y="2510979"/>
            <a:ext cx="7663945" cy="4347020"/>
          </a:xfrm>
          <a:prstGeom prst="rect">
            <a:avLst/>
          </a:prstGeom>
          <a:noFill/>
          <a:effectLst>
            <a:outerShdw blurRad="1270000" sx="90000" sy="90000" algn="ctr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36669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EDA5FE9-9F9C-4498-A6FC-D8DB9D67A022}"/>
              </a:ext>
            </a:extLst>
          </p:cNvPr>
          <p:cNvSpPr/>
          <p:nvPr userDrawn="1"/>
        </p:nvSpPr>
        <p:spPr>
          <a:xfrm flipH="1" flipV="1">
            <a:off x="-5" y="0"/>
            <a:ext cx="12191999" cy="2026920"/>
          </a:xfrm>
          <a:custGeom>
            <a:avLst/>
            <a:gdLst>
              <a:gd name="connsiteX0" fmla="*/ 12191999 w 12191999"/>
              <a:gd name="connsiteY0" fmla="*/ 4889374 h 4889374"/>
              <a:gd name="connsiteX1" fmla="*/ 0 w 12191999"/>
              <a:gd name="connsiteY1" fmla="*/ 4889374 h 4889374"/>
              <a:gd name="connsiteX2" fmla="*/ 0 w 12191999"/>
              <a:gd name="connsiteY2" fmla="*/ 893102 h 4889374"/>
              <a:gd name="connsiteX3" fmla="*/ 6070794 w 12191999"/>
              <a:gd name="connsiteY3" fmla="*/ 188859 h 4889374"/>
              <a:gd name="connsiteX4" fmla="*/ 12180821 w 12191999"/>
              <a:gd name="connsiteY4" fmla="*/ 3199346 h 4889374"/>
              <a:gd name="connsiteX5" fmla="*/ 12191999 w 12191999"/>
              <a:gd name="connsiteY5" fmla="*/ 3207867 h 488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4889374">
                <a:moveTo>
                  <a:pt x="12191999" y="4889374"/>
                </a:moveTo>
                <a:lnTo>
                  <a:pt x="0" y="4889374"/>
                </a:lnTo>
                <a:lnTo>
                  <a:pt x="0" y="893102"/>
                </a:lnTo>
                <a:cubicBezTo>
                  <a:pt x="1011799" y="52541"/>
                  <a:pt x="4003557" y="-223800"/>
                  <a:pt x="6070794" y="188859"/>
                </a:cubicBezTo>
                <a:cubicBezTo>
                  <a:pt x="8008829" y="575726"/>
                  <a:pt x="10949786" y="2293531"/>
                  <a:pt x="12180821" y="3199346"/>
                </a:cubicBezTo>
                <a:lnTo>
                  <a:pt x="12191999" y="32078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0BD5A4E5-4D2E-49B8-8233-94B01FEEE0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05840" y="838200"/>
            <a:ext cx="10180320" cy="5181600"/>
          </a:xfrm>
          <a:prstGeom prst="roundRect">
            <a:avLst>
              <a:gd name="adj" fmla="val 4603"/>
            </a:avLst>
          </a:prstGeom>
          <a:solidFill>
            <a:schemeClr val="bg1">
              <a:lumMod val="95000"/>
            </a:schemeClr>
          </a:solidFill>
          <a:effectLst>
            <a:outerShdw blurRad="1270000" sx="90000" sy="90000" algn="ct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C6E2AB-9BED-4E3F-AC1B-26B8114116B7}"/>
              </a:ext>
            </a:extLst>
          </p:cNvPr>
          <p:cNvGrpSpPr/>
          <p:nvPr userDrawn="1"/>
        </p:nvGrpSpPr>
        <p:grpSpPr>
          <a:xfrm>
            <a:off x="10574798" y="0"/>
            <a:ext cx="1617202" cy="457195"/>
            <a:chOff x="10080624" y="0"/>
            <a:chExt cx="2111370" cy="596900"/>
          </a:xfrm>
        </p:grpSpPr>
        <p:sp>
          <p:nvSpPr>
            <p:cNvPr id="4" name="Rectangle: Single Corner Rounded 3">
              <a:extLst>
                <a:ext uri="{FF2B5EF4-FFF2-40B4-BE49-F238E27FC236}">
                  <a16:creationId xmlns:a16="http://schemas.microsoft.com/office/drawing/2014/main" id="{6AAE8C12-7DB7-4148-B80C-9EB84A095B0B}"/>
                </a:ext>
              </a:extLst>
            </p:cNvPr>
            <p:cNvSpPr/>
            <p:nvPr userDrawn="1"/>
          </p:nvSpPr>
          <p:spPr>
            <a:xfrm flipH="1" flipV="1">
              <a:off x="10080624" y="0"/>
              <a:ext cx="2111370" cy="596900"/>
            </a:xfrm>
            <a:prstGeom prst="round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CD973B-1866-49B1-B0D4-84D8D17F50A3}"/>
                </a:ext>
              </a:extLst>
            </p:cNvPr>
            <p:cNvGrpSpPr/>
            <p:nvPr userDrawn="1"/>
          </p:nvGrpSpPr>
          <p:grpSpPr>
            <a:xfrm>
              <a:off x="10338485" y="116875"/>
              <a:ext cx="1595648" cy="363150"/>
              <a:chOff x="10452598" y="122835"/>
              <a:chExt cx="1595648" cy="3631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BD53C51-99EA-4CDA-BBC1-785ED696BBE5}"/>
                  </a:ext>
                </a:extLst>
              </p:cNvPr>
              <p:cNvSpPr/>
              <p:nvPr userDrawn="1"/>
            </p:nvSpPr>
            <p:spPr>
              <a:xfrm>
                <a:off x="10911452" y="167993"/>
                <a:ext cx="1136794" cy="255697"/>
              </a:xfrm>
              <a:custGeom>
                <a:avLst/>
                <a:gdLst/>
                <a:ahLst/>
                <a:cxnLst/>
                <a:rect l="l" t="t" r="r" b="b"/>
                <a:pathLst>
                  <a:path w="1149502" h="258556">
                    <a:moveTo>
                      <a:pt x="65800" y="84386"/>
                    </a:moveTo>
                    <a:cubicBezTo>
                      <a:pt x="56341" y="84386"/>
                      <a:pt x="49434" y="87295"/>
                      <a:pt x="45081" y="93113"/>
                    </a:cubicBezTo>
                    <a:cubicBezTo>
                      <a:pt x="40728" y="98931"/>
                      <a:pt x="38467" y="108538"/>
                      <a:pt x="38300" y="121932"/>
                    </a:cubicBezTo>
                    <a:lnTo>
                      <a:pt x="38300" y="126076"/>
                    </a:lnTo>
                    <a:cubicBezTo>
                      <a:pt x="38300" y="141145"/>
                      <a:pt x="40539" y="151944"/>
                      <a:pt x="45018" y="158474"/>
                    </a:cubicBezTo>
                    <a:cubicBezTo>
                      <a:pt x="49497" y="165004"/>
                      <a:pt x="56592" y="168269"/>
                      <a:pt x="66303" y="168269"/>
                    </a:cubicBezTo>
                    <a:cubicBezTo>
                      <a:pt x="83464" y="168269"/>
                      <a:pt x="92045" y="154121"/>
                      <a:pt x="92045" y="125825"/>
                    </a:cubicBezTo>
                    <a:cubicBezTo>
                      <a:pt x="92045" y="112012"/>
                      <a:pt x="89932" y="101652"/>
                      <a:pt x="85704" y="94745"/>
                    </a:cubicBezTo>
                    <a:cubicBezTo>
                      <a:pt x="81476" y="87839"/>
                      <a:pt x="74842" y="84386"/>
                      <a:pt x="65800" y="84386"/>
                    </a:cubicBezTo>
                    <a:close/>
                    <a:moveTo>
                      <a:pt x="1086840" y="80995"/>
                    </a:moveTo>
                    <a:cubicBezTo>
                      <a:pt x="1078720" y="80995"/>
                      <a:pt x="1072358" y="83569"/>
                      <a:pt x="1067753" y="88718"/>
                    </a:cubicBezTo>
                    <a:cubicBezTo>
                      <a:pt x="1063149" y="93866"/>
                      <a:pt x="1060512" y="101171"/>
                      <a:pt x="1059842" y="110630"/>
                    </a:cubicBezTo>
                    <a:lnTo>
                      <a:pt x="1113588" y="110630"/>
                    </a:lnTo>
                    <a:cubicBezTo>
                      <a:pt x="1113420" y="101171"/>
                      <a:pt x="1110951" y="93866"/>
                      <a:pt x="1106179" y="88718"/>
                    </a:cubicBezTo>
                    <a:cubicBezTo>
                      <a:pt x="1101407" y="83569"/>
                      <a:pt x="1094961" y="80995"/>
                      <a:pt x="1086840" y="80995"/>
                    </a:cubicBezTo>
                    <a:close/>
                    <a:moveTo>
                      <a:pt x="505815" y="80995"/>
                    </a:moveTo>
                    <a:cubicBezTo>
                      <a:pt x="497695" y="80995"/>
                      <a:pt x="491333" y="83569"/>
                      <a:pt x="486728" y="88718"/>
                    </a:cubicBezTo>
                    <a:cubicBezTo>
                      <a:pt x="482124" y="93866"/>
                      <a:pt x="479487" y="101171"/>
                      <a:pt x="478817" y="110630"/>
                    </a:cubicBezTo>
                    <a:lnTo>
                      <a:pt x="532563" y="110630"/>
                    </a:lnTo>
                    <a:cubicBezTo>
                      <a:pt x="532395" y="101171"/>
                      <a:pt x="529926" y="93866"/>
                      <a:pt x="525154" y="88718"/>
                    </a:cubicBezTo>
                    <a:cubicBezTo>
                      <a:pt x="520382" y="83569"/>
                      <a:pt x="513936" y="80995"/>
                      <a:pt x="505815" y="80995"/>
                    </a:cubicBezTo>
                    <a:close/>
                    <a:moveTo>
                      <a:pt x="201015" y="80995"/>
                    </a:moveTo>
                    <a:cubicBezTo>
                      <a:pt x="192895" y="80995"/>
                      <a:pt x="186533" y="83569"/>
                      <a:pt x="181928" y="88718"/>
                    </a:cubicBezTo>
                    <a:cubicBezTo>
                      <a:pt x="177324" y="93866"/>
                      <a:pt x="174687" y="101171"/>
                      <a:pt x="174017" y="110630"/>
                    </a:cubicBezTo>
                    <a:lnTo>
                      <a:pt x="227763" y="110630"/>
                    </a:lnTo>
                    <a:cubicBezTo>
                      <a:pt x="227595" y="101171"/>
                      <a:pt x="225126" y="93866"/>
                      <a:pt x="220354" y="88718"/>
                    </a:cubicBezTo>
                    <a:cubicBezTo>
                      <a:pt x="215582" y="83569"/>
                      <a:pt x="209136" y="80995"/>
                      <a:pt x="201015" y="80995"/>
                    </a:cubicBezTo>
                    <a:close/>
                    <a:moveTo>
                      <a:pt x="789821" y="56383"/>
                    </a:moveTo>
                    <a:lnTo>
                      <a:pt x="828121" y="56383"/>
                    </a:lnTo>
                    <a:lnTo>
                      <a:pt x="828121" y="138382"/>
                    </a:lnTo>
                    <a:cubicBezTo>
                      <a:pt x="828121" y="148512"/>
                      <a:pt x="829921" y="156109"/>
                      <a:pt x="833521" y="161174"/>
                    </a:cubicBezTo>
                    <a:cubicBezTo>
                      <a:pt x="837121" y="166239"/>
                      <a:pt x="842855" y="168771"/>
                      <a:pt x="850725" y="168771"/>
                    </a:cubicBezTo>
                    <a:cubicBezTo>
                      <a:pt x="861440" y="168771"/>
                      <a:pt x="869184" y="165192"/>
                      <a:pt x="873956" y="158035"/>
                    </a:cubicBezTo>
                    <a:cubicBezTo>
                      <a:pt x="878728" y="150877"/>
                      <a:pt x="881113" y="139010"/>
                      <a:pt x="881113" y="122434"/>
                    </a:cubicBezTo>
                    <a:lnTo>
                      <a:pt x="881113" y="56383"/>
                    </a:lnTo>
                    <a:lnTo>
                      <a:pt x="919413" y="56383"/>
                    </a:lnTo>
                    <a:lnTo>
                      <a:pt x="919413" y="196774"/>
                    </a:lnTo>
                    <a:lnTo>
                      <a:pt x="890029" y="196774"/>
                    </a:lnTo>
                    <a:lnTo>
                      <a:pt x="884881" y="178817"/>
                    </a:lnTo>
                    <a:lnTo>
                      <a:pt x="882871" y="178817"/>
                    </a:lnTo>
                    <a:cubicBezTo>
                      <a:pt x="878769" y="185347"/>
                      <a:pt x="872951" y="190391"/>
                      <a:pt x="865417" y="193949"/>
                    </a:cubicBezTo>
                    <a:cubicBezTo>
                      <a:pt x="857882" y="197507"/>
                      <a:pt x="849301" y="199285"/>
                      <a:pt x="839674" y="199285"/>
                    </a:cubicBezTo>
                    <a:cubicBezTo>
                      <a:pt x="823182" y="199285"/>
                      <a:pt x="810750" y="194869"/>
                      <a:pt x="802379" y="186037"/>
                    </a:cubicBezTo>
                    <a:cubicBezTo>
                      <a:pt x="794007" y="177205"/>
                      <a:pt x="789821" y="164502"/>
                      <a:pt x="789821" y="147926"/>
                    </a:cubicBezTo>
                    <a:close/>
                    <a:moveTo>
                      <a:pt x="1021333" y="53746"/>
                    </a:moveTo>
                    <a:cubicBezTo>
                      <a:pt x="1026523" y="53746"/>
                      <a:pt x="1030835" y="54122"/>
                      <a:pt x="1034267" y="54876"/>
                    </a:cubicBezTo>
                    <a:lnTo>
                      <a:pt x="1032185" y="80766"/>
                    </a:lnTo>
                    <a:lnTo>
                      <a:pt x="1037804" y="73021"/>
                    </a:lnTo>
                    <a:cubicBezTo>
                      <a:pt x="1049566" y="60171"/>
                      <a:pt x="1065828" y="53746"/>
                      <a:pt x="1086589" y="53746"/>
                    </a:cubicBezTo>
                    <a:cubicBezTo>
                      <a:pt x="1106430" y="53746"/>
                      <a:pt x="1121876" y="59396"/>
                      <a:pt x="1132926" y="70698"/>
                    </a:cubicBezTo>
                    <a:cubicBezTo>
                      <a:pt x="1143977" y="82000"/>
                      <a:pt x="1149502" y="97613"/>
                      <a:pt x="1149502" y="117537"/>
                    </a:cubicBezTo>
                    <a:lnTo>
                      <a:pt x="1149502" y="136122"/>
                    </a:lnTo>
                    <a:lnTo>
                      <a:pt x="1058963" y="136122"/>
                    </a:lnTo>
                    <a:cubicBezTo>
                      <a:pt x="1059381" y="147005"/>
                      <a:pt x="1062605" y="155502"/>
                      <a:pt x="1068632" y="161613"/>
                    </a:cubicBezTo>
                    <a:cubicBezTo>
                      <a:pt x="1074660" y="167725"/>
                      <a:pt x="1083115" y="170780"/>
                      <a:pt x="1093998" y="170780"/>
                    </a:cubicBezTo>
                    <a:cubicBezTo>
                      <a:pt x="1102453" y="170780"/>
                      <a:pt x="1110448" y="169901"/>
                      <a:pt x="1117983" y="168143"/>
                    </a:cubicBezTo>
                    <a:cubicBezTo>
                      <a:pt x="1125517" y="166385"/>
                      <a:pt x="1133387" y="163581"/>
                      <a:pt x="1141591" y="159730"/>
                    </a:cubicBezTo>
                    <a:lnTo>
                      <a:pt x="1141591" y="189365"/>
                    </a:lnTo>
                    <a:cubicBezTo>
                      <a:pt x="1134893" y="192714"/>
                      <a:pt x="1127736" y="195204"/>
                      <a:pt x="1120117" y="196837"/>
                    </a:cubicBezTo>
                    <a:cubicBezTo>
                      <a:pt x="1112499" y="198469"/>
                      <a:pt x="1103207" y="199285"/>
                      <a:pt x="1092240" y="199285"/>
                    </a:cubicBezTo>
                    <a:cubicBezTo>
                      <a:pt x="1069637" y="199285"/>
                      <a:pt x="1051973" y="193049"/>
                      <a:pt x="1039248" y="180575"/>
                    </a:cubicBezTo>
                    <a:cubicBezTo>
                      <a:pt x="1026523" y="168101"/>
                      <a:pt x="1020161" y="150437"/>
                      <a:pt x="1020161" y="127583"/>
                    </a:cubicBezTo>
                    <a:cubicBezTo>
                      <a:pt x="1020161" y="115821"/>
                      <a:pt x="1021631" y="105393"/>
                      <a:pt x="1024571" y="96299"/>
                    </a:cubicBezTo>
                    <a:lnTo>
                      <a:pt x="1027178" y="90323"/>
                    </a:lnTo>
                    <a:lnTo>
                      <a:pt x="1020077" y="89534"/>
                    </a:lnTo>
                    <a:cubicBezTo>
                      <a:pt x="1007855" y="89534"/>
                      <a:pt x="998332" y="92673"/>
                      <a:pt x="991509" y="98952"/>
                    </a:cubicBezTo>
                    <a:cubicBezTo>
                      <a:pt x="984686" y="105231"/>
                      <a:pt x="981275" y="114021"/>
                      <a:pt x="981275" y="125323"/>
                    </a:cubicBezTo>
                    <a:lnTo>
                      <a:pt x="981275" y="196774"/>
                    </a:lnTo>
                    <a:lnTo>
                      <a:pt x="942975" y="196774"/>
                    </a:lnTo>
                    <a:lnTo>
                      <a:pt x="942975" y="56383"/>
                    </a:lnTo>
                    <a:lnTo>
                      <a:pt x="971982" y="56383"/>
                    </a:lnTo>
                    <a:lnTo>
                      <a:pt x="977633" y="79990"/>
                    </a:lnTo>
                    <a:lnTo>
                      <a:pt x="979517" y="79990"/>
                    </a:lnTo>
                    <a:cubicBezTo>
                      <a:pt x="983870" y="72121"/>
                      <a:pt x="989751" y="65780"/>
                      <a:pt x="997160" y="60966"/>
                    </a:cubicBezTo>
                    <a:cubicBezTo>
                      <a:pt x="1004569" y="56152"/>
                      <a:pt x="1012626" y="53746"/>
                      <a:pt x="1021333" y="53746"/>
                    </a:cubicBezTo>
                    <a:close/>
                    <a:moveTo>
                      <a:pt x="200764" y="53746"/>
                    </a:moveTo>
                    <a:cubicBezTo>
                      <a:pt x="220605" y="53746"/>
                      <a:pt x="236051" y="59396"/>
                      <a:pt x="247101" y="70698"/>
                    </a:cubicBezTo>
                    <a:cubicBezTo>
                      <a:pt x="258151" y="82000"/>
                      <a:pt x="263677" y="97613"/>
                      <a:pt x="263677" y="117537"/>
                    </a:cubicBezTo>
                    <a:lnTo>
                      <a:pt x="263677" y="136122"/>
                    </a:lnTo>
                    <a:lnTo>
                      <a:pt x="173138" y="136122"/>
                    </a:lnTo>
                    <a:cubicBezTo>
                      <a:pt x="173557" y="147005"/>
                      <a:pt x="176780" y="155502"/>
                      <a:pt x="182807" y="161613"/>
                    </a:cubicBezTo>
                    <a:cubicBezTo>
                      <a:pt x="188835" y="167725"/>
                      <a:pt x="197290" y="170780"/>
                      <a:pt x="208173" y="170780"/>
                    </a:cubicBezTo>
                    <a:cubicBezTo>
                      <a:pt x="216628" y="170780"/>
                      <a:pt x="224623" y="169901"/>
                      <a:pt x="232158" y="168143"/>
                    </a:cubicBezTo>
                    <a:cubicBezTo>
                      <a:pt x="239692" y="166385"/>
                      <a:pt x="247561" y="163581"/>
                      <a:pt x="255766" y="159730"/>
                    </a:cubicBezTo>
                    <a:lnTo>
                      <a:pt x="255766" y="189365"/>
                    </a:lnTo>
                    <a:cubicBezTo>
                      <a:pt x="249068" y="192714"/>
                      <a:pt x="241911" y="195204"/>
                      <a:pt x="234293" y="196837"/>
                    </a:cubicBezTo>
                    <a:cubicBezTo>
                      <a:pt x="226674" y="198469"/>
                      <a:pt x="217382" y="199285"/>
                      <a:pt x="206415" y="199285"/>
                    </a:cubicBezTo>
                    <a:cubicBezTo>
                      <a:pt x="183812" y="199285"/>
                      <a:pt x="166148" y="193049"/>
                      <a:pt x="153423" y="180575"/>
                    </a:cubicBezTo>
                    <a:cubicBezTo>
                      <a:pt x="140698" y="168101"/>
                      <a:pt x="134336" y="150437"/>
                      <a:pt x="134336" y="127583"/>
                    </a:cubicBezTo>
                    <a:cubicBezTo>
                      <a:pt x="134336" y="104059"/>
                      <a:pt x="140217" y="85871"/>
                      <a:pt x="151979" y="73021"/>
                    </a:cubicBezTo>
                    <a:cubicBezTo>
                      <a:pt x="163741" y="60171"/>
                      <a:pt x="180003" y="53746"/>
                      <a:pt x="200764" y="53746"/>
                    </a:cubicBezTo>
                    <a:close/>
                    <a:moveTo>
                      <a:pt x="78107" y="53746"/>
                    </a:moveTo>
                    <a:cubicBezTo>
                      <a:pt x="94682" y="53746"/>
                      <a:pt x="107658" y="60150"/>
                      <a:pt x="117035" y="72958"/>
                    </a:cubicBezTo>
                    <a:cubicBezTo>
                      <a:pt x="126411" y="85767"/>
                      <a:pt x="131099" y="103556"/>
                      <a:pt x="131099" y="126327"/>
                    </a:cubicBezTo>
                    <a:cubicBezTo>
                      <a:pt x="131099" y="141312"/>
                      <a:pt x="128901" y="154330"/>
                      <a:pt x="124506" y="165381"/>
                    </a:cubicBezTo>
                    <a:cubicBezTo>
                      <a:pt x="120111" y="176431"/>
                      <a:pt x="113853" y="184845"/>
                      <a:pt x="105733" y="190621"/>
                    </a:cubicBezTo>
                    <a:cubicBezTo>
                      <a:pt x="97612" y="196397"/>
                      <a:pt x="88069" y="199285"/>
                      <a:pt x="77102" y="199285"/>
                    </a:cubicBezTo>
                    <a:cubicBezTo>
                      <a:pt x="60610" y="199285"/>
                      <a:pt x="47676" y="193300"/>
                      <a:pt x="38300" y="181328"/>
                    </a:cubicBezTo>
                    <a:lnTo>
                      <a:pt x="36291" y="181328"/>
                    </a:lnTo>
                    <a:cubicBezTo>
                      <a:pt x="37630" y="193049"/>
                      <a:pt x="38300" y="199830"/>
                      <a:pt x="38300" y="201671"/>
                    </a:cubicBezTo>
                    <a:lnTo>
                      <a:pt x="38300" y="258556"/>
                    </a:lnTo>
                    <a:lnTo>
                      <a:pt x="0" y="258556"/>
                    </a:lnTo>
                    <a:lnTo>
                      <a:pt x="0" y="56383"/>
                    </a:lnTo>
                    <a:lnTo>
                      <a:pt x="31142" y="56383"/>
                    </a:lnTo>
                    <a:lnTo>
                      <a:pt x="36542" y="74591"/>
                    </a:lnTo>
                    <a:lnTo>
                      <a:pt x="38300" y="74591"/>
                    </a:lnTo>
                    <a:cubicBezTo>
                      <a:pt x="47257" y="60694"/>
                      <a:pt x="60526" y="53746"/>
                      <a:pt x="78107" y="53746"/>
                    </a:cubicBezTo>
                    <a:close/>
                    <a:moveTo>
                      <a:pt x="713282" y="26496"/>
                    </a:moveTo>
                    <a:lnTo>
                      <a:pt x="737769" y="26496"/>
                    </a:lnTo>
                    <a:lnTo>
                      <a:pt x="737769" y="56383"/>
                    </a:lnTo>
                    <a:lnTo>
                      <a:pt x="777073" y="56383"/>
                    </a:lnTo>
                    <a:lnTo>
                      <a:pt x="777073" y="85139"/>
                    </a:lnTo>
                    <a:lnTo>
                      <a:pt x="737769" y="85139"/>
                    </a:lnTo>
                    <a:lnTo>
                      <a:pt x="737769" y="152823"/>
                    </a:lnTo>
                    <a:cubicBezTo>
                      <a:pt x="737769" y="158265"/>
                      <a:pt x="739297" y="162283"/>
                      <a:pt x="742352" y="164878"/>
                    </a:cubicBezTo>
                    <a:cubicBezTo>
                      <a:pt x="745408" y="167473"/>
                      <a:pt x="749447" y="168771"/>
                      <a:pt x="754470" y="168771"/>
                    </a:cubicBezTo>
                    <a:cubicBezTo>
                      <a:pt x="761167" y="168771"/>
                      <a:pt x="769204" y="167306"/>
                      <a:pt x="778580" y="164376"/>
                    </a:cubicBezTo>
                    <a:lnTo>
                      <a:pt x="778580" y="192881"/>
                    </a:lnTo>
                    <a:cubicBezTo>
                      <a:pt x="769037" y="197151"/>
                      <a:pt x="757316" y="199285"/>
                      <a:pt x="743419" y="199285"/>
                    </a:cubicBezTo>
                    <a:cubicBezTo>
                      <a:pt x="728099" y="199285"/>
                      <a:pt x="716944" y="195414"/>
                      <a:pt x="709954" y="187670"/>
                    </a:cubicBezTo>
                    <a:cubicBezTo>
                      <a:pt x="702964" y="179926"/>
                      <a:pt x="699469" y="168311"/>
                      <a:pt x="699469" y="152823"/>
                    </a:cubicBezTo>
                    <a:lnTo>
                      <a:pt x="699469" y="85139"/>
                    </a:lnTo>
                    <a:lnTo>
                      <a:pt x="681135" y="85139"/>
                    </a:lnTo>
                    <a:lnTo>
                      <a:pt x="681135" y="73753"/>
                    </a:lnTo>
                    <a:lnTo>
                      <a:pt x="673824" y="92925"/>
                    </a:lnTo>
                    <a:cubicBezTo>
                      <a:pt x="667796" y="90497"/>
                      <a:pt x="662187" y="88509"/>
                      <a:pt x="656997" y="86960"/>
                    </a:cubicBezTo>
                    <a:cubicBezTo>
                      <a:pt x="651807" y="85411"/>
                      <a:pt x="646616" y="84637"/>
                      <a:pt x="641426" y="84637"/>
                    </a:cubicBezTo>
                    <a:cubicBezTo>
                      <a:pt x="621501" y="84637"/>
                      <a:pt x="611539" y="98785"/>
                      <a:pt x="611539" y="127081"/>
                    </a:cubicBezTo>
                    <a:cubicBezTo>
                      <a:pt x="611539" y="154539"/>
                      <a:pt x="621501" y="168269"/>
                      <a:pt x="641426" y="168269"/>
                    </a:cubicBezTo>
                    <a:cubicBezTo>
                      <a:pt x="648793" y="168269"/>
                      <a:pt x="655616" y="167285"/>
                      <a:pt x="661894" y="165318"/>
                    </a:cubicBezTo>
                    <a:cubicBezTo>
                      <a:pt x="668173" y="163350"/>
                      <a:pt x="674452" y="160274"/>
                      <a:pt x="680730" y="156088"/>
                    </a:cubicBezTo>
                    <a:lnTo>
                      <a:pt x="680730" y="188863"/>
                    </a:lnTo>
                    <a:cubicBezTo>
                      <a:pt x="674535" y="192798"/>
                      <a:pt x="668278" y="195518"/>
                      <a:pt x="661957" y="197025"/>
                    </a:cubicBezTo>
                    <a:cubicBezTo>
                      <a:pt x="655637" y="198532"/>
                      <a:pt x="647663" y="199285"/>
                      <a:pt x="638035" y="199285"/>
                    </a:cubicBezTo>
                    <a:cubicBezTo>
                      <a:pt x="594336" y="199285"/>
                      <a:pt x="572486" y="175301"/>
                      <a:pt x="572486" y="127332"/>
                    </a:cubicBezTo>
                    <a:cubicBezTo>
                      <a:pt x="572486" y="103473"/>
                      <a:pt x="578430" y="85244"/>
                      <a:pt x="590317" y="72644"/>
                    </a:cubicBezTo>
                    <a:cubicBezTo>
                      <a:pt x="602205" y="60045"/>
                      <a:pt x="619241" y="53746"/>
                      <a:pt x="641426" y="53746"/>
                    </a:cubicBezTo>
                    <a:cubicBezTo>
                      <a:pt x="657667" y="53746"/>
                      <a:pt x="672233" y="56927"/>
                      <a:pt x="685125" y="63289"/>
                    </a:cubicBezTo>
                    <a:lnTo>
                      <a:pt x="683523" y="67490"/>
                    </a:lnTo>
                    <a:lnTo>
                      <a:pt x="702231" y="56131"/>
                    </a:lnTo>
                    <a:close/>
                    <a:moveTo>
                      <a:pt x="427229" y="0"/>
                    </a:moveTo>
                    <a:cubicBezTo>
                      <a:pt x="440457" y="0"/>
                      <a:pt x="452219" y="1967"/>
                      <a:pt x="462516" y="5902"/>
                    </a:cubicBezTo>
                    <a:lnTo>
                      <a:pt x="452721" y="34030"/>
                    </a:lnTo>
                    <a:cubicBezTo>
                      <a:pt x="445019" y="31603"/>
                      <a:pt x="437903" y="30389"/>
                      <a:pt x="431373" y="30389"/>
                    </a:cubicBezTo>
                    <a:cubicBezTo>
                      <a:pt x="425932" y="30389"/>
                      <a:pt x="421997" y="32000"/>
                      <a:pt x="419570" y="35223"/>
                    </a:cubicBezTo>
                    <a:cubicBezTo>
                      <a:pt x="417142" y="38446"/>
                      <a:pt x="415928" y="42569"/>
                      <a:pt x="415928" y="47592"/>
                    </a:cubicBezTo>
                    <a:lnTo>
                      <a:pt x="415928" y="56383"/>
                    </a:lnTo>
                    <a:lnTo>
                      <a:pt x="449079" y="56383"/>
                    </a:lnTo>
                    <a:lnTo>
                      <a:pt x="449079" y="83633"/>
                    </a:lnTo>
                    <a:lnTo>
                      <a:pt x="456779" y="73021"/>
                    </a:lnTo>
                    <a:cubicBezTo>
                      <a:pt x="468541" y="60171"/>
                      <a:pt x="484803" y="53746"/>
                      <a:pt x="505564" y="53746"/>
                    </a:cubicBezTo>
                    <a:cubicBezTo>
                      <a:pt x="525405" y="53746"/>
                      <a:pt x="540851" y="59396"/>
                      <a:pt x="551901" y="70698"/>
                    </a:cubicBezTo>
                    <a:cubicBezTo>
                      <a:pt x="562952" y="82000"/>
                      <a:pt x="568477" y="97613"/>
                      <a:pt x="568477" y="117537"/>
                    </a:cubicBezTo>
                    <a:lnTo>
                      <a:pt x="568477" y="136122"/>
                    </a:lnTo>
                    <a:lnTo>
                      <a:pt x="477938" y="136122"/>
                    </a:lnTo>
                    <a:cubicBezTo>
                      <a:pt x="478357" y="147005"/>
                      <a:pt x="481580" y="155502"/>
                      <a:pt x="487607" y="161613"/>
                    </a:cubicBezTo>
                    <a:cubicBezTo>
                      <a:pt x="493635" y="167725"/>
                      <a:pt x="502090" y="170780"/>
                      <a:pt x="512973" y="170780"/>
                    </a:cubicBezTo>
                    <a:cubicBezTo>
                      <a:pt x="521428" y="170780"/>
                      <a:pt x="529423" y="169901"/>
                      <a:pt x="536958" y="168143"/>
                    </a:cubicBezTo>
                    <a:cubicBezTo>
                      <a:pt x="544492" y="166385"/>
                      <a:pt x="552361" y="163581"/>
                      <a:pt x="560566" y="159730"/>
                    </a:cubicBezTo>
                    <a:lnTo>
                      <a:pt x="560566" y="189365"/>
                    </a:lnTo>
                    <a:cubicBezTo>
                      <a:pt x="553868" y="192714"/>
                      <a:pt x="546711" y="195204"/>
                      <a:pt x="539092" y="196837"/>
                    </a:cubicBezTo>
                    <a:cubicBezTo>
                      <a:pt x="531474" y="198469"/>
                      <a:pt x="522182" y="199285"/>
                      <a:pt x="511215" y="199285"/>
                    </a:cubicBezTo>
                    <a:cubicBezTo>
                      <a:pt x="488612" y="199285"/>
                      <a:pt x="470948" y="193049"/>
                      <a:pt x="458223" y="180575"/>
                    </a:cubicBezTo>
                    <a:cubicBezTo>
                      <a:pt x="445498" y="168101"/>
                      <a:pt x="439136" y="150437"/>
                      <a:pt x="439136" y="127583"/>
                    </a:cubicBezTo>
                    <a:cubicBezTo>
                      <a:pt x="439136" y="115821"/>
                      <a:pt x="440606" y="105393"/>
                      <a:pt x="443547" y="96299"/>
                    </a:cubicBezTo>
                    <a:lnTo>
                      <a:pt x="448415" y="85139"/>
                    </a:lnTo>
                    <a:lnTo>
                      <a:pt x="415928" y="85139"/>
                    </a:lnTo>
                    <a:lnTo>
                      <a:pt x="415928" y="196774"/>
                    </a:lnTo>
                    <a:lnTo>
                      <a:pt x="377628" y="196774"/>
                    </a:lnTo>
                    <a:lnTo>
                      <a:pt x="377628" y="85139"/>
                    </a:lnTo>
                    <a:lnTo>
                      <a:pt x="365083" y="85139"/>
                    </a:lnTo>
                    <a:lnTo>
                      <a:pt x="364629" y="90790"/>
                    </a:lnTo>
                    <a:cubicBezTo>
                      <a:pt x="361531" y="89953"/>
                      <a:pt x="357764" y="89534"/>
                      <a:pt x="353327" y="89534"/>
                    </a:cubicBezTo>
                    <a:cubicBezTo>
                      <a:pt x="341105" y="89534"/>
                      <a:pt x="331582" y="92673"/>
                      <a:pt x="324759" y="98952"/>
                    </a:cubicBezTo>
                    <a:cubicBezTo>
                      <a:pt x="317936" y="105231"/>
                      <a:pt x="314525" y="114021"/>
                      <a:pt x="314525" y="125323"/>
                    </a:cubicBezTo>
                    <a:lnTo>
                      <a:pt x="314525" y="196774"/>
                    </a:lnTo>
                    <a:lnTo>
                      <a:pt x="276225" y="196774"/>
                    </a:lnTo>
                    <a:lnTo>
                      <a:pt x="276225" y="56383"/>
                    </a:lnTo>
                    <a:lnTo>
                      <a:pt x="305232" y="56383"/>
                    </a:lnTo>
                    <a:lnTo>
                      <a:pt x="310883" y="79990"/>
                    </a:lnTo>
                    <a:lnTo>
                      <a:pt x="312767" y="79990"/>
                    </a:lnTo>
                    <a:cubicBezTo>
                      <a:pt x="317120" y="72121"/>
                      <a:pt x="323001" y="65780"/>
                      <a:pt x="330410" y="60966"/>
                    </a:cubicBezTo>
                    <a:cubicBezTo>
                      <a:pt x="337819" y="56152"/>
                      <a:pt x="345876" y="53746"/>
                      <a:pt x="354583" y="53746"/>
                    </a:cubicBezTo>
                    <a:cubicBezTo>
                      <a:pt x="359773" y="53746"/>
                      <a:pt x="364085" y="54122"/>
                      <a:pt x="367517" y="54876"/>
                    </a:cubicBezTo>
                    <a:lnTo>
                      <a:pt x="366978" y="61581"/>
                    </a:lnTo>
                    <a:lnTo>
                      <a:pt x="377628" y="56383"/>
                    </a:lnTo>
                    <a:lnTo>
                      <a:pt x="377628" y="46086"/>
                    </a:lnTo>
                    <a:cubicBezTo>
                      <a:pt x="377628" y="30096"/>
                      <a:pt x="381563" y="18417"/>
                      <a:pt x="389432" y="11050"/>
                    </a:cubicBezTo>
                    <a:cubicBezTo>
                      <a:pt x="397301" y="3683"/>
                      <a:pt x="409900" y="0"/>
                      <a:pt x="427229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EC1CA69-3D3F-4FD3-9D8E-27F265D54ABC}"/>
                  </a:ext>
                </a:extLst>
              </p:cNvPr>
              <p:cNvGrpSpPr/>
              <p:nvPr userDrawn="1"/>
            </p:nvGrpSpPr>
            <p:grpSpPr>
              <a:xfrm>
                <a:off x="10452598" y="122835"/>
                <a:ext cx="357060" cy="363150"/>
                <a:chOff x="9914309" y="277688"/>
                <a:chExt cx="218245" cy="221967"/>
              </a:xfrm>
              <a:solidFill>
                <a:schemeClr val="bg1"/>
              </a:solidFill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4788C0-382B-4284-8939-8F237FAC42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005725" y="277688"/>
                  <a:ext cx="126829" cy="183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29" h="183589">
                      <a:moveTo>
                        <a:pt x="38928" y="31896"/>
                      </a:moveTo>
                      <a:lnTo>
                        <a:pt x="38928" y="86395"/>
                      </a:lnTo>
                      <a:lnTo>
                        <a:pt x="51736" y="86395"/>
                      </a:lnTo>
                      <a:cubicBezTo>
                        <a:pt x="63708" y="86395"/>
                        <a:pt x="72665" y="84030"/>
                        <a:pt x="78609" y="79300"/>
                      </a:cubicBezTo>
                      <a:cubicBezTo>
                        <a:pt x="84553" y="74570"/>
                        <a:pt x="87525" y="67684"/>
                        <a:pt x="87525" y="58643"/>
                      </a:cubicBezTo>
                      <a:cubicBezTo>
                        <a:pt x="87525" y="49518"/>
                        <a:pt x="85034" y="42779"/>
                        <a:pt x="80053" y="38426"/>
                      </a:cubicBezTo>
                      <a:cubicBezTo>
                        <a:pt x="75072" y="34073"/>
                        <a:pt x="67266" y="31896"/>
                        <a:pt x="56634" y="31896"/>
                      </a:cubicBezTo>
                      <a:close/>
                      <a:moveTo>
                        <a:pt x="0" y="0"/>
                      </a:moveTo>
                      <a:lnTo>
                        <a:pt x="58643" y="0"/>
                      </a:lnTo>
                      <a:cubicBezTo>
                        <a:pt x="80911" y="0"/>
                        <a:pt x="97843" y="4793"/>
                        <a:pt x="109437" y="14378"/>
                      </a:cubicBezTo>
                      <a:cubicBezTo>
                        <a:pt x="121032" y="23964"/>
                        <a:pt x="126829" y="38258"/>
                        <a:pt x="126829" y="57262"/>
                      </a:cubicBezTo>
                      <a:cubicBezTo>
                        <a:pt x="126829" y="77019"/>
                        <a:pt x="120655" y="92129"/>
                        <a:pt x="108307" y="102594"/>
                      </a:cubicBezTo>
                      <a:cubicBezTo>
                        <a:pt x="95959" y="113058"/>
                        <a:pt x="78400" y="118291"/>
                        <a:pt x="55629" y="118291"/>
                      </a:cubicBezTo>
                      <a:lnTo>
                        <a:pt x="38928" y="118291"/>
                      </a:lnTo>
                      <a:lnTo>
                        <a:pt x="38928" y="183589"/>
                      </a:lnTo>
                      <a:lnTo>
                        <a:pt x="0" y="1835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id-ID"/>
                  </a:defPPr>
                  <a:lvl1pPr>
                    <a:lnSpc>
                      <a:spcPct val="85000"/>
                    </a:lnSpc>
                    <a:defRPr sz="5400" i="1" spc="-300">
                      <a:gradFill>
                        <a:gsLst>
                          <a:gs pos="0">
                            <a:srgbClr val="43BD97"/>
                          </a:gs>
                          <a:gs pos="100000">
                            <a:srgbClr val="4077E4">
                              <a:alpha val="88000"/>
                            </a:srgbClr>
                          </a:gs>
                        </a:gsLst>
                        <a:lin ang="18900000" scaled="1"/>
                      </a:gradFill>
                      <a:latin typeface="Lato Black" panose="020F0A02020204030203" pitchFamily="34" charset="0"/>
                      <a:cs typeface="Lato Black" panose="020F0A02020204030203" pitchFamily="34" charset="0"/>
                    </a:defRPr>
                  </a:lvl1pPr>
                  <a:lvl2pPr marL="1095566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3834"/>
                  </a:lvl2pPr>
                  <a:lvl3pPr marL="1825943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3195"/>
                  </a:lvl3pPr>
                  <a:lvl4pPr marL="2556320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4pPr>
                  <a:lvl5pPr marL="3286697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5pPr>
                  <a:lvl6pPr marL="4017074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6pPr>
                  <a:lvl7pPr marL="4747451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7pPr>
                  <a:lvl8pPr marL="5477828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8pPr>
                  <a:lvl9pPr marL="6208205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9pPr>
                </a:lstStyle>
                <a:p>
                  <a:pPr algn="ctr"/>
                  <a:endParaRPr lang="id-ID" sz="2000" b="1" i="0" spc="-15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" name="Arrow: Down 8">
                  <a:extLst>
                    <a:ext uri="{FF2B5EF4-FFF2-40B4-BE49-F238E27FC236}">
                      <a16:creationId xmlns:a16="http://schemas.microsoft.com/office/drawing/2014/main" id="{0CBCEC1F-23E0-4CE3-982A-533320F63F36}"/>
                    </a:ext>
                  </a:extLst>
                </p:cNvPr>
                <p:cNvSpPr/>
                <p:nvPr/>
              </p:nvSpPr>
              <p:spPr>
                <a:xfrm rot="5400000">
                  <a:off x="9947145" y="314552"/>
                  <a:ext cx="64013" cy="129686"/>
                </a:xfrm>
                <a:prstGeom prst="down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Arrow: Down 9">
                  <a:extLst>
                    <a:ext uri="{FF2B5EF4-FFF2-40B4-BE49-F238E27FC236}">
                      <a16:creationId xmlns:a16="http://schemas.microsoft.com/office/drawing/2014/main" id="{D09E63B6-0BAA-40BF-A2D9-B6384842BF23}"/>
                    </a:ext>
                  </a:extLst>
                </p:cNvPr>
                <p:cNvSpPr/>
                <p:nvPr/>
              </p:nvSpPr>
              <p:spPr>
                <a:xfrm>
                  <a:off x="9987374" y="362383"/>
                  <a:ext cx="75982" cy="137272"/>
                </a:xfrm>
                <a:prstGeom prst="down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325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EB7ED3-1692-4B67-B98F-8B4019AA6C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22522" y="1973953"/>
            <a:ext cx="6705603" cy="4053840"/>
          </a:xfrm>
          <a:custGeom>
            <a:avLst/>
            <a:gdLst>
              <a:gd name="connsiteX0" fmla="*/ 1341120 w 6705603"/>
              <a:gd name="connsiteY0" fmla="*/ 0 h 4053840"/>
              <a:gd name="connsiteX1" fmla="*/ 6705603 w 6705603"/>
              <a:gd name="connsiteY1" fmla="*/ 0 h 4053840"/>
              <a:gd name="connsiteX2" fmla="*/ 6705603 w 6705603"/>
              <a:gd name="connsiteY2" fmla="*/ 4053840 h 4053840"/>
              <a:gd name="connsiteX3" fmla="*/ 0 w 6705603"/>
              <a:gd name="connsiteY3" fmla="*/ 4053840 h 405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603" h="4053840">
                <a:moveTo>
                  <a:pt x="1341120" y="0"/>
                </a:moveTo>
                <a:lnTo>
                  <a:pt x="6705603" y="0"/>
                </a:lnTo>
                <a:lnTo>
                  <a:pt x="6705603" y="4053840"/>
                </a:lnTo>
                <a:lnTo>
                  <a:pt x="0" y="40538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5728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1C75F8A-ECF7-4BA6-8CDD-B17A1072116A}"/>
              </a:ext>
            </a:extLst>
          </p:cNvPr>
          <p:cNvGrpSpPr/>
          <p:nvPr userDrawn="1"/>
        </p:nvGrpSpPr>
        <p:grpSpPr>
          <a:xfrm>
            <a:off x="7968344" y="1771331"/>
            <a:ext cx="4223657" cy="4875450"/>
            <a:chOff x="7968344" y="1771331"/>
            <a:chExt cx="4223657" cy="48754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75133C4-4A37-4DF9-AB9D-1569AD6FC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1" b="20646"/>
            <a:stretch/>
          </p:blipFill>
          <p:spPr>
            <a:xfrm flipH="1">
              <a:off x="7968344" y="1771331"/>
              <a:ext cx="4223657" cy="4875450"/>
            </a:xfrm>
            <a:custGeom>
              <a:avLst/>
              <a:gdLst>
                <a:gd name="connsiteX0" fmla="*/ 4223657 w 4223657"/>
                <a:gd name="connsiteY0" fmla="*/ 0 h 4875450"/>
                <a:gd name="connsiteX1" fmla="*/ 0 w 4223657"/>
                <a:gd name="connsiteY1" fmla="*/ 0 h 4875450"/>
                <a:gd name="connsiteX2" fmla="*/ 0 w 4223657"/>
                <a:gd name="connsiteY2" fmla="*/ 4875450 h 4875450"/>
                <a:gd name="connsiteX3" fmla="*/ 4223657 w 4223657"/>
                <a:gd name="connsiteY3" fmla="*/ 4875450 h 487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3657" h="4875450">
                  <a:moveTo>
                    <a:pt x="4223657" y="0"/>
                  </a:moveTo>
                  <a:lnTo>
                    <a:pt x="0" y="0"/>
                  </a:lnTo>
                  <a:lnTo>
                    <a:pt x="0" y="4875450"/>
                  </a:lnTo>
                  <a:lnTo>
                    <a:pt x="4223657" y="4875450"/>
                  </a:lnTo>
                  <a:close/>
                </a:path>
              </a:pathLst>
            </a:custGeom>
            <a:effectLst>
              <a:outerShdw blurRad="177800" dist="228600" dir="4680000" sx="99000" sy="99000" algn="t" rotWithShape="0">
                <a:prstClr val="black">
                  <a:alpha val="11000"/>
                </a:prstClr>
              </a:outerShdw>
            </a:effec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D4BE7E-3731-489F-ACFB-E51A4B8F2EEC}"/>
                </a:ext>
              </a:extLst>
            </p:cNvPr>
            <p:cNvSpPr/>
            <p:nvPr/>
          </p:nvSpPr>
          <p:spPr>
            <a:xfrm>
              <a:off x="10465847" y="4782860"/>
              <a:ext cx="341774" cy="344575"/>
            </a:xfrm>
            <a:prstGeom prst="rect">
              <a:avLst/>
            </a:prstGeom>
            <a:solidFill>
              <a:srgbClr val="000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7F4A633-4293-4845-B287-A14DFFC8F40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9131812" y="2241149"/>
            <a:ext cx="1479522" cy="2739398"/>
          </a:xfrm>
          <a:custGeom>
            <a:avLst/>
            <a:gdLst>
              <a:gd name="connsiteX0" fmla="*/ 0 w 1743075"/>
              <a:gd name="connsiteY0" fmla="*/ 0 h 3362325"/>
              <a:gd name="connsiteX1" fmla="*/ 1743075 w 1743075"/>
              <a:gd name="connsiteY1" fmla="*/ 0 h 3362325"/>
              <a:gd name="connsiteX2" fmla="*/ 1743075 w 1743075"/>
              <a:gd name="connsiteY2" fmla="*/ 3362325 h 3362325"/>
              <a:gd name="connsiteX3" fmla="*/ 0 w 1743075"/>
              <a:gd name="connsiteY3" fmla="*/ 3362325 h 3362325"/>
              <a:gd name="connsiteX4" fmla="*/ 0 w 1743075"/>
              <a:gd name="connsiteY4" fmla="*/ 0 h 3362325"/>
              <a:gd name="connsiteX0" fmla="*/ 0 w 1743075"/>
              <a:gd name="connsiteY0" fmla="*/ 0 h 3362325"/>
              <a:gd name="connsiteX1" fmla="*/ 1743075 w 1743075"/>
              <a:gd name="connsiteY1" fmla="*/ 0 h 3362325"/>
              <a:gd name="connsiteX2" fmla="*/ 1743075 w 1743075"/>
              <a:gd name="connsiteY2" fmla="*/ 3362325 h 3362325"/>
              <a:gd name="connsiteX3" fmla="*/ 23813 w 1743075"/>
              <a:gd name="connsiteY3" fmla="*/ 3262312 h 3362325"/>
              <a:gd name="connsiteX4" fmla="*/ 0 w 1743075"/>
              <a:gd name="connsiteY4" fmla="*/ 0 h 3362325"/>
              <a:gd name="connsiteX0" fmla="*/ 0 w 1743075"/>
              <a:gd name="connsiteY0" fmla="*/ 0 h 3362325"/>
              <a:gd name="connsiteX1" fmla="*/ 1743075 w 1743075"/>
              <a:gd name="connsiteY1" fmla="*/ 0 h 3362325"/>
              <a:gd name="connsiteX2" fmla="*/ 1743075 w 1743075"/>
              <a:gd name="connsiteY2" fmla="*/ 3362325 h 3362325"/>
              <a:gd name="connsiteX3" fmla="*/ 57151 w 1743075"/>
              <a:gd name="connsiteY3" fmla="*/ 3167062 h 3362325"/>
              <a:gd name="connsiteX4" fmla="*/ 0 w 1743075"/>
              <a:gd name="connsiteY4" fmla="*/ 0 h 3362325"/>
              <a:gd name="connsiteX0" fmla="*/ 0 w 1743075"/>
              <a:gd name="connsiteY0" fmla="*/ 0 h 3362325"/>
              <a:gd name="connsiteX1" fmla="*/ 1743075 w 1743075"/>
              <a:gd name="connsiteY1" fmla="*/ 0 h 3362325"/>
              <a:gd name="connsiteX2" fmla="*/ 1743075 w 1743075"/>
              <a:gd name="connsiteY2" fmla="*/ 3362325 h 3362325"/>
              <a:gd name="connsiteX3" fmla="*/ 1 w 1743075"/>
              <a:gd name="connsiteY3" fmla="*/ 3081337 h 3362325"/>
              <a:gd name="connsiteX4" fmla="*/ 0 w 1743075"/>
              <a:gd name="connsiteY4" fmla="*/ 0 h 3362325"/>
              <a:gd name="connsiteX0" fmla="*/ 0 w 1743075"/>
              <a:gd name="connsiteY0" fmla="*/ 0 h 3290888"/>
              <a:gd name="connsiteX1" fmla="*/ 1743075 w 1743075"/>
              <a:gd name="connsiteY1" fmla="*/ 0 h 3290888"/>
              <a:gd name="connsiteX2" fmla="*/ 1638300 w 1743075"/>
              <a:gd name="connsiteY2" fmla="*/ 3290888 h 3290888"/>
              <a:gd name="connsiteX3" fmla="*/ 1 w 1743075"/>
              <a:gd name="connsiteY3" fmla="*/ 3081337 h 3290888"/>
              <a:gd name="connsiteX4" fmla="*/ 0 w 1743075"/>
              <a:gd name="connsiteY4" fmla="*/ 0 h 3290888"/>
              <a:gd name="connsiteX0" fmla="*/ 0 w 1743075"/>
              <a:gd name="connsiteY0" fmla="*/ 0 h 3248025"/>
              <a:gd name="connsiteX1" fmla="*/ 1743075 w 1743075"/>
              <a:gd name="connsiteY1" fmla="*/ 0 h 3248025"/>
              <a:gd name="connsiteX2" fmla="*/ 1590675 w 1743075"/>
              <a:gd name="connsiteY2" fmla="*/ 3248025 h 3248025"/>
              <a:gd name="connsiteX3" fmla="*/ 1 w 1743075"/>
              <a:gd name="connsiteY3" fmla="*/ 3081337 h 3248025"/>
              <a:gd name="connsiteX4" fmla="*/ 0 w 1743075"/>
              <a:gd name="connsiteY4" fmla="*/ 0 h 3248025"/>
              <a:gd name="connsiteX0" fmla="*/ 0 w 1743075"/>
              <a:gd name="connsiteY0" fmla="*/ 0 h 3228975"/>
              <a:gd name="connsiteX1" fmla="*/ 1743075 w 1743075"/>
              <a:gd name="connsiteY1" fmla="*/ 0 h 3228975"/>
              <a:gd name="connsiteX2" fmla="*/ 1533525 w 1743075"/>
              <a:gd name="connsiteY2" fmla="*/ 3228975 h 3228975"/>
              <a:gd name="connsiteX3" fmla="*/ 1 w 1743075"/>
              <a:gd name="connsiteY3" fmla="*/ 3081337 h 3228975"/>
              <a:gd name="connsiteX4" fmla="*/ 0 w 1743075"/>
              <a:gd name="connsiteY4" fmla="*/ 0 h 3228975"/>
              <a:gd name="connsiteX0" fmla="*/ 0 w 1743075"/>
              <a:gd name="connsiteY0" fmla="*/ 0 h 3152775"/>
              <a:gd name="connsiteX1" fmla="*/ 1743075 w 1743075"/>
              <a:gd name="connsiteY1" fmla="*/ 0 h 3152775"/>
              <a:gd name="connsiteX2" fmla="*/ 1543050 w 1743075"/>
              <a:gd name="connsiteY2" fmla="*/ 3152775 h 3152775"/>
              <a:gd name="connsiteX3" fmla="*/ 1 w 1743075"/>
              <a:gd name="connsiteY3" fmla="*/ 3081337 h 3152775"/>
              <a:gd name="connsiteX4" fmla="*/ 0 w 1743075"/>
              <a:gd name="connsiteY4" fmla="*/ 0 h 3152775"/>
              <a:gd name="connsiteX0" fmla="*/ 0 w 1743075"/>
              <a:gd name="connsiteY0" fmla="*/ 0 h 3148013"/>
              <a:gd name="connsiteX1" fmla="*/ 1743075 w 1743075"/>
              <a:gd name="connsiteY1" fmla="*/ 0 h 3148013"/>
              <a:gd name="connsiteX2" fmla="*/ 1562100 w 1743075"/>
              <a:gd name="connsiteY2" fmla="*/ 3148013 h 3148013"/>
              <a:gd name="connsiteX3" fmla="*/ 1 w 1743075"/>
              <a:gd name="connsiteY3" fmla="*/ 3081337 h 3148013"/>
              <a:gd name="connsiteX4" fmla="*/ 0 w 1743075"/>
              <a:gd name="connsiteY4" fmla="*/ 0 h 3148013"/>
              <a:gd name="connsiteX0" fmla="*/ 28574 w 1771649"/>
              <a:gd name="connsiteY0" fmla="*/ 0 h 3148013"/>
              <a:gd name="connsiteX1" fmla="*/ 1771649 w 1771649"/>
              <a:gd name="connsiteY1" fmla="*/ 0 h 3148013"/>
              <a:gd name="connsiteX2" fmla="*/ 1590674 w 1771649"/>
              <a:gd name="connsiteY2" fmla="*/ 3148013 h 3148013"/>
              <a:gd name="connsiteX3" fmla="*/ 0 w 1771649"/>
              <a:gd name="connsiteY3" fmla="*/ 3090862 h 3148013"/>
              <a:gd name="connsiteX4" fmla="*/ 28574 w 1771649"/>
              <a:gd name="connsiteY4" fmla="*/ 0 h 3148013"/>
              <a:gd name="connsiteX0" fmla="*/ 47624 w 1790699"/>
              <a:gd name="connsiteY0" fmla="*/ 0 h 3148013"/>
              <a:gd name="connsiteX1" fmla="*/ 1790699 w 1790699"/>
              <a:gd name="connsiteY1" fmla="*/ 0 h 3148013"/>
              <a:gd name="connsiteX2" fmla="*/ 1609724 w 1790699"/>
              <a:gd name="connsiteY2" fmla="*/ 3148013 h 3148013"/>
              <a:gd name="connsiteX3" fmla="*/ 0 w 1790699"/>
              <a:gd name="connsiteY3" fmla="*/ 3095624 h 3148013"/>
              <a:gd name="connsiteX4" fmla="*/ 47624 w 1790699"/>
              <a:gd name="connsiteY4" fmla="*/ 0 h 3148013"/>
              <a:gd name="connsiteX0" fmla="*/ 71437 w 1814512"/>
              <a:gd name="connsiteY0" fmla="*/ 0 h 3148013"/>
              <a:gd name="connsiteX1" fmla="*/ 1814512 w 1814512"/>
              <a:gd name="connsiteY1" fmla="*/ 0 h 3148013"/>
              <a:gd name="connsiteX2" fmla="*/ 1633537 w 1814512"/>
              <a:gd name="connsiteY2" fmla="*/ 3148013 h 3148013"/>
              <a:gd name="connsiteX3" fmla="*/ 0 w 1814512"/>
              <a:gd name="connsiteY3" fmla="*/ 3071812 h 3148013"/>
              <a:gd name="connsiteX4" fmla="*/ 71437 w 1814512"/>
              <a:gd name="connsiteY4" fmla="*/ 0 h 3148013"/>
              <a:gd name="connsiteX0" fmla="*/ 71437 w 1814512"/>
              <a:gd name="connsiteY0" fmla="*/ 0 h 3157538"/>
              <a:gd name="connsiteX1" fmla="*/ 1814512 w 1814512"/>
              <a:gd name="connsiteY1" fmla="*/ 0 h 3157538"/>
              <a:gd name="connsiteX2" fmla="*/ 1638299 w 1814512"/>
              <a:gd name="connsiteY2" fmla="*/ 3157538 h 3157538"/>
              <a:gd name="connsiteX3" fmla="*/ 0 w 1814512"/>
              <a:gd name="connsiteY3" fmla="*/ 3071812 h 3157538"/>
              <a:gd name="connsiteX4" fmla="*/ 71437 w 1814512"/>
              <a:gd name="connsiteY4" fmla="*/ 0 h 3157538"/>
              <a:gd name="connsiteX0" fmla="*/ 0 w 1833563"/>
              <a:gd name="connsiteY0" fmla="*/ 33337 h 3157538"/>
              <a:gd name="connsiteX1" fmla="*/ 1833563 w 1833563"/>
              <a:gd name="connsiteY1" fmla="*/ 0 h 3157538"/>
              <a:gd name="connsiteX2" fmla="*/ 1657350 w 1833563"/>
              <a:gd name="connsiteY2" fmla="*/ 3157538 h 3157538"/>
              <a:gd name="connsiteX3" fmla="*/ 19051 w 1833563"/>
              <a:gd name="connsiteY3" fmla="*/ 3071812 h 3157538"/>
              <a:gd name="connsiteX4" fmla="*/ 0 w 1833563"/>
              <a:gd name="connsiteY4" fmla="*/ 33337 h 3157538"/>
              <a:gd name="connsiteX0" fmla="*/ 0 w 1700213"/>
              <a:gd name="connsiteY0" fmla="*/ 0 h 3124201"/>
              <a:gd name="connsiteX1" fmla="*/ 1700213 w 1700213"/>
              <a:gd name="connsiteY1" fmla="*/ 9526 h 3124201"/>
              <a:gd name="connsiteX2" fmla="*/ 1657350 w 1700213"/>
              <a:gd name="connsiteY2" fmla="*/ 3124201 h 3124201"/>
              <a:gd name="connsiteX3" fmla="*/ 19051 w 1700213"/>
              <a:gd name="connsiteY3" fmla="*/ 3038475 h 3124201"/>
              <a:gd name="connsiteX4" fmla="*/ 0 w 1700213"/>
              <a:gd name="connsiteY4" fmla="*/ 0 h 3124201"/>
              <a:gd name="connsiteX0" fmla="*/ 0 w 1700213"/>
              <a:gd name="connsiteY0" fmla="*/ 0 h 3124201"/>
              <a:gd name="connsiteX1" fmla="*/ 1700213 w 1700213"/>
              <a:gd name="connsiteY1" fmla="*/ 9526 h 3124201"/>
              <a:gd name="connsiteX2" fmla="*/ 1657350 w 1700213"/>
              <a:gd name="connsiteY2" fmla="*/ 3124201 h 3124201"/>
              <a:gd name="connsiteX3" fmla="*/ 19051 w 1700213"/>
              <a:gd name="connsiteY3" fmla="*/ 3038475 h 3124201"/>
              <a:gd name="connsiteX4" fmla="*/ 0 w 1700213"/>
              <a:gd name="connsiteY4" fmla="*/ 0 h 3124201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19051 w 1700213"/>
              <a:gd name="connsiteY3" fmla="*/ 3038475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52388 w 1700213"/>
              <a:gd name="connsiteY3" fmla="*/ 3048000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71438 w 1700213"/>
              <a:gd name="connsiteY3" fmla="*/ 3076575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66676 w 1700213"/>
              <a:gd name="connsiteY3" fmla="*/ 3090863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42863 w 1700213"/>
              <a:gd name="connsiteY3" fmla="*/ 3109913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28575 w 1700213"/>
              <a:gd name="connsiteY3" fmla="*/ 3100388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71438 w 1700213"/>
              <a:gd name="connsiteY3" fmla="*/ 3095626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66675 w 1700213"/>
              <a:gd name="connsiteY3" fmla="*/ 3081338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47625 w 1700213"/>
              <a:gd name="connsiteY3" fmla="*/ 3071813 h 3152776"/>
              <a:gd name="connsiteX4" fmla="*/ 0 w 1700213"/>
              <a:gd name="connsiteY4" fmla="*/ 0 h 3152776"/>
              <a:gd name="connsiteX0" fmla="*/ 0 w 1700213"/>
              <a:gd name="connsiteY0" fmla="*/ 0 h 3148014"/>
              <a:gd name="connsiteX1" fmla="*/ 1700213 w 1700213"/>
              <a:gd name="connsiteY1" fmla="*/ 9526 h 3148014"/>
              <a:gd name="connsiteX2" fmla="*/ 1695450 w 1700213"/>
              <a:gd name="connsiteY2" fmla="*/ 3148014 h 3148014"/>
              <a:gd name="connsiteX3" fmla="*/ 47625 w 1700213"/>
              <a:gd name="connsiteY3" fmla="*/ 3071813 h 3148014"/>
              <a:gd name="connsiteX4" fmla="*/ 0 w 1700213"/>
              <a:gd name="connsiteY4" fmla="*/ 0 h 314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13" h="3148014">
                <a:moveTo>
                  <a:pt x="0" y="0"/>
                </a:moveTo>
                <a:lnTo>
                  <a:pt x="1700213" y="9526"/>
                </a:lnTo>
                <a:cubicBezTo>
                  <a:pt x="1698625" y="1055689"/>
                  <a:pt x="1697038" y="2101851"/>
                  <a:pt x="1695450" y="3148014"/>
                </a:cubicBezTo>
                <a:lnTo>
                  <a:pt x="47625" y="3071813"/>
                </a:lnTo>
                <a:cubicBezTo>
                  <a:pt x="47625" y="2044701"/>
                  <a:pt x="0" y="1027112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scene3d>
            <a:camera prst="perspectiveContrastingRightFacing" fov="2700000">
              <a:rot lat="20498983" lon="19515125" rev="1713087"/>
            </a:camera>
            <a:lightRig rig="threePt" dir="t"/>
          </a:scene3d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45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68EAB45-D845-401A-9B84-A14437057D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95450"/>
            <a:ext cx="12192000" cy="3467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8BECEF8-F20F-4FF8-8CF0-B631D0B717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89200" y="3265918"/>
            <a:ext cx="901700" cy="89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B828717-390E-45EA-AE90-5A849598B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0759" y="3354794"/>
            <a:ext cx="722202" cy="7151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DAD3C67-D5BC-400C-BDCC-004DC53314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88534" y="3354794"/>
            <a:ext cx="722202" cy="7151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401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75C15E5-2BD8-4EFA-B162-5588B23021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4591050"/>
          </a:xfrm>
          <a:custGeom>
            <a:avLst/>
            <a:gdLst>
              <a:gd name="connsiteX0" fmla="*/ 0 w 12191999"/>
              <a:gd name="connsiteY0" fmla="*/ 0 h 4925670"/>
              <a:gd name="connsiteX1" fmla="*/ 12191999 w 12191999"/>
              <a:gd name="connsiteY1" fmla="*/ 0 h 4925670"/>
              <a:gd name="connsiteX2" fmla="*/ 12191999 w 12191999"/>
              <a:gd name="connsiteY2" fmla="*/ 3881778 h 4925670"/>
              <a:gd name="connsiteX3" fmla="*/ 11863347 w 12191999"/>
              <a:gd name="connsiteY3" fmla="*/ 4005834 h 4925670"/>
              <a:gd name="connsiteX4" fmla="*/ 6096000 w 12191999"/>
              <a:gd name="connsiteY4" fmla="*/ 4925670 h 4925670"/>
              <a:gd name="connsiteX5" fmla="*/ 328654 w 12191999"/>
              <a:gd name="connsiteY5" fmla="*/ 4005834 h 4925670"/>
              <a:gd name="connsiteX6" fmla="*/ 0 w 12191999"/>
              <a:gd name="connsiteY6" fmla="*/ 3881778 h 492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4925670">
                <a:moveTo>
                  <a:pt x="0" y="0"/>
                </a:moveTo>
                <a:lnTo>
                  <a:pt x="12191999" y="0"/>
                </a:lnTo>
                <a:lnTo>
                  <a:pt x="12191999" y="3881778"/>
                </a:lnTo>
                <a:lnTo>
                  <a:pt x="11863347" y="4005834"/>
                </a:lnTo>
                <a:cubicBezTo>
                  <a:pt x="10255100" y="4583550"/>
                  <a:pt x="8258728" y="4925670"/>
                  <a:pt x="6096000" y="4925670"/>
                </a:cubicBezTo>
                <a:cubicBezTo>
                  <a:pt x="3933272" y="4925670"/>
                  <a:pt x="1936900" y="4583550"/>
                  <a:pt x="328654" y="4005834"/>
                </a:cubicBezTo>
                <a:lnTo>
                  <a:pt x="0" y="38817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72214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4178081-19D6-4FCC-A043-2F94E4198F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591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D4A88F-DD8C-4A07-97D1-B7FFC6D1BC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37777" y="4024161"/>
            <a:ext cx="1024560" cy="1293026"/>
          </a:xfrm>
          <a:prstGeom prst="roundRect">
            <a:avLst>
              <a:gd name="adj" fmla="val 6441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85D105-CC97-498C-89CA-DD61F86D7B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7811" y="4393399"/>
            <a:ext cx="1024560" cy="1293026"/>
          </a:xfrm>
          <a:prstGeom prst="roundRect">
            <a:avLst>
              <a:gd name="adj" fmla="val 6441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4B81B4-1289-483F-84BE-43CD45C274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72572" y="934939"/>
            <a:ext cx="3811735" cy="4988122"/>
          </a:xfrm>
          <a:prstGeom prst="round1Rect">
            <a:avLst>
              <a:gd name="adj" fmla="val 2301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sx="85000" sy="85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9121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DE239A7F-059C-4975-98E2-A16AD8A2A8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8629" y="1055076"/>
            <a:ext cx="6473371" cy="5802923"/>
          </a:xfrm>
          <a:prstGeom prst="rect">
            <a:avLst/>
          </a:prstGeom>
          <a:noFill/>
          <a:effectLst>
            <a:outerShdw blurRad="1270000" sx="80000" sy="80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969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953E0EF-E10B-482C-91F9-B8AA81D463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B38315F8-5042-441E-8C9D-9AAEEE9A21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06183" y="2108576"/>
            <a:ext cx="3996769" cy="2839862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2C632FC-2B73-419B-BA2F-E74C16024E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20696" y="2318519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DC0EBB6-DEDD-4F5D-9A8C-2EF7814DE9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63590" y="2318519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D7B1AD8-20C4-4469-8642-8080DE0B3D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06483" y="2318519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FCCEF61-EA8A-4FE5-9E80-4CE5FAD98E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49378" y="2318519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9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7830754-9EFB-4652-8ADA-5700028EA5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5F531A-FA7D-4B2A-854B-9DFCD065EF7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83530" y="1807998"/>
            <a:ext cx="3961895" cy="21471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6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0E48D8-60D1-48F8-A20A-9F5D9B32F56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" y="0"/>
            <a:ext cx="8553449" cy="6858000"/>
          </a:xfrm>
          <a:custGeom>
            <a:avLst/>
            <a:gdLst>
              <a:gd name="connsiteX0" fmla="*/ 0 w 8553449"/>
              <a:gd name="connsiteY0" fmla="*/ 0 h 6858000"/>
              <a:gd name="connsiteX1" fmla="*/ 8553449 w 8553449"/>
              <a:gd name="connsiteY1" fmla="*/ 0 h 6858000"/>
              <a:gd name="connsiteX2" fmla="*/ 5695926 w 8553449"/>
              <a:gd name="connsiteY2" fmla="*/ 6858000 h 6858000"/>
              <a:gd name="connsiteX3" fmla="*/ 0 w 85534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3449" h="6858000">
                <a:moveTo>
                  <a:pt x="0" y="0"/>
                </a:moveTo>
                <a:lnTo>
                  <a:pt x="8553449" y="0"/>
                </a:lnTo>
                <a:lnTo>
                  <a:pt x="56959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926FA95-FEEC-46B1-9217-8CD0C644EF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0280" y="1147791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762B4B6-50D3-4F6F-9977-1150B7C986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98741" y="3338541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0944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705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3973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428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4CDB8EB-1FBF-479D-8F75-7B5D327F64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67200" y="0"/>
            <a:ext cx="792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3" name="Picture Placeholder 26">
            <a:extLst>
              <a:ext uri="{FF2B5EF4-FFF2-40B4-BE49-F238E27FC236}">
                <a16:creationId xmlns:a16="http://schemas.microsoft.com/office/drawing/2014/main" id="{46ABB761-1D7F-413A-999D-519F41F37F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87907" y="1094323"/>
            <a:ext cx="2140688" cy="466935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88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0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61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03C5783-EA87-491F-A5C6-069DFCF14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73224A-74F6-4D1B-ACCA-CB9CF1088B8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200393" y="2575912"/>
            <a:ext cx="3807981" cy="377096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4539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7ACDBFD-75F2-48E7-B1AB-4CBA4D67BD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E0F93F4-A761-4C0D-B48E-99D46DD883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39923" y="2343437"/>
            <a:ext cx="1475802" cy="14614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5090839-2E9F-4BE3-A690-FCFD909572C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97668" y="2343437"/>
            <a:ext cx="1475802" cy="14614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2000BF9-C44E-4FC2-87B4-0AE07325C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39923" y="4361678"/>
            <a:ext cx="1475802" cy="14614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6D2480D-BA52-4420-8A7B-C0D8B58E2E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7668" y="4361678"/>
            <a:ext cx="1475802" cy="14614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4697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FA03C4-D157-4258-8382-1E542DEC2D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2B643A17-9822-4365-B954-09BC2F90D1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04557" y="2783485"/>
            <a:ext cx="1354914" cy="134174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2216C6A-B2E3-4616-9303-3225018B6D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886" y="2783485"/>
            <a:ext cx="1354914" cy="134174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447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DFFB2F-AD0C-4EB0-9EC6-D4CE2A158E2E}"/>
              </a:ext>
            </a:extLst>
          </p:cNvPr>
          <p:cNvCxnSpPr/>
          <p:nvPr userDrawn="1"/>
        </p:nvCxnSpPr>
        <p:spPr>
          <a:xfrm>
            <a:off x="631372" y="6315166"/>
            <a:ext cx="10929257" cy="0"/>
          </a:xfrm>
          <a:prstGeom prst="line">
            <a:avLst/>
          </a:prstGeom>
          <a:ln w="9525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B41551-83F2-4430-B386-212F8A90BB68}"/>
              </a:ext>
            </a:extLst>
          </p:cNvPr>
          <p:cNvGrpSpPr/>
          <p:nvPr userDrawn="1"/>
        </p:nvGrpSpPr>
        <p:grpSpPr>
          <a:xfrm>
            <a:off x="8795657" y="0"/>
            <a:ext cx="3396343" cy="457195"/>
            <a:chOff x="10574798" y="0"/>
            <a:chExt cx="1617202" cy="457195"/>
          </a:xfrm>
        </p:grpSpPr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CA2C9291-E599-4EC5-A9F7-2C0CF3D192FB}"/>
                </a:ext>
              </a:extLst>
            </p:cNvPr>
            <p:cNvSpPr/>
            <p:nvPr userDrawn="1"/>
          </p:nvSpPr>
          <p:spPr>
            <a:xfrm rot="10800000" flipH="1" flipV="1">
              <a:off x="10574798" y="0"/>
              <a:ext cx="1617202" cy="457195"/>
            </a:xfrm>
            <a:prstGeom prst="round1Rect">
              <a:avLst>
                <a:gd name="adj" fmla="val 5000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Pharma Experience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6AD376-D84D-471E-88D5-417D7F6D92C9}"/>
                </a:ext>
              </a:extLst>
            </p:cNvPr>
            <p:cNvSpPr txBox="1"/>
            <p:nvPr userDrawn="1"/>
          </p:nvSpPr>
          <p:spPr>
            <a:xfrm>
              <a:off x="10766179" y="92630"/>
              <a:ext cx="1280160" cy="27193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 defTabSz="457200">
                <a:spcBef>
                  <a:spcPct val="0"/>
                </a:spcBef>
              </a:pPr>
              <a:endParaRPr lang="en-US" sz="1600" b="1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94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jpe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29" Type="http://schemas.openxmlformats.org/officeDocument/2006/relationships/image" Target="../media/image30.jpe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jpe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23" Type="http://schemas.openxmlformats.org/officeDocument/2006/relationships/image" Target="../media/image24.jpeg"/><Relationship Id="rId28" Type="http://schemas.openxmlformats.org/officeDocument/2006/relationships/image" Target="../media/image29.jpeg"/><Relationship Id="rId36" Type="http://schemas.openxmlformats.org/officeDocument/2006/relationships/image" Target="../media/image37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jpeg"/><Relationship Id="rId30" Type="http://schemas.openxmlformats.org/officeDocument/2006/relationships/image" Target="../media/image31.png"/><Relationship Id="rId35" Type="http://schemas.openxmlformats.org/officeDocument/2006/relationships/image" Target="../media/image36.jpeg"/><Relationship Id="rId43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96D93676-7F18-3234-D38D-C449B3402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19" y="336358"/>
            <a:ext cx="9552562" cy="6185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926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543552-F350-42BA-9620-2D415383DE7E}"/>
              </a:ext>
            </a:extLst>
          </p:cNvPr>
          <p:cNvSpPr/>
          <p:nvPr/>
        </p:nvSpPr>
        <p:spPr>
          <a:xfrm>
            <a:off x="-34744" y="0"/>
            <a:ext cx="12226744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6000">
                <a:srgbClr val="FFFFFF">
                  <a:alpha val="97000"/>
                </a:srgbClr>
              </a:gs>
              <a:gs pos="27000">
                <a:srgbClr val="FFFFFF"/>
              </a:gs>
              <a:gs pos="100000">
                <a:schemeClr val="bg1">
                  <a:alpha val="79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026" name="Picture 2" descr="Implandata Ophthalmic Products (Implandata Ophthalmic Products GmbH)">
            <a:extLst>
              <a:ext uri="{FF2B5EF4-FFF2-40B4-BE49-F238E27FC236}">
                <a16:creationId xmlns:a16="http://schemas.microsoft.com/office/drawing/2014/main" id="{BD09DB6A-20C5-EE9C-0149-26C39AA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1" y="700446"/>
            <a:ext cx="2010537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ZEISS United Kingdom">
            <a:extLst>
              <a:ext uri="{FF2B5EF4-FFF2-40B4-BE49-F238E27FC236}">
                <a16:creationId xmlns:a16="http://schemas.microsoft.com/office/drawing/2014/main" id="{1E0A3A77-F8FE-B30D-1E9E-693EE604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3" y="1360830"/>
            <a:ext cx="950005" cy="95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versity of Hamburg - Wikipedia">
            <a:extLst>
              <a:ext uri="{FF2B5EF4-FFF2-40B4-BE49-F238E27FC236}">
                <a16:creationId xmlns:a16="http://schemas.microsoft.com/office/drawing/2014/main" id="{7A333A35-40D4-BE91-EDD4-86147E57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51" y="127863"/>
            <a:ext cx="1253944" cy="125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diWound Announces $25 Million Strategic Private Placement Financing">
            <a:extLst>
              <a:ext uri="{FF2B5EF4-FFF2-40B4-BE49-F238E27FC236}">
                <a16:creationId xmlns:a16="http://schemas.microsoft.com/office/drawing/2014/main" id="{1EE0E4B7-BC13-EC60-0722-88953040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98" y="2305588"/>
            <a:ext cx="2114550" cy="7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erz Pharma - Wikipedia">
            <a:extLst>
              <a:ext uri="{FF2B5EF4-FFF2-40B4-BE49-F238E27FC236}">
                <a16:creationId xmlns:a16="http://schemas.microsoft.com/office/drawing/2014/main" id="{D87EA59A-9F91-B15F-1A68-EEFE0A80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51" y="2462857"/>
            <a:ext cx="987757" cy="9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. Braun is one of the world's leading medical technology companies.">
            <a:extLst>
              <a:ext uri="{FF2B5EF4-FFF2-40B4-BE49-F238E27FC236}">
                <a16:creationId xmlns:a16="http://schemas.microsoft.com/office/drawing/2014/main" id="{48F91269-CE78-01DA-3F05-99348D71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8" y="4468996"/>
            <a:ext cx="2078421" cy="5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lmirall LLC Launches New Name at Fall Clinical Dermatology Congress">
            <a:extLst>
              <a:ext uri="{FF2B5EF4-FFF2-40B4-BE49-F238E27FC236}">
                <a16:creationId xmlns:a16="http://schemas.microsoft.com/office/drawing/2014/main" id="{9D2195F5-BB9A-BAE6-6397-B031799B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61" y="1381807"/>
            <a:ext cx="1996036" cy="104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eo Pharma - Wikipedia">
            <a:extLst>
              <a:ext uri="{FF2B5EF4-FFF2-40B4-BE49-F238E27FC236}">
                <a16:creationId xmlns:a16="http://schemas.microsoft.com/office/drawing/2014/main" id="{4AE467AA-E885-4B4A-501C-A06A0A87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3" y="149970"/>
            <a:ext cx="1253944" cy="9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6" descr="UCB Pharma Vector Logo - Download Free SVG Icon | Worldvectorlogo">
            <a:extLst>
              <a:ext uri="{FF2B5EF4-FFF2-40B4-BE49-F238E27FC236}">
                <a16:creationId xmlns:a16="http://schemas.microsoft.com/office/drawing/2014/main" id="{6D80497F-5789-7985-8BF9-6454363AD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UCB Pharma Logo PNG Transparent &amp; SVG Vector - Freebie Supply">
            <a:extLst>
              <a:ext uri="{FF2B5EF4-FFF2-40B4-BE49-F238E27FC236}">
                <a16:creationId xmlns:a16="http://schemas.microsoft.com/office/drawing/2014/main" id="{E3A064D2-C31C-7F0C-6BE3-CAF9F25A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38" y="-621175"/>
            <a:ext cx="2482130" cy="2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umitomo Pharma America to Present Preliminary Clinical Data Evaluating  Investigational Oncology Agents TP-3654 and DSP-5336 at the American  Society of Hematology Annual Meeting">
            <a:extLst>
              <a:ext uri="{FF2B5EF4-FFF2-40B4-BE49-F238E27FC236}">
                <a16:creationId xmlns:a16="http://schemas.microsoft.com/office/drawing/2014/main" id="{ADD10C0D-95EA-6654-2F19-059B20B4C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740" y="2717028"/>
            <a:ext cx="2428169" cy="127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elgene - Wikipedia">
            <a:extLst>
              <a:ext uri="{FF2B5EF4-FFF2-40B4-BE49-F238E27FC236}">
                <a16:creationId xmlns:a16="http://schemas.microsoft.com/office/drawing/2014/main" id="{9622FC2B-DA86-C243-0A70-0BD50A0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72" y="1590505"/>
            <a:ext cx="1289244" cy="11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6" descr="Ferring Pharmaceuticals - Wikipedia">
            <a:extLst>
              <a:ext uri="{FF2B5EF4-FFF2-40B4-BE49-F238E27FC236}">
                <a16:creationId xmlns:a16="http://schemas.microsoft.com/office/drawing/2014/main" id="{2372CE30-BE31-4198-ECC2-9549944EA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8" descr="Ferring Pharmaceuticals - Wikipedia">
            <a:extLst>
              <a:ext uri="{FF2B5EF4-FFF2-40B4-BE49-F238E27FC236}">
                <a16:creationId xmlns:a16="http://schemas.microsoft.com/office/drawing/2014/main" id="{C442A065-8CFE-1AFD-560A-3AA2CA5934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8" name="Picture 30" descr="Ferring Pharmaceuticals - Wikipedia">
            <a:extLst>
              <a:ext uri="{FF2B5EF4-FFF2-40B4-BE49-F238E27FC236}">
                <a16:creationId xmlns:a16="http://schemas.microsoft.com/office/drawing/2014/main" id="{A0E9F4EE-BB00-3D9E-31B1-33C9505B9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6" y="122049"/>
            <a:ext cx="1503625" cy="69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44B99138-1E05-4088-DE60-BA1B9239E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9" t="21064" r="37083" b="21807"/>
          <a:stretch/>
        </p:blipFill>
        <p:spPr bwMode="auto">
          <a:xfrm>
            <a:off x="7542008" y="2335503"/>
            <a:ext cx="1144792" cy="60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AstraZeneca | World Economic Forum">
            <a:extLst>
              <a:ext uri="{FF2B5EF4-FFF2-40B4-BE49-F238E27FC236}">
                <a16:creationId xmlns:a16="http://schemas.microsoft.com/office/drawing/2014/main" id="{7C62AA18-CBB3-D096-C4F1-4E434A8DD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4" r="3063" b="12081"/>
          <a:stretch/>
        </p:blipFill>
        <p:spPr bwMode="auto">
          <a:xfrm>
            <a:off x="2846759" y="2206868"/>
            <a:ext cx="2283697" cy="87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BIO Deutschland Member Directory">
            <a:extLst>
              <a:ext uri="{FF2B5EF4-FFF2-40B4-BE49-F238E27FC236}">
                <a16:creationId xmlns:a16="http://schemas.microsoft.com/office/drawing/2014/main" id="{3BCD2E11-B64B-959E-A19B-45C414B7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38" y="1564187"/>
            <a:ext cx="1720850" cy="50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Homepage - GCP-Service">
            <a:extLst>
              <a:ext uri="{FF2B5EF4-FFF2-40B4-BE49-F238E27FC236}">
                <a16:creationId xmlns:a16="http://schemas.microsoft.com/office/drawing/2014/main" id="{D9CC6909-0675-8BAA-AFFF-4F666919A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611" y="1697449"/>
            <a:ext cx="2139737" cy="50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Pharmacosmos">
            <a:extLst>
              <a:ext uri="{FF2B5EF4-FFF2-40B4-BE49-F238E27FC236}">
                <a16:creationId xmlns:a16="http://schemas.microsoft.com/office/drawing/2014/main" id="{76D13C0F-D686-B215-7168-9F0932455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88" y="3862243"/>
            <a:ext cx="3102589" cy="38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Biotest AG">
            <a:extLst>
              <a:ext uri="{FF2B5EF4-FFF2-40B4-BE49-F238E27FC236}">
                <a16:creationId xmlns:a16="http://schemas.microsoft.com/office/drawing/2014/main" id="{3F9663D5-7D17-D7AE-D907-72EA1E5E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23" y="2661146"/>
            <a:ext cx="1647722" cy="11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Bryan, Garnier &amp; Co acts as Sole Financial Advisor to Calliditas  Therapeutics AB on EUR 92m term loan facility from Athyrium Capital  Management - Bryan, Garnier &amp; Co">
            <a:extLst>
              <a:ext uri="{FF2B5EF4-FFF2-40B4-BE49-F238E27FC236}">
                <a16:creationId xmlns:a16="http://schemas.microsoft.com/office/drawing/2014/main" id="{87DC2BE4-905E-B4C1-B757-72E3E3ED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96" y="3145300"/>
            <a:ext cx="1828800" cy="5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Versantis AG | S-GE">
            <a:extLst>
              <a:ext uri="{FF2B5EF4-FFF2-40B4-BE49-F238E27FC236}">
                <a16:creationId xmlns:a16="http://schemas.microsoft.com/office/drawing/2014/main" id="{8FDE2F1D-8B20-1E71-7191-21A990F2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74" y="463893"/>
            <a:ext cx="1595766" cy="64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and blue logo&#10;&#10;Description automatically generated">
            <a:extLst>
              <a:ext uri="{FF2B5EF4-FFF2-40B4-BE49-F238E27FC236}">
                <a16:creationId xmlns:a16="http://schemas.microsoft.com/office/drawing/2014/main" id="{29A8E9D4-EA67-C04E-487B-951B9894D1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48" y="2269213"/>
            <a:ext cx="1553883" cy="674385"/>
          </a:xfrm>
          <a:prstGeom prst="rect">
            <a:avLst/>
          </a:prstGeom>
        </p:spPr>
      </p:pic>
      <p:pic>
        <p:nvPicPr>
          <p:cNvPr id="2098" name="Picture 50" descr="Immunservice GmbH">
            <a:extLst>
              <a:ext uri="{FF2B5EF4-FFF2-40B4-BE49-F238E27FC236}">
                <a16:creationId xmlns:a16="http://schemas.microsoft.com/office/drawing/2014/main" id="{FF9D510E-1721-7D49-37CA-AD899710B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50"/>
          <a:stretch/>
        </p:blipFill>
        <p:spPr bwMode="auto">
          <a:xfrm>
            <a:off x="10290938" y="3057563"/>
            <a:ext cx="1756843" cy="11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 descr="Lofarma S.p.A. - Products, Competitors, Financials, Employees, Headquarters  Locations">
            <a:extLst>
              <a:ext uri="{FF2B5EF4-FFF2-40B4-BE49-F238E27FC236}">
                <a16:creationId xmlns:a16="http://schemas.microsoft.com/office/drawing/2014/main" id="{9BDF5FC6-A829-6F89-72ED-C1AF6E10A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440" r="3314" b="15163"/>
          <a:stretch/>
        </p:blipFill>
        <p:spPr bwMode="auto">
          <a:xfrm>
            <a:off x="9427075" y="4125578"/>
            <a:ext cx="2283697" cy="7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 descr="Applied Molecular Transport Inc.: Stock Market News and Information">
            <a:extLst>
              <a:ext uri="{FF2B5EF4-FFF2-40B4-BE49-F238E27FC236}">
                <a16:creationId xmlns:a16="http://schemas.microsoft.com/office/drawing/2014/main" id="{60F7F02D-CB19-3E81-A8DB-A0F579A3A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4899" r="18964" b="11901"/>
          <a:stretch/>
        </p:blipFill>
        <p:spPr bwMode="auto">
          <a:xfrm>
            <a:off x="10774309" y="2428427"/>
            <a:ext cx="1244625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MaaT Pharma - Building a leading microbiome company in oncology">
            <a:extLst>
              <a:ext uri="{FF2B5EF4-FFF2-40B4-BE49-F238E27FC236}">
                <a16:creationId xmlns:a16="http://schemas.microsoft.com/office/drawing/2014/main" id="{12C4678E-6AD5-F1E5-C236-373AC2BE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3" y="4398645"/>
            <a:ext cx="969301" cy="110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 descr="Boosting biologics and Contract Manufacturing at mAbxience facilities -  mAbxience">
            <a:extLst>
              <a:ext uri="{FF2B5EF4-FFF2-40B4-BE49-F238E27FC236}">
                <a16:creationId xmlns:a16="http://schemas.microsoft.com/office/drawing/2014/main" id="{D32618AE-9DD0-B977-045D-C7DD464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39" y="4365112"/>
            <a:ext cx="1830592" cy="77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 descr="Atriva Therapeutics GmbH moves into the Innovation and Start-Up Center for  Biotechnology (IZB) - Innovations- und Gründerzentrum Biotechnologie IZB">
            <a:extLst>
              <a:ext uri="{FF2B5EF4-FFF2-40B4-BE49-F238E27FC236}">
                <a16:creationId xmlns:a16="http://schemas.microsoft.com/office/drawing/2014/main" id="{A9968435-A1D5-66E3-6D4C-B791931B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19" y="4832490"/>
            <a:ext cx="1588771" cy="7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 descr="Charité Research Organisation Jobs &amp; Karriere">
            <a:extLst>
              <a:ext uri="{FF2B5EF4-FFF2-40B4-BE49-F238E27FC236}">
                <a16:creationId xmlns:a16="http://schemas.microsoft.com/office/drawing/2014/main" id="{A6015DD6-19EF-E1FA-D99A-29D0AD55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51" y="4452256"/>
            <a:ext cx="2773743" cy="4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 descr="CTK-BIOTECH - ESTTM&amp;CO">
            <a:extLst>
              <a:ext uri="{FF2B5EF4-FFF2-40B4-BE49-F238E27FC236}">
                <a16:creationId xmlns:a16="http://schemas.microsoft.com/office/drawing/2014/main" id="{746F341A-5FFE-EF56-7E8B-7D0CE2B3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84" y="5065043"/>
            <a:ext cx="2007468" cy="54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 descr="pharmaceutical company – Medinova AG">
            <a:extLst>
              <a:ext uri="{FF2B5EF4-FFF2-40B4-BE49-F238E27FC236}">
                <a16:creationId xmlns:a16="http://schemas.microsoft.com/office/drawing/2014/main" id="{EEF1BD0A-3667-8648-E72F-7E683830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25" y="875977"/>
            <a:ext cx="2250611" cy="6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6" name="Picture 68" descr="VALNEVA Austria GmbH | Familie und Beruf">
            <a:extLst>
              <a:ext uri="{FF2B5EF4-FFF2-40B4-BE49-F238E27FC236}">
                <a16:creationId xmlns:a16="http://schemas.microsoft.com/office/drawing/2014/main" id="{12D8C454-CFE4-3F44-DDA9-428A30198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689" r="-3108" b="25510"/>
          <a:stretch/>
        </p:blipFill>
        <p:spPr bwMode="auto">
          <a:xfrm>
            <a:off x="7146713" y="5188743"/>
            <a:ext cx="2237151" cy="5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8" name="Picture 70" descr="delta pronatura - Wikidata">
            <a:extLst>
              <a:ext uri="{FF2B5EF4-FFF2-40B4-BE49-F238E27FC236}">
                <a16:creationId xmlns:a16="http://schemas.microsoft.com/office/drawing/2014/main" id="{DACA30AA-49E7-6999-B4F1-AA7A1C3E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731" y="5721271"/>
            <a:ext cx="1516208" cy="95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" name="Picture 72" descr="Ferrer for good | Ferrer">
            <a:extLst>
              <a:ext uri="{FF2B5EF4-FFF2-40B4-BE49-F238E27FC236}">
                <a16:creationId xmlns:a16="http://schemas.microsoft.com/office/drawing/2014/main" id="{7EB7B5B5-CA98-27E9-E9C6-4D56265E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22" y="5040536"/>
            <a:ext cx="1554032" cy="66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2" name="Picture 74" descr="Transposon Announces Final Results from a Phase 2 Study of its LINE-1  Reverse Transcriptase Inhibitor TPN-101 for the Treatment of Progressive  Supranuclear Palsy and Interim Results from a Phase 2 Study of">
            <a:extLst>
              <a:ext uri="{FF2B5EF4-FFF2-40B4-BE49-F238E27FC236}">
                <a16:creationId xmlns:a16="http://schemas.microsoft.com/office/drawing/2014/main" id="{2B3F2E84-A230-A742-A593-9D385E49D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7" r="102" b="30848"/>
          <a:stretch/>
        </p:blipFill>
        <p:spPr bwMode="auto">
          <a:xfrm>
            <a:off x="5805453" y="5900423"/>
            <a:ext cx="2438573" cy="5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4" name="Picture 76" descr="Otsuka Pharmaceutical - Wikipedia">
            <a:extLst>
              <a:ext uri="{FF2B5EF4-FFF2-40B4-BE49-F238E27FC236}">
                <a16:creationId xmlns:a16="http://schemas.microsoft.com/office/drawing/2014/main" id="{331A3D5B-9E92-7427-B7B7-BFEE8A257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51" y="3692794"/>
            <a:ext cx="1532250" cy="5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6" name="Picture 78" descr="Who is AC Immune? A cutting-edge company with a robust pipeline">
            <a:extLst>
              <a:ext uri="{FF2B5EF4-FFF2-40B4-BE49-F238E27FC236}">
                <a16:creationId xmlns:a16="http://schemas.microsoft.com/office/drawing/2014/main" id="{E6371765-9381-4B33-6FFF-F9BD1232B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7" t="33061" r="5456" b="31341"/>
          <a:stretch/>
        </p:blipFill>
        <p:spPr bwMode="auto">
          <a:xfrm>
            <a:off x="8380130" y="6274759"/>
            <a:ext cx="2007468" cy="4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8" name="Picture 80" descr="Home - Telix Pharmaceuticals">
            <a:extLst>
              <a:ext uri="{FF2B5EF4-FFF2-40B4-BE49-F238E27FC236}">
                <a16:creationId xmlns:a16="http://schemas.microsoft.com/office/drawing/2014/main" id="{30F62C52-91BE-6FE5-9899-88A180DB4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629" y="5242039"/>
            <a:ext cx="1259658" cy="52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" name="Picture 82" descr="Sotio - Wikipedia">
            <a:extLst>
              <a:ext uri="{FF2B5EF4-FFF2-40B4-BE49-F238E27FC236}">
                <a16:creationId xmlns:a16="http://schemas.microsoft.com/office/drawing/2014/main" id="{854E1C0E-5D13-48FE-1007-8BDBB62A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65" y="5634591"/>
            <a:ext cx="1160846" cy="5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2" name="Picture 84" descr="Logo FN HK | Fakultní nemocnice Hradec Králové">
            <a:extLst>
              <a:ext uri="{FF2B5EF4-FFF2-40B4-BE49-F238E27FC236}">
                <a16:creationId xmlns:a16="http://schemas.microsoft.com/office/drawing/2014/main" id="{1FD7B82F-58BA-5EE8-99E1-A6527562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11" y="5732958"/>
            <a:ext cx="1075931" cy="109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4" name="Picture 86" descr="NeraCare GmbH - CMOCRO">
            <a:extLst>
              <a:ext uri="{FF2B5EF4-FFF2-40B4-BE49-F238E27FC236}">
                <a16:creationId xmlns:a16="http://schemas.microsoft.com/office/drawing/2014/main" id="{51BD5376-CE76-9604-8D71-9BE8A5246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6"/>
          <a:stretch/>
        </p:blipFill>
        <p:spPr bwMode="auto">
          <a:xfrm>
            <a:off x="7807827" y="1159543"/>
            <a:ext cx="1956521" cy="3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6" name="Picture 88" descr="Home - Asieris Pharmaceuticals">
            <a:extLst>
              <a:ext uri="{FF2B5EF4-FFF2-40B4-BE49-F238E27FC236}">
                <a16:creationId xmlns:a16="http://schemas.microsoft.com/office/drawing/2014/main" id="{259491B3-19A0-6447-9A73-5AA22CD4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91" y="3751784"/>
            <a:ext cx="1086200" cy="61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8" name="Picture 90" descr="German Breast Group - führend in der Brustkrebs-Forschung | GBG">
            <a:extLst>
              <a:ext uri="{FF2B5EF4-FFF2-40B4-BE49-F238E27FC236}">
                <a16:creationId xmlns:a16="http://schemas.microsoft.com/office/drawing/2014/main" id="{E9C3BE6F-3FB6-3948-844D-A3F7894C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699" y="5864102"/>
            <a:ext cx="1230370" cy="7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" name="Picture 92" descr="Turning Point Therapeutics Announces Pipeline Expansion,">
            <a:extLst>
              <a:ext uri="{FF2B5EF4-FFF2-40B4-BE49-F238E27FC236}">
                <a16:creationId xmlns:a16="http://schemas.microsoft.com/office/drawing/2014/main" id="{BB400506-BF87-EE96-881A-E30517BA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85" y="3878492"/>
            <a:ext cx="2180896" cy="4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" descr="Home - Fresenius Kabi Biopharma">
            <a:extLst>
              <a:ext uri="{FF2B5EF4-FFF2-40B4-BE49-F238E27FC236}">
                <a16:creationId xmlns:a16="http://schemas.microsoft.com/office/drawing/2014/main" id="{0A4D4FF3-D8A1-1B78-F46E-108834C1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38" y="1426395"/>
            <a:ext cx="1973663" cy="8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2" name="Picture 94" descr="Strategic Science &amp; Technologies, LLC">
            <a:extLst>
              <a:ext uri="{FF2B5EF4-FFF2-40B4-BE49-F238E27FC236}">
                <a16:creationId xmlns:a16="http://schemas.microsoft.com/office/drawing/2014/main" id="{149238A1-9B59-B7D8-4295-90DC93F5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5" y="5856175"/>
            <a:ext cx="1860781" cy="78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4" name="Picture 96" descr="Fraunhofer IFAM spin-off receives CE Mark for medical device for effective  removal of kidney stones">
            <a:extLst>
              <a:ext uri="{FF2B5EF4-FFF2-40B4-BE49-F238E27FC236}">
                <a16:creationId xmlns:a16="http://schemas.microsoft.com/office/drawing/2014/main" id="{F425605C-3DF4-1D94-4543-3976483EE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38" y="3029108"/>
            <a:ext cx="2078421" cy="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4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7DAADDE-8074-D513-33A3-050484DF4527}"/>
              </a:ext>
            </a:extLst>
          </p:cNvPr>
          <p:cNvSpPr/>
          <p:nvPr/>
        </p:nvSpPr>
        <p:spPr>
          <a:xfrm>
            <a:off x="0" y="0"/>
            <a:ext cx="12192000" cy="904009"/>
          </a:xfrm>
          <a:prstGeom prst="rect">
            <a:avLst/>
          </a:prstGeom>
          <a:solidFill>
            <a:srgbClr val="CBBD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7A25D3B-90FB-999A-458F-7BA1C65246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B2C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Therapeutic Area Experience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01B47-9BF3-8E8E-81E8-CD3C929C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04" y="995362"/>
            <a:ext cx="8468591" cy="573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7DAADDE-8074-D513-33A3-050484DF4527}"/>
              </a:ext>
            </a:extLst>
          </p:cNvPr>
          <p:cNvSpPr/>
          <p:nvPr/>
        </p:nvSpPr>
        <p:spPr>
          <a:xfrm>
            <a:off x="0" y="0"/>
            <a:ext cx="12192000" cy="904009"/>
          </a:xfrm>
          <a:prstGeom prst="rect">
            <a:avLst/>
          </a:prstGeom>
          <a:solidFill>
            <a:srgbClr val="CBBD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7A25D3B-90FB-999A-458F-7BA1C65246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B2C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Design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D920464-0B69-929F-A91E-32BB2D278846}"/>
              </a:ext>
            </a:extLst>
          </p:cNvPr>
          <p:cNvSpPr/>
          <p:nvPr/>
        </p:nvSpPr>
        <p:spPr bwMode="auto">
          <a:xfrm>
            <a:off x="583059" y="1743209"/>
            <a:ext cx="1599658" cy="3667957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D1CC62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91454346-C141-A094-4B97-A40EE3EE8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85" y="1815206"/>
            <a:ext cx="1463517" cy="146613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ysClr val="window" lastClr="FFFFFF">
                  <a:lumMod val="95000"/>
                </a:sysClr>
              </a:gs>
            </a:gsLst>
            <a:lin ang="15000000" scaled="0"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650230">
              <a:defRPr/>
            </a:pPr>
            <a:endParaRPr lang="zh-CN" altLang="en-US" sz="1280" kern="0" dirty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D83E11CB-87C3-E995-32BA-969596914505}"/>
              </a:ext>
            </a:extLst>
          </p:cNvPr>
          <p:cNvSpPr/>
          <p:nvPr/>
        </p:nvSpPr>
        <p:spPr bwMode="auto">
          <a:xfrm>
            <a:off x="2481180" y="1743209"/>
            <a:ext cx="1599658" cy="3667957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8FC03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334E4C7C-078A-EA54-FF66-053B93EC5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251" y="1819135"/>
            <a:ext cx="1463517" cy="146613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ysClr val="window" lastClr="FFFFFF">
                  <a:lumMod val="95000"/>
                </a:sysClr>
              </a:gs>
            </a:gsLst>
            <a:lin ang="15000000" scaled="0"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6" name="组合 18">
            <a:extLst>
              <a:ext uri="{FF2B5EF4-FFF2-40B4-BE49-F238E27FC236}">
                <a16:creationId xmlns:a16="http://schemas.microsoft.com/office/drawing/2014/main" id="{C29BE5F7-D7CF-9EEE-0D55-DC383402C051}"/>
              </a:ext>
            </a:extLst>
          </p:cNvPr>
          <p:cNvGrpSpPr/>
          <p:nvPr/>
        </p:nvGrpSpPr>
        <p:grpSpPr>
          <a:xfrm>
            <a:off x="2965528" y="2211850"/>
            <a:ext cx="662379" cy="657142"/>
            <a:chOff x="4283040" y="2358961"/>
            <a:chExt cx="931470" cy="924106"/>
          </a:xfrm>
          <a:solidFill>
            <a:srgbClr val="344F56"/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766F9B1-A2F9-E9CD-2981-37246A439AB2}"/>
                </a:ext>
              </a:extLst>
            </p:cNvPr>
            <p:cNvSpPr/>
            <p:nvPr/>
          </p:nvSpPr>
          <p:spPr bwMode="auto">
            <a:xfrm>
              <a:off x="4463443" y="2620361"/>
              <a:ext cx="482303" cy="478621"/>
            </a:xfrm>
            <a:custGeom>
              <a:avLst/>
              <a:gdLst>
                <a:gd name="T0" fmla="*/ 47 w 55"/>
                <a:gd name="T1" fmla="*/ 27 h 55"/>
                <a:gd name="T2" fmla="*/ 28 w 55"/>
                <a:gd name="T3" fmla="*/ 46 h 55"/>
                <a:gd name="T4" fmla="*/ 9 w 55"/>
                <a:gd name="T5" fmla="*/ 27 h 55"/>
                <a:gd name="T6" fmla="*/ 28 w 55"/>
                <a:gd name="T7" fmla="*/ 9 h 55"/>
                <a:gd name="T8" fmla="*/ 38 w 55"/>
                <a:gd name="T9" fmla="*/ 11 h 55"/>
                <a:gd name="T10" fmla="*/ 44 w 55"/>
                <a:gd name="T11" fmla="*/ 5 h 55"/>
                <a:gd name="T12" fmla="*/ 28 w 55"/>
                <a:gd name="T13" fmla="*/ 0 h 55"/>
                <a:gd name="T14" fmla="*/ 0 w 55"/>
                <a:gd name="T15" fmla="*/ 27 h 55"/>
                <a:gd name="T16" fmla="*/ 28 w 55"/>
                <a:gd name="T17" fmla="*/ 55 h 55"/>
                <a:gd name="T18" fmla="*/ 55 w 55"/>
                <a:gd name="T19" fmla="*/ 27 h 55"/>
                <a:gd name="T20" fmla="*/ 50 w 55"/>
                <a:gd name="T21" fmla="*/ 11 h 55"/>
                <a:gd name="T22" fmla="*/ 44 w 55"/>
                <a:gd name="T23" fmla="*/ 18 h 55"/>
                <a:gd name="T24" fmla="*/ 47 w 55"/>
                <a:gd name="T2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5">
                  <a:moveTo>
                    <a:pt x="47" y="27"/>
                  </a:moveTo>
                  <a:cubicBezTo>
                    <a:pt x="47" y="38"/>
                    <a:pt x="38" y="46"/>
                    <a:pt x="28" y="46"/>
                  </a:cubicBezTo>
                  <a:cubicBezTo>
                    <a:pt x="18" y="46"/>
                    <a:pt x="9" y="38"/>
                    <a:pt x="9" y="27"/>
                  </a:cubicBezTo>
                  <a:cubicBezTo>
                    <a:pt x="9" y="17"/>
                    <a:pt x="18" y="9"/>
                    <a:pt x="28" y="9"/>
                  </a:cubicBezTo>
                  <a:cubicBezTo>
                    <a:pt x="31" y="9"/>
                    <a:pt x="35" y="10"/>
                    <a:pt x="38" y="1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9" y="2"/>
                    <a:pt x="34" y="0"/>
                    <a:pt x="28" y="0"/>
                  </a:cubicBezTo>
                  <a:cubicBezTo>
                    <a:pt x="13" y="0"/>
                    <a:pt x="0" y="12"/>
                    <a:pt x="0" y="27"/>
                  </a:cubicBezTo>
                  <a:cubicBezTo>
                    <a:pt x="0" y="43"/>
                    <a:pt x="13" y="55"/>
                    <a:pt x="28" y="55"/>
                  </a:cubicBezTo>
                  <a:cubicBezTo>
                    <a:pt x="43" y="55"/>
                    <a:pt x="55" y="43"/>
                    <a:pt x="55" y="27"/>
                  </a:cubicBezTo>
                  <a:cubicBezTo>
                    <a:pt x="55" y="21"/>
                    <a:pt x="53" y="16"/>
                    <a:pt x="50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21"/>
                    <a:pt x="47" y="24"/>
                    <a:pt x="4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B97A2A4-BCC6-14D1-D2E5-BD554C233864}"/>
                </a:ext>
              </a:extLst>
            </p:cNvPr>
            <p:cNvSpPr/>
            <p:nvPr/>
          </p:nvSpPr>
          <p:spPr bwMode="auto">
            <a:xfrm>
              <a:off x="4632802" y="2786038"/>
              <a:ext cx="154631" cy="147268"/>
            </a:xfrm>
            <a:custGeom>
              <a:avLst/>
              <a:gdLst>
                <a:gd name="T0" fmla="*/ 12 w 18"/>
                <a:gd name="T1" fmla="*/ 0 h 17"/>
                <a:gd name="T2" fmla="*/ 9 w 18"/>
                <a:gd name="T3" fmla="*/ 0 h 17"/>
                <a:gd name="T4" fmla="*/ 0 w 18"/>
                <a:gd name="T5" fmla="*/ 8 h 17"/>
                <a:gd name="T6" fmla="*/ 9 w 18"/>
                <a:gd name="T7" fmla="*/ 17 h 17"/>
                <a:gd name="T8" fmla="*/ 18 w 18"/>
                <a:gd name="T9" fmla="*/ 8 h 17"/>
                <a:gd name="T10" fmla="*/ 17 w 18"/>
                <a:gd name="T11" fmla="*/ 5 h 17"/>
                <a:gd name="T12" fmla="*/ 9 w 18"/>
                <a:gd name="T13" fmla="*/ 9 h 17"/>
                <a:gd name="T14" fmla="*/ 12 w 18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8" y="13"/>
                    <a:pt x="18" y="8"/>
                  </a:cubicBezTo>
                  <a:cubicBezTo>
                    <a:pt x="18" y="7"/>
                    <a:pt x="17" y="6"/>
                    <a:pt x="17" y="5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F822369-5FA4-AD2C-297C-2587A98BF3D8}"/>
                </a:ext>
              </a:extLst>
            </p:cNvPr>
            <p:cNvSpPr/>
            <p:nvPr/>
          </p:nvSpPr>
          <p:spPr bwMode="auto">
            <a:xfrm>
              <a:off x="4283040" y="2436276"/>
              <a:ext cx="854155" cy="846791"/>
            </a:xfrm>
            <a:custGeom>
              <a:avLst/>
              <a:gdLst>
                <a:gd name="T0" fmla="*/ 82 w 98"/>
                <a:gd name="T1" fmla="*/ 22 h 97"/>
                <a:gd name="T2" fmla="*/ 80 w 98"/>
                <a:gd name="T3" fmla="*/ 23 h 97"/>
                <a:gd name="T4" fmla="*/ 89 w 98"/>
                <a:gd name="T5" fmla="*/ 48 h 97"/>
                <a:gd name="T6" fmla="*/ 49 w 98"/>
                <a:gd name="T7" fmla="*/ 88 h 97"/>
                <a:gd name="T8" fmla="*/ 9 w 98"/>
                <a:gd name="T9" fmla="*/ 48 h 97"/>
                <a:gd name="T10" fmla="*/ 49 w 98"/>
                <a:gd name="T11" fmla="*/ 8 h 97"/>
                <a:gd name="T12" fmla="*/ 74 w 98"/>
                <a:gd name="T13" fmla="*/ 17 h 97"/>
                <a:gd name="T14" fmla="*/ 76 w 98"/>
                <a:gd name="T15" fmla="*/ 15 h 97"/>
                <a:gd name="T16" fmla="*/ 76 w 98"/>
                <a:gd name="T17" fmla="*/ 8 h 97"/>
                <a:gd name="T18" fmla="*/ 49 w 98"/>
                <a:gd name="T19" fmla="*/ 0 h 97"/>
                <a:gd name="T20" fmla="*/ 0 w 98"/>
                <a:gd name="T21" fmla="*/ 48 h 97"/>
                <a:gd name="T22" fmla="*/ 49 w 98"/>
                <a:gd name="T23" fmla="*/ 97 h 97"/>
                <a:gd name="T24" fmla="*/ 98 w 98"/>
                <a:gd name="T25" fmla="*/ 48 h 97"/>
                <a:gd name="T26" fmla="*/ 89 w 98"/>
                <a:gd name="T27" fmla="*/ 21 h 97"/>
                <a:gd name="T28" fmla="*/ 82 w 98"/>
                <a:gd name="T29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97">
                  <a:moveTo>
                    <a:pt x="82" y="22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86" y="30"/>
                    <a:pt x="89" y="39"/>
                    <a:pt x="89" y="48"/>
                  </a:cubicBezTo>
                  <a:cubicBezTo>
                    <a:pt x="89" y="71"/>
                    <a:pt x="71" y="88"/>
                    <a:pt x="49" y="88"/>
                  </a:cubicBezTo>
                  <a:cubicBezTo>
                    <a:pt x="27" y="88"/>
                    <a:pt x="9" y="71"/>
                    <a:pt x="9" y="48"/>
                  </a:cubicBezTo>
                  <a:cubicBezTo>
                    <a:pt x="9" y="26"/>
                    <a:pt x="27" y="8"/>
                    <a:pt x="49" y="8"/>
                  </a:cubicBezTo>
                  <a:cubicBezTo>
                    <a:pt x="58" y="8"/>
                    <a:pt x="67" y="12"/>
                    <a:pt x="74" y="1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8" y="3"/>
                    <a:pt x="59" y="0"/>
                    <a:pt x="49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6" y="97"/>
                    <a:pt x="98" y="75"/>
                    <a:pt x="98" y="48"/>
                  </a:cubicBezTo>
                  <a:cubicBezTo>
                    <a:pt x="98" y="38"/>
                    <a:pt x="95" y="29"/>
                    <a:pt x="89" y="21"/>
                  </a:cubicBezTo>
                  <a:lnTo>
                    <a:pt x="82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3B836A8-0B77-D3DC-8F4A-5344EF6BAE8F}"/>
                </a:ext>
              </a:extLst>
            </p:cNvPr>
            <p:cNvSpPr/>
            <p:nvPr/>
          </p:nvSpPr>
          <p:spPr bwMode="auto">
            <a:xfrm>
              <a:off x="4710117" y="2358961"/>
              <a:ext cx="504393" cy="497030"/>
            </a:xfrm>
            <a:custGeom>
              <a:avLst/>
              <a:gdLst>
                <a:gd name="T0" fmla="*/ 104 w 137"/>
                <a:gd name="T1" fmla="*/ 30 h 135"/>
                <a:gd name="T2" fmla="*/ 106 w 137"/>
                <a:gd name="T3" fmla="*/ 0 h 135"/>
                <a:gd name="T4" fmla="*/ 87 w 137"/>
                <a:gd name="T5" fmla="*/ 16 h 135"/>
                <a:gd name="T6" fmla="*/ 71 w 137"/>
                <a:gd name="T7" fmla="*/ 35 h 135"/>
                <a:gd name="T8" fmla="*/ 69 w 137"/>
                <a:gd name="T9" fmla="*/ 59 h 135"/>
                <a:gd name="T10" fmla="*/ 40 w 137"/>
                <a:gd name="T11" fmla="*/ 90 h 135"/>
                <a:gd name="T12" fmla="*/ 14 w 137"/>
                <a:gd name="T13" fmla="*/ 116 h 135"/>
                <a:gd name="T14" fmla="*/ 0 w 137"/>
                <a:gd name="T15" fmla="*/ 135 h 135"/>
                <a:gd name="T16" fmla="*/ 19 w 137"/>
                <a:gd name="T17" fmla="*/ 123 h 135"/>
                <a:gd name="T18" fmla="*/ 45 w 137"/>
                <a:gd name="T19" fmla="*/ 97 h 135"/>
                <a:gd name="T20" fmla="*/ 76 w 137"/>
                <a:gd name="T21" fmla="*/ 66 h 135"/>
                <a:gd name="T22" fmla="*/ 102 w 137"/>
                <a:gd name="T23" fmla="*/ 66 h 135"/>
                <a:gd name="T24" fmla="*/ 118 w 137"/>
                <a:gd name="T25" fmla="*/ 47 h 135"/>
                <a:gd name="T26" fmla="*/ 137 w 137"/>
                <a:gd name="T27" fmla="*/ 30 h 135"/>
                <a:gd name="T28" fmla="*/ 104 w 137"/>
                <a:gd name="T29" fmla="*/ 3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35">
                  <a:moveTo>
                    <a:pt x="104" y="30"/>
                  </a:moveTo>
                  <a:lnTo>
                    <a:pt x="106" y="0"/>
                  </a:lnTo>
                  <a:lnTo>
                    <a:pt x="87" y="16"/>
                  </a:lnTo>
                  <a:lnTo>
                    <a:pt x="71" y="35"/>
                  </a:lnTo>
                  <a:lnTo>
                    <a:pt x="69" y="59"/>
                  </a:lnTo>
                  <a:lnTo>
                    <a:pt x="40" y="90"/>
                  </a:lnTo>
                  <a:lnTo>
                    <a:pt x="14" y="116"/>
                  </a:lnTo>
                  <a:lnTo>
                    <a:pt x="0" y="135"/>
                  </a:lnTo>
                  <a:lnTo>
                    <a:pt x="19" y="123"/>
                  </a:lnTo>
                  <a:lnTo>
                    <a:pt x="45" y="97"/>
                  </a:lnTo>
                  <a:lnTo>
                    <a:pt x="76" y="66"/>
                  </a:lnTo>
                  <a:lnTo>
                    <a:pt x="102" y="66"/>
                  </a:lnTo>
                  <a:lnTo>
                    <a:pt x="118" y="47"/>
                  </a:lnTo>
                  <a:lnTo>
                    <a:pt x="137" y="30"/>
                  </a:lnTo>
                  <a:lnTo>
                    <a:pt x="104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Freeform 17">
            <a:extLst>
              <a:ext uri="{FF2B5EF4-FFF2-40B4-BE49-F238E27FC236}">
                <a16:creationId xmlns:a16="http://schemas.microsoft.com/office/drawing/2014/main" id="{4DA00A49-31EA-79BB-E279-52A786D2C3BC}"/>
              </a:ext>
            </a:extLst>
          </p:cNvPr>
          <p:cNvSpPr/>
          <p:nvPr/>
        </p:nvSpPr>
        <p:spPr bwMode="auto">
          <a:xfrm>
            <a:off x="6277423" y="1743209"/>
            <a:ext cx="1599658" cy="3667957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A20BD6DE-B191-6EF9-889E-9ED613CA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94" y="1819135"/>
            <a:ext cx="1463517" cy="146613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ysClr val="window" lastClr="FFFFFF">
                  <a:lumMod val="95000"/>
                </a:sysClr>
              </a:gs>
            </a:gsLst>
            <a:lin ang="15000000" scaled="0"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5" name="组合 25">
            <a:extLst>
              <a:ext uri="{FF2B5EF4-FFF2-40B4-BE49-F238E27FC236}">
                <a16:creationId xmlns:a16="http://schemas.microsoft.com/office/drawing/2014/main" id="{14260ED8-5783-9122-412F-172EA6111FF4}"/>
              </a:ext>
            </a:extLst>
          </p:cNvPr>
          <p:cNvGrpSpPr/>
          <p:nvPr/>
        </p:nvGrpSpPr>
        <p:grpSpPr>
          <a:xfrm>
            <a:off x="6780098" y="2240648"/>
            <a:ext cx="612635" cy="615253"/>
            <a:chOff x="9647278" y="2399459"/>
            <a:chExt cx="861518" cy="865200"/>
          </a:xfrm>
          <a:solidFill>
            <a:srgbClr val="344F56"/>
          </a:soli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3FC743F-853F-4626-6C43-7777D119CA33}"/>
                </a:ext>
              </a:extLst>
            </p:cNvPr>
            <p:cNvSpPr/>
            <p:nvPr/>
          </p:nvSpPr>
          <p:spPr bwMode="auto">
            <a:xfrm>
              <a:off x="10022812" y="2480457"/>
              <a:ext cx="390260" cy="242992"/>
            </a:xfrm>
            <a:custGeom>
              <a:avLst/>
              <a:gdLst>
                <a:gd name="T0" fmla="*/ 7 w 45"/>
                <a:gd name="T1" fmla="*/ 17 h 28"/>
                <a:gd name="T2" fmla="*/ 38 w 45"/>
                <a:gd name="T3" fmla="*/ 17 h 28"/>
                <a:gd name="T4" fmla="*/ 44 w 45"/>
                <a:gd name="T5" fmla="*/ 28 h 28"/>
                <a:gd name="T6" fmla="*/ 38 w 45"/>
                <a:gd name="T7" fmla="*/ 8 h 28"/>
                <a:gd name="T8" fmla="*/ 7 w 45"/>
                <a:gd name="T9" fmla="*/ 8 h 28"/>
                <a:gd name="T10" fmla="*/ 1 w 45"/>
                <a:gd name="T11" fmla="*/ 28 h 28"/>
                <a:gd name="T12" fmla="*/ 7 w 45"/>
                <a:gd name="T13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8">
                  <a:moveTo>
                    <a:pt x="7" y="17"/>
                  </a:moveTo>
                  <a:cubicBezTo>
                    <a:pt x="15" y="8"/>
                    <a:pt x="29" y="8"/>
                    <a:pt x="38" y="17"/>
                  </a:cubicBezTo>
                  <a:cubicBezTo>
                    <a:pt x="41" y="20"/>
                    <a:pt x="43" y="24"/>
                    <a:pt x="44" y="28"/>
                  </a:cubicBezTo>
                  <a:cubicBezTo>
                    <a:pt x="45" y="21"/>
                    <a:pt x="43" y="14"/>
                    <a:pt x="38" y="8"/>
                  </a:cubicBezTo>
                  <a:cubicBezTo>
                    <a:pt x="29" y="0"/>
                    <a:pt x="15" y="0"/>
                    <a:pt x="7" y="8"/>
                  </a:cubicBezTo>
                  <a:cubicBezTo>
                    <a:pt x="2" y="14"/>
                    <a:pt x="0" y="21"/>
                    <a:pt x="1" y="28"/>
                  </a:cubicBezTo>
                  <a:cubicBezTo>
                    <a:pt x="2" y="24"/>
                    <a:pt x="4" y="20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160ECC50-0D97-C8DC-1E15-E9DB4A9D64DA}"/>
                </a:ext>
              </a:extLst>
            </p:cNvPr>
            <p:cNvSpPr/>
            <p:nvPr/>
          </p:nvSpPr>
          <p:spPr bwMode="auto">
            <a:xfrm>
              <a:off x="10063310" y="2804446"/>
              <a:ext cx="272446" cy="95724"/>
            </a:xfrm>
            <a:custGeom>
              <a:avLst/>
              <a:gdLst>
                <a:gd name="T0" fmla="*/ 0 w 31"/>
                <a:gd name="T1" fmla="*/ 0 h 11"/>
                <a:gd name="T2" fmla="*/ 2 w 31"/>
                <a:gd name="T3" fmla="*/ 2 h 11"/>
                <a:gd name="T4" fmla="*/ 31 w 31"/>
                <a:gd name="T5" fmla="*/ 4 h 11"/>
                <a:gd name="T6" fmla="*/ 0 w 3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10" y="10"/>
                    <a:pt x="23" y="11"/>
                    <a:pt x="31" y="4"/>
                  </a:cubicBezTo>
                  <a:cubicBezTo>
                    <a:pt x="21" y="9"/>
                    <a:pt x="9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A994A3D-8EE7-C784-D780-33AD36AA2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47278" y="2399459"/>
              <a:ext cx="861518" cy="865200"/>
            </a:xfrm>
            <a:custGeom>
              <a:avLst/>
              <a:gdLst>
                <a:gd name="T0" fmla="*/ 87 w 99"/>
                <a:gd name="T1" fmla="*/ 55 h 99"/>
                <a:gd name="T2" fmla="*/ 86 w 99"/>
                <a:gd name="T3" fmla="*/ 10 h 99"/>
                <a:gd name="T4" fmla="*/ 45 w 99"/>
                <a:gd name="T5" fmla="*/ 10 h 99"/>
                <a:gd name="T6" fmla="*/ 42 w 99"/>
                <a:gd name="T7" fmla="*/ 53 h 99"/>
                <a:gd name="T8" fmla="*/ 37 w 99"/>
                <a:gd name="T9" fmla="*/ 58 h 99"/>
                <a:gd name="T10" fmla="*/ 36 w 99"/>
                <a:gd name="T11" fmla="*/ 57 h 99"/>
                <a:gd name="T12" fmla="*/ 1 w 99"/>
                <a:gd name="T13" fmla="*/ 92 h 99"/>
                <a:gd name="T14" fmla="*/ 1 w 99"/>
                <a:gd name="T15" fmla="*/ 97 h 99"/>
                <a:gd name="T16" fmla="*/ 1 w 99"/>
                <a:gd name="T17" fmla="*/ 97 h 99"/>
                <a:gd name="T18" fmla="*/ 6 w 99"/>
                <a:gd name="T19" fmla="*/ 97 h 99"/>
                <a:gd name="T20" fmla="*/ 41 w 99"/>
                <a:gd name="T21" fmla="*/ 62 h 99"/>
                <a:gd name="T22" fmla="*/ 40 w 99"/>
                <a:gd name="T23" fmla="*/ 61 h 99"/>
                <a:gd name="T24" fmla="*/ 45 w 99"/>
                <a:gd name="T25" fmla="*/ 56 h 99"/>
                <a:gd name="T26" fmla="*/ 87 w 99"/>
                <a:gd name="T27" fmla="*/ 55 h 99"/>
                <a:gd name="T28" fmla="*/ 48 w 99"/>
                <a:gd name="T29" fmla="*/ 15 h 99"/>
                <a:gd name="T30" fmla="*/ 83 w 99"/>
                <a:gd name="T31" fmla="*/ 15 h 99"/>
                <a:gd name="T32" fmla="*/ 83 w 99"/>
                <a:gd name="T33" fmla="*/ 50 h 99"/>
                <a:gd name="T34" fmla="*/ 48 w 99"/>
                <a:gd name="T35" fmla="*/ 50 h 99"/>
                <a:gd name="T36" fmla="*/ 48 w 99"/>
                <a:gd name="T37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99">
                  <a:moveTo>
                    <a:pt x="87" y="55"/>
                  </a:moveTo>
                  <a:cubicBezTo>
                    <a:pt x="99" y="42"/>
                    <a:pt x="99" y="22"/>
                    <a:pt x="86" y="10"/>
                  </a:cubicBezTo>
                  <a:cubicBezTo>
                    <a:pt x="74" y="0"/>
                    <a:pt x="57" y="0"/>
                    <a:pt x="45" y="10"/>
                  </a:cubicBezTo>
                  <a:cubicBezTo>
                    <a:pt x="32" y="21"/>
                    <a:pt x="31" y="40"/>
                    <a:pt x="42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3"/>
                    <a:pt x="0" y="96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3" y="99"/>
                    <a:pt x="5" y="99"/>
                    <a:pt x="6" y="97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7" y="66"/>
                    <a:pt x="76" y="66"/>
                    <a:pt x="87" y="55"/>
                  </a:cubicBezTo>
                  <a:close/>
                  <a:moveTo>
                    <a:pt x="48" y="15"/>
                  </a:moveTo>
                  <a:cubicBezTo>
                    <a:pt x="58" y="6"/>
                    <a:pt x="73" y="6"/>
                    <a:pt x="83" y="15"/>
                  </a:cubicBezTo>
                  <a:cubicBezTo>
                    <a:pt x="93" y="25"/>
                    <a:pt x="93" y="41"/>
                    <a:pt x="83" y="50"/>
                  </a:cubicBezTo>
                  <a:cubicBezTo>
                    <a:pt x="73" y="60"/>
                    <a:pt x="58" y="60"/>
                    <a:pt x="48" y="50"/>
                  </a:cubicBezTo>
                  <a:cubicBezTo>
                    <a:pt x="38" y="41"/>
                    <a:pt x="38" y="25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2">
            <a:extLst>
              <a:ext uri="{FF2B5EF4-FFF2-40B4-BE49-F238E27FC236}">
                <a16:creationId xmlns:a16="http://schemas.microsoft.com/office/drawing/2014/main" id="{41E747E4-2A5B-9DC3-E671-3608D7ADE9BF}"/>
              </a:ext>
            </a:extLst>
          </p:cNvPr>
          <p:cNvSpPr/>
          <p:nvPr/>
        </p:nvSpPr>
        <p:spPr bwMode="auto">
          <a:xfrm>
            <a:off x="4379301" y="1743209"/>
            <a:ext cx="1599658" cy="3667957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1FC2BA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8DDE40B0-CEC7-94C0-225E-F6C08F43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373" y="1819135"/>
            <a:ext cx="1463517" cy="146613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ysClr val="window" lastClr="FFFFFF">
                  <a:lumMod val="95000"/>
                </a:sysClr>
              </a:gs>
            </a:gsLst>
            <a:lin ang="15000000" scaled="0"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1" name="组合 31">
            <a:extLst>
              <a:ext uri="{FF2B5EF4-FFF2-40B4-BE49-F238E27FC236}">
                <a16:creationId xmlns:a16="http://schemas.microsoft.com/office/drawing/2014/main" id="{8CCCF44C-8DBD-C0DF-6F77-396070B92A17}"/>
              </a:ext>
            </a:extLst>
          </p:cNvPr>
          <p:cNvGrpSpPr/>
          <p:nvPr/>
        </p:nvGrpSpPr>
        <p:grpSpPr>
          <a:xfrm>
            <a:off x="4900303" y="2235412"/>
            <a:ext cx="557655" cy="633580"/>
            <a:chOff x="7003817" y="2392096"/>
            <a:chExt cx="784202" cy="890972"/>
          </a:xfrm>
          <a:solidFill>
            <a:srgbClr val="344F56"/>
          </a:solidFill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905B74D6-3319-D81E-2FE4-E8C10F383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8401" y="2392096"/>
              <a:ext cx="335035" cy="33135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D9A321C-9AE9-EA89-7FCD-4A226A71DFE1}"/>
                </a:ext>
              </a:extLst>
            </p:cNvPr>
            <p:cNvSpPr/>
            <p:nvPr/>
          </p:nvSpPr>
          <p:spPr bwMode="auto">
            <a:xfrm>
              <a:off x="7360942" y="2778675"/>
              <a:ext cx="69952" cy="250356"/>
            </a:xfrm>
            <a:custGeom>
              <a:avLst/>
              <a:gdLst>
                <a:gd name="T0" fmla="*/ 19 w 19"/>
                <a:gd name="T1" fmla="*/ 0 h 68"/>
                <a:gd name="T2" fmla="*/ 0 w 19"/>
                <a:gd name="T3" fmla="*/ 0 h 68"/>
                <a:gd name="T4" fmla="*/ 7 w 19"/>
                <a:gd name="T5" fmla="*/ 7 h 68"/>
                <a:gd name="T6" fmla="*/ 2 w 19"/>
                <a:gd name="T7" fmla="*/ 68 h 68"/>
                <a:gd name="T8" fmla="*/ 17 w 19"/>
                <a:gd name="T9" fmla="*/ 68 h 68"/>
                <a:gd name="T10" fmla="*/ 12 w 19"/>
                <a:gd name="T11" fmla="*/ 7 h 68"/>
                <a:gd name="T12" fmla="*/ 19 w 19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8">
                  <a:moveTo>
                    <a:pt x="19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2" y="68"/>
                  </a:lnTo>
                  <a:lnTo>
                    <a:pt x="17" y="68"/>
                  </a:lnTo>
                  <a:lnTo>
                    <a:pt x="12" y="7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32CDB0E-E657-FA61-C1F7-7FF883950200}"/>
                </a:ext>
              </a:extLst>
            </p:cNvPr>
            <p:cNvSpPr/>
            <p:nvPr/>
          </p:nvSpPr>
          <p:spPr bwMode="auto">
            <a:xfrm>
              <a:off x="7003817" y="2778675"/>
              <a:ext cx="784202" cy="504393"/>
            </a:xfrm>
            <a:custGeom>
              <a:avLst/>
              <a:gdLst>
                <a:gd name="T0" fmla="*/ 73 w 90"/>
                <a:gd name="T1" fmla="*/ 0 h 58"/>
                <a:gd name="T2" fmla="*/ 60 w 90"/>
                <a:gd name="T3" fmla="*/ 0 h 58"/>
                <a:gd name="T4" fmla="*/ 45 w 90"/>
                <a:gd name="T5" fmla="*/ 28 h 58"/>
                <a:gd name="T6" fmla="*/ 30 w 90"/>
                <a:gd name="T7" fmla="*/ 0 h 58"/>
                <a:gd name="T8" fmla="*/ 17 w 90"/>
                <a:gd name="T9" fmla="*/ 0 h 58"/>
                <a:gd name="T10" fmla="*/ 0 w 90"/>
                <a:gd name="T11" fmla="*/ 18 h 58"/>
                <a:gd name="T12" fmla="*/ 0 w 90"/>
                <a:gd name="T13" fmla="*/ 58 h 58"/>
                <a:gd name="T14" fmla="*/ 16 w 90"/>
                <a:gd name="T15" fmla="*/ 58 h 58"/>
                <a:gd name="T16" fmla="*/ 16 w 90"/>
                <a:gd name="T17" fmla="*/ 25 h 58"/>
                <a:gd name="T18" fmla="*/ 17 w 90"/>
                <a:gd name="T19" fmla="*/ 23 h 58"/>
                <a:gd name="T20" fmla="*/ 17 w 90"/>
                <a:gd name="T21" fmla="*/ 23 h 58"/>
                <a:gd name="T22" fmla="*/ 19 w 90"/>
                <a:gd name="T23" fmla="*/ 25 h 58"/>
                <a:gd name="T24" fmla="*/ 19 w 90"/>
                <a:gd name="T25" fmla="*/ 58 h 58"/>
                <a:gd name="T26" fmla="*/ 71 w 90"/>
                <a:gd name="T27" fmla="*/ 58 h 58"/>
                <a:gd name="T28" fmla="*/ 71 w 90"/>
                <a:gd name="T29" fmla="*/ 25 h 58"/>
                <a:gd name="T30" fmla="*/ 73 w 90"/>
                <a:gd name="T31" fmla="*/ 23 h 58"/>
                <a:gd name="T32" fmla="*/ 73 w 90"/>
                <a:gd name="T33" fmla="*/ 23 h 58"/>
                <a:gd name="T34" fmla="*/ 74 w 90"/>
                <a:gd name="T35" fmla="*/ 25 h 58"/>
                <a:gd name="T36" fmla="*/ 74 w 90"/>
                <a:gd name="T37" fmla="*/ 58 h 58"/>
                <a:gd name="T38" fmla="*/ 90 w 90"/>
                <a:gd name="T39" fmla="*/ 58 h 58"/>
                <a:gd name="T40" fmla="*/ 90 w 90"/>
                <a:gd name="T41" fmla="*/ 18 h 58"/>
                <a:gd name="T42" fmla="*/ 73 w 90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58">
                  <a:moveTo>
                    <a:pt x="73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7" y="28"/>
                    <a:pt x="45" y="28"/>
                  </a:cubicBezTo>
                  <a:cubicBezTo>
                    <a:pt x="33" y="28"/>
                    <a:pt x="30" y="0"/>
                    <a:pt x="3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4"/>
                    <a:pt x="19" y="2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4"/>
                    <a:pt x="72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4" y="24"/>
                    <a:pt x="74" y="2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5">
            <a:extLst>
              <a:ext uri="{FF2B5EF4-FFF2-40B4-BE49-F238E27FC236}">
                <a16:creationId xmlns:a16="http://schemas.microsoft.com/office/drawing/2014/main" id="{D7042EEC-F9BA-D1F5-1FA0-43F6C71AC9AF}"/>
              </a:ext>
            </a:extLst>
          </p:cNvPr>
          <p:cNvGrpSpPr/>
          <p:nvPr/>
        </p:nvGrpSpPr>
        <p:grpSpPr>
          <a:xfrm>
            <a:off x="651129" y="3769608"/>
            <a:ext cx="1416115" cy="884570"/>
            <a:chOff x="2617090" y="1830603"/>
            <a:chExt cx="1991412" cy="1243928"/>
          </a:xfrm>
        </p:grpSpPr>
        <p:sp>
          <p:nvSpPr>
            <p:cNvPr id="36" name="矩形 36">
              <a:extLst>
                <a:ext uri="{FF2B5EF4-FFF2-40B4-BE49-F238E27FC236}">
                  <a16:creationId xmlns:a16="http://schemas.microsoft.com/office/drawing/2014/main" id="{8B4584CA-7586-36A3-F4A1-21F00A73FCB0}"/>
                </a:ext>
              </a:extLst>
            </p:cNvPr>
            <p:cNvSpPr/>
            <p:nvPr/>
          </p:nvSpPr>
          <p:spPr>
            <a:xfrm>
              <a:off x="2617090" y="2211523"/>
              <a:ext cx="1991412" cy="863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Safety Assessment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Tolerability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Pharmacokinetics (PK)</a:t>
              </a:r>
            </a:p>
          </p:txBody>
        </p:sp>
        <p:sp>
          <p:nvSpPr>
            <p:cNvPr id="37" name="矩形 37">
              <a:extLst>
                <a:ext uri="{FF2B5EF4-FFF2-40B4-BE49-F238E27FC236}">
                  <a16:creationId xmlns:a16="http://schemas.microsoft.com/office/drawing/2014/main" id="{B6C91696-4BB6-AC4F-E16B-97484299BD27}"/>
                </a:ext>
              </a:extLst>
            </p:cNvPr>
            <p:cNvSpPr/>
            <p:nvPr/>
          </p:nvSpPr>
          <p:spPr>
            <a:xfrm>
              <a:off x="3034362" y="1830603"/>
              <a:ext cx="1156867" cy="437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22" b="1" dirty="0">
                  <a:solidFill>
                    <a:prstClr val="white"/>
                  </a:solidFill>
                  <a:latin typeface="Arial" panose="020B0604020202020204" pitchFamily="34" charset="0"/>
                  <a:ea typeface="迷你简菱心" panose="02010609000101010101" pitchFamily="49" charset="-122"/>
                  <a:cs typeface="Arial" panose="020B0604020202020204" pitchFamily="34" charset="0"/>
                </a:rPr>
                <a:t>Phase I</a:t>
              </a:r>
              <a:endParaRPr lang="zh-CN" altLang="en-US" sz="1422" b="1" dirty="0">
                <a:solidFill>
                  <a:prstClr val="white"/>
                </a:solidFill>
                <a:latin typeface="Arial" panose="020B0604020202020204" pitchFamily="34" charset="0"/>
                <a:ea typeface="迷你简菱心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8">
            <a:extLst>
              <a:ext uri="{FF2B5EF4-FFF2-40B4-BE49-F238E27FC236}">
                <a16:creationId xmlns:a16="http://schemas.microsoft.com/office/drawing/2014/main" id="{7E62256A-955D-1F0B-7889-9F598626D361}"/>
              </a:ext>
            </a:extLst>
          </p:cNvPr>
          <p:cNvGrpSpPr/>
          <p:nvPr/>
        </p:nvGrpSpPr>
        <p:grpSpPr>
          <a:xfrm>
            <a:off x="2572951" y="3795411"/>
            <a:ext cx="1416115" cy="832965"/>
            <a:chOff x="2713648" y="1830603"/>
            <a:chExt cx="1991412" cy="1171357"/>
          </a:xfrm>
        </p:grpSpPr>
        <p:sp>
          <p:nvSpPr>
            <p:cNvPr id="39" name="矩形 39">
              <a:extLst>
                <a:ext uri="{FF2B5EF4-FFF2-40B4-BE49-F238E27FC236}">
                  <a16:creationId xmlns:a16="http://schemas.microsoft.com/office/drawing/2014/main" id="{3B588B32-B5DA-F691-C4C3-E9E43921CF2B}"/>
                </a:ext>
              </a:extLst>
            </p:cNvPr>
            <p:cNvSpPr/>
            <p:nvPr/>
          </p:nvSpPr>
          <p:spPr>
            <a:xfrm>
              <a:off x="2713648" y="2138953"/>
              <a:ext cx="1991412" cy="863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Phase </a:t>
              </a:r>
              <a:r>
                <a:rPr lang="en-US" altLang="zh-CN" sz="900" dirty="0" err="1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IIa</a:t>
              </a: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: Proof-of-Concept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Phase IIb: Dose-Finding</a:t>
              </a:r>
            </a:p>
          </p:txBody>
        </p:sp>
        <p:sp>
          <p:nvSpPr>
            <p:cNvPr id="40" name="矩形 40">
              <a:extLst>
                <a:ext uri="{FF2B5EF4-FFF2-40B4-BE49-F238E27FC236}">
                  <a16:creationId xmlns:a16="http://schemas.microsoft.com/office/drawing/2014/main" id="{AF293391-DCDE-273F-537A-5BAA65009259}"/>
                </a:ext>
              </a:extLst>
            </p:cNvPr>
            <p:cNvSpPr/>
            <p:nvPr/>
          </p:nvSpPr>
          <p:spPr>
            <a:xfrm>
              <a:off x="3108375" y="1830603"/>
              <a:ext cx="1201952" cy="437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22" dirty="0">
                  <a:solidFill>
                    <a:prstClr val="white"/>
                  </a:solidFill>
                  <a:latin typeface="Arial" panose="020B0604020202020204" pitchFamily="34" charset="0"/>
                  <a:ea typeface="迷你简菱心" panose="02010609000101010101" pitchFamily="49" charset="-122"/>
                  <a:cs typeface="Arial" panose="020B0604020202020204" pitchFamily="34" charset="0"/>
                </a:rPr>
                <a:t>Phase II</a:t>
              </a:r>
              <a:endParaRPr lang="zh-CN" altLang="en-US" sz="1422" dirty="0">
                <a:solidFill>
                  <a:prstClr val="white"/>
                </a:solidFill>
                <a:latin typeface="Arial" panose="020B0604020202020204" pitchFamily="34" charset="0"/>
                <a:ea typeface="迷你简菱心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38">
            <a:extLst>
              <a:ext uri="{FF2B5EF4-FFF2-40B4-BE49-F238E27FC236}">
                <a16:creationId xmlns:a16="http://schemas.microsoft.com/office/drawing/2014/main" id="{5DC7A284-81E6-7185-D80A-E76A7A327566}"/>
              </a:ext>
            </a:extLst>
          </p:cNvPr>
          <p:cNvGrpSpPr/>
          <p:nvPr/>
        </p:nvGrpSpPr>
        <p:grpSpPr>
          <a:xfrm>
            <a:off x="4471072" y="3819067"/>
            <a:ext cx="1416115" cy="832965"/>
            <a:chOff x="2713648" y="1830603"/>
            <a:chExt cx="1991412" cy="1171357"/>
          </a:xfrm>
        </p:grpSpPr>
        <p:sp>
          <p:nvSpPr>
            <p:cNvPr id="42" name="矩形 39">
              <a:extLst>
                <a:ext uri="{FF2B5EF4-FFF2-40B4-BE49-F238E27FC236}">
                  <a16:creationId xmlns:a16="http://schemas.microsoft.com/office/drawing/2014/main" id="{D9307341-3FC8-CC7B-0373-CA7594CFC4E1}"/>
                </a:ext>
              </a:extLst>
            </p:cNvPr>
            <p:cNvSpPr/>
            <p:nvPr/>
          </p:nvSpPr>
          <p:spPr>
            <a:xfrm>
              <a:off x="2713648" y="2138953"/>
              <a:ext cx="1991412" cy="863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Superiority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Non-inferiority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Equivalence</a:t>
              </a:r>
            </a:p>
          </p:txBody>
        </p:sp>
        <p:sp>
          <p:nvSpPr>
            <p:cNvPr id="43" name="矩形 40">
              <a:extLst>
                <a:ext uri="{FF2B5EF4-FFF2-40B4-BE49-F238E27FC236}">
                  <a16:creationId xmlns:a16="http://schemas.microsoft.com/office/drawing/2014/main" id="{4902899E-55C7-8CBB-F800-8A2D4E3E0DAA}"/>
                </a:ext>
              </a:extLst>
            </p:cNvPr>
            <p:cNvSpPr/>
            <p:nvPr/>
          </p:nvSpPr>
          <p:spPr>
            <a:xfrm>
              <a:off x="3072308" y="1830603"/>
              <a:ext cx="1274088" cy="437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22" dirty="0">
                  <a:solidFill>
                    <a:prstClr val="white"/>
                  </a:solidFill>
                  <a:latin typeface="Arial" panose="020B0604020202020204" pitchFamily="34" charset="0"/>
                  <a:ea typeface="迷你简菱心" panose="02010609000101010101" pitchFamily="49" charset="-122"/>
                  <a:cs typeface="Arial" panose="020B0604020202020204" pitchFamily="34" charset="0"/>
                </a:rPr>
                <a:t>Phase III</a:t>
              </a:r>
              <a:endParaRPr lang="zh-CN" altLang="en-US" sz="1422" dirty="0">
                <a:solidFill>
                  <a:prstClr val="white"/>
                </a:solidFill>
                <a:latin typeface="Arial" panose="020B0604020202020204" pitchFamily="34" charset="0"/>
                <a:ea typeface="迷你简菱心" panose="0201060900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38">
            <a:extLst>
              <a:ext uri="{FF2B5EF4-FFF2-40B4-BE49-F238E27FC236}">
                <a16:creationId xmlns:a16="http://schemas.microsoft.com/office/drawing/2014/main" id="{C69C9E54-2B4E-3CDD-FAD4-D871530BDDDA}"/>
              </a:ext>
            </a:extLst>
          </p:cNvPr>
          <p:cNvGrpSpPr/>
          <p:nvPr/>
        </p:nvGrpSpPr>
        <p:grpSpPr>
          <a:xfrm>
            <a:off x="6375398" y="3826324"/>
            <a:ext cx="1416115" cy="652916"/>
            <a:chOff x="2713648" y="1830603"/>
            <a:chExt cx="1991412" cy="918163"/>
          </a:xfrm>
        </p:grpSpPr>
        <p:sp>
          <p:nvSpPr>
            <p:cNvPr id="45" name="矩形 39">
              <a:extLst>
                <a:ext uri="{FF2B5EF4-FFF2-40B4-BE49-F238E27FC236}">
                  <a16:creationId xmlns:a16="http://schemas.microsoft.com/office/drawing/2014/main" id="{2632C293-8D97-A4D8-94D0-E4E8BDD18C79}"/>
                </a:ext>
              </a:extLst>
            </p:cNvPr>
            <p:cNvSpPr/>
            <p:nvPr/>
          </p:nvSpPr>
          <p:spPr>
            <a:xfrm>
              <a:off x="2713648" y="2138953"/>
              <a:ext cx="1991412" cy="609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Post-Marketing Surveillance</a:t>
              </a:r>
            </a:p>
          </p:txBody>
        </p:sp>
        <p:sp>
          <p:nvSpPr>
            <p:cNvPr id="46" name="矩形 40">
              <a:extLst>
                <a:ext uri="{FF2B5EF4-FFF2-40B4-BE49-F238E27FC236}">
                  <a16:creationId xmlns:a16="http://schemas.microsoft.com/office/drawing/2014/main" id="{D0E7DE90-00D5-9476-5A12-469C10332A05}"/>
                </a:ext>
              </a:extLst>
            </p:cNvPr>
            <p:cNvSpPr/>
            <p:nvPr/>
          </p:nvSpPr>
          <p:spPr>
            <a:xfrm>
              <a:off x="3058783" y="1830603"/>
              <a:ext cx="1301137" cy="437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22" dirty="0">
                  <a:solidFill>
                    <a:prstClr val="white"/>
                  </a:solidFill>
                  <a:latin typeface="Arial" panose="020B0604020202020204" pitchFamily="34" charset="0"/>
                  <a:ea typeface="迷你简菱心" panose="02010609000101010101" pitchFamily="49" charset="-122"/>
                  <a:cs typeface="Arial" panose="020B0604020202020204" pitchFamily="34" charset="0"/>
                </a:rPr>
                <a:t>Phase IV</a:t>
              </a:r>
              <a:endParaRPr lang="zh-CN" altLang="en-US" sz="1422" dirty="0">
                <a:solidFill>
                  <a:prstClr val="white"/>
                </a:solidFill>
                <a:latin typeface="Arial" panose="020B0604020202020204" pitchFamily="34" charset="0"/>
                <a:ea typeface="迷你简菱心" panose="0201060900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47" name="Freeform 5">
            <a:extLst>
              <a:ext uri="{FF2B5EF4-FFF2-40B4-BE49-F238E27FC236}">
                <a16:creationId xmlns:a16="http://schemas.microsoft.com/office/drawing/2014/main" id="{8C723911-A16A-57CC-835B-2FB1B7DA8289}"/>
              </a:ext>
            </a:extLst>
          </p:cNvPr>
          <p:cNvSpPr/>
          <p:nvPr/>
        </p:nvSpPr>
        <p:spPr bwMode="auto">
          <a:xfrm>
            <a:off x="8144127" y="1743209"/>
            <a:ext cx="1599658" cy="3667957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A211190C-CB33-964A-587C-D9CF0729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97" y="1819135"/>
            <a:ext cx="1463517" cy="146613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ysClr val="window" lastClr="FFFFFF">
                  <a:lumMod val="95000"/>
                </a:sysClr>
              </a:gs>
            </a:gsLst>
            <a:lin ang="15000000" scaled="0"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4" name="组合 35">
            <a:extLst>
              <a:ext uri="{FF2B5EF4-FFF2-40B4-BE49-F238E27FC236}">
                <a16:creationId xmlns:a16="http://schemas.microsoft.com/office/drawing/2014/main" id="{81F7B7BC-7BD5-C32D-A4E5-6E20E9333550}"/>
              </a:ext>
            </a:extLst>
          </p:cNvPr>
          <p:cNvGrpSpPr/>
          <p:nvPr/>
        </p:nvGrpSpPr>
        <p:grpSpPr>
          <a:xfrm>
            <a:off x="8257883" y="3821503"/>
            <a:ext cx="1418978" cy="884570"/>
            <a:chOff x="2615079" y="1830603"/>
            <a:chExt cx="1995438" cy="1243928"/>
          </a:xfrm>
        </p:grpSpPr>
        <p:sp>
          <p:nvSpPr>
            <p:cNvPr id="55" name="矩形 36">
              <a:extLst>
                <a:ext uri="{FF2B5EF4-FFF2-40B4-BE49-F238E27FC236}">
                  <a16:creationId xmlns:a16="http://schemas.microsoft.com/office/drawing/2014/main" id="{3E5FEB70-6345-71AB-D6BF-ED1F5970D8C0}"/>
                </a:ext>
              </a:extLst>
            </p:cNvPr>
            <p:cNvSpPr/>
            <p:nvPr/>
          </p:nvSpPr>
          <p:spPr>
            <a:xfrm>
              <a:off x="2617090" y="2211523"/>
              <a:ext cx="1991412" cy="863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prstClr val="white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Pre-Market Approval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prstClr val="white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Post-Market Clinical Follow-up</a:t>
              </a:r>
            </a:p>
          </p:txBody>
        </p:sp>
        <p:sp>
          <p:nvSpPr>
            <p:cNvPr id="56" name="矩形 37">
              <a:extLst>
                <a:ext uri="{FF2B5EF4-FFF2-40B4-BE49-F238E27FC236}">
                  <a16:creationId xmlns:a16="http://schemas.microsoft.com/office/drawing/2014/main" id="{06E4DA64-F271-EEB7-65DD-1BC8E6ACF622}"/>
                </a:ext>
              </a:extLst>
            </p:cNvPr>
            <p:cNvSpPr/>
            <p:nvPr/>
          </p:nvSpPr>
          <p:spPr>
            <a:xfrm>
              <a:off x="2615079" y="1830603"/>
              <a:ext cx="1995438" cy="437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22" dirty="0">
                  <a:solidFill>
                    <a:prstClr val="white"/>
                  </a:solidFill>
                  <a:latin typeface="Arial" panose="020B0604020202020204" pitchFamily="34" charset="0"/>
                  <a:ea typeface="迷你简菱心" panose="02010609000101010101" pitchFamily="49" charset="-122"/>
                  <a:cs typeface="Arial" panose="020B0604020202020204" pitchFamily="34" charset="0"/>
                </a:rPr>
                <a:t>Medical Device</a:t>
              </a:r>
              <a:endParaRPr lang="zh-CN" altLang="en-US" sz="1422" dirty="0">
                <a:solidFill>
                  <a:prstClr val="white"/>
                </a:solidFill>
                <a:latin typeface="Arial" panose="020B0604020202020204" pitchFamily="34" charset="0"/>
                <a:ea typeface="迷你简菱心" panose="0201060900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" name="Freeform 5">
            <a:extLst>
              <a:ext uri="{FF2B5EF4-FFF2-40B4-BE49-F238E27FC236}">
                <a16:creationId xmlns:a16="http://schemas.microsoft.com/office/drawing/2014/main" id="{027201B6-4F30-A074-56AD-EBB0676ABB72}"/>
              </a:ext>
            </a:extLst>
          </p:cNvPr>
          <p:cNvSpPr/>
          <p:nvPr/>
        </p:nvSpPr>
        <p:spPr bwMode="auto">
          <a:xfrm>
            <a:off x="10009998" y="1743209"/>
            <a:ext cx="1599658" cy="3667957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Oval 6">
            <a:extLst>
              <a:ext uri="{FF2B5EF4-FFF2-40B4-BE49-F238E27FC236}">
                <a16:creationId xmlns:a16="http://schemas.microsoft.com/office/drawing/2014/main" id="{7F748858-2377-9F91-36AF-C3FB7803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068" y="1819135"/>
            <a:ext cx="1463517" cy="146613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ysClr val="window" lastClr="FFFFFF">
                  <a:lumMod val="95000"/>
                </a:sysClr>
              </a:gs>
            </a:gsLst>
            <a:lin ang="15000000" scaled="0"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txBody>
          <a:bodyPr rtlCol="0" anchor="ctr"/>
          <a:lstStyle/>
          <a:p>
            <a:pPr algn="ctr" defTabSz="650230">
              <a:defRPr/>
            </a:pPr>
            <a:endParaRPr lang="zh-CN" altLang="en-US" sz="1280" kern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9" name="组合 11">
            <a:extLst>
              <a:ext uri="{FF2B5EF4-FFF2-40B4-BE49-F238E27FC236}">
                <a16:creationId xmlns:a16="http://schemas.microsoft.com/office/drawing/2014/main" id="{AAD1D1A0-E97F-3DF0-4B41-74E052C38162}"/>
              </a:ext>
            </a:extLst>
          </p:cNvPr>
          <p:cNvGrpSpPr/>
          <p:nvPr/>
        </p:nvGrpSpPr>
        <p:grpSpPr>
          <a:xfrm>
            <a:off x="10549326" y="2298247"/>
            <a:ext cx="521002" cy="515765"/>
            <a:chOff x="1691122" y="2480457"/>
            <a:chExt cx="732659" cy="725295"/>
          </a:xfrm>
          <a:solidFill>
            <a:srgbClr val="344F56"/>
          </a:solidFill>
        </p:grpSpPr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3F092B2-2894-4589-D709-36855D5AA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1075" y="2568818"/>
              <a:ext cx="592754" cy="636934"/>
            </a:xfrm>
            <a:custGeom>
              <a:avLst/>
              <a:gdLst>
                <a:gd name="T0" fmla="*/ 34 w 68"/>
                <a:gd name="T1" fmla="*/ 0 h 73"/>
                <a:gd name="T2" fmla="*/ 0 w 68"/>
                <a:gd name="T3" fmla="*/ 25 h 73"/>
                <a:gd name="T4" fmla="*/ 0 w 68"/>
                <a:gd name="T5" fmla="*/ 73 h 73"/>
                <a:gd name="T6" fmla="*/ 68 w 68"/>
                <a:gd name="T7" fmla="*/ 73 h 73"/>
                <a:gd name="T8" fmla="*/ 68 w 68"/>
                <a:gd name="T9" fmla="*/ 25 h 73"/>
                <a:gd name="T10" fmla="*/ 34 w 68"/>
                <a:gd name="T11" fmla="*/ 0 h 73"/>
                <a:gd name="T12" fmla="*/ 34 w 68"/>
                <a:gd name="T13" fmla="*/ 10 h 73"/>
                <a:gd name="T14" fmla="*/ 39 w 68"/>
                <a:gd name="T15" fmla="*/ 15 h 73"/>
                <a:gd name="T16" fmla="*/ 34 w 68"/>
                <a:gd name="T17" fmla="*/ 20 h 73"/>
                <a:gd name="T18" fmla="*/ 29 w 68"/>
                <a:gd name="T19" fmla="*/ 15 h 73"/>
                <a:gd name="T20" fmla="*/ 34 w 68"/>
                <a:gd name="T21" fmla="*/ 10 h 73"/>
                <a:gd name="T22" fmla="*/ 46 w 68"/>
                <a:gd name="T23" fmla="*/ 57 h 73"/>
                <a:gd name="T24" fmla="*/ 22 w 68"/>
                <a:gd name="T25" fmla="*/ 57 h 73"/>
                <a:gd name="T26" fmla="*/ 22 w 68"/>
                <a:gd name="T27" fmla="*/ 34 h 73"/>
                <a:gd name="T28" fmla="*/ 46 w 68"/>
                <a:gd name="T29" fmla="*/ 34 h 73"/>
                <a:gd name="T30" fmla="*/ 46 w 68"/>
                <a:gd name="T31" fmla="*/ 5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73">
                  <a:moveTo>
                    <a:pt x="34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25"/>
                    <a:pt x="68" y="25"/>
                    <a:pt x="68" y="25"/>
                  </a:cubicBezTo>
                  <a:lnTo>
                    <a:pt x="34" y="0"/>
                  </a:lnTo>
                  <a:close/>
                  <a:moveTo>
                    <a:pt x="34" y="10"/>
                  </a:moveTo>
                  <a:cubicBezTo>
                    <a:pt x="37" y="10"/>
                    <a:pt x="39" y="12"/>
                    <a:pt x="39" y="15"/>
                  </a:cubicBezTo>
                  <a:cubicBezTo>
                    <a:pt x="39" y="18"/>
                    <a:pt x="37" y="20"/>
                    <a:pt x="34" y="20"/>
                  </a:cubicBezTo>
                  <a:cubicBezTo>
                    <a:pt x="31" y="20"/>
                    <a:pt x="29" y="18"/>
                    <a:pt x="29" y="15"/>
                  </a:cubicBezTo>
                  <a:cubicBezTo>
                    <a:pt x="29" y="12"/>
                    <a:pt x="31" y="10"/>
                    <a:pt x="34" y="10"/>
                  </a:cubicBezTo>
                  <a:close/>
                  <a:moveTo>
                    <a:pt x="46" y="57"/>
                  </a:moveTo>
                  <a:cubicBezTo>
                    <a:pt x="22" y="57"/>
                    <a:pt x="22" y="57"/>
                    <a:pt x="22" y="57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8">
              <a:extLst>
                <a:ext uri="{FF2B5EF4-FFF2-40B4-BE49-F238E27FC236}">
                  <a16:creationId xmlns:a16="http://schemas.microsoft.com/office/drawing/2014/main" id="{4BA03C2C-C1E2-8804-B801-3DA782B0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884" y="2863354"/>
              <a:ext cx="33135" cy="20249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9">
              <a:extLst>
                <a:ext uri="{FF2B5EF4-FFF2-40B4-BE49-F238E27FC236}">
                  <a16:creationId xmlns:a16="http://schemas.microsoft.com/office/drawing/2014/main" id="{7ADA5ABA-CD99-CDA7-DD09-F047A0A0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523" y="2951715"/>
              <a:ext cx="209857" cy="2577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506B22C-C299-F40A-9BBC-6EF9A44A369E}"/>
                </a:ext>
              </a:extLst>
            </p:cNvPr>
            <p:cNvSpPr/>
            <p:nvPr/>
          </p:nvSpPr>
          <p:spPr bwMode="auto">
            <a:xfrm>
              <a:off x="1691122" y="2480457"/>
              <a:ext cx="732659" cy="312945"/>
            </a:xfrm>
            <a:custGeom>
              <a:avLst/>
              <a:gdLst>
                <a:gd name="T0" fmla="*/ 83 w 84"/>
                <a:gd name="T1" fmla="*/ 31 h 36"/>
                <a:gd name="T2" fmla="*/ 76 w 84"/>
                <a:gd name="T3" fmla="*/ 25 h 36"/>
                <a:gd name="T4" fmla="*/ 42 w 84"/>
                <a:gd name="T5" fmla="*/ 0 h 36"/>
                <a:gd name="T6" fmla="*/ 27 w 84"/>
                <a:gd name="T7" fmla="*/ 11 h 36"/>
                <a:gd name="T8" fmla="*/ 27 w 84"/>
                <a:gd name="T9" fmla="*/ 5 h 36"/>
                <a:gd name="T10" fmla="*/ 25 w 84"/>
                <a:gd name="T11" fmla="*/ 3 h 36"/>
                <a:gd name="T12" fmla="*/ 24 w 84"/>
                <a:gd name="T13" fmla="*/ 3 h 36"/>
                <a:gd name="T14" fmla="*/ 22 w 84"/>
                <a:gd name="T15" fmla="*/ 5 h 36"/>
                <a:gd name="T16" fmla="*/ 22 w 84"/>
                <a:gd name="T17" fmla="*/ 15 h 36"/>
                <a:gd name="T18" fmla="*/ 8 w 84"/>
                <a:gd name="T19" fmla="*/ 25 h 36"/>
                <a:gd name="T20" fmla="*/ 1 w 84"/>
                <a:gd name="T21" fmla="*/ 31 h 36"/>
                <a:gd name="T22" fmla="*/ 0 w 84"/>
                <a:gd name="T23" fmla="*/ 33 h 36"/>
                <a:gd name="T24" fmla="*/ 0 w 84"/>
                <a:gd name="T25" fmla="*/ 33 h 36"/>
                <a:gd name="T26" fmla="*/ 4 w 84"/>
                <a:gd name="T27" fmla="*/ 35 h 36"/>
                <a:gd name="T28" fmla="*/ 8 w 84"/>
                <a:gd name="T29" fmla="*/ 32 h 36"/>
                <a:gd name="T30" fmla="*/ 42 w 84"/>
                <a:gd name="T31" fmla="*/ 7 h 36"/>
                <a:gd name="T32" fmla="*/ 76 w 84"/>
                <a:gd name="T33" fmla="*/ 32 h 36"/>
                <a:gd name="T34" fmla="*/ 80 w 84"/>
                <a:gd name="T35" fmla="*/ 35 h 36"/>
                <a:gd name="T36" fmla="*/ 84 w 84"/>
                <a:gd name="T37" fmla="*/ 33 h 36"/>
                <a:gd name="T38" fmla="*/ 84 w 84"/>
                <a:gd name="T39" fmla="*/ 33 h 36"/>
                <a:gd name="T40" fmla="*/ 83 w 84"/>
                <a:gd name="T4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36">
                  <a:moveTo>
                    <a:pt x="83" y="31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6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2" y="4"/>
                    <a:pt x="22" y="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2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2" y="36"/>
                    <a:pt x="4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2" y="36"/>
                    <a:pt x="84" y="35"/>
                    <a:pt x="84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4" y="32"/>
                    <a:pt x="84" y="31"/>
                    <a:pt x="8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5024" tIns="32512" rIns="65024" bIns="32512" numCol="1" anchor="t" anchorCtr="0" compatLnSpc="1"/>
            <a:lstStyle/>
            <a:p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35">
            <a:extLst>
              <a:ext uri="{FF2B5EF4-FFF2-40B4-BE49-F238E27FC236}">
                <a16:creationId xmlns:a16="http://schemas.microsoft.com/office/drawing/2014/main" id="{70F7B631-9F4F-06BE-5C3C-E9B885BB03DA}"/>
              </a:ext>
            </a:extLst>
          </p:cNvPr>
          <p:cNvGrpSpPr/>
          <p:nvPr/>
        </p:nvGrpSpPr>
        <p:grpSpPr>
          <a:xfrm>
            <a:off x="10058088" y="3819068"/>
            <a:ext cx="1519968" cy="1064619"/>
            <a:chOff x="2544072" y="1830603"/>
            <a:chExt cx="2137455" cy="1497122"/>
          </a:xfrm>
        </p:grpSpPr>
        <p:sp>
          <p:nvSpPr>
            <p:cNvPr id="65" name="矩形 36">
              <a:extLst>
                <a:ext uri="{FF2B5EF4-FFF2-40B4-BE49-F238E27FC236}">
                  <a16:creationId xmlns:a16="http://schemas.microsoft.com/office/drawing/2014/main" id="{DB2919F7-39F2-8D1F-7B67-CB161C4730C2}"/>
                </a:ext>
              </a:extLst>
            </p:cNvPr>
            <p:cNvSpPr/>
            <p:nvPr/>
          </p:nvSpPr>
          <p:spPr>
            <a:xfrm>
              <a:off x="2617090" y="2211523"/>
              <a:ext cx="1991412" cy="11162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Adaptive Design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Complex Sequential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9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Externally Controlled Trials</a:t>
              </a:r>
            </a:p>
          </p:txBody>
        </p:sp>
        <p:sp>
          <p:nvSpPr>
            <p:cNvPr id="66" name="矩形 37">
              <a:extLst>
                <a:ext uri="{FF2B5EF4-FFF2-40B4-BE49-F238E27FC236}">
                  <a16:creationId xmlns:a16="http://schemas.microsoft.com/office/drawing/2014/main" id="{27EF581C-C613-619D-D4E0-B00D83E02772}"/>
                </a:ext>
              </a:extLst>
            </p:cNvPr>
            <p:cNvSpPr/>
            <p:nvPr/>
          </p:nvSpPr>
          <p:spPr>
            <a:xfrm>
              <a:off x="2544072" y="1830603"/>
              <a:ext cx="2137455" cy="437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22" dirty="0">
                  <a:solidFill>
                    <a:prstClr val="white"/>
                  </a:solidFill>
                  <a:latin typeface="Arial" panose="020B0604020202020204" pitchFamily="34" charset="0"/>
                  <a:ea typeface="迷你简菱心" panose="02010609000101010101" pitchFamily="49" charset="-122"/>
                  <a:cs typeface="Arial" panose="020B0604020202020204" pitchFamily="34" charset="0"/>
                </a:rPr>
                <a:t>Complex Design</a:t>
              </a:r>
              <a:endParaRPr lang="zh-CN" altLang="en-US" sz="1422" dirty="0">
                <a:solidFill>
                  <a:prstClr val="white"/>
                </a:solidFill>
                <a:latin typeface="Arial" panose="020B0604020202020204" pitchFamily="34" charset="0"/>
                <a:ea typeface="迷你简菱心" panose="02010609000101010101" pitchFamily="49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BEA3F5E-BA2D-D226-FE45-DE564920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816" y="2206814"/>
            <a:ext cx="689641" cy="727429"/>
          </a:xfrm>
          <a:prstGeom prst="rect">
            <a:avLst/>
          </a:prstGeom>
        </p:spPr>
      </p:pic>
      <p:sp>
        <p:nvSpPr>
          <p:cNvPr id="68" name="Freeform 26">
            <a:extLst>
              <a:ext uri="{FF2B5EF4-FFF2-40B4-BE49-F238E27FC236}">
                <a16:creationId xmlns:a16="http://schemas.microsoft.com/office/drawing/2014/main" id="{7169430E-E1C1-FFB4-AA17-E4FE9455F237}"/>
              </a:ext>
            </a:extLst>
          </p:cNvPr>
          <p:cNvSpPr>
            <a:spLocks noEditPoints="1"/>
          </p:cNvSpPr>
          <p:nvPr/>
        </p:nvSpPr>
        <p:spPr bwMode="auto">
          <a:xfrm>
            <a:off x="1148388" y="2334793"/>
            <a:ext cx="484709" cy="426960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344F56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65024" tIns="32512" rIns="65024" bIns="32512" numCol="1" anchor="t" anchorCtr="0" compatLnSpc="1"/>
          <a:lstStyle/>
          <a:p>
            <a:pPr defTabSz="650230">
              <a:defRPr/>
            </a:pPr>
            <a:endParaRPr lang="zh-CN" altLang="en-US" sz="1280" kern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4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7DAADDE-8074-D513-33A3-050484DF4527}"/>
              </a:ext>
            </a:extLst>
          </p:cNvPr>
          <p:cNvSpPr/>
          <p:nvPr/>
        </p:nvSpPr>
        <p:spPr>
          <a:xfrm>
            <a:off x="0" y="0"/>
            <a:ext cx="12192000" cy="904009"/>
          </a:xfrm>
          <a:prstGeom prst="rect">
            <a:avLst/>
          </a:prstGeom>
          <a:solidFill>
            <a:srgbClr val="CBBD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7A25D3B-90FB-999A-458F-7BA1C65246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B2C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 Calculation</a:t>
            </a:r>
          </a:p>
        </p:txBody>
      </p:sp>
      <p:pic>
        <p:nvPicPr>
          <p:cNvPr id="5" name="Picture 4" descr="A close-up of a blue and white text&#10;&#10;Description automatically generated">
            <a:extLst>
              <a:ext uri="{FF2B5EF4-FFF2-40B4-BE49-F238E27FC236}">
                <a16:creationId xmlns:a16="http://schemas.microsoft.com/office/drawing/2014/main" id="{EAB25BDA-EDA6-2550-76DB-B44476DE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13" y="1226127"/>
            <a:ext cx="9638374" cy="50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1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7DAADDE-8074-D513-33A3-050484DF4527}"/>
              </a:ext>
            </a:extLst>
          </p:cNvPr>
          <p:cNvSpPr/>
          <p:nvPr/>
        </p:nvSpPr>
        <p:spPr>
          <a:xfrm>
            <a:off x="0" y="-18915"/>
            <a:ext cx="12192000" cy="904009"/>
          </a:xfrm>
          <a:prstGeom prst="rect">
            <a:avLst/>
          </a:prstGeom>
          <a:solidFill>
            <a:srgbClr val="CBBD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7A25D3B-90FB-999A-458F-7BA1C652466E}"/>
              </a:ext>
            </a:extLst>
          </p:cNvPr>
          <p:cNvSpPr txBox="1">
            <a:spLocks/>
          </p:cNvSpPr>
          <p:nvPr/>
        </p:nvSpPr>
        <p:spPr>
          <a:xfrm>
            <a:off x="0" y="-18915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B2C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</a:p>
        </p:txBody>
      </p:sp>
      <p:sp>
        <p:nvSpPr>
          <p:cNvPr id="39" name="Google Shape;415;p22">
            <a:extLst>
              <a:ext uri="{FF2B5EF4-FFF2-40B4-BE49-F238E27FC236}">
                <a16:creationId xmlns:a16="http://schemas.microsoft.com/office/drawing/2014/main" id="{E2CFD3BB-B1F2-83B0-2DEF-22CFA1B2746B}"/>
              </a:ext>
            </a:extLst>
          </p:cNvPr>
          <p:cNvSpPr/>
          <p:nvPr/>
        </p:nvSpPr>
        <p:spPr>
          <a:xfrm>
            <a:off x="2142975" y="1704584"/>
            <a:ext cx="1598100" cy="742873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40" name="Google Shape;416;p22">
            <a:extLst>
              <a:ext uri="{FF2B5EF4-FFF2-40B4-BE49-F238E27FC236}">
                <a16:creationId xmlns:a16="http://schemas.microsoft.com/office/drawing/2014/main" id="{51A893B8-0F76-C3A2-F50A-F94EECF02991}"/>
              </a:ext>
            </a:extLst>
          </p:cNvPr>
          <p:cNvSpPr/>
          <p:nvPr/>
        </p:nvSpPr>
        <p:spPr>
          <a:xfrm>
            <a:off x="3674435" y="1704584"/>
            <a:ext cx="1598100" cy="742873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41" name="Google Shape;417;p22">
            <a:extLst>
              <a:ext uri="{FF2B5EF4-FFF2-40B4-BE49-F238E27FC236}">
                <a16:creationId xmlns:a16="http://schemas.microsoft.com/office/drawing/2014/main" id="{B31ADB30-626F-60CF-6A61-1F666542E66E}"/>
              </a:ext>
            </a:extLst>
          </p:cNvPr>
          <p:cNvSpPr/>
          <p:nvPr/>
        </p:nvSpPr>
        <p:spPr>
          <a:xfrm>
            <a:off x="5218703" y="1704584"/>
            <a:ext cx="1598100" cy="742873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42" name="Google Shape;418;p22">
            <a:extLst>
              <a:ext uri="{FF2B5EF4-FFF2-40B4-BE49-F238E27FC236}">
                <a16:creationId xmlns:a16="http://schemas.microsoft.com/office/drawing/2014/main" id="{7D7E652C-5799-FBE2-AEC2-129B70A3EB6F}"/>
              </a:ext>
            </a:extLst>
          </p:cNvPr>
          <p:cNvSpPr/>
          <p:nvPr/>
        </p:nvSpPr>
        <p:spPr>
          <a:xfrm>
            <a:off x="6752164" y="1704584"/>
            <a:ext cx="1598100" cy="742873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43" name="Google Shape;419;p22">
            <a:extLst>
              <a:ext uri="{FF2B5EF4-FFF2-40B4-BE49-F238E27FC236}">
                <a16:creationId xmlns:a16="http://schemas.microsoft.com/office/drawing/2014/main" id="{202440FF-2B44-D0A6-C33D-2428E898A711}"/>
              </a:ext>
            </a:extLst>
          </p:cNvPr>
          <p:cNvSpPr/>
          <p:nvPr/>
        </p:nvSpPr>
        <p:spPr>
          <a:xfrm>
            <a:off x="8296432" y="1704584"/>
            <a:ext cx="1598100" cy="742873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46" name="Google Shape;422;p22">
            <a:extLst>
              <a:ext uri="{FF2B5EF4-FFF2-40B4-BE49-F238E27FC236}">
                <a16:creationId xmlns:a16="http://schemas.microsoft.com/office/drawing/2014/main" id="{B7A396AE-E6B4-4F48-BF70-B928EDE629AD}"/>
              </a:ext>
            </a:extLst>
          </p:cNvPr>
          <p:cNvSpPr txBox="1"/>
          <p:nvPr/>
        </p:nvSpPr>
        <p:spPr>
          <a:xfrm>
            <a:off x="2568375" y="1928378"/>
            <a:ext cx="1207200" cy="30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FFCE7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 sz="1400" b="1" kern="0" dirty="0">
              <a:solidFill>
                <a:srgbClr val="FFCE7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423;p22">
            <a:extLst>
              <a:ext uri="{FF2B5EF4-FFF2-40B4-BE49-F238E27FC236}">
                <a16:creationId xmlns:a16="http://schemas.microsoft.com/office/drawing/2014/main" id="{298CBA2D-E849-0676-2E0D-BDBC00441D1F}"/>
              </a:ext>
            </a:extLst>
          </p:cNvPr>
          <p:cNvSpPr txBox="1"/>
          <p:nvPr/>
        </p:nvSpPr>
        <p:spPr>
          <a:xfrm>
            <a:off x="4192694" y="1932914"/>
            <a:ext cx="1394100" cy="30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FFB17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Mixed 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FFB17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</a:t>
            </a:r>
            <a:endParaRPr sz="1400" b="1" kern="0" dirty="0">
              <a:solidFill>
                <a:srgbClr val="FFB17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424;p22">
            <a:extLst>
              <a:ext uri="{FF2B5EF4-FFF2-40B4-BE49-F238E27FC236}">
                <a16:creationId xmlns:a16="http://schemas.microsoft.com/office/drawing/2014/main" id="{605CC24D-170A-C13D-6C5D-67D2E9D420ED}"/>
              </a:ext>
            </a:extLst>
          </p:cNvPr>
          <p:cNvSpPr txBox="1"/>
          <p:nvPr/>
        </p:nvSpPr>
        <p:spPr>
          <a:xfrm>
            <a:off x="5645160" y="1924903"/>
            <a:ext cx="1394100" cy="30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FF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Survival 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FF66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Analysis</a:t>
            </a:r>
            <a:endParaRPr sz="1400" b="1" kern="0" dirty="0">
              <a:solidFill>
                <a:srgbClr val="FF666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425;p22">
            <a:extLst>
              <a:ext uri="{FF2B5EF4-FFF2-40B4-BE49-F238E27FC236}">
                <a16:creationId xmlns:a16="http://schemas.microsoft.com/office/drawing/2014/main" id="{3A8F1A62-586C-38EF-2874-031580FF3815}"/>
              </a:ext>
            </a:extLst>
          </p:cNvPr>
          <p:cNvSpPr txBox="1"/>
          <p:nvPr/>
        </p:nvSpPr>
        <p:spPr>
          <a:xfrm>
            <a:off x="7285123" y="1924902"/>
            <a:ext cx="1394100" cy="30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Other 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solidFill>
                  <a:srgbClr val="C927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Analysis</a:t>
            </a:r>
            <a:endParaRPr sz="1400" b="1" kern="0" dirty="0">
              <a:solidFill>
                <a:srgbClr val="C9274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" name="Google Shape;426;p22">
            <a:extLst>
              <a:ext uri="{FF2B5EF4-FFF2-40B4-BE49-F238E27FC236}">
                <a16:creationId xmlns:a16="http://schemas.microsoft.com/office/drawing/2014/main" id="{1C556819-C8DD-7021-E5DD-D44127EC9829}"/>
              </a:ext>
            </a:extLst>
          </p:cNvPr>
          <p:cNvSpPr txBox="1"/>
          <p:nvPr/>
        </p:nvSpPr>
        <p:spPr>
          <a:xfrm>
            <a:off x="8757361" y="1924901"/>
            <a:ext cx="1394100" cy="30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65142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65142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Learning</a:t>
            </a:r>
            <a:endParaRPr sz="1400" b="1" kern="0" dirty="0">
              <a:solidFill>
                <a:srgbClr val="65142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427;p22">
            <a:extLst>
              <a:ext uri="{FF2B5EF4-FFF2-40B4-BE49-F238E27FC236}">
                <a16:creationId xmlns:a16="http://schemas.microsoft.com/office/drawing/2014/main" id="{7F7A9DF8-6AD6-BE5D-F2EE-AC7926DD5212}"/>
              </a:ext>
            </a:extLst>
          </p:cNvPr>
          <p:cNvSpPr txBox="1"/>
          <p:nvPr/>
        </p:nvSpPr>
        <p:spPr>
          <a:xfrm>
            <a:off x="2199675" y="27151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ROC and cutoff analysis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428;p22">
            <a:extLst>
              <a:ext uri="{FF2B5EF4-FFF2-40B4-BE49-F238E27FC236}">
                <a16:creationId xmlns:a16="http://schemas.microsoft.com/office/drawing/2014/main" id="{BBB6C094-8521-F872-B5E2-D563B8908D95}"/>
              </a:ext>
            </a:extLst>
          </p:cNvPr>
          <p:cNvSpPr txBox="1"/>
          <p:nvPr/>
        </p:nvSpPr>
        <p:spPr>
          <a:xfrm>
            <a:off x="3775575" y="27151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Mixed Models for Repeated Measures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429;p22">
            <a:extLst>
              <a:ext uri="{FF2B5EF4-FFF2-40B4-BE49-F238E27FC236}">
                <a16:creationId xmlns:a16="http://schemas.microsoft.com/office/drawing/2014/main" id="{411B201C-3289-C37A-47F6-FF2ECD4DBB63}"/>
              </a:ext>
            </a:extLst>
          </p:cNvPr>
          <p:cNvSpPr txBox="1"/>
          <p:nvPr/>
        </p:nvSpPr>
        <p:spPr>
          <a:xfrm>
            <a:off x="5325300" y="27151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Kaplan-Meier/Nelson-Aalen Estimator 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430;p22">
            <a:extLst>
              <a:ext uri="{FF2B5EF4-FFF2-40B4-BE49-F238E27FC236}">
                <a16:creationId xmlns:a16="http://schemas.microsoft.com/office/drawing/2014/main" id="{18521DE7-F424-2BA9-D908-A5171714C36E}"/>
              </a:ext>
            </a:extLst>
          </p:cNvPr>
          <p:cNvSpPr txBox="1"/>
          <p:nvPr/>
        </p:nvSpPr>
        <p:spPr>
          <a:xfrm>
            <a:off x="6901200" y="2715175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ANOVA and Multiple Test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431;p22">
            <a:extLst>
              <a:ext uri="{FF2B5EF4-FFF2-40B4-BE49-F238E27FC236}">
                <a16:creationId xmlns:a16="http://schemas.microsoft.com/office/drawing/2014/main" id="{B6EF80C8-0A3D-CD18-05DE-2E99A081FAFC}"/>
              </a:ext>
            </a:extLst>
          </p:cNvPr>
          <p:cNvSpPr txBox="1"/>
          <p:nvPr/>
        </p:nvSpPr>
        <p:spPr>
          <a:xfrm>
            <a:off x="8450925" y="2715174"/>
            <a:ext cx="1541400" cy="51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Ridge/Lasso Regression, Elastic Net Regularization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432;p22">
            <a:extLst>
              <a:ext uri="{FF2B5EF4-FFF2-40B4-BE49-F238E27FC236}">
                <a16:creationId xmlns:a16="http://schemas.microsoft.com/office/drawing/2014/main" id="{93DDE465-6733-91AF-E85F-1E515F9C9ED0}"/>
              </a:ext>
            </a:extLst>
          </p:cNvPr>
          <p:cNvSpPr txBox="1"/>
          <p:nvPr/>
        </p:nvSpPr>
        <p:spPr>
          <a:xfrm>
            <a:off x="2199675" y="3181449"/>
            <a:ext cx="1541400" cy="64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Logit Model, Probit Model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Complementary log-log-model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433;p22">
            <a:extLst>
              <a:ext uri="{FF2B5EF4-FFF2-40B4-BE49-F238E27FC236}">
                <a16:creationId xmlns:a16="http://schemas.microsoft.com/office/drawing/2014/main" id="{A71BDDB6-1844-25C8-4D36-5D005A6F9E81}"/>
              </a:ext>
            </a:extLst>
          </p:cNvPr>
          <p:cNvSpPr txBox="1"/>
          <p:nvPr/>
        </p:nvSpPr>
        <p:spPr>
          <a:xfrm>
            <a:off x="3775575" y="3181450"/>
            <a:ext cx="1541400" cy="52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Generalized Estimating Equation (GEE)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434;p22">
            <a:extLst>
              <a:ext uri="{FF2B5EF4-FFF2-40B4-BE49-F238E27FC236}">
                <a16:creationId xmlns:a16="http://schemas.microsoft.com/office/drawing/2014/main" id="{6B1285AE-166D-65BF-5410-C1BD9A4A4CF8}"/>
              </a:ext>
            </a:extLst>
          </p:cNvPr>
          <p:cNvSpPr txBox="1"/>
          <p:nvPr/>
        </p:nvSpPr>
        <p:spPr>
          <a:xfrm>
            <a:off x="5325300" y="31814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Exponential/Weibull Regression  Model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435;p22">
            <a:extLst>
              <a:ext uri="{FF2B5EF4-FFF2-40B4-BE49-F238E27FC236}">
                <a16:creationId xmlns:a16="http://schemas.microsoft.com/office/drawing/2014/main" id="{56E994B8-D6AA-1E9C-E94E-2084FF093701}"/>
              </a:ext>
            </a:extLst>
          </p:cNvPr>
          <p:cNvSpPr txBox="1"/>
          <p:nvPr/>
        </p:nvSpPr>
        <p:spPr>
          <a:xfrm>
            <a:off x="6901200" y="315745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Non-Parametric Test/Nonparametric Regression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436;p22">
            <a:extLst>
              <a:ext uri="{FF2B5EF4-FFF2-40B4-BE49-F238E27FC236}">
                <a16:creationId xmlns:a16="http://schemas.microsoft.com/office/drawing/2014/main" id="{1E3CC18D-5A9E-9AA3-7197-C377FCEAA049}"/>
              </a:ext>
            </a:extLst>
          </p:cNvPr>
          <p:cNvSpPr txBox="1"/>
          <p:nvPr/>
        </p:nvSpPr>
        <p:spPr>
          <a:xfrm>
            <a:off x="8450925" y="338125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Decision Tree Model, Random Forest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Principal component analysis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437;p22">
            <a:extLst>
              <a:ext uri="{FF2B5EF4-FFF2-40B4-BE49-F238E27FC236}">
                <a16:creationId xmlns:a16="http://schemas.microsoft.com/office/drawing/2014/main" id="{867B7C6E-7BB0-A07E-7C10-DF29763DF8DE}"/>
              </a:ext>
            </a:extLst>
          </p:cNvPr>
          <p:cNvSpPr txBox="1"/>
          <p:nvPr/>
        </p:nvSpPr>
        <p:spPr>
          <a:xfrm>
            <a:off x="2199675" y="43061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Ordinal cumulative logit model 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438;p22">
            <a:extLst>
              <a:ext uri="{FF2B5EF4-FFF2-40B4-BE49-F238E27FC236}">
                <a16:creationId xmlns:a16="http://schemas.microsoft.com/office/drawing/2014/main" id="{ACCCA348-F0BB-CE3B-4C00-FD4DD667EC4A}"/>
              </a:ext>
            </a:extLst>
          </p:cNvPr>
          <p:cNvSpPr txBox="1"/>
          <p:nvPr/>
        </p:nvSpPr>
        <p:spPr>
          <a:xfrm>
            <a:off x="3775575" y="43061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Hierarchical (Nested) Model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439;p22">
            <a:extLst>
              <a:ext uri="{FF2B5EF4-FFF2-40B4-BE49-F238E27FC236}">
                <a16:creationId xmlns:a16="http://schemas.microsoft.com/office/drawing/2014/main" id="{03C56099-4358-F6AE-B6B9-531C6C6BFCBC}"/>
              </a:ext>
            </a:extLst>
          </p:cNvPr>
          <p:cNvSpPr txBox="1"/>
          <p:nvPr/>
        </p:nvSpPr>
        <p:spPr>
          <a:xfrm>
            <a:off x="5325300" y="4285872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Cox Proportional Hazards Model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440;p22">
            <a:extLst>
              <a:ext uri="{FF2B5EF4-FFF2-40B4-BE49-F238E27FC236}">
                <a16:creationId xmlns:a16="http://schemas.microsoft.com/office/drawing/2014/main" id="{FC5E621A-0508-2A4D-0ACB-04CEB143C75D}"/>
              </a:ext>
            </a:extLst>
          </p:cNvPr>
          <p:cNvSpPr txBox="1"/>
          <p:nvPr/>
        </p:nvSpPr>
        <p:spPr>
          <a:xfrm>
            <a:off x="6901200" y="425569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 Imputation</a:t>
            </a:r>
            <a:b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Bayes' Theorem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441;p22">
            <a:extLst>
              <a:ext uri="{FF2B5EF4-FFF2-40B4-BE49-F238E27FC236}">
                <a16:creationId xmlns:a16="http://schemas.microsoft.com/office/drawing/2014/main" id="{5BEC5C0A-C06D-F70E-E84F-BBB6E62E95B0}"/>
              </a:ext>
            </a:extLst>
          </p:cNvPr>
          <p:cNvSpPr txBox="1"/>
          <p:nvPr/>
        </p:nvSpPr>
        <p:spPr>
          <a:xfrm>
            <a:off x="8450925" y="4306163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Support vector machine, K-nearest neighbors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442;p22">
            <a:extLst>
              <a:ext uri="{FF2B5EF4-FFF2-40B4-BE49-F238E27FC236}">
                <a16:creationId xmlns:a16="http://schemas.microsoft.com/office/drawing/2014/main" id="{15C8BD4A-D670-376C-C86E-04CD865DD7DD}"/>
              </a:ext>
            </a:extLst>
          </p:cNvPr>
          <p:cNvSpPr txBox="1"/>
          <p:nvPr/>
        </p:nvSpPr>
        <p:spPr>
          <a:xfrm>
            <a:off x="2199675" y="47724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 regression for clustered data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443;p22">
            <a:extLst>
              <a:ext uri="{FF2B5EF4-FFF2-40B4-BE49-F238E27FC236}">
                <a16:creationId xmlns:a16="http://schemas.microsoft.com/office/drawing/2014/main" id="{0BC836C0-A785-7361-5BF9-E5367F63D555}"/>
              </a:ext>
            </a:extLst>
          </p:cNvPr>
          <p:cNvSpPr txBox="1"/>
          <p:nvPr/>
        </p:nvSpPr>
        <p:spPr>
          <a:xfrm>
            <a:off x="3775575" y="47724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Generalized linear mixed model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444;p22">
            <a:extLst>
              <a:ext uri="{FF2B5EF4-FFF2-40B4-BE49-F238E27FC236}">
                <a16:creationId xmlns:a16="http://schemas.microsoft.com/office/drawing/2014/main" id="{6D55DA37-54FF-60C5-259F-2292A6BB561A}"/>
              </a:ext>
            </a:extLst>
          </p:cNvPr>
          <p:cNvSpPr txBox="1"/>
          <p:nvPr/>
        </p:nvSpPr>
        <p:spPr>
          <a:xfrm>
            <a:off x="5316599" y="477243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Time-Dependent Covariates/Competing Risk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445;p22">
            <a:extLst>
              <a:ext uri="{FF2B5EF4-FFF2-40B4-BE49-F238E27FC236}">
                <a16:creationId xmlns:a16="http://schemas.microsoft.com/office/drawing/2014/main" id="{D78DC03F-FE8F-D693-09D3-688C65CE15D1}"/>
              </a:ext>
            </a:extLst>
          </p:cNvPr>
          <p:cNvSpPr txBox="1"/>
          <p:nvPr/>
        </p:nvSpPr>
        <p:spPr>
          <a:xfrm>
            <a:off x="6901200" y="4541130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 Series Analysis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446;p22">
            <a:extLst>
              <a:ext uri="{FF2B5EF4-FFF2-40B4-BE49-F238E27FC236}">
                <a16:creationId xmlns:a16="http://schemas.microsoft.com/office/drawing/2014/main" id="{2CDD034E-6020-0D0F-4C4A-47F61E694274}"/>
              </a:ext>
            </a:extLst>
          </p:cNvPr>
          <p:cNvSpPr txBox="1"/>
          <p:nvPr/>
        </p:nvSpPr>
        <p:spPr>
          <a:xfrm>
            <a:off x="8450925" y="4847368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Hierarchical clustering, K-means clustering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447;p22">
            <a:extLst>
              <a:ext uri="{FF2B5EF4-FFF2-40B4-BE49-F238E27FC236}">
                <a16:creationId xmlns:a16="http://schemas.microsoft.com/office/drawing/2014/main" id="{DD773046-2626-55B2-07B0-FD884FDB3C5E}"/>
              </a:ext>
            </a:extLst>
          </p:cNvPr>
          <p:cNvCxnSpPr/>
          <p:nvPr/>
        </p:nvCxnSpPr>
        <p:spPr>
          <a:xfrm>
            <a:off x="2316709" y="4021362"/>
            <a:ext cx="74295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2" name="Google Shape;435;p22">
            <a:extLst>
              <a:ext uri="{FF2B5EF4-FFF2-40B4-BE49-F238E27FC236}">
                <a16:creationId xmlns:a16="http://schemas.microsoft.com/office/drawing/2014/main" id="{A9055FAB-8B4C-C177-DC68-F734274354E3}"/>
              </a:ext>
            </a:extLst>
          </p:cNvPr>
          <p:cNvSpPr txBox="1"/>
          <p:nvPr/>
        </p:nvSpPr>
        <p:spPr>
          <a:xfrm>
            <a:off x="6909525" y="3558724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Meta Analysis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445;p22">
            <a:extLst>
              <a:ext uri="{FF2B5EF4-FFF2-40B4-BE49-F238E27FC236}">
                <a16:creationId xmlns:a16="http://schemas.microsoft.com/office/drawing/2014/main" id="{BF102BF8-03B0-62E4-5390-47C26B8BDF12}"/>
              </a:ext>
            </a:extLst>
          </p:cNvPr>
          <p:cNvSpPr txBox="1"/>
          <p:nvPr/>
        </p:nvSpPr>
        <p:spPr>
          <a:xfrm>
            <a:off x="6909525" y="4869791"/>
            <a:ext cx="1541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SEM and Factor Analysis</a:t>
            </a:r>
            <a:endParaRPr sz="11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4114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d_Greg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2491EB"/>
      </a:accent1>
      <a:accent2>
        <a:srgbClr val="00B3F6"/>
      </a:accent2>
      <a:accent3>
        <a:srgbClr val="00CEE0"/>
      </a:accent3>
      <a:accent4>
        <a:srgbClr val="00E4B6"/>
      </a:accent4>
      <a:accent5>
        <a:srgbClr val="6380D8"/>
      </a:accent5>
      <a:accent6>
        <a:srgbClr val="7F70C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175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Fira Sans Extra Condensed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RRG Y</dc:creator>
  <cp:lastModifiedBy>Bai, Zehui</cp:lastModifiedBy>
  <cp:revision>401</cp:revision>
  <dcterms:created xsi:type="dcterms:W3CDTF">2017-08-02T01:18:33Z</dcterms:created>
  <dcterms:modified xsi:type="dcterms:W3CDTF">2024-08-18T14:40:03Z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3fbf10-3297-4327-bf73-27d15f2d6bd0_Enabled">
    <vt:lpwstr>true</vt:lpwstr>
  </property>
  <property fmtid="{D5CDD505-2E9C-101B-9397-08002B2CF9AE}" pid="3" name="MSIP_Label_e33fbf10-3297-4327-bf73-27d15f2d6bd0_SetDate">
    <vt:lpwstr>2024-08-14T18:41:05Z</vt:lpwstr>
  </property>
  <property fmtid="{D5CDD505-2E9C-101B-9397-08002B2CF9AE}" pid="4" name="MSIP_Label_e33fbf10-3297-4327-bf73-27d15f2d6bd0_Method">
    <vt:lpwstr>Standard</vt:lpwstr>
  </property>
  <property fmtid="{D5CDD505-2E9C-101B-9397-08002B2CF9AE}" pid="5" name="MSIP_Label_e33fbf10-3297-4327-bf73-27d15f2d6bd0_Name">
    <vt:lpwstr>Confidential – Any Recipient Only</vt:lpwstr>
  </property>
  <property fmtid="{D5CDD505-2E9C-101B-9397-08002B2CF9AE}" pid="6" name="MSIP_Label_e33fbf10-3297-4327-bf73-27d15f2d6bd0_SiteId">
    <vt:lpwstr>06fe4af5-9412-436c-acdb-444ee0010489</vt:lpwstr>
  </property>
  <property fmtid="{D5CDD505-2E9C-101B-9397-08002B2CF9AE}" pid="7" name="MSIP_Label_e33fbf10-3297-4327-bf73-27d15f2d6bd0_ActionId">
    <vt:lpwstr>51438020-7787-48e8-9737-fc26e8a5b8e0</vt:lpwstr>
  </property>
  <property fmtid="{D5CDD505-2E9C-101B-9397-08002B2CF9AE}" pid="8" name="MSIP_Label_e33fbf10-3297-4327-bf73-27d15f2d6bd0_ContentBits">
    <vt:lpwstr>0</vt:lpwstr>
  </property>
</Properties>
</file>