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/>
    <p:restoredTop sz="94276"/>
  </p:normalViewPr>
  <p:slideViewPr>
    <p:cSldViewPr snapToGrid="0" snapToObjects="1">
      <p:cViewPr varScale="1">
        <p:scale>
          <a:sx n="169" d="100"/>
          <a:sy n="169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665B-04D5-DF4E-87D5-EB01F5A3A4BC}" type="datetimeFigureOut">
              <a:rPr kumimoji="1" lang="zh-TW" altLang="en-US" smtClean="0"/>
              <a:t>2016/10/25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A01B-B702-DB44-AA1B-363F5E286A7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3129" y="2059434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Multivariate </a:t>
            </a:r>
            <a:br>
              <a:rPr kumimoji="1" lang="en-US" altLang="zh-TW" dirty="0" smtClean="0"/>
            </a:br>
            <a:r>
              <a:rPr kumimoji="1" lang="en-US" altLang="zh-TW" dirty="0" smtClean="0"/>
              <a:t>Pattern </a:t>
            </a:r>
            <a:r>
              <a:rPr kumimoji="1" lang="en-US" altLang="zh-TW" dirty="0"/>
              <a:t>A</a:t>
            </a:r>
            <a:r>
              <a:rPr kumimoji="1" lang="en-US" altLang="zh-TW" dirty="0" smtClean="0"/>
              <a:t>nalysis </a:t>
            </a:r>
            <a:br>
              <a:rPr kumimoji="1" lang="en-US" altLang="zh-TW" dirty="0" smtClean="0"/>
            </a:br>
            <a:r>
              <a:rPr kumimoji="1" lang="en-US" altLang="zh-TW" dirty="0" smtClean="0"/>
              <a:t>(MVPA)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15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Univariate versus Multivariate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410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Univariate:</a:t>
            </a:r>
          </a:p>
          <a:p>
            <a:pPr lvl="1"/>
            <a:r>
              <a:rPr kumimoji="1" lang="en-US" altLang="zh-TW" dirty="0" smtClean="0"/>
              <a:t>Single voxel statistics</a:t>
            </a:r>
          </a:p>
          <a:p>
            <a:pPr lvl="1"/>
            <a:r>
              <a:rPr kumimoji="1" lang="en-US" altLang="zh-TW" dirty="0" smtClean="0"/>
              <a:t>Preprocessing -&gt; voxel-wise subject-level GLM -&gt; voxel-wise group-level modeling.</a:t>
            </a:r>
          </a:p>
          <a:p>
            <a:pPr lvl="1"/>
            <a:r>
              <a:rPr kumimoji="1" lang="en-US" altLang="zh-TW" dirty="0" smtClean="0"/>
              <a:t>Activated </a:t>
            </a:r>
            <a:r>
              <a:rPr kumimoji="1" lang="en-US" altLang="zh-TW" dirty="0"/>
              <a:t>in one voxel, nearby voxel should also activated</a:t>
            </a:r>
            <a:r>
              <a:rPr kumimoji="1" lang="en-US" altLang="zh-TW" dirty="0" smtClean="0"/>
              <a:t>. -&gt; the “significance” represent general difference in that cluster (more “activation”).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 smtClean="0"/>
              <a:t>Multivariate:</a:t>
            </a:r>
          </a:p>
          <a:p>
            <a:pPr lvl="1"/>
            <a:r>
              <a:rPr kumimoji="1" lang="en-US" altLang="zh-TW" dirty="0" smtClean="0"/>
              <a:t>Multi-voxel decoding</a:t>
            </a:r>
          </a:p>
          <a:p>
            <a:pPr lvl="1"/>
            <a:r>
              <a:rPr kumimoji="1" lang="en-US" altLang="zh-TW" dirty="0" smtClean="0"/>
              <a:t>Preprocessing  -&gt;  feature selection -&gt;  </a:t>
            </a:r>
          </a:p>
          <a:p>
            <a:pPr marL="457200" lvl="1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decoding method  -&gt;  group-level</a:t>
            </a:r>
          </a:p>
          <a:p>
            <a:pPr lvl="1"/>
            <a:r>
              <a:rPr kumimoji="1" lang="en-US" altLang="zh-TW" dirty="0" smtClean="0"/>
              <a:t>Fine-grained patterns. 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    the “significance” represent decoding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    efficacy (more “information”).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97" y="4088230"/>
            <a:ext cx="2849036" cy="25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Multi-variate pattern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Feature selection</a:t>
            </a:r>
          </a:p>
          <a:p>
            <a:pPr lvl="1"/>
            <a:r>
              <a:rPr kumimoji="1" lang="en-US" altLang="zh-TW" dirty="0" smtClean="0"/>
              <a:t>Which voxels (</a:t>
            </a:r>
            <a:r>
              <a:rPr kumimoji="1" lang="en-US" altLang="zh-TW" dirty="0" err="1" smtClean="0"/>
              <a:t>N</a:t>
            </a:r>
            <a:r>
              <a:rPr kumimoji="1" lang="en-US" altLang="zh-TW" baseline="-25000" dirty="0" err="1" smtClean="0"/>
              <a:t>vox</a:t>
            </a:r>
            <a:r>
              <a:rPr kumimoji="1" lang="en-US" altLang="zh-TW" dirty="0" smtClean="0"/>
              <a:t>)?</a:t>
            </a:r>
          </a:p>
          <a:p>
            <a:pPr lvl="2"/>
            <a:r>
              <a:rPr kumimoji="1" lang="en-US" altLang="zh-TW" dirty="0" smtClean="0"/>
              <a:t>ROI</a:t>
            </a:r>
          </a:p>
          <a:p>
            <a:pPr lvl="2"/>
            <a:r>
              <a:rPr kumimoji="1" lang="en-US" altLang="zh-TW" dirty="0" smtClean="0"/>
              <a:t>Peak voxel from univariate results</a:t>
            </a:r>
          </a:p>
          <a:p>
            <a:pPr lvl="2"/>
            <a:r>
              <a:rPr kumimoji="1" lang="en-US" altLang="zh-TW" dirty="0" smtClean="0"/>
              <a:t>Searchlight</a:t>
            </a:r>
          </a:p>
          <a:p>
            <a:pPr lvl="1"/>
            <a:r>
              <a:rPr kumimoji="1" lang="en-US" altLang="zh-TW" dirty="0" smtClean="0"/>
              <a:t>What features?</a:t>
            </a:r>
          </a:p>
          <a:p>
            <a:pPr lvl="2"/>
            <a:r>
              <a:rPr kumimoji="1" lang="en-US" altLang="zh-TW" dirty="0" smtClean="0"/>
              <a:t>FIR GLM -&gt; peak HRF response</a:t>
            </a:r>
          </a:p>
          <a:p>
            <a:pPr lvl="2"/>
            <a:r>
              <a:rPr kumimoji="1" lang="en-US" altLang="zh-TW" dirty="0" smtClean="0"/>
              <a:t>HRF GLM -&gt; beta estimates</a:t>
            </a:r>
          </a:p>
          <a:p>
            <a:pPr lvl="2"/>
            <a:r>
              <a:rPr kumimoji="1" lang="en-US" altLang="zh-TW" dirty="0" smtClean="0"/>
              <a:t>HRF GLM -&gt; t statistic (normalized beta estimates)</a:t>
            </a:r>
          </a:p>
          <a:p>
            <a:pPr lvl="1"/>
            <a:r>
              <a:rPr kumimoji="1" lang="en-US" altLang="zh-TW" dirty="0" smtClean="0"/>
              <a:t>How many features (</a:t>
            </a:r>
            <a:r>
              <a:rPr kumimoji="1" lang="en-US" altLang="zh-TW" dirty="0" err="1" smtClean="0"/>
              <a:t>N</a:t>
            </a:r>
            <a:r>
              <a:rPr kumimoji="1" lang="en-US" altLang="zh-TW" baseline="-25000" dirty="0" err="1" smtClean="0"/>
              <a:t>fea</a:t>
            </a:r>
            <a:r>
              <a:rPr kumimoji="1" lang="en-US" altLang="zh-TW" dirty="0" smtClean="0"/>
              <a:t>)?</a:t>
            </a:r>
          </a:p>
          <a:p>
            <a:pPr lvl="2"/>
            <a:r>
              <a:rPr kumimoji="1" lang="en-US" altLang="zh-TW" dirty="0"/>
              <a:t>Per feature per trial</a:t>
            </a:r>
          </a:p>
          <a:p>
            <a:pPr lvl="2"/>
            <a:r>
              <a:rPr kumimoji="1" lang="en-US" altLang="zh-TW" dirty="0"/>
              <a:t>Per feature per </a:t>
            </a:r>
            <a:r>
              <a:rPr kumimoji="1" lang="en-US" altLang="zh-TW" dirty="0" smtClean="0"/>
              <a:t>condition</a:t>
            </a:r>
          </a:p>
          <a:p>
            <a:pPr lvl="1"/>
            <a:r>
              <a:rPr kumimoji="1" lang="en-US" altLang="zh-TW" dirty="0" smtClean="0"/>
              <a:t>Label of feature</a:t>
            </a:r>
          </a:p>
          <a:p>
            <a:pPr lvl="2"/>
            <a:r>
              <a:rPr kumimoji="1" lang="en-US" altLang="zh-TW" dirty="0" smtClean="0"/>
              <a:t>By condition</a:t>
            </a:r>
          </a:p>
        </p:txBody>
      </p:sp>
    </p:spTree>
    <p:extLst>
      <p:ext uri="{BB962C8B-B14F-4D97-AF65-F5344CB8AC3E}">
        <p14:creationId xmlns:p14="http://schemas.microsoft.com/office/powerpoint/2010/main" val="3032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Multi-variate pattern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Decoding method</a:t>
            </a:r>
          </a:p>
          <a:p>
            <a:pPr lvl="1"/>
            <a:r>
              <a:rPr kumimoji="1" lang="en-US" altLang="zh-TW" i="1" dirty="0" smtClean="0"/>
              <a:t>Machine learning</a:t>
            </a:r>
            <a:r>
              <a:rPr kumimoji="1" lang="en-US" altLang="zh-TW" dirty="0" smtClean="0"/>
              <a:t>: </a:t>
            </a:r>
          </a:p>
          <a:p>
            <a:pPr lvl="2"/>
            <a:r>
              <a:rPr kumimoji="1" lang="en-US" altLang="zh-TW" dirty="0" smtClean="0"/>
              <a:t>Classifier: SVM, LDA</a:t>
            </a:r>
            <a:r>
              <a:rPr kumimoji="1" lang="en-US" altLang="zh-TW" dirty="0"/>
              <a:t>, Naive </a:t>
            </a:r>
            <a:r>
              <a:rPr kumimoji="1" lang="en-US" altLang="zh-TW" dirty="0" smtClean="0"/>
              <a:t>Bayes</a:t>
            </a:r>
          </a:p>
          <a:p>
            <a:pPr lvl="2"/>
            <a:r>
              <a:rPr kumimoji="1" lang="en-US" altLang="zh-TW" dirty="0" smtClean="0"/>
              <a:t>N-fold Cross-validation</a:t>
            </a:r>
          </a:p>
          <a:p>
            <a:pPr lvl="2"/>
            <a:r>
              <a:rPr kumimoji="1" lang="en-US" altLang="zh-TW" dirty="0" smtClean="0"/>
              <a:t>Estimate efficacy of machine learning: accuracy, distance, correlation.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84" y="4001294"/>
            <a:ext cx="5000756" cy="23584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56" y="4001294"/>
            <a:ext cx="1919159" cy="24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Multi-variate pattern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Decoding method</a:t>
            </a:r>
          </a:p>
          <a:p>
            <a:pPr lvl="1"/>
            <a:r>
              <a:rPr kumimoji="1" lang="en-US" altLang="zh-TW" i="1" dirty="0" smtClean="0"/>
              <a:t>Representational similarity analysis:</a:t>
            </a:r>
          </a:p>
          <a:p>
            <a:pPr lvl="2"/>
            <a:r>
              <a:rPr kumimoji="1" lang="en-US" altLang="zh-TW" dirty="0" smtClean="0"/>
              <a:t>Similarity (correlation) / Dissimilarity (distance): </a:t>
            </a:r>
            <a:r>
              <a:rPr kumimoji="1" lang="en-US" altLang="zh-TW" dirty="0"/>
              <a:t>P</a:t>
            </a:r>
            <a:r>
              <a:rPr kumimoji="1" lang="en-US" altLang="zh-TW" dirty="0" smtClean="0"/>
              <a:t>earson, Spearman</a:t>
            </a:r>
            <a:r>
              <a:rPr kumimoji="1" lang="en-US" altLang="zh-TW" dirty="0"/>
              <a:t>, </a:t>
            </a:r>
            <a:r>
              <a:rPr kumimoji="1" lang="en-US" altLang="zh-TW" dirty="0" smtClean="0"/>
              <a:t>Kendal correlation; </a:t>
            </a:r>
            <a:r>
              <a:rPr kumimoji="1" lang="en-US" altLang="zh-TW" dirty="0" err="1" smtClean="0"/>
              <a:t>Euclidan</a:t>
            </a:r>
            <a:r>
              <a:rPr kumimoji="1" lang="en-US" altLang="zh-TW" dirty="0"/>
              <a:t>, </a:t>
            </a:r>
            <a:r>
              <a:rPr kumimoji="1" lang="en-US" altLang="zh-TW" dirty="0" err="1" smtClean="0"/>
              <a:t>Mahalanobis</a:t>
            </a:r>
            <a:r>
              <a:rPr kumimoji="1" lang="en-US" altLang="zh-TW" dirty="0" smtClean="0"/>
              <a:t> distance; cross-validated </a:t>
            </a:r>
            <a:r>
              <a:rPr kumimoji="1" lang="en-US" altLang="zh-TW" dirty="0" err="1"/>
              <a:t>Euclidan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Mahalanobis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distance.</a:t>
            </a:r>
          </a:p>
          <a:p>
            <a:pPr lvl="2"/>
            <a:r>
              <a:rPr kumimoji="1" lang="en-US" altLang="zh-TW" dirty="0" smtClean="0"/>
              <a:t>Examine relationship to model: </a:t>
            </a:r>
            <a:r>
              <a:rPr kumimoji="1" lang="en-US" altLang="zh-TW" dirty="0" err="1" smtClean="0"/>
              <a:t>glmfit</a:t>
            </a:r>
            <a:r>
              <a:rPr kumimoji="1" lang="en-US" altLang="zh-TW" dirty="0" smtClean="0"/>
              <a:t>, correlation.</a:t>
            </a:r>
          </a:p>
          <a:p>
            <a:pPr lvl="1"/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58" y="3990876"/>
            <a:ext cx="5357930" cy="27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Multi-variate pattern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Group-level statistics</a:t>
            </a:r>
          </a:p>
          <a:p>
            <a:pPr lvl="1"/>
            <a:r>
              <a:rPr kumimoji="1" lang="en-US" altLang="zh-TW" dirty="0" smtClean="0"/>
              <a:t>Searchlight: transform multivariate statistic to z value</a:t>
            </a:r>
          </a:p>
          <a:p>
            <a:pPr lvl="2"/>
            <a:r>
              <a:rPr kumimoji="1" lang="en-US" altLang="zh-TW" dirty="0" smtClean="0"/>
              <a:t>Transform correlation coefficient to Z value (Fisher’s). </a:t>
            </a:r>
          </a:p>
          <a:p>
            <a:pPr lvl="2"/>
            <a:r>
              <a:rPr kumimoji="1" lang="en-US" altLang="zh-TW" dirty="0" smtClean="0"/>
              <a:t>Monte-Carlo permutation to estimate Z value.</a:t>
            </a:r>
          </a:p>
          <a:p>
            <a:pPr lvl="2"/>
            <a:r>
              <a:rPr kumimoji="1" lang="en-US" altLang="zh-TW" u="sng" dirty="0" smtClean="0"/>
              <a:t>Smooth after MVPA in subject level.</a:t>
            </a:r>
          </a:p>
          <a:p>
            <a:pPr lvl="1"/>
            <a:r>
              <a:rPr kumimoji="1" lang="en-US" altLang="zh-TW" dirty="0" smtClean="0"/>
              <a:t>ROI:</a:t>
            </a:r>
          </a:p>
          <a:p>
            <a:pPr lvl="2"/>
            <a:r>
              <a:rPr kumimoji="1" lang="en-US" altLang="zh-TW" dirty="0" smtClean="0"/>
              <a:t>Average across group.</a:t>
            </a:r>
          </a:p>
          <a:p>
            <a:pPr lvl="2"/>
            <a:r>
              <a:rPr kumimoji="1" lang="en-US" altLang="zh-TW" dirty="0" smtClean="0"/>
              <a:t>Mixed model.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catMVPA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6939" y="1526519"/>
            <a:ext cx="8698135" cy="4927180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 smtClean="0"/>
              <a:t>Preprocessing: keep fine-grained pattern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Feature selection</a:t>
            </a:r>
          </a:p>
          <a:p>
            <a:pPr lvl="1"/>
            <a:r>
              <a:rPr kumimoji="1" lang="en-US" altLang="zh-TW" dirty="0" smtClean="0"/>
              <a:t>FIR, HRF, GLM Modeling: do it yourself</a:t>
            </a:r>
          </a:p>
          <a:p>
            <a:pPr lvl="2"/>
            <a:r>
              <a:rPr kumimoji="1" lang="en-US" altLang="zh-TW" dirty="0" smtClean="0"/>
              <a:t>Create a structure array called “</a:t>
            </a:r>
            <a:r>
              <a:rPr kumimoji="1" lang="en-US" altLang="zh-TW" sz="1800" dirty="0" err="1" smtClean="0">
                <a:latin typeface="Menlo" charset="0"/>
                <a:ea typeface="Menlo" charset="0"/>
                <a:cs typeface="Menlo" charset="0"/>
              </a:rPr>
              <a:t>imgsample</a:t>
            </a:r>
            <a:r>
              <a:rPr kumimoji="1" lang="en-US" altLang="zh-TW" dirty="0" smtClean="0"/>
              <a:t>”</a:t>
            </a:r>
          </a:p>
          <a:p>
            <a:pPr lvl="1"/>
            <a:r>
              <a:rPr kumimoji="1" lang="en-US" altLang="zh-TW" dirty="0" smtClean="0"/>
              <a:t>Searchlight:</a:t>
            </a:r>
          </a:p>
          <a:p>
            <a:pPr lvl="2"/>
            <a:r>
              <a:rPr kumimoji="1" lang="en-US" altLang="zh-TW" sz="1600" dirty="0" err="1" smtClean="0">
                <a:latin typeface="Menlo" charset="0"/>
                <a:ea typeface="Menlo" charset="0"/>
                <a:cs typeface="Menlo" charset="0"/>
              </a:rPr>
              <a:t>Searchlight_Mat</a:t>
            </a:r>
            <a:r>
              <a:rPr kumimoji="1" lang="en-US" altLang="zh-TW" sz="16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kumimoji="1" lang="en-US" altLang="zh-TW" sz="1600" dirty="0" err="1" smtClean="0">
                <a:latin typeface="Menlo" charset="0"/>
                <a:ea typeface="Menlo" charset="0"/>
                <a:cs typeface="Menlo" charset="0"/>
              </a:rPr>
              <a:t>get_searchlight</a:t>
            </a:r>
            <a:r>
              <a:rPr kumimoji="1" lang="en-US" altLang="zh-TW" sz="1600" dirty="0" smtClean="0">
                <a:latin typeface="Menlo" charset="0"/>
                <a:ea typeface="Menlo" charset="0"/>
                <a:cs typeface="Menlo" charset="0"/>
              </a:rPr>
              <a:t>(radius, </a:t>
            </a:r>
            <a:r>
              <a:rPr kumimoji="1" lang="en-US" altLang="zh-TW" sz="1600" dirty="0" err="1" smtClean="0">
                <a:latin typeface="Menlo" charset="0"/>
                <a:ea typeface="Menlo" charset="0"/>
                <a:cs typeface="Menlo" charset="0"/>
              </a:rPr>
              <a:t>mask_file</a:t>
            </a:r>
            <a:r>
              <a:rPr kumimoji="1" lang="en-US" altLang="zh-TW" sz="16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600" dirty="0" err="1" smtClean="0">
                <a:latin typeface="Menlo" charset="0"/>
                <a:ea typeface="Menlo" charset="0"/>
                <a:cs typeface="Menlo" charset="0"/>
              </a:rPr>
              <a:t>imgsample</a:t>
            </a:r>
            <a:r>
              <a:rPr kumimoji="1" lang="en-US" altLang="zh-TW" sz="16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kumimoji="1" lang="en-US" altLang="zh-TW" dirty="0" smtClean="0">
                <a:ea typeface="Monaco" charset="0"/>
                <a:cs typeface="Monaco" charset="0"/>
              </a:rPr>
              <a:t>Decoding method</a:t>
            </a:r>
          </a:p>
          <a:p>
            <a:pPr lvl="1"/>
            <a:r>
              <a:rPr kumimoji="1" lang="en-US" altLang="zh-TW" dirty="0" smtClean="0">
                <a:ea typeface="Monaco" charset="0"/>
                <a:cs typeface="Monaco" charset="0"/>
              </a:rPr>
              <a:t>ML:</a:t>
            </a:r>
          </a:p>
          <a:p>
            <a:pPr lvl="2"/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i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mgsample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get_image_zscore_mat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Searchlight_Mat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imgsample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2"/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[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img_corr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img_acc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] = 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MVPA_nfoldcrossval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imgsample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Searchlight_Mat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svmcost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1"/>
            <a:r>
              <a:rPr kumimoji="1" lang="en-US" altLang="zh-TW" dirty="0" smtClean="0">
                <a:ea typeface="Monaco" charset="0"/>
                <a:cs typeface="Monaco" charset="0"/>
              </a:rPr>
              <a:t>RSA</a:t>
            </a:r>
            <a:r>
              <a:rPr kumimoji="1" lang="en-US" altLang="zh-TW" dirty="0">
                <a:ea typeface="Monaco" charset="0"/>
                <a:cs typeface="Monaco" charset="0"/>
              </a:rPr>
              <a:t>: </a:t>
            </a:r>
            <a:endParaRPr kumimoji="1" lang="en-US" altLang="zh-TW" dirty="0" smtClean="0">
              <a:ea typeface="Monaco" charset="0"/>
              <a:cs typeface="Monaco" charset="0"/>
            </a:endParaRPr>
          </a:p>
          <a:p>
            <a:pPr lvl="2"/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dsm_mat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get_rdm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imgsample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Searchlight_Mat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corr_measure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2"/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dsm_glm_b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=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MVPA_dsm_glmfit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dsm_mat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dsm_target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2"/>
            <a:r>
              <a:rPr kumimoji="1" lang="en-US" altLang="zh-TW" sz="1500" dirty="0" smtClean="0">
                <a:ea typeface="Menlo" charset="0"/>
                <a:cs typeface="Menlo" charset="0"/>
              </a:rPr>
              <a:t>Others methods also provided: </a:t>
            </a:r>
            <a:r>
              <a:rPr kumimoji="1" lang="en-US" altLang="zh-TW" sz="1500" dirty="0" err="1" smtClean="0">
                <a:ea typeface="Menlo" charset="0"/>
                <a:cs typeface="Menlo" charset="0"/>
              </a:rPr>
              <a:t>correaltion</a:t>
            </a:r>
            <a:r>
              <a:rPr kumimoji="1" lang="en-US" altLang="zh-TW" sz="1500" dirty="0" smtClean="0">
                <a:ea typeface="Menlo" charset="0"/>
                <a:cs typeface="Menlo" charset="0"/>
              </a:rPr>
              <a:t> and </a:t>
            </a:r>
            <a:r>
              <a:rPr kumimoji="1" lang="en-US" altLang="zh-TW" sz="1500" dirty="0" err="1" smtClean="0">
                <a:ea typeface="Menlo" charset="0"/>
                <a:cs typeface="Menlo" charset="0"/>
              </a:rPr>
              <a:t>fiser’s</a:t>
            </a:r>
            <a:r>
              <a:rPr kumimoji="1" lang="en-US" altLang="zh-TW" sz="1500" dirty="0" smtClean="0">
                <a:ea typeface="Menlo" charset="0"/>
                <a:cs typeface="Menlo" charset="0"/>
              </a:rPr>
              <a:t> </a:t>
            </a:r>
            <a:r>
              <a:rPr kumimoji="1" lang="en-US" altLang="zh-TW" sz="1500" smtClean="0">
                <a:ea typeface="Menlo" charset="0"/>
                <a:cs typeface="Menlo" charset="0"/>
              </a:rPr>
              <a:t>Z transformation, </a:t>
            </a:r>
            <a:r>
              <a:rPr kumimoji="1" lang="en-US" altLang="zh-TW" sz="1500" dirty="0" smtClean="0">
                <a:ea typeface="Menlo" charset="0"/>
                <a:cs typeface="Menlo" charset="0"/>
              </a:rPr>
              <a:t>Monte-Carlo permutation</a:t>
            </a:r>
          </a:p>
          <a:p>
            <a:r>
              <a:rPr kumimoji="1" lang="en-US" altLang="zh-TW" dirty="0" smtClean="0">
                <a:ea typeface="Monaco" charset="0"/>
                <a:cs typeface="Monaco" charset="0"/>
              </a:rPr>
              <a:t>Group-level</a:t>
            </a:r>
          </a:p>
          <a:p>
            <a:pPr lvl="1"/>
            <a:r>
              <a:rPr kumimoji="1" lang="en-US" altLang="zh-TW" dirty="0" smtClean="0">
                <a:ea typeface="Monaco" charset="0"/>
                <a:cs typeface="Monaco" charset="0"/>
              </a:rPr>
              <a:t>Resample to 3d</a:t>
            </a:r>
          </a:p>
          <a:p>
            <a:pPr lvl="2"/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dsmimg_vol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 = dsm_resampleto3dvol(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imgsample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dsm_glm_b</a:t>
            </a:r>
            <a:r>
              <a:rPr kumimoji="1" lang="en-US" altLang="zh-TW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>
                <a:latin typeface="Menlo" charset="0"/>
                <a:ea typeface="Menlo" charset="0"/>
                <a:cs typeface="Menlo" charset="0"/>
              </a:rPr>
              <a:t>Searchlight_Mat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lvl="1"/>
            <a:r>
              <a:rPr kumimoji="1" lang="en-US" altLang="zh-TW" dirty="0" smtClean="0">
                <a:ea typeface="Menlo" charset="0"/>
                <a:cs typeface="Menlo" charset="0"/>
              </a:rPr>
              <a:t>Smooth </a:t>
            </a:r>
          </a:p>
          <a:p>
            <a:pPr lvl="2"/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spm_smooth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inputfilename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kumimoji="1" lang="en-US" altLang="zh-TW" sz="1500" dirty="0" err="1" smtClean="0">
                <a:latin typeface="Menlo" charset="0"/>
                <a:ea typeface="Menlo" charset="0"/>
                <a:cs typeface="Menlo" charset="0"/>
              </a:rPr>
              <a:t>outputfilename</a:t>
            </a:r>
            <a:r>
              <a:rPr kumimoji="1" lang="en-US" altLang="zh-TW" sz="1500" dirty="0" smtClean="0">
                <a:latin typeface="Menlo" charset="0"/>
                <a:ea typeface="Menlo" charset="0"/>
                <a:cs typeface="Menlo" charset="0"/>
              </a:rPr>
              <a:t>, FWHM)</a:t>
            </a:r>
          </a:p>
          <a:p>
            <a:pPr lvl="1"/>
            <a:endParaRPr kumimoji="1" lang="zh-TW" altLang="en-US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69" y="365126"/>
            <a:ext cx="2258134" cy="22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Group-level statistics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SPM build-in Second-level analysis</a:t>
            </a:r>
          </a:p>
          <a:p>
            <a:r>
              <a:rPr kumimoji="1" lang="en-US" altLang="zh-TW" dirty="0" err="1" smtClean="0"/>
              <a:t>SnPM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7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364</Words>
  <Application>Microsoft Macintosh PowerPoint</Application>
  <PresentationFormat>如螢幕大小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Menlo</vt:lpstr>
      <vt:lpstr>Monaco</vt:lpstr>
      <vt:lpstr>新細明體</vt:lpstr>
      <vt:lpstr>Arial</vt:lpstr>
      <vt:lpstr>Office 佈景主題</vt:lpstr>
      <vt:lpstr>Multivariate  Pattern Analysis  (MVPA)</vt:lpstr>
      <vt:lpstr>Univariate versus Multivariate </vt:lpstr>
      <vt:lpstr>Multi-variate pattern analysis</vt:lpstr>
      <vt:lpstr>Multi-variate pattern analysis</vt:lpstr>
      <vt:lpstr>Multi-variate pattern analysis</vt:lpstr>
      <vt:lpstr>Multi-variate pattern analysis</vt:lpstr>
      <vt:lpstr>catMVPA</vt:lpstr>
      <vt:lpstr>Group-level statistics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Yu-Shiang</dc:creator>
  <cp:lastModifiedBy>Yu-Shiang</cp:lastModifiedBy>
  <cp:revision>10</cp:revision>
  <dcterms:created xsi:type="dcterms:W3CDTF">2016-10-25T09:52:44Z</dcterms:created>
  <dcterms:modified xsi:type="dcterms:W3CDTF">2016-10-25T11:07:40Z</dcterms:modified>
</cp:coreProperties>
</file>