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sldIdLst>
    <p:sldId id="256" r:id="rId2"/>
    <p:sldId id="257" r:id="rId3"/>
    <p:sldId id="258" r:id="rId4"/>
    <p:sldId id="260" r:id="rId5"/>
    <p:sldId id="261" r:id="rId6"/>
    <p:sldId id="262" r:id="rId7"/>
    <p:sldId id="274" r:id="rId8"/>
    <p:sldId id="263" r:id="rId9"/>
    <p:sldId id="280" r:id="rId10"/>
    <p:sldId id="271" r:id="rId11"/>
    <p:sldId id="272" r:id="rId12"/>
    <p:sldId id="273" r:id="rId13"/>
    <p:sldId id="276" r:id="rId14"/>
    <p:sldId id="277" r:id="rId15"/>
    <p:sldId id="264" r:id="rId16"/>
    <p:sldId id="269" r:id="rId17"/>
    <p:sldId id="267" r:id="rId18"/>
    <p:sldId id="266" r:id="rId19"/>
    <p:sldId id="265" r:id="rId20"/>
    <p:sldId id="278" r:id="rId21"/>
    <p:sldId id="279" r:id="rId22"/>
    <p:sldId id="25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46" d="100"/>
          <a:sy n="46" d="100"/>
        </p:scale>
        <p:origin x="1170" y="4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svg"/></Relationships>
</file>

<file path=ppt/diagrams/_rels/data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4.png"/><Relationship Id="rId7" Type="http://schemas.openxmlformats.org/officeDocument/2006/relationships/image" Target="../media/image10.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7.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10.png"/><Relationship Id="rId7"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1.svg"/></Relationships>
</file>

<file path=ppt/diagrams/_rels/drawing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0DD4EF-0497-46D5-95AA-3F3119A26219}"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3E4BD012-2F6F-4D71-B594-A035177F8F72}">
      <dgm:prSet/>
      <dgm:spPr/>
      <dgm:t>
        <a:bodyPr/>
        <a:lstStyle/>
        <a:p>
          <a:r>
            <a:rPr lang="en-US" b="1" i="0" baseline="0"/>
            <a:t>Denver weather is highly variable and impacts daily life and planning</a:t>
          </a:r>
          <a:br>
            <a:rPr lang="en-US" b="0" i="0" baseline="0"/>
          </a:br>
          <a:r>
            <a:rPr lang="en-US" b="0" i="0" baseline="0"/>
            <a:t>Rapid shifts in temperature, sudden snowfall, and seasonal monsoons make it difficult for residents, businesses, and city planners to prepare effectively.</a:t>
          </a:r>
          <a:endParaRPr lang="en-US"/>
        </a:p>
      </dgm:t>
    </dgm:pt>
    <dgm:pt modelId="{72E49C60-4CC9-4EDE-B951-3DBFD30DBC15}" type="parTrans" cxnId="{53A7C34B-7C74-458F-8E88-97428E3AF7B9}">
      <dgm:prSet/>
      <dgm:spPr/>
      <dgm:t>
        <a:bodyPr/>
        <a:lstStyle/>
        <a:p>
          <a:endParaRPr lang="en-US"/>
        </a:p>
      </dgm:t>
    </dgm:pt>
    <dgm:pt modelId="{48622C0C-AD79-4915-985F-4ADB088E920B}" type="sibTrans" cxnId="{53A7C34B-7C74-458F-8E88-97428E3AF7B9}">
      <dgm:prSet/>
      <dgm:spPr/>
      <dgm:t>
        <a:bodyPr/>
        <a:lstStyle/>
        <a:p>
          <a:endParaRPr lang="en-US"/>
        </a:p>
      </dgm:t>
    </dgm:pt>
    <dgm:pt modelId="{0042DAE8-2420-433A-9BB4-45D5EB1EB9A6}">
      <dgm:prSet/>
      <dgm:spPr/>
      <dgm:t>
        <a:bodyPr/>
        <a:lstStyle/>
        <a:p>
          <a:r>
            <a:rPr lang="en-US" b="1" i="0" baseline="0"/>
            <a:t>Goal: Predict seasonal temperature and precipitation for localized decision support</a:t>
          </a:r>
          <a:br>
            <a:rPr lang="en-US" b="0" i="0" baseline="0"/>
          </a:br>
          <a:r>
            <a:rPr lang="en-US" b="0" i="0" baseline="0"/>
            <a:t>Provide actionable insights for inventory management, event planning, emergency preparedness, and infrastructure maintenance.</a:t>
          </a:r>
          <a:endParaRPr lang="en-US"/>
        </a:p>
      </dgm:t>
    </dgm:pt>
    <dgm:pt modelId="{7EEF17CA-0FB1-450F-AD27-0A7E94A03B27}" type="parTrans" cxnId="{41F74185-C236-46B1-9CC3-DC8B09FC8AD2}">
      <dgm:prSet/>
      <dgm:spPr/>
      <dgm:t>
        <a:bodyPr/>
        <a:lstStyle/>
        <a:p>
          <a:endParaRPr lang="en-US"/>
        </a:p>
      </dgm:t>
    </dgm:pt>
    <dgm:pt modelId="{778A73BD-EF28-4BAA-AB1B-0564E626F06D}" type="sibTrans" cxnId="{41F74185-C236-46B1-9CC3-DC8B09FC8AD2}">
      <dgm:prSet/>
      <dgm:spPr/>
      <dgm:t>
        <a:bodyPr/>
        <a:lstStyle/>
        <a:p>
          <a:endParaRPr lang="en-US"/>
        </a:p>
      </dgm:t>
    </dgm:pt>
    <dgm:pt modelId="{426845C5-9808-4387-8056-602545E341FF}">
      <dgm:prSet/>
      <dgm:spPr/>
      <dgm:t>
        <a:bodyPr/>
        <a:lstStyle/>
        <a:p>
          <a:r>
            <a:rPr lang="en-US" b="1" i="0" baseline="0"/>
            <a:t>Why it matters:</a:t>
          </a:r>
          <a:br>
            <a:rPr lang="en-US" b="0" i="0" baseline="0"/>
          </a:br>
          <a:r>
            <a:rPr lang="en-US" b="0" i="0" baseline="0"/>
            <a:t>More accurate seasonal forecasts can help reduce supply chain disruptions, minimize weather-related losses, and improve public safety outcomes in the Denver metro area.</a:t>
          </a:r>
          <a:endParaRPr lang="en-US"/>
        </a:p>
      </dgm:t>
    </dgm:pt>
    <dgm:pt modelId="{9FD1B6D3-D8F7-487F-A397-793E24291C5C}" type="parTrans" cxnId="{23FA9506-8224-4A8F-80AB-7662AB54FF3E}">
      <dgm:prSet/>
      <dgm:spPr/>
      <dgm:t>
        <a:bodyPr/>
        <a:lstStyle/>
        <a:p>
          <a:endParaRPr lang="en-US"/>
        </a:p>
      </dgm:t>
    </dgm:pt>
    <dgm:pt modelId="{E8CC5AE2-7129-4FA9-9432-D82021F3A935}" type="sibTrans" cxnId="{23FA9506-8224-4A8F-80AB-7662AB54FF3E}">
      <dgm:prSet/>
      <dgm:spPr/>
      <dgm:t>
        <a:bodyPr/>
        <a:lstStyle/>
        <a:p>
          <a:endParaRPr lang="en-US"/>
        </a:p>
      </dgm:t>
    </dgm:pt>
    <dgm:pt modelId="{A877D0CA-8BD4-493B-AF8A-7804BA07AB52}" type="pres">
      <dgm:prSet presAssocID="{3F0DD4EF-0497-46D5-95AA-3F3119A26219}" presName="outerComposite" presStyleCnt="0">
        <dgm:presLayoutVars>
          <dgm:chMax val="5"/>
          <dgm:dir/>
          <dgm:resizeHandles val="exact"/>
        </dgm:presLayoutVars>
      </dgm:prSet>
      <dgm:spPr/>
    </dgm:pt>
    <dgm:pt modelId="{770DD413-EDCB-4833-B350-E93CEA7EC070}" type="pres">
      <dgm:prSet presAssocID="{3F0DD4EF-0497-46D5-95AA-3F3119A26219}" presName="dummyMaxCanvas" presStyleCnt="0">
        <dgm:presLayoutVars/>
      </dgm:prSet>
      <dgm:spPr/>
    </dgm:pt>
    <dgm:pt modelId="{501494E1-C889-4253-9DF1-BC8673CF0A42}" type="pres">
      <dgm:prSet presAssocID="{3F0DD4EF-0497-46D5-95AA-3F3119A26219}" presName="ThreeNodes_1" presStyleLbl="node1" presStyleIdx="0" presStyleCnt="3">
        <dgm:presLayoutVars>
          <dgm:bulletEnabled val="1"/>
        </dgm:presLayoutVars>
      </dgm:prSet>
      <dgm:spPr/>
    </dgm:pt>
    <dgm:pt modelId="{310F5F4C-F904-456B-9149-6EF3642784DA}" type="pres">
      <dgm:prSet presAssocID="{3F0DD4EF-0497-46D5-95AA-3F3119A26219}" presName="ThreeNodes_2" presStyleLbl="node1" presStyleIdx="1" presStyleCnt="3">
        <dgm:presLayoutVars>
          <dgm:bulletEnabled val="1"/>
        </dgm:presLayoutVars>
      </dgm:prSet>
      <dgm:spPr/>
    </dgm:pt>
    <dgm:pt modelId="{BAE0DCFA-AE2E-4A5D-8B9D-1658C2C57E3D}" type="pres">
      <dgm:prSet presAssocID="{3F0DD4EF-0497-46D5-95AA-3F3119A26219}" presName="ThreeNodes_3" presStyleLbl="node1" presStyleIdx="2" presStyleCnt="3">
        <dgm:presLayoutVars>
          <dgm:bulletEnabled val="1"/>
        </dgm:presLayoutVars>
      </dgm:prSet>
      <dgm:spPr/>
    </dgm:pt>
    <dgm:pt modelId="{10BF71EE-51BB-439D-9879-AB658F20E006}" type="pres">
      <dgm:prSet presAssocID="{3F0DD4EF-0497-46D5-95AA-3F3119A26219}" presName="ThreeConn_1-2" presStyleLbl="fgAccFollowNode1" presStyleIdx="0" presStyleCnt="2">
        <dgm:presLayoutVars>
          <dgm:bulletEnabled val="1"/>
        </dgm:presLayoutVars>
      </dgm:prSet>
      <dgm:spPr/>
    </dgm:pt>
    <dgm:pt modelId="{E0CA8808-8768-4AC1-B737-EB9302F5D574}" type="pres">
      <dgm:prSet presAssocID="{3F0DD4EF-0497-46D5-95AA-3F3119A26219}" presName="ThreeConn_2-3" presStyleLbl="fgAccFollowNode1" presStyleIdx="1" presStyleCnt="2">
        <dgm:presLayoutVars>
          <dgm:bulletEnabled val="1"/>
        </dgm:presLayoutVars>
      </dgm:prSet>
      <dgm:spPr/>
    </dgm:pt>
    <dgm:pt modelId="{2A70BBA9-826F-4FC0-8243-B36F210508C7}" type="pres">
      <dgm:prSet presAssocID="{3F0DD4EF-0497-46D5-95AA-3F3119A26219}" presName="ThreeNodes_1_text" presStyleLbl="node1" presStyleIdx="2" presStyleCnt="3">
        <dgm:presLayoutVars>
          <dgm:bulletEnabled val="1"/>
        </dgm:presLayoutVars>
      </dgm:prSet>
      <dgm:spPr/>
    </dgm:pt>
    <dgm:pt modelId="{905EB01C-6FE1-4C05-AFD6-A09C8DB80C6C}" type="pres">
      <dgm:prSet presAssocID="{3F0DD4EF-0497-46D5-95AA-3F3119A26219}" presName="ThreeNodes_2_text" presStyleLbl="node1" presStyleIdx="2" presStyleCnt="3">
        <dgm:presLayoutVars>
          <dgm:bulletEnabled val="1"/>
        </dgm:presLayoutVars>
      </dgm:prSet>
      <dgm:spPr/>
    </dgm:pt>
    <dgm:pt modelId="{4EF44418-D547-4F41-B5DD-9B4690873D69}" type="pres">
      <dgm:prSet presAssocID="{3F0DD4EF-0497-46D5-95AA-3F3119A26219}" presName="ThreeNodes_3_text" presStyleLbl="node1" presStyleIdx="2" presStyleCnt="3">
        <dgm:presLayoutVars>
          <dgm:bulletEnabled val="1"/>
        </dgm:presLayoutVars>
      </dgm:prSet>
      <dgm:spPr/>
    </dgm:pt>
  </dgm:ptLst>
  <dgm:cxnLst>
    <dgm:cxn modelId="{23FA9506-8224-4A8F-80AB-7662AB54FF3E}" srcId="{3F0DD4EF-0497-46D5-95AA-3F3119A26219}" destId="{426845C5-9808-4387-8056-602545E341FF}" srcOrd="2" destOrd="0" parTransId="{9FD1B6D3-D8F7-487F-A397-793E24291C5C}" sibTransId="{E8CC5AE2-7129-4FA9-9432-D82021F3A935}"/>
    <dgm:cxn modelId="{E6F0D41B-00F4-4D7A-BBA6-D659E1171E58}" type="presOf" srcId="{426845C5-9808-4387-8056-602545E341FF}" destId="{BAE0DCFA-AE2E-4A5D-8B9D-1658C2C57E3D}" srcOrd="0" destOrd="0" presId="urn:microsoft.com/office/officeart/2005/8/layout/vProcess5"/>
    <dgm:cxn modelId="{53A7C34B-7C74-458F-8E88-97428E3AF7B9}" srcId="{3F0DD4EF-0497-46D5-95AA-3F3119A26219}" destId="{3E4BD012-2F6F-4D71-B594-A035177F8F72}" srcOrd="0" destOrd="0" parTransId="{72E49C60-4CC9-4EDE-B951-3DBFD30DBC15}" sibTransId="{48622C0C-AD79-4915-985F-4ADB088E920B}"/>
    <dgm:cxn modelId="{41F74185-C236-46B1-9CC3-DC8B09FC8AD2}" srcId="{3F0DD4EF-0497-46D5-95AA-3F3119A26219}" destId="{0042DAE8-2420-433A-9BB4-45D5EB1EB9A6}" srcOrd="1" destOrd="0" parTransId="{7EEF17CA-0FB1-450F-AD27-0A7E94A03B27}" sibTransId="{778A73BD-EF28-4BAA-AB1B-0564E626F06D}"/>
    <dgm:cxn modelId="{822DC39D-31EF-4138-8C3F-2A3DE513F359}" type="presOf" srcId="{3E4BD012-2F6F-4D71-B594-A035177F8F72}" destId="{501494E1-C889-4253-9DF1-BC8673CF0A42}" srcOrd="0" destOrd="0" presId="urn:microsoft.com/office/officeart/2005/8/layout/vProcess5"/>
    <dgm:cxn modelId="{095E549F-1392-4D0F-8F8C-D3E2E4D45963}" type="presOf" srcId="{3E4BD012-2F6F-4D71-B594-A035177F8F72}" destId="{2A70BBA9-826F-4FC0-8243-B36F210508C7}" srcOrd="1" destOrd="0" presId="urn:microsoft.com/office/officeart/2005/8/layout/vProcess5"/>
    <dgm:cxn modelId="{02807FA4-6603-4C08-8909-7E5F825B8FB5}" type="presOf" srcId="{3F0DD4EF-0497-46D5-95AA-3F3119A26219}" destId="{A877D0CA-8BD4-493B-AF8A-7804BA07AB52}" srcOrd="0" destOrd="0" presId="urn:microsoft.com/office/officeart/2005/8/layout/vProcess5"/>
    <dgm:cxn modelId="{D5378FB5-47FF-4E71-A91F-BE8A767AF488}" type="presOf" srcId="{426845C5-9808-4387-8056-602545E341FF}" destId="{4EF44418-D547-4F41-B5DD-9B4690873D69}" srcOrd="1" destOrd="0" presId="urn:microsoft.com/office/officeart/2005/8/layout/vProcess5"/>
    <dgm:cxn modelId="{6A1C97BB-0CA9-499F-A91F-9789F9DE7C71}" type="presOf" srcId="{0042DAE8-2420-433A-9BB4-45D5EB1EB9A6}" destId="{310F5F4C-F904-456B-9149-6EF3642784DA}" srcOrd="0" destOrd="0" presId="urn:microsoft.com/office/officeart/2005/8/layout/vProcess5"/>
    <dgm:cxn modelId="{A9F090DB-F812-468E-9FD2-895550C29221}" type="presOf" srcId="{0042DAE8-2420-433A-9BB4-45D5EB1EB9A6}" destId="{905EB01C-6FE1-4C05-AFD6-A09C8DB80C6C}" srcOrd="1" destOrd="0" presId="urn:microsoft.com/office/officeart/2005/8/layout/vProcess5"/>
    <dgm:cxn modelId="{E34AAAE0-D2B5-4FB3-91CD-7FED64AEFB76}" type="presOf" srcId="{48622C0C-AD79-4915-985F-4ADB088E920B}" destId="{10BF71EE-51BB-439D-9879-AB658F20E006}" srcOrd="0" destOrd="0" presId="urn:microsoft.com/office/officeart/2005/8/layout/vProcess5"/>
    <dgm:cxn modelId="{7101BEE3-ECD8-4AF7-91C2-A14F803E304D}" type="presOf" srcId="{778A73BD-EF28-4BAA-AB1B-0564E626F06D}" destId="{E0CA8808-8768-4AC1-B737-EB9302F5D574}" srcOrd="0" destOrd="0" presId="urn:microsoft.com/office/officeart/2005/8/layout/vProcess5"/>
    <dgm:cxn modelId="{3F18ECF7-0FD5-405C-871A-D340428FFB15}" type="presParOf" srcId="{A877D0CA-8BD4-493B-AF8A-7804BA07AB52}" destId="{770DD413-EDCB-4833-B350-E93CEA7EC070}" srcOrd="0" destOrd="0" presId="urn:microsoft.com/office/officeart/2005/8/layout/vProcess5"/>
    <dgm:cxn modelId="{1776F19E-331F-4740-8C92-01104A8A9463}" type="presParOf" srcId="{A877D0CA-8BD4-493B-AF8A-7804BA07AB52}" destId="{501494E1-C889-4253-9DF1-BC8673CF0A42}" srcOrd="1" destOrd="0" presId="urn:microsoft.com/office/officeart/2005/8/layout/vProcess5"/>
    <dgm:cxn modelId="{E8336309-37A8-41BC-8AE2-DCC46E936907}" type="presParOf" srcId="{A877D0CA-8BD4-493B-AF8A-7804BA07AB52}" destId="{310F5F4C-F904-456B-9149-6EF3642784DA}" srcOrd="2" destOrd="0" presId="urn:microsoft.com/office/officeart/2005/8/layout/vProcess5"/>
    <dgm:cxn modelId="{812E43B9-4C7F-4C6A-BCCE-FFEF9ED1F392}" type="presParOf" srcId="{A877D0CA-8BD4-493B-AF8A-7804BA07AB52}" destId="{BAE0DCFA-AE2E-4A5D-8B9D-1658C2C57E3D}" srcOrd="3" destOrd="0" presId="urn:microsoft.com/office/officeart/2005/8/layout/vProcess5"/>
    <dgm:cxn modelId="{BEF21B1D-1CF0-4AF0-8CF4-0FA1FD4B32F0}" type="presParOf" srcId="{A877D0CA-8BD4-493B-AF8A-7804BA07AB52}" destId="{10BF71EE-51BB-439D-9879-AB658F20E006}" srcOrd="4" destOrd="0" presId="urn:microsoft.com/office/officeart/2005/8/layout/vProcess5"/>
    <dgm:cxn modelId="{9160EA06-772D-454B-913B-52B69B5DDF4C}" type="presParOf" srcId="{A877D0CA-8BD4-493B-AF8A-7804BA07AB52}" destId="{E0CA8808-8768-4AC1-B737-EB9302F5D574}" srcOrd="5" destOrd="0" presId="urn:microsoft.com/office/officeart/2005/8/layout/vProcess5"/>
    <dgm:cxn modelId="{A5F8BDCC-781B-47B6-BA69-4035FBE3B9CD}" type="presParOf" srcId="{A877D0CA-8BD4-493B-AF8A-7804BA07AB52}" destId="{2A70BBA9-826F-4FC0-8243-B36F210508C7}" srcOrd="6" destOrd="0" presId="urn:microsoft.com/office/officeart/2005/8/layout/vProcess5"/>
    <dgm:cxn modelId="{6FF92FA6-7BBF-48DB-A2FD-8278429A9225}" type="presParOf" srcId="{A877D0CA-8BD4-493B-AF8A-7804BA07AB52}" destId="{905EB01C-6FE1-4C05-AFD6-A09C8DB80C6C}" srcOrd="7" destOrd="0" presId="urn:microsoft.com/office/officeart/2005/8/layout/vProcess5"/>
    <dgm:cxn modelId="{D6D3213F-239A-4CB0-B8AB-043ACC7D5A9A}" type="presParOf" srcId="{A877D0CA-8BD4-493B-AF8A-7804BA07AB52}" destId="{4EF44418-D547-4F41-B5DD-9B4690873D69}"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37633E-18EE-4B0A-B6D5-CACBB363AAD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61A66A-4612-43A1-B891-3903BD457972}">
      <dgm:prSet/>
      <dgm:spPr/>
      <dgm:t>
        <a:bodyPr/>
        <a:lstStyle/>
        <a:p>
          <a:r>
            <a:rPr lang="en-US" b="1" i="0" baseline="0"/>
            <a:t>Weather forecasting evolved from pattern recognition to machine learning models</a:t>
          </a:r>
          <a:br>
            <a:rPr lang="en-US" b="0" i="0" baseline="0"/>
          </a:br>
          <a:r>
            <a:rPr lang="en-US" b="0" i="0" baseline="0"/>
            <a:t>Early forecasts relied on manual observation. Today, models like ARIMA, Prophet, and Random Forest leverage decades of data to identify complex trends.</a:t>
          </a:r>
          <a:endParaRPr lang="en-US"/>
        </a:p>
      </dgm:t>
    </dgm:pt>
    <dgm:pt modelId="{0E16B829-AF01-44B4-867C-13F91A67E8C8}" type="parTrans" cxnId="{8373FA88-D458-42E0-8E70-B181CD06DCA8}">
      <dgm:prSet/>
      <dgm:spPr/>
      <dgm:t>
        <a:bodyPr/>
        <a:lstStyle/>
        <a:p>
          <a:endParaRPr lang="en-US"/>
        </a:p>
      </dgm:t>
    </dgm:pt>
    <dgm:pt modelId="{96B2B0E7-49D4-42C2-B591-697970CDAC58}" type="sibTrans" cxnId="{8373FA88-D458-42E0-8E70-B181CD06DCA8}">
      <dgm:prSet/>
      <dgm:spPr/>
      <dgm:t>
        <a:bodyPr/>
        <a:lstStyle/>
        <a:p>
          <a:endParaRPr lang="en-US"/>
        </a:p>
      </dgm:t>
    </dgm:pt>
    <dgm:pt modelId="{749D4D36-598F-4718-B644-F585C005AA58}">
      <dgm:prSet/>
      <dgm:spPr/>
      <dgm:t>
        <a:bodyPr/>
        <a:lstStyle/>
        <a:p>
          <a:r>
            <a:rPr lang="en-US" b="1" i="0" baseline="0"/>
            <a:t>NOAA and other agencies offer decades of weather records</a:t>
          </a:r>
          <a:br>
            <a:rPr lang="en-US" b="0" i="0" baseline="0"/>
          </a:br>
          <a:r>
            <a:rPr lang="en-US" b="0" i="0" baseline="0"/>
            <a:t>Public datasets from NOAA, Kaggle, and Open-Meteo support detailed modeling of temperature, precipitation, humidity, and wind over time.</a:t>
          </a:r>
          <a:endParaRPr lang="en-US"/>
        </a:p>
      </dgm:t>
    </dgm:pt>
    <dgm:pt modelId="{5BFBE599-F51F-49B6-9776-36BA6EE5E749}" type="parTrans" cxnId="{C51FABD3-81EA-40B7-B4F2-DA232C2FA526}">
      <dgm:prSet/>
      <dgm:spPr/>
      <dgm:t>
        <a:bodyPr/>
        <a:lstStyle/>
        <a:p>
          <a:endParaRPr lang="en-US"/>
        </a:p>
      </dgm:t>
    </dgm:pt>
    <dgm:pt modelId="{F83A522E-D1BC-4E3E-A41B-8F508D381C87}" type="sibTrans" cxnId="{C51FABD3-81EA-40B7-B4F2-DA232C2FA526}">
      <dgm:prSet/>
      <dgm:spPr/>
      <dgm:t>
        <a:bodyPr/>
        <a:lstStyle/>
        <a:p>
          <a:endParaRPr lang="en-US"/>
        </a:p>
      </dgm:t>
    </dgm:pt>
    <dgm:pt modelId="{1FF16448-9CF9-424C-9CB5-75E61C259565}">
      <dgm:prSet/>
      <dgm:spPr/>
      <dgm:t>
        <a:bodyPr/>
        <a:lstStyle/>
        <a:p>
          <a:r>
            <a:rPr lang="en-US" b="1" i="0" baseline="0"/>
            <a:t>Denver’s microclimate adds forecasting complexity</a:t>
          </a:r>
          <a:br>
            <a:rPr lang="en-US" b="0" i="0" baseline="0"/>
          </a:br>
          <a:r>
            <a:rPr lang="en-US" b="0" i="0" baseline="0"/>
            <a:t>With influences from both the Rocky Mountains and plains, Denver experiences sharp weather changes that challenge regional-scale models.</a:t>
          </a:r>
          <a:endParaRPr lang="en-US"/>
        </a:p>
      </dgm:t>
    </dgm:pt>
    <dgm:pt modelId="{0455EACA-D406-493C-928F-C81A65200B42}" type="parTrans" cxnId="{263531CB-0F13-4E5F-8DDD-A6361F9B5FC0}">
      <dgm:prSet/>
      <dgm:spPr/>
      <dgm:t>
        <a:bodyPr/>
        <a:lstStyle/>
        <a:p>
          <a:endParaRPr lang="en-US"/>
        </a:p>
      </dgm:t>
    </dgm:pt>
    <dgm:pt modelId="{A330F0B1-4BC7-4C6F-939B-E653CBB1F6F8}" type="sibTrans" cxnId="{263531CB-0F13-4E5F-8DDD-A6361F9B5FC0}">
      <dgm:prSet/>
      <dgm:spPr/>
      <dgm:t>
        <a:bodyPr/>
        <a:lstStyle/>
        <a:p>
          <a:endParaRPr lang="en-US"/>
        </a:p>
      </dgm:t>
    </dgm:pt>
    <dgm:pt modelId="{0EA9C3C9-CC18-4875-B9D0-83461E6700B0}">
      <dgm:prSet/>
      <dgm:spPr/>
      <dgm:t>
        <a:bodyPr/>
        <a:lstStyle/>
        <a:p>
          <a:r>
            <a:rPr lang="en-US" b="1" i="0" baseline="0"/>
            <a:t>Modern forecasting emphasizes both accuracy and interpretability</a:t>
          </a:r>
          <a:br>
            <a:rPr lang="en-US" b="0" i="0" baseline="0"/>
          </a:br>
          <a:r>
            <a:rPr lang="en-US" b="0" i="0" baseline="0"/>
            <a:t>Tools like Prophet make it easier to communicate forecasts clearly while retaining flexibility in handling seasonality and missing data.</a:t>
          </a:r>
          <a:endParaRPr lang="en-US"/>
        </a:p>
      </dgm:t>
    </dgm:pt>
    <dgm:pt modelId="{D9EC00DF-449E-4DA8-BA74-D915C68C0996}" type="parTrans" cxnId="{1D65AA8E-2856-4DDC-84E3-1A0AA5B7ACF8}">
      <dgm:prSet/>
      <dgm:spPr/>
      <dgm:t>
        <a:bodyPr/>
        <a:lstStyle/>
        <a:p>
          <a:endParaRPr lang="en-US"/>
        </a:p>
      </dgm:t>
    </dgm:pt>
    <dgm:pt modelId="{6E4E5111-30E6-43B8-B646-4D893D16862F}" type="sibTrans" cxnId="{1D65AA8E-2856-4DDC-84E3-1A0AA5B7ACF8}">
      <dgm:prSet/>
      <dgm:spPr/>
      <dgm:t>
        <a:bodyPr/>
        <a:lstStyle/>
        <a:p>
          <a:endParaRPr lang="en-US"/>
        </a:p>
      </dgm:t>
    </dgm:pt>
    <dgm:pt modelId="{2596316C-4685-4636-B158-DEE9E75026E3}" type="pres">
      <dgm:prSet presAssocID="{0237633E-18EE-4B0A-B6D5-CACBB363AAD3}" presName="root" presStyleCnt="0">
        <dgm:presLayoutVars>
          <dgm:dir/>
          <dgm:resizeHandles val="exact"/>
        </dgm:presLayoutVars>
      </dgm:prSet>
      <dgm:spPr/>
    </dgm:pt>
    <dgm:pt modelId="{06AB0B80-0147-441D-A3A8-C48FBD3073B1}" type="pres">
      <dgm:prSet presAssocID="{0237633E-18EE-4B0A-B6D5-CACBB363AAD3}" presName="container" presStyleCnt="0">
        <dgm:presLayoutVars>
          <dgm:dir/>
          <dgm:resizeHandles val="exact"/>
        </dgm:presLayoutVars>
      </dgm:prSet>
      <dgm:spPr/>
    </dgm:pt>
    <dgm:pt modelId="{ED0D7BD6-0F10-41E9-9059-A40967642786}" type="pres">
      <dgm:prSet presAssocID="{DE61A66A-4612-43A1-B891-3903BD457972}" presName="compNode" presStyleCnt="0"/>
      <dgm:spPr/>
    </dgm:pt>
    <dgm:pt modelId="{AE167575-A275-4EB5-B343-2B88C9C56EED}" type="pres">
      <dgm:prSet presAssocID="{DE61A66A-4612-43A1-B891-3903BD457972}" presName="iconBgRect" presStyleLbl="bgShp" presStyleIdx="0" presStyleCnt="4"/>
      <dgm:spPr/>
    </dgm:pt>
    <dgm:pt modelId="{5EE86CB3-5F8B-4FBF-8406-07690EF0E29B}" type="pres">
      <dgm:prSet presAssocID="{DE61A66A-4612-43A1-B891-3903BD457972}"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9E7DC62B-E43A-4EDF-857A-E205FE5A76CA}" type="pres">
      <dgm:prSet presAssocID="{DE61A66A-4612-43A1-B891-3903BD457972}" presName="spaceRect" presStyleCnt="0"/>
      <dgm:spPr/>
    </dgm:pt>
    <dgm:pt modelId="{EA16CCB9-1BC0-471A-8ACE-BF94F5E21FE5}" type="pres">
      <dgm:prSet presAssocID="{DE61A66A-4612-43A1-B891-3903BD457972}" presName="textRect" presStyleLbl="revTx" presStyleIdx="0" presStyleCnt="4">
        <dgm:presLayoutVars>
          <dgm:chMax val="1"/>
          <dgm:chPref val="1"/>
        </dgm:presLayoutVars>
      </dgm:prSet>
      <dgm:spPr/>
    </dgm:pt>
    <dgm:pt modelId="{47C4F8EA-50AE-46C6-9C7B-5B6E0AFD16A9}" type="pres">
      <dgm:prSet presAssocID="{96B2B0E7-49D4-42C2-B591-697970CDAC58}" presName="sibTrans" presStyleLbl="sibTrans2D1" presStyleIdx="0" presStyleCnt="0"/>
      <dgm:spPr/>
    </dgm:pt>
    <dgm:pt modelId="{D5BF1AA1-2ACC-4D48-B1E7-4220897ED7D0}" type="pres">
      <dgm:prSet presAssocID="{749D4D36-598F-4718-B644-F585C005AA58}" presName="compNode" presStyleCnt="0"/>
      <dgm:spPr/>
    </dgm:pt>
    <dgm:pt modelId="{2DAB5329-4A0D-4D1B-8248-4725359D658C}" type="pres">
      <dgm:prSet presAssocID="{749D4D36-598F-4718-B644-F585C005AA58}" presName="iconBgRect" presStyleLbl="bgShp" presStyleIdx="1" presStyleCnt="4"/>
      <dgm:spPr/>
    </dgm:pt>
    <dgm:pt modelId="{A3FCADF3-8811-4182-A045-529F494B7D82}" type="pres">
      <dgm:prSet presAssocID="{749D4D36-598F-4718-B644-F585C005AA5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ECCFD174-D836-474C-A2C5-ACBF7CFCC81B}" type="pres">
      <dgm:prSet presAssocID="{749D4D36-598F-4718-B644-F585C005AA58}" presName="spaceRect" presStyleCnt="0"/>
      <dgm:spPr/>
    </dgm:pt>
    <dgm:pt modelId="{C7337B87-B087-4146-8476-249BA62B3A11}" type="pres">
      <dgm:prSet presAssocID="{749D4D36-598F-4718-B644-F585C005AA58}" presName="textRect" presStyleLbl="revTx" presStyleIdx="1" presStyleCnt="4">
        <dgm:presLayoutVars>
          <dgm:chMax val="1"/>
          <dgm:chPref val="1"/>
        </dgm:presLayoutVars>
      </dgm:prSet>
      <dgm:spPr/>
    </dgm:pt>
    <dgm:pt modelId="{3DACDC91-5882-423C-9F19-A7A712A160FC}" type="pres">
      <dgm:prSet presAssocID="{F83A522E-D1BC-4E3E-A41B-8F508D381C87}" presName="sibTrans" presStyleLbl="sibTrans2D1" presStyleIdx="0" presStyleCnt="0"/>
      <dgm:spPr/>
    </dgm:pt>
    <dgm:pt modelId="{8ADA4FBC-0C0D-44E0-A61A-D554056EF714}" type="pres">
      <dgm:prSet presAssocID="{1FF16448-9CF9-424C-9CB5-75E61C259565}" presName="compNode" presStyleCnt="0"/>
      <dgm:spPr/>
    </dgm:pt>
    <dgm:pt modelId="{6EC0656D-380A-49B1-B593-C0304F757778}" type="pres">
      <dgm:prSet presAssocID="{1FF16448-9CF9-424C-9CB5-75E61C259565}" presName="iconBgRect" presStyleLbl="bgShp" presStyleIdx="2" presStyleCnt="4"/>
      <dgm:spPr/>
    </dgm:pt>
    <dgm:pt modelId="{7D98A3BA-892F-46F9-ACF9-88348D7D463A}" type="pres">
      <dgm:prSet presAssocID="{1FF16448-9CF9-424C-9CB5-75E61C25956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untains"/>
        </a:ext>
      </dgm:extLst>
    </dgm:pt>
    <dgm:pt modelId="{2B494519-4150-4FF1-A18F-292FCB0A5FBC}" type="pres">
      <dgm:prSet presAssocID="{1FF16448-9CF9-424C-9CB5-75E61C259565}" presName="spaceRect" presStyleCnt="0"/>
      <dgm:spPr/>
    </dgm:pt>
    <dgm:pt modelId="{7BC2182D-5F2F-4B42-BC54-8E3CA3545916}" type="pres">
      <dgm:prSet presAssocID="{1FF16448-9CF9-424C-9CB5-75E61C259565}" presName="textRect" presStyleLbl="revTx" presStyleIdx="2" presStyleCnt="4">
        <dgm:presLayoutVars>
          <dgm:chMax val="1"/>
          <dgm:chPref val="1"/>
        </dgm:presLayoutVars>
      </dgm:prSet>
      <dgm:spPr/>
    </dgm:pt>
    <dgm:pt modelId="{19F8BF91-0E4A-4B24-8BF5-72005894BD7D}" type="pres">
      <dgm:prSet presAssocID="{A330F0B1-4BC7-4C6F-939B-E653CBB1F6F8}" presName="sibTrans" presStyleLbl="sibTrans2D1" presStyleIdx="0" presStyleCnt="0"/>
      <dgm:spPr/>
    </dgm:pt>
    <dgm:pt modelId="{BAF1ECAB-8B2E-4C1A-8745-529867EEBD5A}" type="pres">
      <dgm:prSet presAssocID="{0EA9C3C9-CC18-4875-B9D0-83461E6700B0}" presName="compNode" presStyleCnt="0"/>
      <dgm:spPr/>
    </dgm:pt>
    <dgm:pt modelId="{23480549-E409-4010-9B5E-BFCB2F07E113}" type="pres">
      <dgm:prSet presAssocID="{0EA9C3C9-CC18-4875-B9D0-83461E6700B0}" presName="iconBgRect" presStyleLbl="bgShp" presStyleIdx="3" presStyleCnt="4"/>
      <dgm:spPr/>
    </dgm:pt>
    <dgm:pt modelId="{E028E433-768A-4A2B-9F38-1533EAAE42E2}" type="pres">
      <dgm:prSet presAssocID="{0EA9C3C9-CC18-4875-B9D0-83461E6700B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D4540C33-10F0-4FD4-B871-69E5AA6E0A90}" type="pres">
      <dgm:prSet presAssocID="{0EA9C3C9-CC18-4875-B9D0-83461E6700B0}" presName="spaceRect" presStyleCnt="0"/>
      <dgm:spPr/>
    </dgm:pt>
    <dgm:pt modelId="{1CC8B2B4-031E-42E6-A9CD-E5A2E0AF9BCC}" type="pres">
      <dgm:prSet presAssocID="{0EA9C3C9-CC18-4875-B9D0-83461E6700B0}" presName="textRect" presStyleLbl="revTx" presStyleIdx="3" presStyleCnt="4">
        <dgm:presLayoutVars>
          <dgm:chMax val="1"/>
          <dgm:chPref val="1"/>
        </dgm:presLayoutVars>
      </dgm:prSet>
      <dgm:spPr/>
    </dgm:pt>
  </dgm:ptLst>
  <dgm:cxnLst>
    <dgm:cxn modelId="{929B4B10-19CE-4D76-8982-8AFA0F044ABA}" type="presOf" srcId="{749D4D36-598F-4718-B644-F585C005AA58}" destId="{C7337B87-B087-4146-8476-249BA62B3A11}" srcOrd="0" destOrd="0" presId="urn:microsoft.com/office/officeart/2018/2/layout/IconCircleList"/>
    <dgm:cxn modelId="{FE596563-4A05-4E5A-B934-FCDC64E47221}" type="presOf" srcId="{96B2B0E7-49D4-42C2-B591-697970CDAC58}" destId="{47C4F8EA-50AE-46C6-9C7B-5B6E0AFD16A9}" srcOrd="0" destOrd="0" presId="urn:microsoft.com/office/officeart/2018/2/layout/IconCircleList"/>
    <dgm:cxn modelId="{3D8C3A71-3577-45DE-9CD9-9C7D911CA1FA}" type="presOf" srcId="{A330F0B1-4BC7-4C6F-939B-E653CBB1F6F8}" destId="{19F8BF91-0E4A-4B24-8BF5-72005894BD7D}" srcOrd="0" destOrd="0" presId="urn:microsoft.com/office/officeart/2018/2/layout/IconCircleList"/>
    <dgm:cxn modelId="{C1FE5751-CB37-4557-AAB3-3277827EEC6D}" type="presOf" srcId="{DE61A66A-4612-43A1-B891-3903BD457972}" destId="{EA16CCB9-1BC0-471A-8ACE-BF94F5E21FE5}" srcOrd="0" destOrd="0" presId="urn:microsoft.com/office/officeart/2018/2/layout/IconCircleList"/>
    <dgm:cxn modelId="{FD12A486-CABD-4258-8B17-38F774282E2C}" type="presOf" srcId="{0EA9C3C9-CC18-4875-B9D0-83461E6700B0}" destId="{1CC8B2B4-031E-42E6-A9CD-E5A2E0AF9BCC}" srcOrd="0" destOrd="0" presId="urn:microsoft.com/office/officeart/2018/2/layout/IconCircleList"/>
    <dgm:cxn modelId="{8373FA88-D458-42E0-8E70-B181CD06DCA8}" srcId="{0237633E-18EE-4B0A-B6D5-CACBB363AAD3}" destId="{DE61A66A-4612-43A1-B891-3903BD457972}" srcOrd="0" destOrd="0" parTransId="{0E16B829-AF01-44B4-867C-13F91A67E8C8}" sibTransId="{96B2B0E7-49D4-42C2-B591-697970CDAC58}"/>
    <dgm:cxn modelId="{1D65AA8E-2856-4DDC-84E3-1A0AA5B7ACF8}" srcId="{0237633E-18EE-4B0A-B6D5-CACBB363AAD3}" destId="{0EA9C3C9-CC18-4875-B9D0-83461E6700B0}" srcOrd="3" destOrd="0" parTransId="{D9EC00DF-449E-4DA8-BA74-D915C68C0996}" sibTransId="{6E4E5111-30E6-43B8-B646-4D893D16862F}"/>
    <dgm:cxn modelId="{F7476FB1-8092-434C-80EC-5E12EDCD6CBF}" type="presOf" srcId="{1FF16448-9CF9-424C-9CB5-75E61C259565}" destId="{7BC2182D-5F2F-4B42-BC54-8E3CA3545916}" srcOrd="0" destOrd="0" presId="urn:microsoft.com/office/officeart/2018/2/layout/IconCircleList"/>
    <dgm:cxn modelId="{263531CB-0F13-4E5F-8DDD-A6361F9B5FC0}" srcId="{0237633E-18EE-4B0A-B6D5-CACBB363AAD3}" destId="{1FF16448-9CF9-424C-9CB5-75E61C259565}" srcOrd="2" destOrd="0" parTransId="{0455EACA-D406-493C-928F-C81A65200B42}" sibTransId="{A330F0B1-4BC7-4C6F-939B-E653CBB1F6F8}"/>
    <dgm:cxn modelId="{C51FABD3-81EA-40B7-B4F2-DA232C2FA526}" srcId="{0237633E-18EE-4B0A-B6D5-CACBB363AAD3}" destId="{749D4D36-598F-4718-B644-F585C005AA58}" srcOrd="1" destOrd="0" parTransId="{5BFBE599-F51F-49B6-9776-36BA6EE5E749}" sibTransId="{F83A522E-D1BC-4E3E-A41B-8F508D381C87}"/>
    <dgm:cxn modelId="{241406F2-A00C-4C2D-939A-64D8F7E29DD2}" type="presOf" srcId="{F83A522E-D1BC-4E3E-A41B-8F508D381C87}" destId="{3DACDC91-5882-423C-9F19-A7A712A160FC}" srcOrd="0" destOrd="0" presId="urn:microsoft.com/office/officeart/2018/2/layout/IconCircleList"/>
    <dgm:cxn modelId="{D50624FF-AB04-470E-B787-BF88BEC612FB}" type="presOf" srcId="{0237633E-18EE-4B0A-B6D5-CACBB363AAD3}" destId="{2596316C-4685-4636-B158-DEE9E75026E3}" srcOrd="0" destOrd="0" presId="urn:microsoft.com/office/officeart/2018/2/layout/IconCircleList"/>
    <dgm:cxn modelId="{CD87C07D-ABCA-48CC-BCAE-D6EFF4AB44C2}" type="presParOf" srcId="{2596316C-4685-4636-B158-DEE9E75026E3}" destId="{06AB0B80-0147-441D-A3A8-C48FBD3073B1}" srcOrd="0" destOrd="0" presId="urn:microsoft.com/office/officeart/2018/2/layout/IconCircleList"/>
    <dgm:cxn modelId="{CD0745D0-1EC2-4B97-84E1-B6D7676EC411}" type="presParOf" srcId="{06AB0B80-0147-441D-A3A8-C48FBD3073B1}" destId="{ED0D7BD6-0F10-41E9-9059-A40967642786}" srcOrd="0" destOrd="0" presId="urn:microsoft.com/office/officeart/2018/2/layout/IconCircleList"/>
    <dgm:cxn modelId="{A49B4E9F-73F9-4DC2-B9A4-21E62D8ECBB7}" type="presParOf" srcId="{ED0D7BD6-0F10-41E9-9059-A40967642786}" destId="{AE167575-A275-4EB5-B343-2B88C9C56EED}" srcOrd="0" destOrd="0" presId="urn:microsoft.com/office/officeart/2018/2/layout/IconCircleList"/>
    <dgm:cxn modelId="{9FD06440-6B99-473A-B795-5E05D9D338FA}" type="presParOf" srcId="{ED0D7BD6-0F10-41E9-9059-A40967642786}" destId="{5EE86CB3-5F8B-4FBF-8406-07690EF0E29B}" srcOrd="1" destOrd="0" presId="urn:microsoft.com/office/officeart/2018/2/layout/IconCircleList"/>
    <dgm:cxn modelId="{BE469123-07DD-41D2-AA20-4D871D77C5A4}" type="presParOf" srcId="{ED0D7BD6-0F10-41E9-9059-A40967642786}" destId="{9E7DC62B-E43A-4EDF-857A-E205FE5A76CA}" srcOrd="2" destOrd="0" presId="urn:microsoft.com/office/officeart/2018/2/layout/IconCircleList"/>
    <dgm:cxn modelId="{CFBB08AF-0756-4574-965C-FB76C3F49160}" type="presParOf" srcId="{ED0D7BD6-0F10-41E9-9059-A40967642786}" destId="{EA16CCB9-1BC0-471A-8ACE-BF94F5E21FE5}" srcOrd="3" destOrd="0" presId="urn:microsoft.com/office/officeart/2018/2/layout/IconCircleList"/>
    <dgm:cxn modelId="{04A5BA65-136D-4E20-95BF-3449A44FF2F1}" type="presParOf" srcId="{06AB0B80-0147-441D-A3A8-C48FBD3073B1}" destId="{47C4F8EA-50AE-46C6-9C7B-5B6E0AFD16A9}" srcOrd="1" destOrd="0" presId="urn:microsoft.com/office/officeart/2018/2/layout/IconCircleList"/>
    <dgm:cxn modelId="{F7EA3128-451A-4D72-B2A0-0B2375B94A7B}" type="presParOf" srcId="{06AB0B80-0147-441D-A3A8-C48FBD3073B1}" destId="{D5BF1AA1-2ACC-4D48-B1E7-4220897ED7D0}" srcOrd="2" destOrd="0" presId="urn:microsoft.com/office/officeart/2018/2/layout/IconCircleList"/>
    <dgm:cxn modelId="{C911B686-6C0D-4E73-A658-53A2A9F70191}" type="presParOf" srcId="{D5BF1AA1-2ACC-4D48-B1E7-4220897ED7D0}" destId="{2DAB5329-4A0D-4D1B-8248-4725359D658C}" srcOrd="0" destOrd="0" presId="urn:microsoft.com/office/officeart/2018/2/layout/IconCircleList"/>
    <dgm:cxn modelId="{FCC8E2EF-9ABA-4DDF-B40E-FEC5C37A670F}" type="presParOf" srcId="{D5BF1AA1-2ACC-4D48-B1E7-4220897ED7D0}" destId="{A3FCADF3-8811-4182-A045-529F494B7D82}" srcOrd="1" destOrd="0" presId="urn:microsoft.com/office/officeart/2018/2/layout/IconCircleList"/>
    <dgm:cxn modelId="{3AE9E962-81E5-4E2A-9F36-954CDA7CA19A}" type="presParOf" srcId="{D5BF1AA1-2ACC-4D48-B1E7-4220897ED7D0}" destId="{ECCFD174-D836-474C-A2C5-ACBF7CFCC81B}" srcOrd="2" destOrd="0" presId="urn:microsoft.com/office/officeart/2018/2/layout/IconCircleList"/>
    <dgm:cxn modelId="{184D6CF9-16D5-497D-AB6E-AF9FC023F19F}" type="presParOf" srcId="{D5BF1AA1-2ACC-4D48-B1E7-4220897ED7D0}" destId="{C7337B87-B087-4146-8476-249BA62B3A11}" srcOrd="3" destOrd="0" presId="urn:microsoft.com/office/officeart/2018/2/layout/IconCircleList"/>
    <dgm:cxn modelId="{CC08D293-8E9C-4AD1-BCE1-1225149F3001}" type="presParOf" srcId="{06AB0B80-0147-441D-A3A8-C48FBD3073B1}" destId="{3DACDC91-5882-423C-9F19-A7A712A160FC}" srcOrd="3" destOrd="0" presId="urn:microsoft.com/office/officeart/2018/2/layout/IconCircleList"/>
    <dgm:cxn modelId="{011E6E14-9726-429C-B718-9DFDED351125}" type="presParOf" srcId="{06AB0B80-0147-441D-A3A8-C48FBD3073B1}" destId="{8ADA4FBC-0C0D-44E0-A61A-D554056EF714}" srcOrd="4" destOrd="0" presId="urn:microsoft.com/office/officeart/2018/2/layout/IconCircleList"/>
    <dgm:cxn modelId="{F5D76B13-7B84-40F6-B528-9070C96B1DFB}" type="presParOf" srcId="{8ADA4FBC-0C0D-44E0-A61A-D554056EF714}" destId="{6EC0656D-380A-49B1-B593-C0304F757778}" srcOrd="0" destOrd="0" presId="urn:microsoft.com/office/officeart/2018/2/layout/IconCircleList"/>
    <dgm:cxn modelId="{B5010E25-098A-4713-A8F5-C626ECAB884C}" type="presParOf" srcId="{8ADA4FBC-0C0D-44E0-A61A-D554056EF714}" destId="{7D98A3BA-892F-46F9-ACF9-88348D7D463A}" srcOrd="1" destOrd="0" presId="urn:microsoft.com/office/officeart/2018/2/layout/IconCircleList"/>
    <dgm:cxn modelId="{AB81901E-CB3A-45BC-8257-6A607021D47C}" type="presParOf" srcId="{8ADA4FBC-0C0D-44E0-A61A-D554056EF714}" destId="{2B494519-4150-4FF1-A18F-292FCB0A5FBC}" srcOrd="2" destOrd="0" presId="urn:microsoft.com/office/officeart/2018/2/layout/IconCircleList"/>
    <dgm:cxn modelId="{FEBDF943-8494-4B9C-9972-B6EA0C61B71F}" type="presParOf" srcId="{8ADA4FBC-0C0D-44E0-A61A-D554056EF714}" destId="{7BC2182D-5F2F-4B42-BC54-8E3CA3545916}" srcOrd="3" destOrd="0" presId="urn:microsoft.com/office/officeart/2018/2/layout/IconCircleList"/>
    <dgm:cxn modelId="{84E4726E-E845-4414-8E44-7CDA69A0F2BE}" type="presParOf" srcId="{06AB0B80-0147-441D-A3A8-C48FBD3073B1}" destId="{19F8BF91-0E4A-4B24-8BF5-72005894BD7D}" srcOrd="5" destOrd="0" presId="urn:microsoft.com/office/officeart/2018/2/layout/IconCircleList"/>
    <dgm:cxn modelId="{E40EDA61-FA33-4955-A0F4-41E33948B82B}" type="presParOf" srcId="{06AB0B80-0147-441D-A3A8-C48FBD3073B1}" destId="{BAF1ECAB-8B2E-4C1A-8745-529867EEBD5A}" srcOrd="6" destOrd="0" presId="urn:microsoft.com/office/officeart/2018/2/layout/IconCircleList"/>
    <dgm:cxn modelId="{8D5EF638-5FF5-4906-BF6D-12DA0A95097F}" type="presParOf" srcId="{BAF1ECAB-8B2E-4C1A-8745-529867EEBD5A}" destId="{23480549-E409-4010-9B5E-BFCB2F07E113}" srcOrd="0" destOrd="0" presId="urn:microsoft.com/office/officeart/2018/2/layout/IconCircleList"/>
    <dgm:cxn modelId="{F26E3B69-8212-44F4-8689-21BE6C433FE2}" type="presParOf" srcId="{BAF1ECAB-8B2E-4C1A-8745-529867EEBD5A}" destId="{E028E433-768A-4A2B-9F38-1533EAAE42E2}" srcOrd="1" destOrd="0" presId="urn:microsoft.com/office/officeart/2018/2/layout/IconCircleList"/>
    <dgm:cxn modelId="{0BB6D6DD-9140-4B91-BAC3-8C6DFB592789}" type="presParOf" srcId="{BAF1ECAB-8B2E-4C1A-8745-529867EEBD5A}" destId="{D4540C33-10F0-4FD4-B871-69E5AA6E0A90}" srcOrd="2" destOrd="0" presId="urn:microsoft.com/office/officeart/2018/2/layout/IconCircleList"/>
    <dgm:cxn modelId="{FF7DE5AF-153E-479F-BD54-B68A8051118A}" type="presParOf" srcId="{BAF1ECAB-8B2E-4C1A-8745-529867EEBD5A}" destId="{1CC8B2B4-031E-42E6-A9CD-E5A2E0AF9BCC}"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C78E9E-531B-4023-BCA0-2E39D90A670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C43FFAA-88A5-4CF0-944B-6D06548DA6B5}">
      <dgm:prSet/>
      <dgm:spPr/>
      <dgm:t>
        <a:bodyPr/>
        <a:lstStyle/>
        <a:p>
          <a:pPr>
            <a:defRPr cap="all"/>
          </a:pPr>
          <a:r>
            <a:rPr lang="en-US" b="1" i="0" baseline="0"/>
            <a:t>Merged datasets from multiple sources</a:t>
          </a:r>
          <a:br>
            <a:rPr lang="en-US" b="0" i="0" baseline="0"/>
          </a:br>
          <a:r>
            <a:rPr lang="en-US" b="0" i="0" baseline="0"/>
            <a:t>Integrated weather records from NOAA, Kaggle, Open-Meteo, and U.S. Climate Data into a unified dataset for consistent modeling across seasons.</a:t>
          </a:r>
          <a:endParaRPr lang="en-US"/>
        </a:p>
      </dgm:t>
    </dgm:pt>
    <dgm:pt modelId="{E4AC3A6A-776B-4470-9149-A59BD0CCC797}" type="parTrans" cxnId="{2B2ADB24-FD90-45AD-B452-912D6089284F}">
      <dgm:prSet/>
      <dgm:spPr/>
      <dgm:t>
        <a:bodyPr/>
        <a:lstStyle/>
        <a:p>
          <a:endParaRPr lang="en-US"/>
        </a:p>
      </dgm:t>
    </dgm:pt>
    <dgm:pt modelId="{652AF3B8-6E51-4CC6-9A7D-55B0904D0A82}" type="sibTrans" cxnId="{2B2ADB24-FD90-45AD-B452-912D6089284F}">
      <dgm:prSet/>
      <dgm:spPr/>
      <dgm:t>
        <a:bodyPr/>
        <a:lstStyle/>
        <a:p>
          <a:endParaRPr lang="en-US"/>
        </a:p>
      </dgm:t>
    </dgm:pt>
    <dgm:pt modelId="{0A7960A8-7319-4195-86EF-8EB6F1B701A5}">
      <dgm:prSet/>
      <dgm:spPr/>
      <dgm:t>
        <a:bodyPr/>
        <a:lstStyle/>
        <a:p>
          <a:pPr>
            <a:defRPr cap="all"/>
          </a:pPr>
          <a:r>
            <a:rPr lang="en-US" b="1" i="0" baseline="0"/>
            <a:t>Handled missing values via interpolation</a:t>
          </a:r>
          <a:br>
            <a:rPr lang="en-US" b="0" i="0" baseline="0"/>
          </a:br>
          <a:r>
            <a:rPr lang="en-US" b="0" i="0" baseline="0"/>
            <a:t>Used forward-fill, backward-fill, and linear interpolation to estimate missing temperature and precipitation values without introducing bias.</a:t>
          </a:r>
          <a:endParaRPr lang="en-US"/>
        </a:p>
      </dgm:t>
    </dgm:pt>
    <dgm:pt modelId="{75F7E470-AF00-4173-998C-1DB5CE62D4E8}" type="parTrans" cxnId="{3578CA5E-A240-40D1-A742-C908AAE4DDD2}">
      <dgm:prSet/>
      <dgm:spPr/>
      <dgm:t>
        <a:bodyPr/>
        <a:lstStyle/>
        <a:p>
          <a:endParaRPr lang="en-US"/>
        </a:p>
      </dgm:t>
    </dgm:pt>
    <dgm:pt modelId="{193D5553-4CFC-4CBE-A024-8604F91E1D7E}" type="sibTrans" cxnId="{3578CA5E-A240-40D1-A742-C908AAE4DDD2}">
      <dgm:prSet/>
      <dgm:spPr/>
      <dgm:t>
        <a:bodyPr/>
        <a:lstStyle/>
        <a:p>
          <a:endParaRPr lang="en-US"/>
        </a:p>
      </dgm:t>
    </dgm:pt>
    <dgm:pt modelId="{7746BEB1-2A36-4162-9338-34C93B0846C3}">
      <dgm:prSet/>
      <dgm:spPr/>
      <dgm:t>
        <a:bodyPr/>
        <a:lstStyle/>
        <a:p>
          <a:pPr>
            <a:defRPr cap="all"/>
          </a:pPr>
          <a:r>
            <a:rPr lang="en-US" b="1" i="0" baseline="0"/>
            <a:t>Standardized formats and aggregated seasonally</a:t>
          </a:r>
          <a:br>
            <a:rPr lang="en-US" b="0" i="0" baseline="0"/>
          </a:br>
          <a:r>
            <a:rPr lang="en-US" b="0" i="0" baseline="0"/>
            <a:t>Unified column naming and date formats across files. Aggregated data by month and season to align with Prophet model requirements for trend and seasonality detection.</a:t>
          </a:r>
          <a:endParaRPr lang="en-US"/>
        </a:p>
      </dgm:t>
    </dgm:pt>
    <dgm:pt modelId="{E51CF1B4-D129-4B4D-9A72-4CC2CE14957E}" type="parTrans" cxnId="{456BE6C4-8472-4F65-BAF6-90E726032780}">
      <dgm:prSet/>
      <dgm:spPr/>
      <dgm:t>
        <a:bodyPr/>
        <a:lstStyle/>
        <a:p>
          <a:endParaRPr lang="en-US"/>
        </a:p>
      </dgm:t>
    </dgm:pt>
    <dgm:pt modelId="{A73119E2-E983-4F97-970C-A5A1ECAEF339}" type="sibTrans" cxnId="{456BE6C4-8472-4F65-BAF6-90E726032780}">
      <dgm:prSet/>
      <dgm:spPr/>
      <dgm:t>
        <a:bodyPr/>
        <a:lstStyle/>
        <a:p>
          <a:endParaRPr lang="en-US"/>
        </a:p>
      </dgm:t>
    </dgm:pt>
    <dgm:pt modelId="{5CDDB80E-3430-4096-AA3B-1FBF855F634A}">
      <dgm:prSet/>
      <dgm:spPr/>
      <dgm:t>
        <a:bodyPr/>
        <a:lstStyle/>
        <a:p>
          <a:pPr>
            <a:defRPr cap="all"/>
          </a:pPr>
          <a:r>
            <a:rPr lang="en-US" b="1" i="0" baseline="0"/>
            <a:t>Validated consistency through exploratory data analysis</a:t>
          </a:r>
          <a:br>
            <a:rPr lang="en-US" b="0" i="0" baseline="0"/>
          </a:br>
          <a:r>
            <a:rPr lang="en-US" b="0" i="0" baseline="0"/>
            <a:t>Conducted visual checks and descriptive statistics to ensure merged data retained seasonal patterns without artificial noise.</a:t>
          </a:r>
          <a:endParaRPr lang="en-US"/>
        </a:p>
      </dgm:t>
    </dgm:pt>
    <dgm:pt modelId="{696A9C30-AEF5-4368-8ED6-E5D4A75A381B}" type="parTrans" cxnId="{692C92D8-7EE5-496B-BDAE-3175451DEEE6}">
      <dgm:prSet/>
      <dgm:spPr/>
      <dgm:t>
        <a:bodyPr/>
        <a:lstStyle/>
        <a:p>
          <a:endParaRPr lang="en-US"/>
        </a:p>
      </dgm:t>
    </dgm:pt>
    <dgm:pt modelId="{4782A42C-725F-48A9-94E6-C3862EB6B956}" type="sibTrans" cxnId="{692C92D8-7EE5-496B-BDAE-3175451DEEE6}">
      <dgm:prSet/>
      <dgm:spPr/>
      <dgm:t>
        <a:bodyPr/>
        <a:lstStyle/>
        <a:p>
          <a:endParaRPr lang="en-US"/>
        </a:p>
      </dgm:t>
    </dgm:pt>
    <dgm:pt modelId="{4A8EF87A-F6D0-44AF-95D4-37464D72C14E}" type="pres">
      <dgm:prSet presAssocID="{73C78E9E-531B-4023-BCA0-2E39D90A670B}" presName="root" presStyleCnt="0">
        <dgm:presLayoutVars>
          <dgm:dir/>
          <dgm:resizeHandles val="exact"/>
        </dgm:presLayoutVars>
      </dgm:prSet>
      <dgm:spPr/>
    </dgm:pt>
    <dgm:pt modelId="{3648A90D-06B3-4E18-881A-E3077D7163FC}" type="pres">
      <dgm:prSet presAssocID="{2C43FFAA-88A5-4CF0-944B-6D06548DA6B5}" presName="compNode" presStyleCnt="0"/>
      <dgm:spPr/>
    </dgm:pt>
    <dgm:pt modelId="{41373388-4E13-4DC5-99C5-4EEECDC11143}" type="pres">
      <dgm:prSet presAssocID="{2C43FFAA-88A5-4CF0-944B-6D06548DA6B5}" presName="iconBgRect" presStyleLbl="bgShp" presStyleIdx="0" presStyleCnt="4"/>
      <dgm:spPr>
        <a:prstGeom prst="round2DiagRect">
          <a:avLst>
            <a:gd name="adj1" fmla="val 29727"/>
            <a:gd name="adj2" fmla="val 0"/>
          </a:avLst>
        </a:prstGeom>
      </dgm:spPr>
    </dgm:pt>
    <dgm:pt modelId="{D292B584-DDF7-4AE9-A3BE-C1BA1556D3BF}" type="pres">
      <dgm:prSet presAssocID="{2C43FFAA-88A5-4CF0-944B-6D06548DA6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66CCB2FE-A3F3-438C-A555-D7F3160E34BF}" type="pres">
      <dgm:prSet presAssocID="{2C43FFAA-88A5-4CF0-944B-6D06548DA6B5}" presName="spaceRect" presStyleCnt="0"/>
      <dgm:spPr/>
    </dgm:pt>
    <dgm:pt modelId="{1F914A69-C90F-4273-AE80-952EAE076B01}" type="pres">
      <dgm:prSet presAssocID="{2C43FFAA-88A5-4CF0-944B-6D06548DA6B5}" presName="textRect" presStyleLbl="revTx" presStyleIdx="0" presStyleCnt="4">
        <dgm:presLayoutVars>
          <dgm:chMax val="1"/>
          <dgm:chPref val="1"/>
        </dgm:presLayoutVars>
      </dgm:prSet>
      <dgm:spPr/>
    </dgm:pt>
    <dgm:pt modelId="{66073C48-F4AD-49AC-B677-5850386F6F05}" type="pres">
      <dgm:prSet presAssocID="{652AF3B8-6E51-4CC6-9A7D-55B0904D0A82}" presName="sibTrans" presStyleCnt="0"/>
      <dgm:spPr/>
    </dgm:pt>
    <dgm:pt modelId="{2C6F3BB6-34A9-4E4B-BEBA-4B9CDD56BCDA}" type="pres">
      <dgm:prSet presAssocID="{0A7960A8-7319-4195-86EF-8EB6F1B701A5}" presName="compNode" presStyleCnt="0"/>
      <dgm:spPr/>
    </dgm:pt>
    <dgm:pt modelId="{30EBAC6E-C29F-41B1-9DA4-5E97F3765685}" type="pres">
      <dgm:prSet presAssocID="{0A7960A8-7319-4195-86EF-8EB6F1B701A5}" presName="iconBgRect" presStyleLbl="bgShp" presStyleIdx="1" presStyleCnt="4"/>
      <dgm:spPr>
        <a:prstGeom prst="round2DiagRect">
          <a:avLst>
            <a:gd name="adj1" fmla="val 29727"/>
            <a:gd name="adj2" fmla="val 0"/>
          </a:avLst>
        </a:prstGeom>
      </dgm:spPr>
    </dgm:pt>
    <dgm:pt modelId="{95DBA101-DC8E-4762-8288-4EFD280745EE}" type="pres">
      <dgm:prSet presAssocID="{0A7960A8-7319-4195-86EF-8EB6F1B701A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ransfer"/>
        </a:ext>
      </dgm:extLst>
    </dgm:pt>
    <dgm:pt modelId="{C3BC3B01-1441-4086-845A-91AEE33103F7}" type="pres">
      <dgm:prSet presAssocID="{0A7960A8-7319-4195-86EF-8EB6F1B701A5}" presName="spaceRect" presStyleCnt="0"/>
      <dgm:spPr/>
    </dgm:pt>
    <dgm:pt modelId="{E9F60781-AE5C-4D76-9226-0F9C80F5C40C}" type="pres">
      <dgm:prSet presAssocID="{0A7960A8-7319-4195-86EF-8EB6F1B701A5}" presName="textRect" presStyleLbl="revTx" presStyleIdx="1" presStyleCnt="4">
        <dgm:presLayoutVars>
          <dgm:chMax val="1"/>
          <dgm:chPref val="1"/>
        </dgm:presLayoutVars>
      </dgm:prSet>
      <dgm:spPr/>
    </dgm:pt>
    <dgm:pt modelId="{A7ADA597-0986-4B2F-AC60-DCDC4390DEE5}" type="pres">
      <dgm:prSet presAssocID="{193D5553-4CFC-4CBE-A024-8604F91E1D7E}" presName="sibTrans" presStyleCnt="0"/>
      <dgm:spPr/>
    </dgm:pt>
    <dgm:pt modelId="{7BBC4552-2993-450F-8BE6-8FBA767EC3C6}" type="pres">
      <dgm:prSet presAssocID="{7746BEB1-2A36-4162-9338-34C93B0846C3}" presName="compNode" presStyleCnt="0"/>
      <dgm:spPr/>
    </dgm:pt>
    <dgm:pt modelId="{924EEF03-76A5-456B-9F5E-C940190BFAC5}" type="pres">
      <dgm:prSet presAssocID="{7746BEB1-2A36-4162-9338-34C93B0846C3}" presName="iconBgRect" presStyleLbl="bgShp" presStyleIdx="2" presStyleCnt="4"/>
      <dgm:spPr>
        <a:prstGeom prst="round2DiagRect">
          <a:avLst>
            <a:gd name="adj1" fmla="val 29727"/>
            <a:gd name="adj2" fmla="val 0"/>
          </a:avLst>
        </a:prstGeom>
      </dgm:spPr>
    </dgm:pt>
    <dgm:pt modelId="{33D37119-CCF6-4D9F-959C-F59D64AC593E}" type="pres">
      <dgm:prSet presAssocID="{7746BEB1-2A36-4162-9338-34C93B0846C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3C17172E-C302-4F67-ACFC-0E34216AF3CB}" type="pres">
      <dgm:prSet presAssocID="{7746BEB1-2A36-4162-9338-34C93B0846C3}" presName="spaceRect" presStyleCnt="0"/>
      <dgm:spPr/>
    </dgm:pt>
    <dgm:pt modelId="{2FA5F8B3-9C27-478F-B080-A9E4D92387B6}" type="pres">
      <dgm:prSet presAssocID="{7746BEB1-2A36-4162-9338-34C93B0846C3}" presName="textRect" presStyleLbl="revTx" presStyleIdx="2" presStyleCnt="4">
        <dgm:presLayoutVars>
          <dgm:chMax val="1"/>
          <dgm:chPref val="1"/>
        </dgm:presLayoutVars>
      </dgm:prSet>
      <dgm:spPr/>
    </dgm:pt>
    <dgm:pt modelId="{76E970C5-5285-4225-AD44-C8BD488B5E64}" type="pres">
      <dgm:prSet presAssocID="{A73119E2-E983-4F97-970C-A5A1ECAEF339}" presName="sibTrans" presStyleCnt="0"/>
      <dgm:spPr/>
    </dgm:pt>
    <dgm:pt modelId="{B538CAFD-7583-42CC-B0FF-59D9098B0336}" type="pres">
      <dgm:prSet presAssocID="{5CDDB80E-3430-4096-AA3B-1FBF855F634A}" presName="compNode" presStyleCnt="0"/>
      <dgm:spPr/>
    </dgm:pt>
    <dgm:pt modelId="{84CBBC45-BB7D-458D-9D6D-3BF6B3E5FC99}" type="pres">
      <dgm:prSet presAssocID="{5CDDB80E-3430-4096-AA3B-1FBF855F634A}" presName="iconBgRect" presStyleLbl="bgShp" presStyleIdx="3" presStyleCnt="4"/>
      <dgm:spPr>
        <a:prstGeom prst="round2DiagRect">
          <a:avLst>
            <a:gd name="adj1" fmla="val 29727"/>
            <a:gd name="adj2" fmla="val 0"/>
          </a:avLst>
        </a:prstGeom>
      </dgm:spPr>
    </dgm:pt>
    <dgm:pt modelId="{3235732D-7C9F-4625-ADEA-08414F99503C}" type="pres">
      <dgm:prSet presAssocID="{5CDDB80E-3430-4096-AA3B-1FBF855F634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7606C80D-72DE-4C64-8204-FDDF58DC9CF8}" type="pres">
      <dgm:prSet presAssocID="{5CDDB80E-3430-4096-AA3B-1FBF855F634A}" presName="spaceRect" presStyleCnt="0"/>
      <dgm:spPr/>
    </dgm:pt>
    <dgm:pt modelId="{747FEB61-6687-47D5-B0B2-096AAC807774}" type="pres">
      <dgm:prSet presAssocID="{5CDDB80E-3430-4096-AA3B-1FBF855F634A}" presName="textRect" presStyleLbl="revTx" presStyleIdx="3" presStyleCnt="4">
        <dgm:presLayoutVars>
          <dgm:chMax val="1"/>
          <dgm:chPref val="1"/>
        </dgm:presLayoutVars>
      </dgm:prSet>
      <dgm:spPr/>
    </dgm:pt>
  </dgm:ptLst>
  <dgm:cxnLst>
    <dgm:cxn modelId="{FB9EC30A-3C97-4F9A-8422-9DBCA4E459D2}" type="presOf" srcId="{7746BEB1-2A36-4162-9338-34C93B0846C3}" destId="{2FA5F8B3-9C27-478F-B080-A9E4D92387B6}" srcOrd="0" destOrd="0" presId="urn:microsoft.com/office/officeart/2018/5/layout/IconLeafLabelList"/>
    <dgm:cxn modelId="{D0594A10-9611-4931-8799-59F1D9342ACD}" type="presOf" srcId="{73C78E9E-531B-4023-BCA0-2E39D90A670B}" destId="{4A8EF87A-F6D0-44AF-95D4-37464D72C14E}" srcOrd="0" destOrd="0" presId="urn:microsoft.com/office/officeart/2018/5/layout/IconLeafLabelList"/>
    <dgm:cxn modelId="{A3C87824-CDE9-4642-B778-3F2E4050E20D}" type="presOf" srcId="{0A7960A8-7319-4195-86EF-8EB6F1B701A5}" destId="{E9F60781-AE5C-4D76-9226-0F9C80F5C40C}" srcOrd="0" destOrd="0" presId="urn:microsoft.com/office/officeart/2018/5/layout/IconLeafLabelList"/>
    <dgm:cxn modelId="{2B2ADB24-FD90-45AD-B452-912D6089284F}" srcId="{73C78E9E-531B-4023-BCA0-2E39D90A670B}" destId="{2C43FFAA-88A5-4CF0-944B-6D06548DA6B5}" srcOrd="0" destOrd="0" parTransId="{E4AC3A6A-776B-4470-9149-A59BD0CCC797}" sibTransId="{652AF3B8-6E51-4CC6-9A7D-55B0904D0A82}"/>
    <dgm:cxn modelId="{3578CA5E-A240-40D1-A742-C908AAE4DDD2}" srcId="{73C78E9E-531B-4023-BCA0-2E39D90A670B}" destId="{0A7960A8-7319-4195-86EF-8EB6F1B701A5}" srcOrd="1" destOrd="0" parTransId="{75F7E470-AF00-4173-998C-1DB5CE62D4E8}" sibTransId="{193D5553-4CFC-4CBE-A024-8604F91E1D7E}"/>
    <dgm:cxn modelId="{287CDE95-855E-4868-BAB3-FA2DD6BE60AA}" type="presOf" srcId="{2C43FFAA-88A5-4CF0-944B-6D06548DA6B5}" destId="{1F914A69-C90F-4273-AE80-952EAE076B01}" srcOrd="0" destOrd="0" presId="urn:microsoft.com/office/officeart/2018/5/layout/IconLeafLabelList"/>
    <dgm:cxn modelId="{456BE6C4-8472-4F65-BAF6-90E726032780}" srcId="{73C78E9E-531B-4023-BCA0-2E39D90A670B}" destId="{7746BEB1-2A36-4162-9338-34C93B0846C3}" srcOrd="2" destOrd="0" parTransId="{E51CF1B4-D129-4B4D-9A72-4CC2CE14957E}" sibTransId="{A73119E2-E983-4F97-970C-A5A1ECAEF339}"/>
    <dgm:cxn modelId="{B05A3CCD-8D87-4846-9FDB-F31EB28D00CC}" type="presOf" srcId="{5CDDB80E-3430-4096-AA3B-1FBF855F634A}" destId="{747FEB61-6687-47D5-B0B2-096AAC807774}" srcOrd="0" destOrd="0" presId="urn:microsoft.com/office/officeart/2018/5/layout/IconLeafLabelList"/>
    <dgm:cxn modelId="{692C92D8-7EE5-496B-BDAE-3175451DEEE6}" srcId="{73C78E9E-531B-4023-BCA0-2E39D90A670B}" destId="{5CDDB80E-3430-4096-AA3B-1FBF855F634A}" srcOrd="3" destOrd="0" parTransId="{696A9C30-AEF5-4368-8ED6-E5D4A75A381B}" sibTransId="{4782A42C-725F-48A9-94E6-C3862EB6B956}"/>
    <dgm:cxn modelId="{BF34DF16-0BCF-4E09-8393-A8408F6B2331}" type="presParOf" srcId="{4A8EF87A-F6D0-44AF-95D4-37464D72C14E}" destId="{3648A90D-06B3-4E18-881A-E3077D7163FC}" srcOrd="0" destOrd="0" presId="urn:microsoft.com/office/officeart/2018/5/layout/IconLeafLabelList"/>
    <dgm:cxn modelId="{099E9ABA-97CE-40C4-A86D-F8701A4513DB}" type="presParOf" srcId="{3648A90D-06B3-4E18-881A-E3077D7163FC}" destId="{41373388-4E13-4DC5-99C5-4EEECDC11143}" srcOrd="0" destOrd="0" presId="urn:microsoft.com/office/officeart/2018/5/layout/IconLeafLabelList"/>
    <dgm:cxn modelId="{70F91E33-A276-4500-9E19-94D53995E4B9}" type="presParOf" srcId="{3648A90D-06B3-4E18-881A-E3077D7163FC}" destId="{D292B584-DDF7-4AE9-A3BE-C1BA1556D3BF}" srcOrd="1" destOrd="0" presId="urn:microsoft.com/office/officeart/2018/5/layout/IconLeafLabelList"/>
    <dgm:cxn modelId="{C7855CA9-80E1-46ED-983C-58B12846F566}" type="presParOf" srcId="{3648A90D-06B3-4E18-881A-E3077D7163FC}" destId="{66CCB2FE-A3F3-438C-A555-D7F3160E34BF}" srcOrd="2" destOrd="0" presId="urn:microsoft.com/office/officeart/2018/5/layout/IconLeafLabelList"/>
    <dgm:cxn modelId="{D0AC8833-39E9-4B03-BAD9-ACD761003535}" type="presParOf" srcId="{3648A90D-06B3-4E18-881A-E3077D7163FC}" destId="{1F914A69-C90F-4273-AE80-952EAE076B01}" srcOrd="3" destOrd="0" presId="urn:microsoft.com/office/officeart/2018/5/layout/IconLeafLabelList"/>
    <dgm:cxn modelId="{78414C85-5F15-4BED-962E-09D808E2619D}" type="presParOf" srcId="{4A8EF87A-F6D0-44AF-95D4-37464D72C14E}" destId="{66073C48-F4AD-49AC-B677-5850386F6F05}" srcOrd="1" destOrd="0" presId="urn:microsoft.com/office/officeart/2018/5/layout/IconLeafLabelList"/>
    <dgm:cxn modelId="{ED62EF8D-1C99-4BB0-B583-DCE9499A2D3F}" type="presParOf" srcId="{4A8EF87A-F6D0-44AF-95D4-37464D72C14E}" destId="{2C6F3BB6-34A9-4E4B-BEBA-4B9CDD56BCDA}" srcOrd="2" destOrd="0" presId="urn:microsoft.com/office/officeart/2018/5/layout/IconLeafLabelList"/>
    <dgm:cxn modelId="{00360D83-3EA4-418D-A980-0B86CBBD75A1}" type="presParOf" srcId="{2C6F3BB6-34A9-4E4B-BEBA-4B9CDD56BCDA}" destId="{30EBAC6E-C29F-41B1-9DA4-5E97F3765685}" srcOrd="0" destOrd="0" presId="urn:microsoft.com/office/officeart/2018/5/layout/IconLeafLabelList"/>
    <dgm:cxn modelId="{2DF2ADFE-2B39-4147-AE11-26187CE9C1DE}" type="presParOf" srcId="{2C6F3BB6-34A9-4E4B-BEBA-4B9CDD56BCDA}" destId="{95DBA101-DC8E-4762-8288-4EFD280745EE}" srcOrd="1" destOrd="0" presId="urn:microsoft.com/office/officeart/2018/5/layout/IconLeafLabelList"/>
    <dgm:cxn modelId="{1DA8B79F-1D17-4CDA-8435-CEE3559EB095}" type="presParOf" srcId="{2C6F3BB6-34A9-4E4B-BEBA-4B9CDD56BCDA}" destId="{C3BC3B01-1441-4086-845A-91AEE33103F7}" srcOrd="2" destOrd="0" presId="urn:microsoft.com/office/officeart/2018/5/layout/IconLeafLabelList"/>
    <dgm:cxn modelId="{41937E1A-8DCD-4503-A85D-7937671EA710}" type="presParOf" srcId="{2C6F3BB6-34A9-4E4B-BEBA-4B9CDD56BCDA}" destId="{E9F60781-AE5C-4D76-9226-0F9C80F5C40C}" srcOrd="3" destOrd="0" presId="urn:microsoft.com/office/officeart/2018/5/layout/IconLeafLabelList"/>
    <dgm:cxn modelId="{36C2692F-3C4F-46A6-B79B-57470504AF71}" type="presParOf" srcId="{4A8EF87A-F6D0-44AF-95D4-37464D72C14E}" destId="{A7ADA597-0986-4B2F-AC60-DCDC4390DEE5}" srcOrd="3" destOrd="0" presId="urn:microsoft.com/office/officeart/2018/5/layout/IconLeafLabelList"/>
    <dgm:cxn modelId="{9AABF69A-C643-4A5E-81CA-CB74B8C6DB0C}" type="presParOf" srcId="{4A8EF87A-F6D0-44AF-95D4-37464D72C14E}" destId="{7BBC4552-2993-450F-8BE6-8FBA767EC3C6}" srcOrd="4" destOrd="0" presId="urn:microsoft.com/office/officeart/2018/5/layout/IconLeafLabelList"/>
    <dgm:cxn modelId="{40919DE4-C2CC-4C38-8F7A-07F76B4915C6}" type="presParOf" srcId="{7BBC4552-2993-450F-8BE6-8FBA767EC3C6}" destId="{924EEF03-76A5-456B-9F5E-C940190BFAC5}" srcOrd="0" destOrd="0" presId="urn:microsoft.com/office/officeart/2018/5/layout/IconLeafLabelList"/>
    <dgm:cxn modelId="{54076C75-7272-4DA4-A69B-D33C5780BE20}" type="presParOf" srcId="{7BBC4552-2993-450F-8BE6-8FBA767EC3C6}" destId="{33D37119-CCF6-4D9F-959C-F59D64AC593E}" srcOrd="1" destOrd="0" presId="urn:microsoft.com/office/officeart/2018/5/layout/IconLeafLabelList"/>
    <dgm:cxn modelId="{FF889E03-34F7-4668-A928-496C3ADE2245}" type="presParOf" srcId="{7BBC4552-2993-450F-8BE6-8FBA767EC3C6}" destId="{3C17172E-C302-4F67-ACFC-0E34216AF3CB}" srcOrd="2" destOrd="0" presId="urn:microsoft.com/office/officeart/2018/5/layout/IconLeafLabelList"/>
    <dgm:cxn modelId="{76D1C287-1086-461B-B7D1-0F308E614BB7}" type="presParOf" srcId="{7BBC4552-2993-450F-8BE6-8FBA767EC3C6}" destId="{2FA5F8B3-9C27-478F-B080-A9E4D92387B6}" srcOrd="3" destOrd="0" presId="urn:microsoft.com/office/officeart/2018/5/layout/IconLeafLabelList"/>
    <dgm:cxn modelId="{3589EF62-8E0B-4ABC-A5B5-A409D582F661}" type="presParOf" srcId="{4A8EF87A-F6D0-44AF-95D4-37464D72C14E}" destId="{76E970C5-5285-4225-AD44-C8BD488B5E64}" srcOrd="5" destOrd="0" presId="urn:microsoft.com/office/officeart/2018/5/layout/IconLeafLabelList"/>
    <dgm:cxn modelId="{6FDFBE0A-2108-4BCC-AE38-7AE3C074F2F5}" type="presParOf" srcId="{4A8EF87A-F6D0-44AF-95D4-37464D72C14E}" destId="{B538CAFD-7583-42CC-B0FF-59D9098B0336}" srcOrd="6" destOrd="0" presId="urn:microsoft.com/office/officeart/2018/5/layout/IconLeafLabelList"/>
    <dgm:cxn modelId="{A08A6ECD-2FC7-440C-8858-9C1F4C87E8CC}" type="presParOf" srcId="{B538CAFD-7583-42CC-B0FF-59D9098B0336}" destId="{84CBBC45-BB7D-458D-9D6D-3BF6B3E5FC99}" srcOrd="0" destOrd="0" presId="urn:microsoft.com/office/officeart/2018/5/layout/IconLeafLabelList"/>
    <dgm:cxn modelId="{BEFFF08F-AAE0-42EF-8539-40C5B01085A8}" type="presParOf" srcId="{B538CAFD-7583-42CC-B0FF-59D9098B0336}" destId="{3235732D-7C9F-4625-ADEA-08414F99503C}" srcOrd="1" destOrd="0" presId="urn:microsoft.com/office/officeart/2018/5/layout/IconLeafLabelList"/>
    <dgm:cxn modelId="{793B367F-2F31-460A-A5FE-419B3DB076B3}" type="presParOf" srcId="{B538CAFD-7583-42CC-B0FF-59D9098B0336}" destId="{7606C80D-72DE-4C64-8204-FDDF58DC9CF8}" srcOrd="2" destOrd="0" presId="urn:microsoft.com/office/officeart/2018/5/layout/IconLeafLabelList"/>
    <dgm:cxn modelId="{E87EB5A7-D354-4E85-93BE-732B31B38F9F}" type="presParOf" srcId="{B538CAFD-7583-42CC-B0FF-59D9098B0336}" destId="{747FEB61-6687-47D5-B0B2-096AAC807774}"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A30139-536C-4BBD-9472-F8285CC911F8}" type="doc">
      <dgm:prSet loTypeId="urn:microsoft.com/office/officeart/2005/8/layout/process5" loCatId="process" qsTypeId="urn:microsoft.com/office/officeart/2005/8/quickstyle/simple4" qsCatId="simple" csTypeId="urn:microsoft.com/office/officeart/2005/8/colors/accent3_2" csCatId="accent3"/>
      <dgm:spPr/>
      <dgm:t>
        <a:bodyPr/>
        <a:lstStyle/>
        <a:p>
          <a:endParaRPr lang="en-US"/>
        </a:p>
      </dgm:t>
    </dgm:pt>
    <dgm:pt modelId="{9B1474EC-E870-4E4D-AA6D-A5F85AAF258E}">
      <dgm:prSet/>
      <dgm:spPr/>
      <dgm:t>
        <a:bodyPr/>
        <a:lstStyle/>
        <a:p>
          <a:r>
            <a:rPr lang="en-US" b="1" i="0" baseline="0"/>
            <a:t>Exploratory Data Analysis for trends and seasonality</a:t>
          </a:r>
          <a:br>
            <a:rPr lang="en-US" b="0" i="0" baseline="0"/>
          </a:br>
          <a:r>
            <a:rPr lang="en-US" b="0" i="0" baseline="0"/>
            <a:t>Used line plots, boxplots, and heatmaps to visualize monthly variations, detect outliers, and confirm yearly seasonality patterns in temperature and precipitation.</a:t>
          </a:r>
          <a:endParaRPr lang="en-US"/>
        </a:p>
      </dgm:t>
    </dgm:pt>
    <dgm:pt modelId="{4D19277D-4CF7-4AF8-A3DD-DA1859DDE3BF}" type="parTrans" cxnId="{2CE55829-EAA3-4B3E-9B7D-34B0F377A6B1}">
      <dgm:prSet/>
      <dgm:spPr/>
      <dgm:t>
        <a:bodyPr/>
        <a:lstStyle/>
        <a:p>
          <a:endParaRPr lang="en-US"/>
        </a:p>
      </dgm:t>
    </dgm:pt>
    <dgm:pt modelId="{89FDE651-231B-4572-8446-0BFF045A250E}" type="sibTrans" cxnId="{2CE55829-EAA3-4B3E-9B7D-34B0F377A6B1}">
      <dgm:prSet/>
      <dgm:spPr/>
      <dgm:t>
        <a:bodyPr/>
        <a:lstStyle/>
        <a:p>
          <a:endParaRPr lang="en-US"/>
        </a:p>
      </dgm:t>
    </dgm:pt>
    <dgm:pt modelId="{B1D26E15-AA83-4C6D-B3A0-A189E2A41495}">
      <dgm:prSet/>
      <dgm:spPr/>
      <dgm:t>
        <a:bodyPr/>
        <a:lstStyle/>
        <a:p>
          <a:r>
            <a:rPr lang="en-US" b="1" i="0" baseline="0"/>
            <a:t>Prophet for time-series forecasting</a:t>
          </a:r>
          <a:br>
            <a:rPr lang="en-US" b="0" i="0" baseline="0"/>
          </a:br>
          <a:r>
            <a:rPr lang="en-US" b="0" i="0" baseline="0"/>
            <a:t>Selected for its interpretability and strength in capturing seasonality with minimal tuning. Used to forecast monthly average temperatures and precipitation for 12+ months.</a:t>
          </a:r>
          <a:endParaRPr lang="en-US"/>
        </a:p>
      </dgm:t>
    </dgm:pt>
    <dgm:pt modelId="{3E3914A6-135C-462A-A382-31718F9F9DCA}" type="parTrans" cxnId="{88458ED5-2100-46DD-9153-CC325427A44C}">
      <dgm:prSet/>
      <dgm:spPr/>
      <dgm:t>
        <a:bodyPr/>
        <a:lstStyle/>
        <a:p>
          <a:endParaRPr lang="en-US"/>
        </a:p>
      </dgm:t>
    </dgm:pt>
    <dgm:pt modelId="{8264DDBD-9709-4CF0-B0BE-6149CD7B8EB2}" type="sibTrans" cxnId="{88458ED5-2100-46DD-9153-CC325427A44C}">
      <dgm:prSet/>
      <dgm:spPr/>
      <dgm:t>
        <a:bodyPr/>
        <a:lstStyle/>
        <a:p>
          <a:endParaRPr lang="en-US"/>
        </a:p>
      </dgm:t>
    </dgm:pt>
    <dgm:pt modelId="{4CE8B185-8A8E-4E19-9235-0CE2D1733F27}">
      <dgm:prSet/>
      <dgm:spPr/>
      <dgm:t>
        <a:bodyPr/>
        <a:lstStyle/>
        <a:p>
          <a:r>
            <a:rPr lang="en-US" b="1" i="0" baseline="0"/>
            <a:t>Random Forest Regression and Gradient Boosting for feature analysis</a:t>
          </a:r>
          <a:br>
            <a:rPr lang="en-US" b="0" i="0" baseline="0"/>
          </a:br>
          <a:r>
            <a:rPr lang="en-US" b="0" i="0" baseline="0"/>
            <a:t>Applied to assess variable importance and explore interactions between temperature, humidity, wind speed, and precipitation.</a:t>
          </a:r>
          <a:endParaRPr lang="en-US"/>
        </a:p>
      </dgm:t>
    </dgm:pt>
    <dgm:pt modelId="{77F3C298-BB1E-492D-8202-B4EC2BF10590}" type="parTrans" cxnId="{B0BF8B68-F22B-406F-A663-E63C84AE917B}">
      <dgm:prSet/>
      <dgm:spPr/>
      <dgm:t>
        <a:bodyPr/>
        <a:lstStyle/>
        <a:p>
          <a:endParaRPr lang="en-US"/>
        </a:p>
      </dgm:t>
    </dgm:pt>
    <dgm:pt modelId="{31EC0944-47B4-44C7-AD9C-55C6E8D3ED0E}" type="sibTrans" cxnId="{B0BF8B68-F22B-406F-A663-E63C84AE917B}">
      <dgm:prSet/>
      <dgm:spPr/>
      <dgm:t>
        <a:bodyPr/>
        <a:lstStyle/>
        <a:p>
          <a:endParaRPr lang="en-US"/>
        </a:p>
      </dgm:t>
    </dgm:pt>
    <dgm:pt modelId="{7C859424-FC70-4D31-AAA7-BA6CF99CE08D}">
      <dgm:prSet/>
      <dgm:spPr/>
      <dgm:t>
        <a:bodyPr/>
        <a:lstStyle/>
        <a:p>
          <a:r>
            <a:rPr lang="en-US" b="1" i="0" baseline="0"/>
            <a:t>Evaluated with MAE, RMSE, MAPE</a:t>
          </a:r>
          <a:br>
            <a:rPr lang="en-US" b="0" i="0" baseline="0"/>
          </a:br>
          <a:r>
            <a:rPr lang="en-US" b="0" i="0" baseline="0"/>
            <a:t>Forecasts were scored with Mean Absolute Error (8.84°F), Root Mean Squared Error (9.96°F), and Mean Absolute Percentage Error to validate predictive performance.</a:t>
          </a:r>
          <a:endParaRPr lang="en-US"/>
        </a:p>
      </dgm:t>
    </dgm:pt>
    <dgm:pt modelId="{FC31DFF6-3803-4CB4-8C35-B7E3AD0EA2A8}" type="parTrans" cxnId="{E6FAC8E3-87FC-4DAA-B6CE-1E6547E0D95B}">
      <dgm:prSet/>
      <dgm:spPr/>
      <dgm:t>
        <a:bodyPr/>
        <a:lstStyle/>
        <a:p>
          <a:endParaRPr lang="en-US"/>
        </a:p>
      </dgm:t>
    </dgm:pt>
    <dgm:pt modelId="{8AD26C78-CDAB-41E6-95F5-F08E45A13723}" type="sibTrans" cxnId="{E6FAC8E3-87FC-4DAA-B6CE-1E6547E0D95B}">
      <dgm:prSet/>
      <dgm:spPr/>
      <dgm:t>
        <a:bodyPr/>
        <a:lstStyle/>
        <a:p>
          <a:endParaRPr lang="en-US"/>
        </a:p>
      </dgm:t>
    </dgm:pt>
    <dgm:pt modelId="{92BC886A-31FF-4D08-9385-872D277E0999}" type="pres">
      <dgm:prSet presAssocID="{80A30139-536C-4BBD-9472-F8285CC911F8}" presName="diagram" presStyleCnt="0">
        <dgm:presLayoutVars>
          <dgm:dir/>
          <dgm:resizeHandles val="exact"/>
        </dgm:presLayoutVars>
      </dgm:prSet>
      <dgm:spPr/>
    </dgm:pt>
    <dgm:pt modelId="{A902FD21-6341-49DE-9024-841CCE783937}" type="pres">
      <dgm:prSet presAssocID="{9B1474EC-E870-4E4D-AA6D-A5F85AAF258E}" presName="node" presStyleLbl="node1" presStyleIdx="0" presStyleCnt="4">
        <dgm:presLayoutVars>
          <dgm:bulletEnabled val="1"/>
        </dgm:presLayoutVars>
      </dgm:prSet>
      <dgm:spPr/>
    </dgm:pt>
    <dgm:pt modelId="{467258EF-A34A-4E38-97B2-23CE93E57BD2}" type="pres">
      <dgm:prSet presAssocID="{89FDE651-231B-4572-8446-0BFF045A250E}" presName="sibTrans" presStyleLbl="sibTrans2D1" presStyleIdx="0" presStyleCnt="3"/>
      <dgm:spPr/>
    </dgm:pt>
    <dgm:pt modelId="{873B80FC-2F75-42EF-9DF3-EDC15F1FD636}" type="pres">
      <dgm:prSet presAssocID="{89FDE651-231B-4572-8446-0BFF045A250E}" presName="connectorText" presStyleLbl="sibTrans2D1" presStyleIdx="0" presStyleCnt="3"/>
      <dgm:spPr/>
    </dgm:pt>
    <dgm:pt modelId="{9556FBD0-9ECF-4B3D-9741-D92F1C65A599}" type="pres">
      <dgm:prSet presAssocID="{B1D26E15-AA83-4C6D-B3A0-A189E2A41495}" presName="node" presStyleLbl="node1" presStyleIdx="1" presStyleCnt="4">
        <dgm:presLayoutVars>
          <dgm:bulletEnabled val="1"/>
        </dgm:presLayoutVars>
      </dgm:prSet>
      <dgm:spPr/>
    </dgm:pt>
    <dgm:pt modelId="{FCC062D7-B834-4C0A-9019-06EFACBBEFF9}" type="pres">
      <dgm:prSet presAssocID="{8264DDBD-9709-4CF0-B0BE-6149CD7B8EB2}" presName="sibTrans" presStyleLbl="sibTrans2D1" presStyleIdx="1" presStyleCnt="3"/>
      <dgm:spPr/>
    </dgm:pt>
    <dgm:pt modelId="{74C6BB2E-5CC6-4CE4-9FF3-33911200CBC4}" type="pres">
      <dgm:prSet presAssocID="{8264DDBD-9709-4CF0-B0BE-6149CD7B8EB2}" presName="connectorText" presStyleLbl="sibTrans2D1" presStyleIdx="1" presStyleCnt="3"/>
      <dgm:spPr/>
    </dgm:pt>
    <dgm:pt modelId="{E69D3492-B1A0-43BF-A949-DE6D64B200B2}" type="pres">
      <dgm:prSet presAssocID="{4CE8B185-8A8E-4E19-9235-0CE2D1733F27}" presName="node" presStyleLbl="node1" presStyleIdx="2" presStyleCnt="4">
        <dgm:presLayoutVars>
          <dgm:bulletEnabled val="1"/>
        </dgm:presLayoutVars>
      </dgm:prSet>
      <dgm:spPr/>
    </dgm:pt>
    <dgm:pt modelId="{24522768-77EE-467A-8396-E01722F4931A}" type="pres">
      <dgm:prSet presAssocID="{31EC0944-47B4-44C7-AD9C-55C6E8D3ED0E}" presName="sibTrans" presStyleLbl="sibTrans2D1" presStyleIdx="2" presStyleCnt="3"/>
      <dgm:spPr/>
    </dgm:pt>
    <dgm:pt modelId="{E1CA3A84-BAFD-44F2-A93D-4E33434F5531}" type="pres">
      <dgm:prSet presAssocID="{31EC0944-47B4-44C7-AD9C-55C6E8D3ED0E}" presName="connectorText" presStyleLbl="sibTrans2D1" presStyleIdx="2" presStyleCnt="3"/>
      <dgm:spPr/>
    </dgm:pt>
    <dgm:pt modelId="{C7A22660-F640-4FFB-AFDA-E03803CD18C5}" type="pres">
      <dgm:prSet presAssocID="{7C859424-FC70-4D31-AAA7-BA6CF99CE08D}" presName="node" presStyleLbl="node1" presStyleIdx="3" presStyleCnt="4">
        <dgm:presLayoutVars>
          <dgm:bulletEnabled val="1"/>
        </dgm:presLayoutVars>
      </dgm:prSet>
      <dgm:spPr/>
    </dgm:pt>
  </dgm:ptLst>
  <dgm:cxnLst>
    <dgm:cxn modelId="{2CE55829-EAA3-4B3E-9B7D-34B0F377A6B1}" srcId="{80A30139-536C-4BBD-9472-F8285CC911F8}" destId="{9B1474EC-E870-4E4D-AA6D-A5F85AAF258E}" srcOrd="0" destOrd="0" parTransId="{4D19277D-4CF7-4AF8-A3DD-DA1859DDE3BF}" sibTransId="{89FDE651-231B-4572-8446-0BFF045A250E}"/>
    <dgm:cxn modelId="{0326FA29-8BDF-48B1-A921-C7DA4B307EF0}" type="presOf" srcId="{31EC0944-47B4-44C7-AD9C-55C6E8D3ED0E}" destId="{24522768-77EE-467A-8396-E01722F4931A}" srcOrd="0" destOrd="0" presId="urn:microsoft.com/office/officeart/2005/8/layout/process5"/>
    <dgm:cxn modelId="{76237A2F-9E93-42A7-9A77-935143B78D47}" type="presOf" srcId="{4CE8B185-8A8E-4E19-9235-0CE2D1733F27}" destId="{E69D3492-B1A0-43BF-A949-DE6D64B200B2}" srcOrd="0" destOrd="0" presId="urn:microsoft.com/office/officeart/2005/8/layout/process5"/>
    <dgm:cxn modelId="{FF972460-D742-4282-9EC2-9D54BA8743C9}" type="presOf" srcId="{80A30139-536C-4BBD-9472-F8285CC911F8}" destId="{92BC886A-31FF-4D08-9385-872D277E0999}" srcOrd="0" destOrd="0" presId="urn:microsoft.com/office/officeart/2005/8/layout/process5"/>
    <dgm:cxn modelId="{48C15041-773F-4FB7-BC38-56125E2A0A9F}" type="presOf" srcId="{9B1474EC-E870-4E4D-AA6D-A5F85AAF258E}" destId="{A902FD21-6341-49DE-9024-841CCE783937}" srcOrd="0" destOrd="0" presId="urn:microsoft.com/office/officeart/2005/8/layout/process5"/>
    <dgm:cxn modelId="{B0BF8B68-F22B-406F-A663-E63C84AE917B}" srcId="{80A30139-536C-4BBD-9472-F8285CC911F8}" destId="{4CE8B185-8A8E-4E19-9235-0CE2D1733F27}" srcOrd="2" destOrd="0" parTransId="{77F3C298-BB1E-492D-8202-B4EC2BF10590}" sibTransId="{31EC0944-47B4-44C7-AD9C-55C6E8D3ED0E}"/>
    <dgm:cxn modelId="{2A52EF75-A11E-4790-89C5-A67FB67B9E8B}" type="presOf" srcId="{89FDE651-231B-4572-8446-0BFF045A250E}" destId="{873B80FC-2F75-42EF-9DF3-EDC15F1FD636}" srcOrd="1" destOrd="0" presId="urn:microsoft.com/office/officeart/2005/8/layout/process5"/>
    <dgm:cxn modelId="{AB6B6585-8D18-4BE7-916D-F760243AAC91}" type="presOf" srcId="{B1D26E15-AA83-4C6D-B3A0-A189E2A41495}" destId="{9556FBD0-9ECF-4B3D-9741-D92F1C65A599}" srcOrd="0" destOrd="0" presId="urn:microsoft.com/office/officeart/2005/8/layout/process5"/>
    <dgm:cxn modelId="{2CF44199-7481-4F05-89D1-6289ADEE16F1}" type="presOf" srcId="{7C859424-FC70-4D31-AAA7-BA6CF99CE08D}" destId="{C7A22660-F640-4FFB-AFDA-E03803CD18C5}" srcOrd="0" destOrd="0" presId="urn:microsoft.com/office/officeart/2005/8/layout/process5"/>
    <dgm:cxn modelId="{875CEDB8-A699-4F66-BAFA-60F8E2720440}" type="presOf" srcId="{89FDE651-231B-4572-8446-0BFF045A250E}" destId="{467258EF-A34A-4E38-97B2-23CE93E57BD2}" srcOrd="0" destOrd="0" presId="urn:microsoft.com/office/officeart/2005/8/layout/process5"/>
    <dgm:cxn modelId="{8F4103CD-54AE-48A5-B9B3-2EFC5708A855}" type="presOf" srcId="{31EC0944-47B4-44C7-AD9C-55C6E8D3ED0E}" destId="{E1CA3A84-BAFD-44F2-A93D-4E33434F5531}" srcOrd="1" destOrd="0" presId="urn:microsoft.com/office/officeart/2005/8/layout/process5"/>
    <dgm:cxn modelId="{88458ED5-2100-46DD-9153-CC325427A44C}" srcId="{80A30139-536C-4BBD-9472-F8285CC911F8}" destId="{B1D26E15-AA83-4C6D-B3A0-A189E2A41495}" srcOrd="1" destOrd="0" parTransId="{3E3914A6-135C-462A-A382-31718F9F9DCA}" sibTransId="{8264DDBD-9709-4CF0-B0BE-6149CD7B8EB2}"/>
    <dgm:cxn modelId="{1198C7E3-7746-427D-8CD7-D16F68324B6A}" type="presOf" srcId="{8264DDBD-9709-4CF0-B0BE-6149CD7B8EB2}" destId="{FCC062D7-B834-4C0A-9019-06EFACBBEFF9}" srcOrd="0" destOrd="0" presId="urn:microsoft.com/office/officeart/2005/8/layout/process5"/>
    <dgm:cxn modelId="{E6FAC8E3-87FC-4DAA-B6CE-1E6547E0D95B}" srcId="{80A30139-536C-4BBD-9472-F8285CC911F8}" destId="{7C859424-FC70-4D31-AAA7-BA6CF99CE08D}" srcOrd="3" destOrd="0" parTransId="{FC31DFF6-3803-4CB4-8C35-B7E3AD0EA2A8}" sibTransId="{8AD26C78-CDAB-41E6-95F5-F08E45A13723}"/>
    <dgm:cxn modelId="{87AA5AEB-26FE-4C73-8CC3-7D98B6CD7615}" type="presOf" srcId="{8264DDBD-9709-4CF0-B0BE-6149CD7B8EB2}" destId="{74C6BB2E-5CC6-4CE4-9FF3-33911200CBC4}" srcOrd="1" destOrd="0" presId="urn:microsoft.com/office/officeart/2005/8/layout/process5"/>
    <dgm:cxn modelId="{1CD513D5-E66F-49EF-8947-CD16DE7F73D9}" type="presParOf" srcId="{92BC886A-31FF-4D08-9385-872D277E0999}" destId="{A902FD21-6341-49DE-9024-841CCE783937}" srcOrd="0" destOrd="0" presId="urn:microsoft.com/office/officeart/2005/8/layout/process5"/>
    <dgm:cxn modelId="{48AD5A7D-F4D6-43FD-BBFB-58CDA37F89E2}" type="presParOf" srcId="{92BC886A-31FF-4D08-9385-872D277E0999}" destId="{467258EF-A34A-4E38-97B2-23CE93E57BD2}" srcOrd="1" destOrd="0" presId="urn:microsoft.com/office/officeart/2005/8/layout/process5"/>
    <dgm:cxn modelId="{EBB4D89F-6A9A-4EAF-9633-8B6A142E18EF}" type="presParOf" srcId="{467258EF-A34A-4E38-97B2-23CE93E57BD2}" destId="{873B80FC-2F75-42EF-9DF3-EDC15F1FD636}" srcOrd="0" destOrd="0" presId="urn:microsoft.com/office/officeart/2005/8/layout/process5"/>
    <dgm:cxn modelId="{59908BB3-67B1-494F-8C58-FE8D793B18B4}" type="presParOf" srcId="{92BC886A-31FF-4D08-9385-872D277E0999}" destId="{9556FBD0-9ECF-4B3D-9741-D92F1C65A599}" srcOrd="2" destOrd="0" presId="urn:microsoft.com/office/officeart/2005/8/layout/process5"/>
    <dgm:cxn modelId="{B9EAA27C-E38C-489B-BF30-BDA8287ED472}" type="presParOf" srcId="{92BC886A-31FF-4D08-9385-872D277E0999}" destId="{FCC062D7-B834-4C0A-9019-06EFACBBEFF9}" srcOrd="3" destOrd="0" presId="urn:microsoft.com/office/officeart/2005/8/layout/process5"/>
    <dgm:cxn modelId="{1855A503-4738-434F-93CB-F8F7972B8B0E}" type="presParOf" srcId="{FCC062D7-B834-4C0A-9019-06EFACBBEFF9}" destId="{74C6BB2E-5CC6-4CE4-9FF3-33911200CBC4}" srcOrd="0" destOrd="0" presId="urn:microsoft.com/office/officeart/2005/8/layout/process5"/>
    <dgm:cxn modelId="{81500159-1F11-4624-A4D4-FE3D2ADC7C69}" type="presParOf" srcId="{92BC886A-31FF-4D08-9385-872D277E0999}" destId="{E69D3492-B1A0-43BF-A949-DE6D64B200B2}" srcOrd="4" destOrd="0" presId="urn:microsoft.com/office/officeart/2005/8/layout/process5"/>
    <dgm:cxn modelId="{0B6EA7C5-1FC9-4A81-80BD-E0E1AA6AD179}" type="presParOf" srcId="{92BC886A-31FF-4D08-9385-872D277E0999}" destId="{24522768-77EE-467A-8396-E01722F4931A}" srcOrd="5" destOrd="0" presId="urn:microsoft.com/office/officeart/2005/8/layout/process5"/>
    <dgm:cxn modelId="{F6F36A83-6E1C-47A0-A6FC-A27A2CE67C57}" type="presParOf" srcId="{24522768-77EE-467A-8396-E01722F4931A}" destId="{E1CA3A84-BAFD-44F2-A93D-4E33434F5531}" srcOrd="0" destOrd="0" presId="urn:microsoft.com/office/officeart/2005/8/layout/process5"/>
    <dgm:cxn modelId="{3ABA7D90-CED3-41F5-99F2-38765C0D7457}" type="presParOf" srcId="{92BC886A-31FF-4D08-9385-872D277E0999}" destId="{C7A22660-F640-4FFB-AFDA-E03803CD18C5}" srcOrd="6"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E941AB9-39E7-4FFF-9EE3-5F77CC662A6E}"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1C59A592-FCDD-46A3-8C6F-C6F19023BD04}">
      <dgm:prSet/>
      <dgm:spPr/>
      <dgm:t>
        <a:bodyPr/>
        <a:lstStyle/>
        <a:p>
          <a:r>
            <a:rPr lang="en-US" b="1" i="0" baseline="0"/>
            <a:t>Average temps: 30°F in winter to over 90°F in summer</a:t>
          </a:r>
          <a:br>
            <a:rPr lang="en-US" b="0" i="0" baseline="0"/>
          </a:br>
          <a:r>
            <a:rPr lang="en-US" b="0" i="0" baseline="0"/>
            <a:t>Strong seasonal shifts confirmed by monthly averages. Forecasts for summer 2025 project highs near 90.2°F and winter highs near 34.5°F.</a:t>
          </a:r>
          <a:endParaRPr lang="en-US"/>
        </a:p>
      </dgm:t>
    </dgm:pt>
    <dgm:pt modelId="{746F0396-508C-4E89-9FBE-BC8DD230A54D}" type="parTrans" cxnId="{BA062639-1F9B-47FB-8B50-970F1EE3CB26}">
      <dgm:prSet/>
      <dgm:spPr/>
      <dgm:t>
        <a:bodyPr/>
        <a:lstStyle/>
        <a:p>
          <a:endParaRPr lang="en-US"/>
        </a:p>
      </dgm:t>
    </dgm:pt>
    <dgm:pt modelId="{4783E501-170F-4ECF-B7DE-E2BF1F3D5916}" type="sibTrans" cxnId="{BA062639-1F9B-47FB-8B50-970F1EE3CB26}">
      <dgm:prSet/>
      <dgm:spPr/>
      <dgm:t>
        <a:bodyPr/>
        <a:lstStyle/>
        <a:p>
          <a:endParaRPr lang="en-US"/>
        </a:p>
      </dgm:t>
    </dgm:pt>
    <dgm:pt modelId="{89BF7804-A38E-4B90-BD2E-9772CB0827CD}">
      <dgm:prSet/>
      <dgm:spPr/>
      <dgm:t>
        <a:bodyPr/>
        <a:lstStyle/>
        <a:p>
          <a:r>
            <a:rPr lang="en-US" b="1" i="0" baseline="0"/>
            <a:t>Precipitation peaks in late summer (monsoon effect)</a:t>
          </a:r>
          <a:br>
            <a:rPr lang="en-US" b="0" i="0" baseline="0"/>
          </a:br>
          <a:r>
            <a:rPr lang="en-US" b="0" i="0" baseline="0"/>
            <a:t>Rainfall is highly concentrated in July and August, averaging over 2.5 inches — driving a monsoonal spike in precipitation.</a:t>
          </a:r>
          <a:endParaRPr lang="en-US"/>
        </a:p>
      </dgm:t>
    </dgm:pt>
    <dgm:pt modelId="{FAE35C88-77A6-4987-99A5-B55BE1BA0DF8}" type="parTrans" cxnId="{3F553F6B-F10C-4EF9-A4EF-A11DD0EE5C8E}">
      <dgm:prSet/>
      <dgm:spPr/>
      <dgm:t>
        <a:bodyPr/>
        <a:lstStyle/>
        <a:p>
          <a:endParaRPr lang="en-US"/>
        </a:p>
      </dgm:t>
    </dgm:pt>
    <dgm:pt modelId="{A7A4D6E8-6C24-4E1F-AA82-45E7BF848720}" type="sibTrans" cxnId="{3F553F6B-F10C-4EF9-A4EF-A11DD0EE5C8E}">
      <dgm:prSet/>
      <dgm:spPr/>
      <dgm:t>
        <a:bodyPr/>
        <a:lstStyle/>
        <a:p>
          <a:endParaRPr lang="en-US"/>
        </a:p>
      </dgm:t>
    </dgm:pt>
    <dgm:pt modelId="{CE03D35C-F0FF-4A82-86F5-AC66BC6D83FB}">
      <dgm:prSet/>
      <dgm:spPr/>
      <dgm:t>
        <a:bodyPr/>
        <a:lstStyle/>
        <a:p>
          <a:r>
            <a:rPr lang="en-US" b="1" i="0" baseline="0"/>
            <a:t>Humidity rises with rain; wind strongest in spring</a:t>
          </a:r>
          <a:br>
            <a:rPr lang="en-US" b="0" i="0" baseline="0"/>
          </a:br>
          <a:r>
            <a:rPr lang="en-US" b="0" i="0" baseline="0"/>
            <a:t>Humidity levels peak in July (above 60%) and fall below 30% in winter. Spring months show the highest average wind speeds.</a:t>
          </a:r>
          <a:endParaRPr lang="en-US"/>
        </a:p>
      </dgm:t>
    </dgm:pt>
    <dgm:pt modelId="{4C59A727-3A00-4E0F-BDA6-CAF2D8E9B1B9}" type="parTrans" cxnId="{62B803EF-E920-4138-A435-32BE00F65F4B}">
      <dgm:prSet/>
      <dgm:spPr/>
      <dgm:t>
        <a:bodyPr/>
        <a:lstStyle/>
        <a:p>
          <a:endParaRPr lang="en-US"/>
        </a:p>
      </dgm:t>
    </dgm:pt>
    <dgm:pt modelId="{CC67FF08-E4FA-4ADF-99B0-4F68DCDB2A94}" type="sibTrans" cxnId="{62B803EF-E920-4138-A435-32BE00F65F4B}">
      <dgm:prSet/>
      <dgm:spPr/>
      <dgm:t>
        <a:bodyPr/>
        <a:lstStyle/>
        <a:p>
          <a:endParaRPr lang="en-US"/>
        </a:p>
      </dgm:t>
    </dgm:pt>
    <dgm:pt modelId="{20E8115E-A861-41B1-BFB0-295277E4969C}">
      <dgm:prSet/>
      <dgm:spPr/>
      <dgm:t>
        <a:bodyPr/>
        <a:lstStyle/>
        <a:p>
          <a:r>
            <a:rPr lang="en-US" b="1" i="0" baseline="0"/>
            <a:t>Clear skies dominate except in late summer</a:t>
          </a:r>
          <a:br>
            <a:rPr lang="en-US" b="0" i="0" baseline="0"/>
          </a:br>
          <a:r>
            <a:rPr lang="en-US" b="0" i="0" baseline="0"/>
            <a:t>Most months show a majority of clear or partly cloudy days, but late July–August sees more cloud cover due to rising humidity.</a:t>
          </a:r>
          <a:endParaRPr lang="en-US"/>
        </a:p>
      </dgm:t>
    </dgm:pt>
    <dgm:pt modelId="{8D7C39EB-6BB1-4EE5-B354-292162106C2E}" type="parTrans" cxnId="{1B5AC146-5E93-4943-A24D-4350C340844F}">
      <dgm:prSet/>
      <dgm:spPr/>
      <dgm:t>
        <a:bodyPr/>
        <a:lstStyle/>
        <a:p>
          <a:endParaRPr lang="en-US"/>
        </a:p>
      </dgm:t>
    </dgm:pt>
    <dgm:pt modelId="{F4AED8A2-3C43-4CB6-B0E3-C0696B766F4D}" type="sibTrans" cxnId="{1B5AC146-5E93-4943-A24D-4350C340844F}">
      <dgm:prSet/>
      <dgm:spPr/>
      <dgm:t>
        <a:bodyPr/>
        <a:lstStyle/>
        <a:p>
          <a:endParaRPr lang="en-US"/>
        </a:p>
      </dgm:t>
    </dgm:pt>
    <dgm:pt modelId="{E9E3EA4E-EDCE-4C9D-A48B-67E840D9F417}" type="pres">
      <dgm:prSet presAssocID="{EE941AB9-39E7-4FFF-9EE3-5F77CC662A6E}" presName="matrix" presStyleCnt="0">
        <dgm:presLayoutVars>
          <dgm:chMax val="1"/>
          <dgm:dir/>
          <dgm:resizeHandles val="exact"/>
        </dgm:presLayoutVars>
      </dgm:prSet>
      <dgm:spPr/>
    </dgm:pt>
    <dgm:pt modelId="{A85CE814-4F91-4963-8CA1-290847421371}" type="pres">
      <dgm:prSet presAssocID="{EE941AB9-39E7-4FFF-9EE3-5F77CC662A6E}" presName="diamond" presStyleLbl="bgShp" presStyleIdx="0" presStyleCnt="1"/>
      <dgm:spPr/>
    </dgm:pt>
    <dgm:pt modelId="{B65B7FD0-921A-4C1D-A25D-A39E08F4584D}" type="pres">
      <dgm:prSet presAssocID="{EE941AB9-39E7-4FFF-9EE3-5F77CC662A6E}" presName="quad1" presStyleLbl="node1" presStyleIdx="0" presStyleCnt="4">
        <dgm:presLayoutVars>
          <dgm:chMax val="0"/>
          <dgm:chPref val="0"/>
          <dgm:bulletEnabled val="1"/>
        </dgm:presLayoutVars>
      </dgm:prSet>
      <dgm:spPr/>
    </dgm:pt>
    <dgm:pt modelId="{8BE29AF6-165A-4C36-975E-E34A82A5735C}" type="pres">
      <dgm:prSet presAssocID="{EE941AB9-39E7-4FFF-9EE3-5F77CC662A6E}" presName="quad2" presStyleLbl="node1" presStyleIdx="1" presStyleCnt="4">
        <dgm:presLayoutVars>
          <dgm:chMax val="0"/>
          <dgm:chPref val="0"/>
          <dgm:bulletEnabled val="1"/>
        </dgm:presLayoutVars>
      </dgm:prSet>
      <dgm:spPr/>
    </dgm:pt>
    <dgm:pt modelId="{5E773D48-D88A-4814-B269-B1FF46D961E1}" type="pres">
      <dgm:prSet presAssocID="{EE941AB9-39E7-4FFF-9EE3-5F77CC662A6E}" presName="quad3" presStyleLbl="node1" presStyleIdx="2" presStyleCnt="4">
        <dgm:presLayoutVars>
          <dgm:chMax val="0"/>
          <dgm:chPref val="0"/>
          <dgm:bulletEnabled val="1"/>
        </dgm:presLayoutVars>
      </dgm:prSet>
      <dgm:spPr/>
    </dgm:pt>
    <dgm:pt modelId="{FBB87D9B-0D6D-4E79-8DDB-1842A49AE97B}" type="pres">
      <dgm:prSet presAssocID="{EE941AB9-39E7-4FFF-9EE3-5F77CC662A6E}" presName="quad4" presStyleLbl="node1" presStyleIdx="3" presStyleCnt="4">
        <dgm:presLayoutVars>
          <dgm:chMax val="0"/>
          <dgm:chPref val="0"/>
          <dgm:bulletEnabled val="1"/>
        </dgm:presLayoutVars>
      </dgm:prSet>
      <dgm:spPr/>
    </dgm:pt>
  </dgm:ptLst>
  <dgm:cxnLst>
    <dgm:cxn modelId="{6F52EA02-36DE-43A0-89F9-B44A3BFA3F7C}" type="presOf" srcId="{CE03D35C-F0FF-4A82-86F5-AC66BC6D83FB}" destId="{5E773D48-D88A-4814-B269-B1FF46D961E1}" srcOrd="0" destOrd="0" presId="urn:microsoft.com/office/officeart/2005/8/layout/matrix3"/>
    <dgm:cxn modelId="{402BC60E-EC0E-4673-B4D3-0E0AB9A1FC53}" type="presOf" srcId="{EE941AB9-39E7-4FFF-9EE3-5F77CC662A6E}" destId="{E9E3EA4E-EDCE-4C9D-A48B-67E840D9F417}" srcOrd="0" destOrd="0" presId="urn:microsoft.com/office/officeart/2005/8/layout/matrix3"/>
    <dgm:cxn modelId="{BA062639-1F9B-47FB-8B50-970F1EE3CB26}" srcId="{EE941AB9-39E7-4FFF-9EE3-5F77CC662A6E}" destId="{1C59A592-FCDD-46A3-8C6F-C6F19023BD04}" srcOrd="0" destOrd="0" parTransId="{746F0396-508C-4E89-9FBE-BC8DD230A54D}" sibTransId="{4783E501-170F-4ECF-B7DE-E2BF1F3D5916}"/>
    <dgm:cxn modelId="{1B5AC146-5E93-4943-A24D-4350C340844F}" srcId="{EE941AB9-39E7-4FFF-9EE3-5F77CC662A6E}" destId="{20E8115E-A861-41B1-BFB0-295277E4969C}" srcOrd="3" destOrd="0" parTransId="{8D7C39EB-6BB1-4EE5-B354-292162106C2E}" sibTransId="{F4AED8A2-3C43-4CB6-B0E3-C0696B766F4D}"/>
    <dgm:cxn modelId="{3F553F6B-F10C-4EF9-A4EF-A11DD0EE5C8E}" srcId="{EE941AB9-39E7-4FFF-9EE3-5F77CC662A6E}" destId="{89BF7804-A38E-4B90-BD2E-9772CB0827CD}" srcOrd="1" destOrd="0" parTransId="{FAE35C88-77A6-4987-99A5-B55BE1BA0DF8}" sibTransId="{A7A4D6E8-6C24-4E1F-AA82-45E7BF848720}"/>
    <dgm:cxn modelId="{E7820DC0-6A22-4F23-95B2-C2B53544FBE2}" type="presOf" srcId="{89BF7804-A38E-4B90-BD2E-9772CB0827CD}" destId="{8BE29AF6-165A-4C36-975E-E34A82A5735C}" srcOrd="0" destOrd="0" presId="urn:microsoft.com/office/officeart/2005/8/layout/matrix3"/>
    <dgm:cxn modelId="{5B5F7DD4-8112-4C3A-A962-AB6DC42D6989}" type="presOf" srcId="{1C59A592-FCDD-46A3-8C6F-C6F19023BD04}" destId="{B65B7FD0-921A-4C1D-A25D-A39E08F4584D}" srcOrd="0" destOrd="0" presId="urn:microsoft.com/office/officeart/2005/8/layout/matrix3"/>
    <dgm:cxn modelId="{62B803EF-E920-4138-A435-32BE00F65F4B}" srcId="{EE941AB9-39E7-4FFF-9EE3-5F77CC662A6E}" destId="{CE03D35C-F0FF-4A82-86F5-AC66BC6D83FB}" srcOrd="2" destOrd="0" parTransId="{4C59A727-3A00-4E0F-BDA6-CAF2D8E9B1B9}" sibTransId="{CC67FF08-E4FA-4ADF-99B0-4F68DCDB2A94}"/>
    <dgm:cxn modelId="{9C191AEF-EDEC-4102-B0C3-30A29B75CC6E}" type="presOf" srcId="{20E8115E-A861-41B1-BFB0-295277E4969C}" destId="{FBB87D9B-0D6D-4E79-8DDB-1842A49AE97B}" srcOrd="0" destOrd="0" presId="urn:microsoft.com/office/officeart/2005/8/layout/matrix3"/>
    <dgm:cxn modelId="{B3217D19-6072-4C38-82E1-23702AA211CF}" type="presParOf" srcId="{E9E3EA4E-EDCE-4C9D-A48B-67E840D9F417}" destId="{A85CE814-4F91-4963-8CA1-290847421371}" srcOrd="0" destOrd="0" presId="urn:microsoft.com/office/officeart/2005/8/layout/matrix3"/>
    <dgm:cxn modelId="{0738231B-660D-4E09-930B-5E9DDC3341B4}" type="presParOf" srcId="{E9E3EA4E-EDCE-4C9D-A48B-67E840D9F417}" destId="{B65B7FD0-921A-4C1D-A25D-A39E08F4584D}" srcOrd="1" destOrd="0" presId="urn:microsoft.com/office/officeart/2005/8/layout/matrix3"/>
    <dgm:cxn modelId="{E086329F-FBEC-45D5-91EC-5BB20AFC888E}" type="presParOf" srcId="{E9E3EA4E-EDCE-4C9D-A48B-67E840D9F417}" destId="{8BE29AF6-165A-4C36-975E-E34A82A5735C}" srcOrd="2" destOrd="0" presId="urn:microsoft.com/office/officeart/2005/8/layout/matrix3"/>
    <dgm:cxn modelId="{06EE3663-CB75-4D54-983A-C7B0C5E935A3}" type="presParOf" srcId="{E9E3EA4E-EDCE-4C9D-A48B-67E840D9F417}" destId="{5E773D48-D88A-4814-B269-B1FF46D961E1}" srcOrd="3" destOrd="0" presId="urn:microsoft.com/office/officeart/2005/8/layout/matrix3"/>
    <dgm:cxn modelId="{1BE8E83D-DDFE-43FA-BED6-AE0BE048C3BC}" type="presParOf" srcId="{E9E3EA4E-EDCE-4C9D-A48B-67E840D9F417}" destId="{FBB87D9B-0D6D-4E79-8DDB-1842A49AE97B}"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60437ED-D52B-4222-9B32-BCF2355462C5}"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D9CF810-0E12-44C6-9FD1-0DD5BF3CE832}">
      <dgm:prSet/>
      <dgm:spPr/>
      <dgm:t>
        <a:bodyPr/>
        <a:lstStyle/>
        <a:p>
          <a:pPr>
            <a:defRPr cap="all"/>
          </a:pPr>
          <a:r>
            <a:rPr lang="en-US" b="1" i="0" baseline="0" dirty="0"/>
            <a:t>Be transparent about uncertainty</a:t>
          </a:r>
          <a:br>
            <a:rPr lang="en-US" b="0" i="0" baseline="0" dirty="0"/>
          </a:br>
          <a:r>
            <a:rPr lang="en-US" b="0" i="0" baseline="0" dirty="0"/>
            <a:t>Explain the margin of error (e.g., ±2.5°F for temperature forecasts), and avoid presenting predictions as exact outcomes.</a:t>
          </a:r>
          <a:endParaRPr lang="en-US" dirty="0"/>
        </a:p>
      </dgm:t>
    </dgm:pt>
    <dgm:pt modelId="{51E6C980-514B-4173-9AA0-6D5BA19DE5C4}" type="parTrans" cxnId="{C31F7369-864D-4119-B8AA-AD445DE732A1}">
      <dgm:prSet/>
      <dgm:spPr/>
      <dgm:t>
        <a:bodyPr/>
        <a:lstStyle/>
        <a:p>
          <a:endParaRPr lang="en-US"/>
        </a:p>
      </dgm:t>
    </dgm:pt>
    <dgm:pt modelId="{74B1CCF1-7A01-4AFC-B709-E9822E9EDC19}" type="sibTrans" cxnId="{C31F7369-864D-4119-B8AA-AD445DE732A1}">
      <dgm:prSet/>
      <dgm:spPr/>
      <dgm:t>
        <a:bodyPr/>
        <a:lstStyle/>
        <a:p>
          <a:endParaRPr lang="en-US"/>
        </a:p>
      </dgm:t>
    </dgm:pt>
    <dgm:pt modelId="{D4331395-EED8-4735-AE8D-367C24A88F61}">
      <dgm:prSet/>
      <dgm:spPr/>
      <dgm:t>
        <a:bodyPr/>
        <a:lstStyle/>
        <a:p>
          <a:pPr>
            <a:defRPr cap="all"/>
          </a:pPr>
          <a:r>
            <a:rPr lang="en-US" b="1" i="0" baseline="0"/>
            <a:t>Use only licensed/open-access data</a:t>
          </a:r>
          <a:br>
            <a:rPr lang="en-US" b="0" i="0" baseline="0"/>
          </a:br>
          <a:r>
            <a:rPr lang="en-US" b="0" i="0" baseline="0"/>
            <a:t>All data used—from NOAA, Kaggle, and Open-Meteo—complies with public domain or open-access licensing requirements, ensuring responsible use.</a:t>
          </a:r>
          <a:endParaRPr lang="en-US"/>
        </a:p>
      </dgm:t>
    </dgm:pt>
    <dgm:pt modelId="{04929F05-F1EC-4D85-A4A2-E1F24C28200C}" type="parTrans" cxnId="{9C717A8B-1751-4102-93AA-800A4BD9105F}">
      <dgm:prSet/>
      <dgm:spPr/>
      <dgm:t>
        <a:bodyPr/>
        <a:lstStyle/>
        <a:p>
          <a:endParaRPr lang="en-US"/>
        </a:p>
      </dgm:t>
    </dgm:pt>
    <dgm:pt modelId="{75EB1BBA-B69A-4C51-B55C-347D396F77D7}" type="sibTrans" cxnId="{9C717A8B-1751-4102-93AA-800A4BD9105F}">
      <dgm:prSet/>
      <dgm:spPr/>
      <dgm:t>
        <a:bodyPr/>
        <a:lstStyle/>
        <a:p>
          <a:endParaRPr lang="en-US"/>
        </a:p>
      </dgm:t>
    </dgm:pt>
    <dgm:pt modelId="{9A985588-4B33-4438-B0A8-1743DB517ECF}">
      <dgm:prSet/>
      <dgm:spPr/>
      <dgm:t>
        <a:bodyPr/>
        <a:lstStyle/>
        <a:p>
          <a:pPr>
            <a:defRPr cap="all"/>
          </a:pPr>
          <a:r>
            <a:rPr lang="en-US" b="1" i="0" baseline="0"/>
            <a:t>Position forecasts as probabilistic, not guaranteed</a:t>
          </a:r>
          <a:br>
            <a:rPr lang="en-US" b="0" i="0" baseline="0"/>
          </a:br>
          <a:r>
            <a:rPr lang="en-US" b="0" i="0" baseline="0"/>
            <a:t>Emphasize that weather models like Prophet forecast trends based on historical patterns, not certainties. Include confidence intervals in visuals.</a:t>
          </a:r>
          <a:endParaRPr lang="en-US"/>
        </a:p>
      </dgm:t>
    </dgm:pt>
    <dgm:pt modelId="{DBC08FD1-AEB1-4012-99C2-ECFA8C88DB07}" type="parTrans" cxnId="{183AE507-7D66-4596-BD10-A3A691503F53}">
      <dgm:prSet/>
      <dgm:spPr/>
      <dgm:t>
        <a:bodyPr/>
        <a:lstStyle/>
        <a:p>
          <a:endParaRPr lang="en-US"/>
        </a:p>
      </dgm:t>
    </dgm:pt>
    <dgm:pt modelId="{9D31A6CC-CBFC-4267-983C-B421381822EC}" type="sibTrans" cxnId="{183AE507-7D66-4596-BD10-A3A691503F53}">
      <dgm:prSet/>
      <dgm:spPr/>
      <dgm:t>
        <a:bodyPr/>
        <a:lstStyle/>
        <a:p>
          <a:endParaRPr lang="en-US"/>
        </a:p>
      </dgm:t>
    </dgm:pt>
    <dgm:pt modelId="{0DAB9CF7-9156-4422-AE13-178CD688A1FF}" type="pres">
      <dgm:prSet presAssocID="{B60437ED-D52B-4222-9B32-BCF2355462C5}" presName="root" presStyleCnt="0">
        <dgm:presLayoutVars>
          <dgm:dir/>
          <dgm:resizeHandles val="exact"/>
        </dgm:presLayoutVars>
      </dgm:prSet>
      <dgm:spPr/>
    </dgm:pt>
    <dgm:pt modelId="{DCC23A12-DC45-4038-B3E6-5BACD6D3EAF9}" type="pres">
      <dgm:prSet presAssocID="{CD9CF810-0E12-44C6-9FD1-0DD5BF3CE832}" presName="compNode" presStyleCnt="0"/>
      <dgm:spPr/>
    </dgm:pt>
    <dgm:pt modelId="{020FA7B3-86DE-4325-ADAF-9D738EBA87A7}" type="pres">
      <dgm:prSet presAssocID="{CD9CF810-0E12-44C6-9FD1-0DD5BF3CE832}" presName="iconBgRect" presStyleLbl="bgShp" presStyleIdx="0" presStyleCnt="3"/>
      <dgm:spPr>
        <a:prstGeom prst="round2DiagRect">
          <a:avLst>
            <a:gd name="adj1" fmla="val 29727"/>
            <a:gd name="adj2" fmla="val 0"/>
          </a:avLst>
        </a:prstGeom>
      </dgm:spPr>
    </dgm:pt>
    <dgm:pt modelId="{9F1CF5A5-D205-41E8-AE02-062320E262B6}" type="pres">
      <dgm:prSet presAssocID="{CD9CF810-0E12-44C6-9FD1-0DD5BF3CE83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33CD747A-8C62-4A85-8929-504579F700A4}" type="pres">
      <dgm:prSet presAssocID="{CD9CF810-0E12-44C6-9FD1-0DD5BF3CE832}" presName="spaceRect" presStyleCnt="0"/>
      <dgm:spPr/>
    </dgm:pt>
    <dgm:pt modelId="{9E4BB9A6-A756-4B28-AA4F-D0E194094618}" type="pres">
      <dgm:prSet presAssocID="{CD9CF810-0E12-44C6-9FD1-0DD5BF3CE832}" presName="textRect" presStyleLbl="revTx" presStyleIdx="0" presStyleCnt="3">
        <dgm:presLayoutVars>
          <dgm:chMax val="1"/>
          <dgm:chPref val="1"/>
        </dgm:presLayoutVars>
      </dgm:prSet>
      <dgm:spPr/>
    </dgm:pt>
    <dgm:pt modelId="{A05FADE6-DD5C-4AC1-BD32-67868E0676C3}" type="pres">
      <dgm:prSet presAssocID="{74B1CCF1-7A01-4AFC-B709-E9822E9EDC19}" presName="sibTrans" presStyleCnt="0"/>
      <dgm:spPr/>
    </dgm:pt>
    <dgm:pt modelId="{9627CB5D-6D0D-42B2-8D50-E66DA8B6330E}" type="pres">
      <dgm:prSet presAssocID="{D4331395-EED8-4735-AE8D-367C24A88F61}" presName="compNode" presStyleCnt="0"/>
      <dgm:spPr/>
    </dgm:pt>
    <dgm:pt modelId="{7BB2C02E-7693-4586-A1A8-4E19DA14C175}" type="pres">
      <dgm:prSet presAssocID="{D4331395-EED8-4735-AE8D-367C24A88F61}" presName="iconBgRect" presStyleLbl="bgShp" presStyleIdx="1" presStyleCnt="3"/>
      <dgm:spPr>
        <a:prstGeom prst="round2DiagRect">
          <a:avLst>
            <a:gd name="adj1" fmla="val 29727"/>
            <a:gd name="adj2" fmla="val 0"/>
          </a:avLst>
        </a:prstGeom>
      </dgm:spPr>
    </dgm:pt>
    <dgm:pt modelId="{5F33FCA4-BB19-42A0-8AAB-B81E5B71618C}" type="pres">
      <dgm:prSet presAssocID="{D4331395-EED8-4735-AE8D-367C24A88F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D8A3F795-C7B8-46B2-B2DD-004D0A8543CD}" type="pres">
      <dgm:prSet presAssocID="{D4331395-EED8-4735-AE8D-367C24A88F61}" presName="spaceRect" presStyleCnt="0"/>
      <dgm:spPr/>
    </dgm:pt>
    <dgm:pt modelId="{4A8CA9B6-ECF1-4ECD-8D39-E00E4446EDF2}" type="pres">
      <dgm:prSet presAssocID="{D4331395-EED8-4735-AE8D-367C24A88F61}" presName="textRect" presStyleLbl="revTx" presStyleIdx="1" presStyleCnt="3">
        <dgm:presLayoutVars>
          <dgm:chMax val="1"/>
          <dgm:chPref val="1"/>
        </dgm:presLayoutVars>
      </dgm:prSet>
      <dgm:spPr/>
    </dgm:pt>
    <dgm:pt modelId="{ADC6503D-1B9D-4CC0-85E4-08CEB16D80BB}" type="pres">
      <dgm:prSet presAssocID="{75EB1BBA-B69A-4C51-B55C-347D396F77D7}" presName="sibTrans" presStyleCnt="0"/>
      <dgm:spPr/>
    </dgm:pt>
    <dgm:pt modelId="{22DFC22E-241B-4037-B9A4-71AA61D528F6}" type="pres">
      <dgm:prSet presAssocID="{9A985588-4B33-4438-B0A8-1743DB517ECF}" presName="compNode" presStyleCnt="0"/>
      <dgm:spPr/>
    </dgm:pt>
    <dgm:pt modelId="{87C46A6A-FFAA-4780-AFEE-97CC6FB39B1E}" type="pres">
      <dgm:prSet presAssocID="{9A985588-4B33-4438-B0A8-1743DB517ECF}" presName="iconBgRect" presStyleLbl="bgShp" presStyleIdx="2" presStyleCnt="3"/>
      <dgm:spPr>
        <a:prstGeom prst="round2DiagRect">
          <a:avLst>
            <a:gd name="adj1" fmla="val 29727"/>
            <a:gd name="adj2" fmla="val 0"/>
          </a:avLst>
        </a:prstGeom>
      </dgm:spPr>
    </dgm:pt>
    <dgm:pt modelId="{BA05770B-47F9-4587-8B85-50E67CBA4986}" type="pres">
      <dgm:prSet presAssocID="{9A985588-4B33-4438-B0A8-1743DB517EC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320042AC-7946-47A5-80B8-B085A1358629}" type="pres">
      <dgm:prSet presAssocID="{9A985588-4B33-4438-B0A8-1743DB517ECF}" presName="spaceRect" presStyleCnt="0"/>
      <dgm:spPr/>
    </dgm:pt>
    <dgm:pt modelId="{2C935ED6-4935-4C98-A2FC-1E8A400D78AC}" type="pres">
      <dgm:prSet presAssocID="{9A985588-4B33-4438-B0A8-1743DB517ECF}" presName="textRect" presStyleLbl="revTx" presStyleIdx="2" presStyleCnt="3">
        <dgm:presLayoutVars>
          <dgm:chMax val="1"/>
          <dgm:chPref val="1"/>
        </dgm:presLayoutVars>
      </dgm:prSet>
      <dgm:spPr/>
    </dgm:pt>
  </dgm:ptLst>
  <dgm:cxnLst>
    <dgm:cxn modelId="{183AE507-7D66-4596-BD10-A3A691503F53}" srcId="{B60437ED-D52B-4222-9B32-BCF2355462C5}" destId="{9A985588-4B33-4438-B0A8-1743DB517ECF}" srcOrd="2" destOrd="0" parTransId="{DBC08FD1-AEB1-4012-99C2-ECFA8C88DB07}" sibTransId="{9D31A6CC-CBFC-4267-983C-B421381822EC}"/>
    <dgm:cxn modelId="{E123A239-08FE-4E07-84E7-3D516617C239}" type="presOf" srcId="{CD9CF810-0E12-44C6-9FD1-0DD5BF3CE832}" destId="{9E4BB9A6-A756-4B28-AA4F-D0E194094618}" srcOrd="0" destOrd="0" presId="urn:microsoft.com/office/officeart/2018/5/layout/IconLeafLabelList"/>
    <dgm:cxn modelId="{C31F7369-864D-4119-B8AA-AD445DE732A1}" srcId="{B60437ED-D52B-4222-9B32-BCF2355462C5}" destId="{CD9CF810-0E12-44C6-9FD1-0DD5BF3CE832}" srcOrd="0" destOrd="0" parTransId="{51E6C980-514B-4173-9AA0-6D5BA19DE5C4}" sibTransId="{74B1CCF1-7A01-4AFC-B709-E9822E9EDC19}"/>
    <dgm:cxn modelId="{F52FA069-0AFF-4791-A102-189E9FCC335D}" type="presOf" srcId="{B60437ED-D52B-4222-9B32-BCF2355462C5}" destId="{0DAB9CF7-9156-4422-AE13-178CD688A1FF}" srcOrd="0" destOrd="0" presId="urn:microsoft.com/office/officeart/2018/5/layout/IconLeafLabelList"/>
    <dgm:cxn modelId="{9C717A8B-1751-4102-93AA-800A4BD9105F}" srcId="{B60437ED-D52B-4222-9B32-BCF2355462C5}" destId="{D4331395-EED8-4735-AE8D-367C24A88F61}" srcOrd="1" destOrd="0" parTransId="{04929F05-F1EC-4D85-A4A2-E1F24C28200C}" sibTransId="{75EB1BBA-B69A-4C51-B55C-347D396F77D7}"/>
    <dgm:cxn modelId="{6EA5279B-06C3-48A0-82B4-211A469B07D1}" type="presOf" srcId="{9A985588-4B33-4438-B0A8-1743DB517ECF}" destId="{2C935ED6-4935-4C98-A2FC-1E8A400D78AC}" srcOrd="0" destOrd="0" presId="urn:microsoft.com/office/officeart/2018/5/layout/IconLeafLabelList"/>
    <dgm:cxn modelId="{EA4601EA-0E36-4C07-96BA-5D165746E808}" type="presOf" srcId="{D4331395-EED8-4735-AE8D-367C24A88F61}" destId="{4A8CA9B6-ECF1-4ECD-8D39-E00E4446EDF2}" srcOrd="0" destOrd="0" presId="urn:microsoft.com/office/officeart/2018/5/layout/IconLeafLabelList"/>
    <dgm:cxn modelId="{D2E102C7-A9E5-40A9-B930-C47EBAE2CC89}" type="presParOf" srcId="{0DAB9CF7-9156-4422-AE13-178CD688A1FF}" destId="{DCC23A12-DC45-4038-B3E6-5BACD6D3EAF9}" srcOrd="0" destOrd="0" presId="urn:microsoft.com/office/officeart/2018/5/layout/IconLeafLabelList"/>
    <dgm:cxn modelId="{6347CE98-9538-496D-BD43-266299FAD60D}" type="presParOf" srcId="{DCC23A12-DC45-4038-B3E6-5BACD6D3EAF9}" destId="{020FA7B3-86DE-4325-ADAF-9D738EBA87A7}" srcOrd="0" destOrd="0" presId="urn:microsoft.com/office/officeart/2018/5/layout/IconLeafLabelList"/>
    <dgm:cxn modelId="{406046FD-9D1F-4E23-9E1E-4C63DB12A46D}" type="presParOf" srcId="{DCC23A12-DC45-4038-B3E6-5BACD6D3EAF9}" destId="{9F1CF5A5-D205-41E8-AE02-062320E262B6}" srcOrd="1" destOrd="0" presId="urn:microsoft.com/office/officeart/2018/5/layout/IconLeafLabelList"/>
    <dgm:cxn modelId="{AAC4D130-77F8-4D8C-94E2-22F87E69623C}" type="presParOf" srcId="{DCC23A12-DC45-4038-B3E6-5BACD6D3EAF9}" destId="{33CD747A-8C62-4A85-8929-504579F700A4}" srcOrd="2" destOrd="0" presId="urn:microsoft.com/office/officeart/2018/5/layout/IconLeafLabelList"/>
    <dgm:cxn modelId="{E5AF8FC2-FECD-46D8-8EE0-F5CE5ED6C56B}" type="presParOf" srcId="{DCC23A12-DC45-4038-B3E6-5BACD6D3EAF9}" destId="{9E4BB9A6-A756-4B28-AA4F-D0E194094618}" srcOrd="3" destOrd="0" presId="urn:microsoft.com/office/officeart/2018/5/layout/IconLeafLabelList"/>
    <dgm:cxn modelId="{E245F8CA-EB89-4E13-B738-B0449563A848}" type="presParOf" srcId="{0DAB9CF7-9156-4422-AE13-178CD688A1FF}" destId="{A05FADE6-DD5C-4AC1-BD32-67868E0676C3}" srcOrd="1" destOrd="0" presId="urn:microsoft.com/office/officeart/2018/5/layout/IconLeafLabelList"/>
    <dgm:cxn modelId="{FD626EB0-FCF8-4EDC-9564-6A5228019F0E}" type="presParOf" srcId="{0DAB9CF7-9156-4422-AE13-178CD688A1FF}" destId="{9627CB5D-6D0D-42B2-8D50-E66DA8B6330E}" srcOrd="2" destOrd="0" presId="urn:microsoft.com/office/officeart/2018/5/layout/IconLeafLabelList"/>
    <dgm:cxn modelId="{C4B095FC-93CA-42BE-A610-347DD9A3D37A}" type="presParOf" srcId="{9627CB5D-6D0D-42B2-8D50-E66DA8B6330E}" destId="{7BB2C02E-7693-4586-A1A8-4E19DA14C175}" srcOrd="0" destOrd="0" presId="urn:microsoft.com/office/officeart/2018/5/layout/IconLeafLabelList"/>
    <dgm:cxn modelId="{E1545052-2AAA-45B6-8007-F87758D6DE8B}" type="presParOf" srcId="{9627CB5D-6D0D-42B2-8D50-E66DA8B6330E}" destId="{5F33FCA4-BB19-42A0-8AAB-B81E5B71618C}" srcOrd="1" destOrd="0" presId="urn:microsoft.com/office/officeart/2018/5/layout/IconLeafLabelList"/>
    <dgm:cxn modelId="{8A788D60-CC2B-477B-BC9B-77F64767EAC0}" type="presParOf" srcId="{9627CB5D-6D0D-42B2-8D50-E66DA8B6330E}" destId="{D8A3F795-C7B8-46B2-B2DD-004D0A8543CD}" srcOrd="2" destOrd="0" presId="urn:microsoft.com/office/officeart/2018/5/layout/IconLeafLabelList"/>
    <dgm:cxn modelId="{571F5EA9-2CCF-4589-804C-A3B7C1E72B64}" type="presParOf" srcId="{9627CB5D-6D0D-42B2-8D50-E66DA8B6330E}" destId="{4A8CA9B6-ECF1-4ECD-8D39-E00E4446EDF2}" srcOrd="3" destOrd="0" presId="urn:microsoft.com/office/officeart/2018/5/layout/IconLeafLabelList"/>
    <dgm:cxn modelId="{2D6E5D60-2B03-4DD2-988A-6C272C3D3182}" type="presParOf" srcId="{0DAB9CF7-9156-4422-AE13-178CD688A1FF}" destId="{ADC6503D-1B9D-4CC0-85E4-08CEB16D80BB}" srcOrd="3" destOrd="0" presId="urn:microsoft.com/office/officeart/2018/5/layout/IconLeafLabelList"/>
    <dgm:cxn modelId="{4575709E-5061-4B99-AF10-6AE181F2AE3D}" type="presParOf" srcId="{0DAB9CF7-9156-4422-AE13-178CD688A1FF}" destId="{22DFC22E-241B-4037-B9A4-71AA61D528F6}" srcOrd="4" destOrd="0" presId="urn:microsoft.com/office/officeart/2018/5/layout/IconLeafLabelList"/>
    <dgm:cxn modelId="{97112749-751E-42ED-9FF1-DC7501DBDDAC}" type="presParOf" srcId="{22DFC22E-241B-4037-B9A4-71AA61D528F6}" destId="{87C46A6A-FFAA-4780-AFEE-97CC6FB39B1E}" srcOrd="0" destOrd="0" presId="urn:microsoft.com/office/officeart/2018/5/layout/IconLeafLabelList"/>
    <dgm:cxn modelId="{CF40432F-E9E0-468E-97EA-A2D8EEAF73E9}" type="presParOf" srcId="{22DFC22E-241B-4037-B9A4-71AA61D528F6}" destId="{BA05770B-47F9-4587-8B85-50E67CBA4986}" srcOrd="1" destOrd="0" presId="urn:microsoft.com/office/officeart/2018/5/layout/IconLeafLabelList"/>
    <dgm:cxn modelId="{5F059F1D-16D5-4F67-952F-B69829A3D25D}" type="presParOf" srcId="{22DFC22E-241B-4037-B9A4-71AA61D528F6}" destId="{320042AC-7946-47A5-80B8-B085A1358629}" srcOrd="2" destOrd="0" presId="urn:microsoft.com/office/officeart/2018/5/layout/IconLeafLabelList"/>
    <dgm:cxn modelId="{F745B9B8-2311-4934-9BA5-50F0DAFE2BBE}" type="presParOf" srcId="{22DFC22E-241B-4037-B9A4-71AA61D528F6}" destId="{2C935ED6-4935-4C98-A2FC-1E8A400D78AC}"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94D8AFB-8FE7-459A-A264-2475EAB11F7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CCBC767-0114-4595-9DA9-B585AC4D5E9D}">
      <dgm:prSet/>
      <dgm:spPr/>
      <dgm:t>
        <a:bodyPr/>
        <a:lstStyle/>
        <a:p>
          <a:pPr>
            <a:defRPr cap="all"/>
          </a:pPr>
          <a:r>
            <a:rPr lang="en-US" b="1" i="0" baseline="0"/>
            <a:t>Extend to weekly or daily forecasts</a:t>
          </a:r>
          <a:br>
            <a:rPr lang="en-US" b="0" i="0" baseline="0"/>
          </a:br>
          <a:r>
            <a:rPr lang="en-US" b="0" i="0" baseline="0"/>
            <a:t>Refine models with finer-grain time intervals to support more responsive planning for local governments and agriculture.</a:t>
          </a:r>
          <a:endParaRPr lang="en-US"/>
        </a:p>
      </dgm:t>
    </dgm:pt>
    <dgm:pt modelId="{976A3141-D56A-4F44-BA65-71D4AB07CEF3}" type="parTrans" cxnId="{186444DC-1BA1-4AB8-9A8A-64DA515B1C8D}">
      <dgm:prSet/>
      <dgm:spPr/>
      <dgm:t>
        <a:bodyPr/>
        <a:lstStyle/>
        <a:p>
          <a:endParaRPr lang="en-US"/>
        </a:p>
      </dgm:t>
    </dgm:pt>
    <dgm:pt modelId="{A4E8696A-7051-4873-912E-27B37D24AB18}" type="sibTrans" cxnId="{186444DC-1BA1-4AB8-9A8A-64DA515B1C8D}">
      <dgm:prSet/>
      <dgm:spPr/>
      <dgm:t>
        <a:bodyPr/>
        <a:lstStyle/>
        <a:p>
          <a:endParaRPr lang="en-US"/>
        </a:p>
      </dgm:t>
    </dgm:pt>
    <dgm:pt modelId="{D3498C65-B946-4636-9F7C-2DEBEC589CA9}">
      <dgm:prSet/>
      <dgm:spPr/>
      <dgm:t>
        <a:bodyPr/>
        <a:lstStyle/>
        <a:p>
          <a:pPr>
            <a:defRPr cap="all"/>
          </a:pPr>
          <a:r>
            <a:rPr lang="en-US" b="1" i="0" baseline="0"/>
            <a:t>Develop public dashboard with real-time access</a:t>
          </a:r>
          <a:br>
            <a:rPr lang="en-US" b="0" i="0" baseline="0"/>
          </a:br>
          <a:r>
            <a:rPr lang="en-US" b="0" i="0" baseline="0"/>
            <a:t>Create a mobile-friendly dashboard that integrates live API data, seasonal trends, and predicted anomalies with visual alerts.</a:t>
          </a:r>
          <a:endParaRPr lang="en-US"/>
        </a:p>
      </dgm:t>
    </dgm:pt>
    <dgm:pt modelId="{19AD6C07-A62A-45CF-BBCB-260DAE47D94E}" type="parTrans" cxnId="{4BAF8845-3E8C-440A-85C4-F5D7EBC436E1}">
      <dgm:prSet/>
      <dgm:spPr/>
      <dgm:t>
        <a:bodyPr/>
        <a:lstStyle/>
        <a:p>
          <a:endParaRPr lang="en-US"/>
        </a:p>
      </dgm:t>
    </dgm:pt>
    <dgm:pt modelId="{623393AD-2177-4706-B9BD-30C76C8DB324}" type="sibTrans" cxnId="{4BAF8845-3E8C-440A-85C4-F5D7EBC436E1}">
      <dgm:prSet/>
      <dgm:spPr/>
      <dgm:t>
        <a:bodyPr/>
        <a:lstStyle/>
        <a:p>
          <a:endParaRPr lang="en-US"/>
        </a:p>
      </dgm:t>
    </dgm:pt>
    <dgm:pt modelId="{089044E0-E7C3-49A7-B26B-383C6900A50F}">
      <dgm:prSet/>
      <dgm:spPr/>
      <dgm:t>
        <a:bodyPr/>
        <a:lstStyle/>
        <a:p>
          <a:pPr>
            <a:defRPr cap="all"/>
          </a:pPr>
          <a:r>
            <a:rPr lang="en-US" b="1" i="0" baseline="0"/>
            <a:t>Apply models to other microclimates or add radar imagery</a:t>
          </a:r>
          <a:br>
            <a:rPr lang="en-US" b="0" i="0" baseline="0"/>
          </a:br>
          <a:r>
            <a:rPr lang="en-US" b="0" i="0" baseline="0"/>
            <a:t>Replicate this model for other cities with complex weather patterns (e.g., Salt Lake City). Use radar or satellite inputs to improve short-term storm prediction.</a:t>
          </a:r>
          <a:endParaRPr lang="en-US"/>
        </a:p>
      </dgm:t>
    </dgm:pt>
    <dgm:pt modelId="{C3BE0F42-0F83-42A7-A355-A822C79CB148}" type="parTrans" cxnId="{0885A5CA-B8A2-4B79-85D1-3756DE6AF7D6}">
      <dgm:prSet/>
      <dgm:spPr/>
      <dgm:t>
        <a:bodyPr/>
        <a:lstStyle/>
        <a:p>
          <a:endParaRPr lang="en-US"/>
        </a:p>
      </dgm:t>
    </dgm:pt>
    <dgm:pt modelId="{694CA79E-CD88-46DD-8D7C-AD713755AC72}" type="sibTrans" cxnId="{0885A5CA-B8A2-4B79-85D1-3756DE6AF7D6}">
      <dgm:prSet/>
      <dgm:spPr/>
      <dgm:t>
        <a:bodyPr/>
        <a:lstStyle/>
        <a:p>
          <a:endParaRPr lang="en-US"/>
        </a:p>
      </dgm:t>
    </dgm:pt>
    <dgm:pt modelId="{8C350A9C-9105-4922-963D-71DBF2AD094B}">
      <dgm:prSet/>
      <dgm:spPr/>
      <dgm:t>
        <a:bodyPr/>
        <a:lstStyle/>
        <a:p>
          <a:pPr>
            <a:defRPr cap="all"/>
          </a:pPr>
          <a:r>
            <a:rPr lang="en-US" b="1" i="0" baseline="0"/>
            <a:t>Incorporate long-term climate signals</a:t>
          </a:r>
          <a:br>
            <a:rPr lang="en-US" b="0" i="0" baseline="0"/>
          </a:br>
          <a:r>
            <a:rPr lang="en-US" b="0" i="0" baseline="0"/>
            <a:t>Integrate ENSO (El Niño Southern Oscillation), Arctic Oscillation, or global warming trends to adjust seasonality baselines over time.</a:t>
          </a:r>
          <a:endParaRPr lang="en-US"/>
        </a:p>
      </dgm:t>
    </dgm:pt>
    <dgm:pt modelId="{E97D3719-F639-4EFE-A4B9-BDCE577C020A}" type="parTrans" cxnId="{EE134F69-A368-4E9D-8B08-AE343DA2814A}">
      <dgm:prSet/>
      <dgm:spPr/>
      <dgm:t>
        <a:bodyPr/>
        <a:lstStyle/>
        <a:p>
          <a:endParaRPr lang="en-US"/>
        </a:p>
      </dgm:t>
    </dgm:pt>
    <dgm:pt modelId="{25FB1A61-001F-4DA7-B2D7-23C71130A659}" type="sibTrans" cxnId="{EE134F69-A368-4E9D-8B08-AE343DA2814A}">
      <dgm:prSet/>
      <dgm:spPr/>
      <dgm:t>
        <a:bodyPr/>
        <a:lstStyle/>
        <a:p>
          <a:endParaRPr lang="en-US"/>
        </a:p>
      </dgm:t>
    </dgm:pt>
    <dgm:pt modelId="{CDEDCFE3-48EC-4846-A4E1-0AA6896B0901}" type="pres">
      <dgm:prSet presAssocID="{194D8AFB-8FE7-459A-A264-2475EAB11F7C}" presName="root" presStyleCnt="0">
        <dgm:presLayoutVars>
          <dgm:dir/>
          <dgm:resizeHandles val="exact"/>
        </dgm:presLayoutVars>
      </dgm:prSet>
      <dgm:spPr/>
    </dgm:pt>
    <dgm:pt modelId="{6F1A9D48-4EC7-4504-A1E4-3017E76F1127}" type="pres">
      <dgm:prSet presAssocID="{4CCBC767-0114-4595-9DA9-B585AC4D5E9D}" presName="compNode" presStyleCnt="0"/>
      <dgm:spPr/>
    </dgm:pt>
    <dgm:pt modelId="{3E141650-791E-4CE4-9B74-8B0B4D3246B1}" type="pres">
      <dgm:prSet presAssocID="{4CCBC767-0114-4595-9DA9-B585AC4D5E9D}" presName="iconBgRect" presStyleLbl="bgShp" presStyleIdx="0" presStyleCnt="4"/>
      <dgm:spPr/>
    </dgm:pt>
    <dgm:pt modelId="{79C4197C-4C35-4618-8024-12DAF0A51ADB}" type="pres">
      <dgm:prSet presAssocID="{4CCBC767-0114-4595-9DA9-B585AC4D5E9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1413C06C-8E10-4155-A372-7BF7AC15AA15}" type="pres">
      <dgm:prSet presAssocID="{4CCBC767-0114-4595-9DA9-B585AC4D5E9D}" presName="spaceRect" presStyleCnt="0"/>
      <dgm:spPr/>
    </dgm:pt>
    <dgm:pt modelId="{490534D5-F4D2-4B3F-B2A6-228FA8D3B695}" type="pres">
      <dgm:prSet presAssocID="{4CCBC767-0114-4595-9DA9-B585AC4D5E9D}" presName="textRect" presStyleLbl="revTx" presStyleIdx="0" presStyleCnt="4">
        <dgm:presLayoutVars>
          <dgm:chMax val="1"/>
          <dgm:chPref val="1"/>
        </dgm:presLayoutVars>
      </dgm:prSet>
      <dgm:spPr/>
    </dgm:pt>
    <dgm:pt modelId="{D8486195-9171-45B7-A785-A47DA7DC0EB5}" type="pres">
      <dgm:prSet presAssocID="{A4E8696A-7051-4873-912E-27B37D24AB18}" presName="sibTrans" presStyleCnt="0"/>
      <dgm:spPr/>
    </dgm:pt>
    <dgm:pt modelId="{813844C7-5371-4EDE-9668-8DCEB6181883}" type="pres">
      <dgm:prSet presAssocID="{D3498C65-B946-4636-9F7C-2DEBEC589CA9}" presName="compNode" presStyleCnt="0"/>
      <dgm:spPr/>
    </dgm:pt>
    <dgm:pt modelId="{AFAC8081-8C16-4371-9B83-8BD66AD9597D}" type="pres">
      <dgm:prSet presAssocID="{D3498C65-B946-4636-9F7C-2DEBEC589CA9}" presName="iconBgRect" presStyleLbl="bgShp" presStyleIdx="1" presStyleCnt="4"/>
      <dgm:spPr/>
    </dgm:pt>
    <dgm:pt modelId="{DCC14384-4127-4E89-8EEC-9B5E51AA24D3}" type="pres">
      <dgm:prSet presAssocID="{D3498C65-B946-4636-9F7C-2DEBEC589CA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FFB055F-F3AC-4DC7-9E21-C5B742967CE5}" type="pres">
      <dgm:prSet presAssocID="{D3498C65-B946-4636-9F7C-2DEBEC589CA9}" presName="spaceRect" presStyleCnt="0"/>
      <dgm:spPr/>
    </dgm:pt>
    <dgm:pt modelId="{C168D146-9B23-4F53-AEE6-17943EDD86F7}" type="pres">
      <dgm:prSet presAssocID="{D3498C65-B946-4636-9F7C-2DEBEC589CA9}" presName="textRect" presStyleLbl="revTx" presStyleIdx="1" presStyleCnt="4">
        <dgm:presLayoutVars>
          <dgm:chMax val="1"/>
          <dgm:chPref val="1"/>
        </dgm:presLayoutVars>
      </dgm:prSet>
      <dgm:spPr/>
    </dgm:pt>
    <dgm:pt modelId="{8CADAF3A-8A00-4CEC-ACA1-0C4F38856B77}" type="pres">
      <dgm:prSet presAssocID="{623393AD-2177-4706-B9BD-30C76C8DB324}" presName="sibTrans" presStyleCnt="0"/>
      <dgm:spPr/>
    </dgm:pt>
    <dgm:pt modelId="{F8AF147F-C7F3-4134-ADFD-F8DF96600A5E}" type="pres">
      <dgm:prSet presAssocID="{089044E0-E7C3-49A7-B26B-383C6900A50F}" presName="compNode" presStyleCnt="0"/>
      <dgm:spPr/>
    </dgm:pt>
    <dgm:pt modelId="{321ADD25-B9B4-4D7A-BABF-3FDFBCE0AA8E}" type="pres">
      <dgm:prSet presAssocID="{089044E0-E7C3-49A7-B26B-383C6900A50F}" presName="iconBgRect" presStyleLbl="bgShp" presStyleIdx="2" presStyleCnt="4"/>
      <dgm:spPr/>
    </dgm:pt>
    <dgm:pt modelId="{6A03167B-30E6-421F-8C71-69F0A3A0A85F}" type="pres">
      <dgm:prSet presAssocID="{089044E0-E7C3-49A7-B26B-383C6900A50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3576B7AE-8545-48B0-9881-E8F1C5832EF5}" type="pres">
      <dgm:prSet presAssocID="{089044E0-E7C3-49A7-B26B-383C6900A50F}" presName="spaceRect" presStyleCnt="0"/>
      <dgm:spPr/>
    </dgm:pt>
    <dgm:pt modelId="{6251C11A-4FBB-423E-A333-11BF89633088}" type="pres">
      <dgm:prSet presAssocID="{089044E0-E7C3-49A7-B26B-383C6900A50F}" presName="textRect" presStyleLbl="revTx" presStyleIdx="2" presStyleCnt="4">
        <dgm:presLayoutVars>
          <dgm:chMax val="1"/>
          <dgm:chPref val="1"/>
        </dgm:presLayoutVars>
      </dgm:prSet>
      <dgm:spPr/>
    </dgm:pt>
    <dgm:pt modelId="{D57B8B41-7B74-4B89-94AD-EA8D875F2E37}" type="pres">
      <dgm:prSet presAssocID="{694CA79E-CD88-46DD-8D7C-AD713755AC72}" presName="sibTrans" presStyleCnt="0"/>
      <dgm:spPr/>
    </dgm:pt>
    <dgm:pt modelId="{D995C74B-5430-45A6-AC07-9CABBBA2BD73}" type="pres">
      <dgm:prSet presAssocID="{8C350A9C-9105-4922-963D-71DBF2AD094B}" presName="compNode" presStyleCnt="0"/>
      <dgm:spPr/>
    </dgm:pt>
    <dgm:pt modelId="{2FF67E38-71D6-4CE9-BC02-90A17FE68864}" type="pres">
      <dgm:prSet presAssocID="{8C350A9C-9105-4922-963D-71DBF2AD094B}" presName="iconBgRect" presStyleLbl="bgShp" presStyleIdx="3" presStyleCnt="4"/>
      <dgm:spPr/>
    </dgm:pt>
    <dgm:pt modelId="{765EBBE4-E655-4627-BB97-1B9E24911A34}" type="pres">
      <dgm:prSet presAssocID="{8C350A9C-9105-4922-963D-71DBF2AD094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w Temperature"/>
        </a:ext>
      </dgm:extLst>
    </dgm:pt>
    <dgm:pt modelId="{5F4E98B3-79B4-461B-AA9A-56DE51B61B4A}" type="pres">
      <dgm:prSet presAssocID="{8C350A9C-9105-4922-963D-71DBF2AD094B}" presName="spaceRect" presStyleCnt="0"/>
      <dgm:spPr/>
    </dgm:pt>
    <dgm:pt modelId="{322CF28F-6AFE-4FC7-8085-24326036B0C2}" type="pres">
      <dgm:prSet presAssocID="{8C350A9C-9105-4922-963D-71DBF2AD094B}" presName="textRect" presStyleLbl="revTx" presStyleIdx="3" presStyleCnt="4">
        <dgm:presLayoutVars>
          <dgm:chMax val="1"/>
          <dgm:chPref val="1"/>
        </dgm:presLayoutVars>
      </dgm:prSet>
      <dgm:spPr/>
    </dgm:pt>
  </dgm:ptLst>
  <dgm:cxnLst>
    <dgm:cxn modelId="{B5EE3663-E96E-4EC0-B323-3EF6F806CF4E}" type="presOf" srcId="{8C350A9C-9105-4922-963D-71DBF2AD094B}" destId="{322CF28F-6AFE-4FC7-8085-24326036B0C2}" srcOrd="0" destOrd="0" presId="urn:microsoft.com/office/officeart/2018/5/layout/IconCircleLabelList"/>
    <dgm:cxn modelId="{4BAF8845-3E8C-440A-85C4-F5D7EBC436E1}" srcId="{194D8AFB-8FE7-459A-A264-2475EAB11F7C}" destId="{D3498C65-B946-4636-9F7C-2DEBEC589CA9}" srcOrd="1" destOrd="0" parTransId="{19AD6C07-A62A-45CF-BBCB-260DAE47D94E}" sibTransId="{623393AD-2177-4706-B9BD-30C76C8DB324}"/>
    <dgm:cxn modelId="{EE134F69-A368-4E9D-8B08-AE343DA2814A}" srcId="{194D8AFB-8FE7-459A-A264-2475EAB11F7C}" destId="{8C350A9C-9105-4922-963D-71DBF2AD094B}" srcOrd="3" destOrd="0" parTransId="{E97D3719-F639-4EFE-A4B9-BDCE577C020A}" sibTransId="{25FB1A61-001F-4DA7-B2D7-23C71130A659}"/>
    <dgm:cxn modelId="{C277C388-4FBA-4015-A72E-225A95C4F1B7}" type="presOf" srcId="{4CCBC767-0114-4595-9DA9-B585AC4D5E9D}" destId="{490534D5-F4D2-4B3F-B2A6-228FA8D3B695}" srcOrd="0" destOrd="0" presId="urn:microsoft.com/office/officeart/2018/5/layout/IconCircleLabelList"/>
    <dgm:cxn modelId="{74910D94-1F07-4D22-8E87-E16AA6257BC4}" type="presOf" srcId="{D3498C65-B946-4636-9F7C-2DEBEC589CA9}" destId="{C168D146-9B23-4F53-AEE6-17943EDD86F7}" srcOrd="0" destOrd="0" presId="urn:microsoft.com/office/officeart/2018/5/layout/IconCircleLabelList"/>
    <dgm:cxn modelId="{0885A5CA-B8A2-4B79-85D1-3756DE6AF7D6}" srcId="{194D8AFB-8FE7-459A-A264-2475EAB11F7C}" destId="{089044E0-E7C3-49A7-B26B-383C6900A50F}" srcOrd="2" destOrd="0" parTransId="{C3BE0F42-0F83-42A7-A355-A822C79CB148}" sibTransId="{694CA79E-CD88-46DD-8D7C-AD713755AC72}"/>
    <dgm:cxn modelId="{4DE2BECE-AF5F-441E-882D-8A937FC48B68}" type="presOf" srcId="{194D8AFB-8FE7-459A-A264-2475EAB11F7C}" destId="{CDEDCFE3-48EC-4846-A4E1-0AA6896B0901}" srcOrd="0" destOrd="0" presId="urn:microsoft.com/office/officeart/2018/5/layout/IconCircleLabelList"/>
    <dgm:cxn modelId="{186444DC-1BA1-4AB8-9A8A-64DA515B1C8D}" srcId="{194D8AFB-8FE7-459A-A264-2475EAB11F7C}" destId="{4CCBC767-0114-4595-9DA9-B585AC4D5E9D}" srcOrd="0" destOrd="0" parTransId="{976A3141-D56A-4F44-BA65-71D4AB07CEF3}" sibTransId="{A4E8696A-7051-4873-912E-27B37D24AB18}"/>
    <dgm:cxn modelId="{C9AD29F8-F9E8-4918-AC7C-32705D9AE0FC}" type="presOf" srcId="{089044E0-E7C3-49A7-B26B-383C6900A50F}" destId="{6251C11A-4FBB-423E-A333-11BF89633088}" srcOrd="0" destOrd="0" presId="urn:microsoft.com/office/officeart/2018/5/layout/IconCircleLabelList"/>
    <dgm:cxn modelId="{C3C80E0B-31C0-4C32-8454-D2EB79625F5F}" type="presParOf" srcId="{CDEDCFE3-48EC-4846-A4E1-0AA6896B0901}" destId="{6F1A9D48-4EC7-4504-A1E4-3017E76F1127}" srcOrd="0" destOrd="0" presId="urn:microsoft.com/office/officeart/2018/5/layout/IconCircleLabelList"/>
    <dgm:cxn modelId="{BA2067A4-5AD3-4B4B-83C7-2D18AFE41175}" type="presParOf" srcId="{6F1A9D48-4EC7-4504-A1E4-3017E76F1127}" destId="{3E141650-791E-4CE4-9B74-8B0B4D3246B1}" srcOrd="0" destOrd="0" presId="urn:microsoft.com/office/officeart/2018/5/layout/IconCircleLabelList"/>
    <dgm:cxn modelId="{0688F9FA-5354-4803-92EC-E05B929DC48B}" type="presParOf" srcId="{6F1A9D48-4EC7-4504-A1E4-3017E76F1127}" destId="{79C4197C-4C35-4618-8024-12DAF0A51ADB}" srcOrd="1" destOrd="0" presId="urn:microsoft.com/office/officeart/2018/5/layout/IconCircleLabelList"/>
    <dgm:cxn modelId="{80CD41B8-FC24-4EE5-A420-1F4F1C713437}" type="presParOf" srcId="{6F1A9D48-4EC7-4504-A1E4-3017E76F1127}" destId="{1413C06C-8E10-4155-A372-7BF7AC15AA15}" srcOrd="2" destOrd="0" presId="urn:microsoft.com/office/officeart/2018/5/layout/IconCircleLabelList"/>
    <dgm:cxn modelId="{68A3A208-72E1-40C0-9314-A7330D4E7366}" type="presParOf" srcId="{6F1A9D48-4EC7-4504-A1E4-3017E76F1127}" destId="{490534D5-F4D2-4B3F-B2A6-228FA8D3B695}" srcOrd="3" destOrd="0" presId="urn:microsoft.com/office/officeart/2018/5/layout/IconCircleLabelList"/>
    <dgm:cxn modelId="{69165F37-384B-43EE-9561-2A00B5663D03}" type="presParOf" srcId="{CDEDCFE3-48EC-4846-A4E1-0AA6896B0901}" destId="{D8486195-9171-45B7-A785-A47DA7DC0EB5}" srcOrd="1" destOrd="0" presId="urn:microsoft.com/office/officeart/2018/5/layout/IconCircleLabelList"/>
    <dgm:cxn modelId="{EB0617CE-A190-4755-9B0B-799B952044EA}" type="presParOf" srcId="{CDEDCFE3-48EC-4846-A4E1-0AA6896B0901}" destId="{813844C7-5371-4EDE-9668-8DCEB6181883}" srcOrd="2" destOrd="0" presId="urn:microsoft.com/office/officeart/2018/5/layout/IconCircleLabelList"/>
    <dgm:cxn modelId="{A90D4AE0-A0F4-42FA-AA86-4DA1D3E787C4}" type="presParOf" srcId="{813844C7-5371-4EDE-9668-8DCEB6181883}" destId="{AFAC8081-8C16-4371-9B83-8BD66AD9597D}" srcOrd="0" destOrd="0" presId="urn:microsoft.com/office/officeart/2018/5/layout/IconCircleLabelList"/>
    <dgm:cxn modelId="{D91DFC8C-AB3B-4AC8-BD3A-DD9057791A46}" type="presParOf" srcId="{813844C7-5371-4EDE-9668-8DCEB6181883}" destId="{DCC14384-4127-4E89-8EEC-9B5E51AA24D3}" srcOrd="1" destOrd="0" presId="urn:microsoft.com/office/officeart/2018/5/layout/IconCircleLabelList"/>
    <dgm:cxn modelId="{A59A298B-3A66-4D4A-B02B-80FE24523285}" type="presParOf" srcId="{813844C7-5371-4EDE-9668-8DCEB6181883}" destId="{5FFB055F-F3AC-4DC7-9E21-C5B742967CE5}" srcOrd="2" destOrd="0" presId="urn:microsoft.com/office/officeart/2018/5/layout/IconCircleLabelList"/>
    <dgm:cxn modelId="{E41E6508-A0EE-48EB-AB1B-BA4F4BB24240}" type="presParOf" srcId="{813844C7-5371-4EDE-9668-8DCEB6181883}" destId="{C168D146-9B23-4F53-AEE6-17943EDD86F7}" srcOrd="3" destOrd="0" presId="urn:microsoft.com/office/officeart/2018/5/layout/IconCircleLabelList"/>
    <dgm:cxn modelId="{EBC76DB8-2186-48FF-90B0-41EE09D3BB69}" type="presParOf" srcId="{CDEDCFE3-48EC-4846-A4E1-0AA6896B0901}" destId="{8CADAF3A-8A00-4CEC-ACA1-0C4F38856B77}" srcOrd="3" destOrd="0" presId="urn:microsoft.com/office/officeart/2018/5/layout/IconCircleLabelList"/>
    <dgm:cxn modelId="{35179FCD-01F8-41B0-AEBB-ADF9B00F167C}" type="presParOf" srcId="{CDEDCFE3-48EC-4846-A4E1-0AA6896B0901}" destId="{F8AF147F-C7F3-4134-ADFD-F8DF96600A5E}" srcOrd="4" destOrd="0" presId="urn:microsoft.com/office/officeart/2018/5/layout/IconCircleLabelList"/>
    <dgm:cxn modelId="{F41322FA-63FA-4E78-9CCD-376D04F0DD41}" type="presParOf" srcId="{F8AF147F-C7F3-4134-ADFD-F8DF96600A5E}" destId="{321ADD25-B9B4-4D7A-BABF-3FDFBCE0AA8E}" srcOrd="0" destOrd="0" presId="urn:microsoft.com/office/officeart/2018/5/layout/IconCircleLabelList"/>
    <dgm:cxn modelId="{8742527F-CB9C-4389-B328-4FBF0B17F338}" type="presParOf" srcId="{F8AF147F-C7F3-4134-ADFD-F8DF96600A5E}" destId="{6A03167B-30E6-421F-8C71-69F0A3A0A85F}" srcOrd="1" destOrd="0" presId="urn:microsoft.com/office/officeart/2018/5/layout/IconCircleLabelList"/>
    <dgm:cxn modelId="{F5976741-2134-4F5E-92CC-F05457D5BCC9}" type="presParOf" srcId="{F8AF147F-C7F3-4134-ADFD-F8DF96600A5E}" destId="{3576B7AE-8545-48B0-9881-E8F1C5832EF5}" srcOrd="2" destOrd="0" presId="urn:microsoft.com/office/officeart/2018/5/layout/IconCircleLabelList"/>
    <dgm:cxn modelId="{73B3F3B2-DF45-42A4-95D7-3CD81EC43ABD}" type="presParOf" srcId="{F8AF147F-C7F3-4134-ADFD-F8DF96600A5E}" destId="{6251C11A-4FBB-423E-A333-11BF89633088}" srcOrd="3" destOrd="0" presId="urn:microsoft.com/office/officeart/2018/5/layout/IconCircleLabelList"/>
    <dgm:cxn modelId="{E1C8CFEE-5A39-466C-AD99-3757B14551FF}" type="presParOf" srcId="{CDEDCFE3-48EC-4846-A4E1-0AA6896B0901}" destId="{D57B8B41-7B74-4B89-94AD-EA8D875F2E37}" srcOrd="5" destOrd="0" presId="urn:microsoft.com/office/officeart/2018/5/layout/IconCircleLabelList"/>
    <dgm:cxn modelId="{89A4F379-F323-468C-BC4F-CBBCAFCE247D}" type="presParOf" srcId="{CDEDCFE3-48EC-4846-A4E1-0AA6896B0901}" destId="{D995C74B-5430-45A6-AC07-9CABBBA2BD73}" srcOrd="6" destOrd="0" presId="urn:microsoft.com/office/officeart/2018/5/layout/IconCircleLabelList"/>
    <dgm:cxn modelId="{A9157650-F19C-4C02-969D-4845B43CA387}" type="presParOf" srcId="{D995C74B-5430-45A6-AC07-9CABBBA2BD73}" destId="{2FF67E38-71D6-4CE9-BC02-90A17FE68864}" srcOrd="0" destOrd="0" presId="urn:microsoft.com/office/officeart/2018/5/layout/IconCircleLabelList"/>
    <dgm:cxn modelId="{3EDC2C2D-4453-4978-ACCD-A714BADAA28E}" type="presParOf" srcId="{D995C74B-5430-45A6-AC07-9CABBBA2BD73}" destId="{765EBBE4-E655-4627-BB97-1B9E24911A34}" srcOrd="1" destOrd="0" presId="urn:microsoft.com/office/officeart/2018/5/layout/IconCircleLabelList"/>
    <dgm:cxn modelId="{B3D04BD4-5BC7-4BB1-A43D-6C791CDE09DF}" type="presParOf" srcId="{D995C74B-5430-45A6-AC07-9CABBBA2BD73}" destId="{5F4E98B3-79B4-461B-AA9A-56DE51B61B4A}" srcOrd="2" destOrd="0" presId="urn:microsoft.com/office/officeart/2018/5/layout/IconCircleLabelList"/>
    <dgm:cxn modelId="{FF8231AF-EABF-4F99-AF52-6F09562BDBFA}" type="presParOf" srcId="{D995C74B-5430-45A6-AC07-9CABBBA2BD73}" destId="{322CF28F-6AFE-4FC7-8085-24326036B0C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1E19481-E842-4EC0-9FC8-461BAD4E2A5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4FC609D-03F2-433C-8000-ACD48D5F76E1}">
      <dgm:prSet/>
      <dgm:spPr/>
      <dgm:t>
        <a:bodyPr/>
        <a:lstStyle/>
        <a:p>
          <a:pPr>
            <a:defRPr cap="all"/>
          </a:pPr>
          <a:r>
            <a:rPr lang="en-US" b="1" i="0" baseline="0"/>
            <a:t>Missing/inconsistent historical data</a:t>
          </a:r>
          <a:br>
            <a:rPr lang="en-US" b="0" i="0" baseline="0"/>
          </a:br>
          <a:r>
            <a:rPr lang="en-US" b="0" i="0" baseline="0"/>
            <a:t>Some weather records had gaps or lacked consistent temperature or precipitation formatting, requiring imputation or removal that reduced training accuracy.</a:t>
          </a:r>
          <a:endParaRPr lang="en-US"/>
        </a:p>
      </dgm:t>
    </dgm:pt>
    <dgm:pt modelId="{7657CEAC-69FF-44FE-8218-804D4C74C45D}" type="parTrans" cxnId="{C7A8EDB6-E952-4692-9E10-20A1D8B5DBFD}">
      <dgm:prSet/>
      <dgm:spPr/>
      <dgm:t>
        <a:bodyPr/>
        <a:lstStyle/>
        <a:p>
          <a:endParaRPr lang="en-US"/>
        </a:p>
      </dgm:t>
    </dgm:pt>
    <dgm:pt modelId="{96B67AE3-522B-4BF5-A2A2-1888B8B3B919}" type="sibTrans" cxnId="{C7A8EDB6-E952-4692-9E10-20A1D8B5DBFD}">
      <dgm:prSet/>
      <dgm:spPr/>
      <dgm:t>
        <a:bodyPr/>
        <a:lstStyle/>
        <a:p>
          <a:endParaRPr lang="en-US"/>
        </a:p>
      </dgm:t>
    </dgm:pt>
    <dgm:pt modelId="{3C3EC1B5-1932-4C63-A8E9-5225B0836E44}">
      <dgm:prSet/>
      <dgm:spPr/>
      <dgm:t>
        <a:bodyPr/>
        <a:lstStyle/>
        <a:p>
          <a:pPr>
            <a:defRPr cap="all"/>
          </a:pPr>
          <a:r>
            <a:rPr lang="en-US" b="1" i="0" baseline="0"/>
            <a:t>Difficulties with multiple data granularities</a:t>
          </a:r>
          <a:br>
            <a:rPr lang="en-US" b="0" i="0" baseline="0"/>
          </a:br>
          <a:r>
            <a:rPr lang="en-US" b="0" i="0" baseline="0"/>
            <a:t>Data was collected in hourly, daily, and monthly formats across different sources, complicating aggregation and model alignment for time-series forecasting.</a:t>
          </a:r>
          <a:endParaRPr lang="en-US"/>
        </a:p>
      </dgm:t>
    </dgm:pt>
    <dgm:pt modelId="{BE5627B4-B0D0-4963-9853-7411E8AC8047}" type="parTrans" cxnId="{BAA64118-51AD-46CC-81AA-22EFD6F32B29}">
      <dgm:prSet/>
      <dgm:spPr/>
      <dgm:t>
        <a:bodyPr/>
        <a:lstStyle/>
        <a:p>
          <a:endParaRPr lang="en-US"/>
        </a:p>
      </dgm:t>
    </dgm:pt>
    <dgm:pt modelId="{1EF73C81-CFE9-447B-9572-88A00B86E614}" type="sibTrans" cxnId="{BAA64118-51AD-46CC-81AA-22EFD6F32B29}">
      <dgm:prSet/>
      <dgm:spPr/>
      <dgm:t>
        <a:bodyPr/>
        <a:lstStyle/>
        <a:p>
          <a:endParaRPr lang="en-US"/>
        </a:p>
      </dgm:t>
    </dgm:pt>
    <dgm:pt modelId="{ECC94344-E7BD-4402-9400-555CE5F4FD78}">
      <dgm:prSet/>
      <dgm:spPr/>
      <dgm:t>
        <a:bodyPr/>
        <a:lstStyle/>
        <a:p>
          <a:pPr>
            <a:defRPr cap="all"/>
          </a:pPr>
          <a:r>
            <a:rPr lang="en-US" b="1" i="0" baseline="0"/>
            <a:t>Non-linear shifts and anomalies</a:t>
          </a:r>
          <a:br>
            <a:rPr lang="en-US" b="0" i="0" baseline="0"/>
          </a:br>
          <a:r>
            <a:rPr lang="en-US" b="0" i="0" baseline="0"/>
            <a:t>Sudden events like heatwaves or cold snaps disrupted typical seasonal patterns, introducing noise that reduced model performance and forecast confidence.</a:t>
          </a:r>
          <a:endParaRPr lang="en-US"/>
        </a:p>
      </dgm:t>
    </dgm:pt>
    <dgm:pt modelId="{F9719E0F-FB68-41C5-AB48-9F16ED2BACCC}" type="parTrans" cxnId="{6FCE0906-7B58-4010-996C-D5BAC427B2AF}">
      <dgm:prSet/>
      <dgm:spPr/>
      <dgm:t>
        <a:bodyPr/>
        <a:lstStyle/>
        <a:p>
          <a:endParaRPr lang="en-US"/>
        </a:p>
      </dgm:t>
    </dgm:pt>
    <dgm:pt modelId="{C114E86C-9EB2-45A8-818D-2B2EE19E5997}" type="sibTrans" cxnId="{6FCE0906-7B58-4010-996C-D5BAC427B2AF}">
      <dgm:prSet/>
      <dgm:spPr/>
      <dgm:t>
        <a:bodyPr/>
        <a:lstStyle/>
        <a:p>
          <a:endParaRPr lang="en-US"/>
        </a:p>
      </dgm:t>
    </dgm:pt>
    <dgm:pt modelId="{C086B76C-2262-4581-B88A-B753ED87CF50}" type="pres">
      <dgm:prSet presAssocID="{61E19481-E842-4EC0-9FC8-461BAD4E2A5B}" presName="root" presStyleCnt="0">
        <dgm:presLayoutVars>
          <dgm:dir/>
          <dgm:resizeHandles val="exact"/>
        </dgm:presLayoutVars>
      </dgm:prSet>
      <dgm:spPr/>
    </dgm:pt>
    <dgm:pt modelId="{329B07D6-DD75-4CDE-B7E4-F4F0C03E1489}" type="pres">
      <dgm:prSet presAssocID="{B4FC609D-03F2-433C-8000-ACD48D5F76E1}" presName="compNode" presStyleCnt="0"/>
      <dgm:spPr/>
    </dgm:pt>
    <dgm:pt modelId="{D9F0490B-D0DB-489B-9A2A-597C20253062}" type="pres">
      <dgm:prSet presAssocID="{B4FC609D-03F2-433C-8000-ACD48D5F76E1}" presName="iconBgRect" presStyleLbl="bgShp" presStyleIdx="0" presStyleCnt="3"/>
      <dgm:spPr/>
    </dgm:pt>
    <dgm:pt modelId="{1F1BF993-3E7D-4757-8B5C-FFC0A025E9FB}" type="pres">
      <dgm:prSet presAssocID="{B4FC609D-03F2-433C-8000-ACD48D5F76E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A639CAEF-F8FB-4596-B796-C2AFA54A358F}" type="pres">
      <dgm:prSet presAssocID="{B4FC609D-03F2-433C-8000-ACD48D5F76E1}" presName="spaceRect" presStyleCnt="0"/>
      <dgm:spPr/>
    </dgm:pt>
    <dgm:pt modelId="{4404CC03-DFD6-43B8-8471-CE993FE46D66}" type="pres">
      <dgm:prSet presAssocID="{B4FC609D-03F2-433C-8000-ACD48D5F76E1}" presName="textRect" presStyleLbl="revTx" presStyleIdx="0" presStyleCnt="3">
        <dgm:presLayoutVars>
          <dgm:chMax val="1"/>
          <dgm:chPref val="1"/>
        </dgm:presLayoutVars>
      </dgm:prSet>
      <dgm:spPr/>
    </dgm:pt>
    <dgm:pt modelId="{6273D325-6068-4C9D-8570-DC0FD783367E}" type="pres">
      <dgm:prSet presAssocID="{96B67AE3-522B-4BF5-A2A2-1888B8B3B919}" presName="sibTrans" presStyleCnt="0"/>
      <dgm:spPr/>
    </dgm:pt>
    <dgm:pt modelId="{8939BC5D-77E5-4B27-B901-C57E3241CA2C}" type="pres">
      <dgm:prSet presAssocID="{3C3EC1B5-1932-4C63-A8E9-5225B0836E44}" presName="compNode" presStyleCnt="0"/>
      <dgm:spPr/>
    </dgm:pt>
    <dgm:pt modelId="{39EE021C-13EE-4447-A0BC-32A0105C116F}" type="pres">
      <dgm:prSet presAssocID="{3C3EC1B5-1932-4C63-A8E9-5225B0836E44}" presName="iconBgRect" presStyleLbl="bgShp" presStyleIdx="1" presStyleCnt="3"/>
      <dgm:spPr/>
    </dgm:pt>
    <dgm:pt modelId="{4D7C3EFA-4BD8-4482-BB5D-697E2A56D83C}" type="pres">
      <dgm:prSet presAssocID="{3C3EC1B5-1932-4C63-A8E9-5225B0836E4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rver"/>
        </a:ext>
      </dgm:extLst>
    </dgm:pt>
    <dgm:pt modelId="{4C71148F-D929-44E1-BB9C-B23E60B86771}" type="pres">
      <dgm:prSet presAssocID="{3C3EC1B5-1932-4C63-A8E9-5225B0836E44}" presName="spaceRect" presStyleCnt="0"/>
      <dgm:spPr/>
    </dgm:pt>
    <dgm:pt modelId="{2F3229B4-B287-46F6-A55F-640809B31341}" type="pres">
      <dgm:prSet presAssocID="{3C3EC1B5-1932-4C63-A8E9-5225B0836E44}" presName="textRect" presStyleLbl="revTx" presStyleIdx="1" presStyleCnt="3">
        <dgm:presLayoutVars>
          <dgm:chMax val="1"/>
          <dgm:chPref val="1"/>
        </dgm:presLayoutVars>
      </dgm:prSet>
      <dgm:spPr/>
    </dgm:pt>
    <dgm:pt modelId="{C29B0FEB-FC04-4A60-B664-514A70E5B703}" type="pres">
      <dgm:prSet presAssocID="{1EF73C81-CFE9-447B-9572-88A00B86E614}" presName="sibTrans" presStyleCnt="0"/>
      <dgm:spPr/>
    </dgm:pt>
    <dgm:pt modelId="{0AC21329-0FE9-4CD0-AB3D-635DACA2AEEE}" type="pres">
      <dgm:prSet presAssocID="{ECC94344-E7BD-4402-9400-555CE5F4FD78}" presName="compNode" presStyleCnt="0"/>
      <dgm:spPr/>
    </dgm:pt>
    <dgm:pt modelId="{2AD35DE3-3BF1-42EE-A176-B99295165517}" type="pres">
      <dgm:prSet presAssocID="{ECC94344-E7BD-4402-9400-555CE5F4FD78}" presName="iconBgRect" presStyleLbl="bgShp" presStyleIdx="2" presStyleCnt="3"/>
      <dgm:spPr/>
    </dgm:pt>
    <dgm:pt modelId="{BC45C215-95AE-4588-A783-261BBF07565A}" type="pres">
      <dgm:prSet presAssocID="{ECC94344-E7BD-4402-9400-555CE5F4FD7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pward trend"/>
        </a:ext>
      </dgm:extLst>
    </dgm:pt>
    <dgm:pt modelId="{616AC962-9C1F-40C3-ABD6-FE94BB80769B}" type="pres">
      <dgm:prSet presAssocID="{ECC94344-E7BD-4402-9400-555CE5F4FD78}" presName="spaceRect" presStyleCnt="0"/>
      <dgm:spPr/>
    </dgm:pt>
    <dgm:pt modelId="{A285439F-73A6-43C0-B90D-68B0F0443A1B}" type="pres">
      <dgm:prSet presAssocID="{ECC94344-E7BD-4402-9400-555CE5F4FD78}" presName="textRect" presStyleLbl="revTx" presStyleIdx="2" presStyleCnt="3">
        <dgm:presLayoutVars>
          <dgm:chMax val="1"/>
          <dgm:chPref val="1"/>
        </dgm:presLayoutVars>
      </dgm:prSet>
      <dgm:spPr/>
    </dgm:pt>
  </dgm:ptLst>
  <dgm:cxnLst>
    <dgm:cxn modelId="{6DA4FD03-9C47-4C57-92DF-34DAD3889435}" type="presOf" srcId="{ECC94344-E7BD-4402-9400-555CE5F4FD78}" destId="{A285439F-73A6-43C0-B90D-68B0F0443A1B}" srcOrd="0" destOrd="0" presId="urn:microsoft.com/office/officeart/2018/5/layout/IconCircleLabelList"/>
    <dgm:cxn modelId="{6FCE0906-7B58-4010-996C-D5BAC427B2AF}" srcId="{61E19481-E842-4EC0-9FC8-461BAD4E2A5B}" destId="{ECC94344-E7BD-4402-9400-555CE5F4FD78}" srcOrd="2" destOrd="0" parTransId="{F9719E0F-FB68-41C5-AB48-9F16ED2BACCC}" sibTransId="{C114E86C-9EB2-45A8-818D-2B2EE19E5997}"/>
    <dgm:cxn modelId="{BAA64118-51AD-46CC-81AA-22EFD6F32B29}" srcId="{61E19481-E842-4EC0-9FC8-461BAD4E2A5B}" destId="{3C3EC1B5-1932-4C63-A8E9-5225B0836E44}" srcOrd="1" destOrd="0" parTransId="{BE5627B4-B0D0-4963-9853-7411E8AC8047}" sibTransId="{1EF73C81-CFE9-447B-9572-88A00B86E614}"/>
    <dgm:cxn modelId="{CD07515B-E1B6-4C9C-AEB2-778ACA1F2AF5}" type="presOf" srcId="{3C3EC1B5-1932-4C63-A8E9-5225B0836E44}" destId="{2F3229B4-B287-46F6-A55F-640809B31341}" srcOrd="0" destOrd="0" presId="urn:microsoft.com/office/officeart/2018/5/layout/IconCircleLabelList"/>
    <dgm:cxn modelId="{325C3F44-2CD9-46B6-889E-8957746A273B}" type="presOf" srcId="{B4FC609D-03F2-433C-8000-ACD48D5F76E1}" destId="{4404CC03-DFD6-43B8-8471-CE993FE46D66}" srcOrd="0" destOrd="0" presId="urn:microsoft.com/office/officeart/2018/5/layout/IconCircleLabelList"/>
    <dgm:cxn modelId="{C7A8EDB6-E952-4692-9E10-20A1D8B5DBFD}" srcId="{61E19481-E842-4EC0-9FC8-461BAD4E2A5B}" destId="{B4FC609D-03F2-433C-8000-ACD48D5F76E1}" srcOrd="0" destOrd="0" parTransId="{7657CEAC-69FF-44FE-8218-804D4C74C45D}" sibTransId="{96B67AE3-522B-4BF5-A2A2-1888B8B3B919}"/>
    <dgm:cxn modelId="{C77CEFE9-B121-4C0F-BF26-669E542C8D06}" type="presOf" srcId="{61E19481-E842-4EC0-9FC8-461BAD4E2A5B}" destId="{C086B76C-2262-4581-B88A-B753ED87CF50}" srcOrd="0" destOrd="0" presId="urn:microsoft.com/office/officeart/2018/5/layout/IconCircleLabelList"/>
    <dgm:cxn modelId="{AFE681C3-B7EE-473F-A222-EA55B66FF5FE}" type="presParOf" srcId="{C086B76C-2262-4581-B88A-B753ED87CF50}" destId="{329B07D6-DD75-4CDE-B7E4-F4F0C03E1489}" srcOrd="0" destOrd="0" presId="urn:microsoft.com/office/officeart/2018/5/layout/IconCircleLabelList"/>
    <dgm:cxn modelId="{C15F8DE5-118E-45AA-88DA-FFB9FA537A20}" type="presParOf" srcId="{329B07D6-DD75-4CDE-B7E4-F4F0C03E1489}" destId="{D9F0490B-D0DB-489B-9A2A-597C20253062}" srcOrd="0" destOrd="0" presId="urn:microsoft.com/office/officeart/2018/5/layout/IconCircleLabelList"/>
    <dgm:cxn modelId="{E15CFF81-19FA-4DD4-9234-DDE8D36BC75F}" type="presParOf" srcId="{329B07D6-DD75-4CDE-B7E4-F4F0C03E1489}" destId="{1F1BF993-3E7D-4757-8B5C-FFC0A025E9FB}" srcOrd="1" destOrd="0" presId="urn:microsoft.com/office/officeart/2018/5/layout/IconCircleLabelList"/>
    <dgm:cxn modelId="{EE5616AB-C26B-4226-A30D-FFC40691D887}" type="presParOf" srcId="{329B07D6-DD75-4CDE-B7E4-F4F0C03E1489}" destId="{A639CAEF-F8FB-4596-B796-C2AFA54A358F}" srcOrd="2" destOrd="0" presId="urn:microsoft.com/office/officeart/2018/5/layout/IconCircleLabelList"/>
    <dgm:cxn modelId="{94FC23F8-D891-436F-9190-08C873A4121D}" type="presParOf" srcId="{329B07D6-DD75-4CDE-B7E4-F4F0C03E1489}" destId="{4404CC03-DFD6-43B8-8471-CE993FE46D66}" srcOrd="3" destOrd="0" presId="urn:microsoft.com/office/officeart/2018/5/layout/IconCircleLabelList"/>
    <dgm:cxn modelId="{C06EBFFD-4393-4F86-AB39-0D9D70D8FC4A}" type="presParOf" srcId="{C086B76C-2262-4581-B88A-B753ED87CF50}" destId="{6273D325-6068-4C9D-8570-DC0FD783367E}" srcOrd="1" destOrd="0" presId="urn:microsoft.com/office/officeart/2018/5/layout/IconCircleLabelList"/>
    <dgm:cxn modelId="{F271550C-6A63-44E0-AF2B-23E0F4688C5C}" type="presParOf" srcId="{C086B76C-2262-4581-B88A-B753ED87CF50}" destId="{8939BC5D-77E5-4B27-B901-C57E3241CA2C}" srcOrd="2" destOrd="0" presId="urn:microsoft.com/office/officeart/2018/5/layout/IconCircleLabelList"/>
    <dgm:cxn modelId="{846A0648-C7EA-4094-AB4B-64D4C9BCCEE6}" type="presParOf" srcId="{8939BC5D-77E5-4B27-B901-C57E3241CA2C}" destId="{39EE021C-13EE-4447-A0BC-32A0105C116F}" srcOrd="0" destOrd="0" presId="urn:microsoft.com/office/officeart/2018/5/layout/IconCircleLabelList"/>
    <dgm:cxn modelId="{8E2522EF-A046-4FA7-ADC3-44517467EF1C}" type="presParOf" srcId="{8939BC5D-77E5-4B27-B901-C57E3241CA2C}" destId="{4D7C3EFA-4BD8-4482-BB5D-697E2A56D83C}" srcOrd="1" destOrd="0" presId="urn:microsoft.com/office/officeart/2018/5/layout/IconCircleLabelList"/>
    <dgm:cxn modelId="{9595B4F6-A661-4243-A491-776A8752C765}" type="presParOf" srcId="{8939BC5D-77E5-4B27-B901-C57E3241CA2C}" destId="{4C71148F-D929-44E1-BB9C-B23E60B86771}" srcOrd="2" destOrd="0" presId="urn:microsoft.com/office/officeart/2018/5/layout/IconCircleLabelList"/>
    <dgm:cxn modelId="{2C8609B1-3D10-47AD-8C92-8B07384EBAA4}" type="presParOf" srcId="{8939BC5D-77E5-4B27-B901-C57E3241CA2C}" destId="{2F3229B4-B287-46F6-A55F-640809B31341}" srcOrd="3" destOrd="0" presId="urn:microsoft.com/office/officeart/2018/5/layout/IconCircleLabelList"/>
    <dgm:cxn modelId="{92BE0A19-89AD-4028-9019-A8ECFD43FD63}" type="presParOf" srcId="{C086B76C-2262-4581-B88A-B753ED87CF50}" destId="{C29B0FEB-FC04-4A60-B664-514A70E5B703}" srcOrd="3" destOrd="0" presId="urn:microsoft.com/office/officeart/2018/5/layout/IconCircleLabelList"/>
    <dgm:cxn modelId="{F3F4281D-C5B2-4F80-B181-ABDCA895D66D}" type="presParOf" srcId="{C086B76C-2262-4581-B88A-B753ED87CF50}" destId="{0AC21329-0FE9-4CD0-AB3D-635DACA2AEEE}" srcOrd="4" destOrd="0" presId="urn:microsoft.com/office/officeart/2018/5/layout/IconCircleLabelList"/>
    <dgm:cxn modelId="{2204E528-E422-4CB2-8758-A0E8A5045364}" type="presParOf" srcId="{0AC21329-0FE9-4CD0-AB3D-635DACA2AEEE}" destId="{2AD35DE3-3BF1-42EE-A176-B99295165517}" srcOrd="0" destOrd="0" presId="urn:microsoft.com/office/officeart/2018/5/layout/IconCircleLabelList"/>
    <dgm:cxn modelId="{86348D0E-9EFE-462C-B006-D073A274ECC3}" type="presParOf" srcId="{0AC21329-0FE9-4CD0-AB3D-635DACA2AEEE}" destId="{BC45C215-95AE-4588-A783-261BBF07565A}" srcOrd="1" destOrd="0" presId="urn:microsoft.com/office/officeart/2018/5/layout/IconCircleLabelList"/>
    <dgm:cxn modelId="{4B8FAEB7-867F-4EFB-99C2-712B7B3E6FDA}" type="presParOf" srcId="{0AC21329-0FE9-4CD0-AB3D-635DACA2AEEE}" destId="{616AC962-9C1F-40C3-ABD6-FE94BB80769B}" srcOrd="2" destOrd="0" presId="urn:microsoft.com/office/officeart/2018/5/layout/IconCircleLabelList"/>
    <dgm:cxn modelId="{28B989E1-4D62-4FD7-8879-F268EF3AFDB5}" type="presParOf" srcId="{0AC21329-0FE9-4CD0-AB3D-635DACA2AEEE}" destId="{A285439F-73A6-43C0-B90D-68B0F0443A1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494E1-C889-4253-9DF1-BC8673CF0A42}">
      <dsp:nvSpPr>
        <dsp:cNvPr id="0" name=""/>
        <dsp:cNvSpPr/>
      </dsp:nvSpPr>
      <dsp:spPr>
        <a:xfrm>
          <a:off x="0" y="0"/>
          <a:ext cx="6600467" cy="991166"/>
        </a:xfrm>
        <a:prstGeom prst="roundRect">
          <a:avLst>
            <a:gd name="adj" fmla="val 10000"/>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a:t>Denver weather is highly variable and impacts daily life and planning</a:t>
          </a:r>
          <a:br>
            <a:rPr lang="en-US" sz="1200" b="0" i="0" kern="1200" baseline="0"/>
          </a:br>
          <a:r>
            <a:rPr lang="en-US" sz="1200" b="0" i="0" kern="1200" baseline="0"/>
            <a:t>Rapid shifts in temperature, sudden snowfall, and seasonal monsoons make it difficult for residents, businesses, and city planners to prepare effectively.</a:t>
          </a:r>
          <a:endParaRPr lang="en-US" sz="1200" kern="1200"/>
        </a:p>
      </dsp:txBody>
      <dsp:txXfrm>
        <a:off x="29030" y="29030"/>
        <a:ext cx="5530922" cy="933106"/>
      </dsp:txXfrm>
    </dsp:sp>
    <dsp:sp modelId="{310F5F4C-F904-456B-9149-6EF3642784DA}">
      <dsp:nvSpPr>
        <dsp:cNvPr id="0" name=""/>
        <dsp:cNvSpPr/>
      </dsp:nvSpPr>
      <dsp:spPr>
        <a:xfrm>
          <a:off x="582394" y="1156360"/>
          <a:ext cx="6600467" cy="991166"/>
        </a:xfrm>
        <a:prstGeom prst="roundRect">
          <a:avLst>
            <a:gd name="adj" fmla="val 10000"/>
          </a:avLst>
        </a:prstGeom>
        <a:gradFill rotWithShape="0">
          <a:gsLst>
            <a:gs pos="0">
              <a:schemeClr val="accent2">
                <a:hueOff val="1106460"/>
                <a:satOff val="5101"/>
                <a:lumOff val="784"/>
                <a:alphaOff val="0"/>
                <a:tint val="94000"/>
                <a:satMod val="100000"/>
                <a:lumMod val="104000"/>
              </a:schemeClr>
            </a:gs>
            <a:gs pos="69000">
              <a:schemeClr val="accent2">
                <a:hueOff val="1106460"/>
                <a:satOff val="5101"/>
                <a:lumOff val="784"/>
                <a:alphaOff val="0"/>
                <a:shade val="86000"/>
                <a:satMod val="130000"/>
                <a:lumMod val="102000"/>
              </a:schemeClr>
            </a:gs>
            <a:gs pos="100000">
              <a:schemeClr val="accent2">
                <a:hueOff val="1106460"/>
                <a:satOff val="5101"/>
                <a:lumOff val="784"/>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a:t>Goal: Predict seasonal temperature and precipitation for localized decision support</a:t>
          </a:r>
          <a:br>
            <a:rPr lang="en-US" sz="1200" b="0" i="0" kern="1200" baseline="0"/>
          </a:br>
          <a:r>
            <a:rPr lang="en-US" sz="1200" b="0" i="0" kern="1200" baseline="0"/>
            <a:t>Provide actionable insights for inventory management, event planning, emergency preparedness, and infrastructure maintenance.</a:t>
          </a:r>
          <a:endParaRPr lang="en-US" sz="1200" kern="1200"/>
        </a:p>
      </dsp:txBody>
      <dsp:txXfrm>
        <a:off x="611424" y="1185390"/>
        <a:ext cx="5315755" cy="933106"/>
      </dsp:txXfrm>
    </dsp:sp>
    <dsp:sp modelId="{BAE0DCFA-AE2E-4A5D-8B9D-1658C2C57E3D}">
      <dsp:nvSpPr>
        <dsp:cNvPr id="0" name=""/>
        <dsp:cNvSpPr/>
      </dsp:nvSpPr>
      <dsp:spPr>
        <a:xfrm>
          <a:off x="1164788" y="2312721"/>
          <a:ext cx="6600467" cy="991166"/>
        </a:xfrm>
        <a:prstGeom prst="roundRect">
          <a:avLst>
            <a:gd name="adj" fmla="val 10000"/>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b="1" i="0" kern="1200" baseline="0"/>
            <a:t>Why it matters:</a:t>
          </a:r>
          <a:br>
            <a:rPr lang="en-US" sz="1200" b="0" i="0" kern="1200" baseline="0"/>
          </a:br>
          <a:r>
            <a:rPr lang="en-US" sz="1200" b="0" i="0" kern="1200" baseline="0"/>
            <a:t>More accurate seasonal forecasts can help reduce supply chain disruptions, minimize weather-related losses, and improve public safety outcomes in the Denver metro area.</a:t>
          </a:r>
          <a:endParaRPr lang="en-US" sz="1200" kern="1200"/>
        </a:p>
      </dsp:txBody>
      <dsp:txXfrm>
        <a:off x="1193818" y="2341751"/>
        <a:ext cx="5315755" cy="933106"/>
      </dsp:txXfrm>
    </dsp:sp>
    <dsp:sp modelId="{10BF71EE-51BB-439D-9879-AB658F20E006}">
      <dsp:nvSpPr>
        <dsp:cNvPr id="0" name=""/>
        <dsp:cNvSpPr/>
      </dsp:nvSpPr>
      <dsp:spPr>
        <a:xfrm>
          <a:off x="5956209" y="751634"/>
          <a:ext cx="644258" cy="644258"/>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101167" y="751634"/>
        <a:ext cx="354342" cy="484804"/>
      </dsp:txXfrm>
    </dsp:sp>
    <dsp:sp modelId="{E0CA8808-8768-4AC1-B737-EB9302F5D574}">
      <dsp:nvSpPr>
        <dsp:cNvPr id="0" name=""/>
        <dsp:cNvSpPr/>
      </dsp:nvSpPr>
      <dsp:spPr>
        <a:xfrm>
          <a:off x="6538603" y="1901387"/>
          <a:ext cx="644258" cy="644258"/>
        </a:xfrm>
        <a:prstGeom prst="downArrow">
          <a:avLst>
            <a:gd name="adj1" fmla="val 55000"/>
            <a:gd name="adj2" fmla="val 45000"/>
          </a:avLst>
        </a:prstGeom>
        <a:solidFill>
          <a:schemeClr val="accent2">
            <a:tint val="40000"/>
            <a:alpha val="90000"/>
            <a:hueOff val="2923067"/>
            <a:satOff val="9722"/>
            <a:lumOff val="740"/>
            <a:alphaOff val="0"/>
          </a:schemeClr>
        </a:solidFill>
        <a:ln w="12700" cap="flat" cmpd="sng" algn="ctr">
          <a:solidFill>
            <a:schemeClr val="accent2">
              <a:tint val="40000"/>
              <a:alpha val="90000"/>
              <a:hueOff val="2923067"/>
              <a:satOff val="9722"/>
              <a:lumOff val="74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6683561" y="1901387"/>
        <a:ext cx="354342" cy="484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67575-A275-4EB5-B343-2B88C9C56EED}">
      <dsp:nvSpPr>
        <dsp:cNvPr id="0" name=""/>
        <dsp:cNvSpPr/>
      </dsp:nvSpPr>
      <dsp:spPr>
        <a:xfrm>
          <a:off x="116538" y="373945"/>
          <a:ext cx="997167" cy="99716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E86CB3-5F8B-4FBF-8406-07690EF0E29B}">
      <dsp:nvSpPr>
        <dsp:cNvPr id="0" name=""/>
        <dsp:cNvSpPr/>
      </dsp:nvSpPr>
      <dsp:spPr>
        <a:xfrm>
          <a:off x="325943" y="583350"/>
          <a:ext cx="578357" cy="5783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16CCB9-1BC0-471A-8ACE-BF94F5E21FE5}">
      <dsp:nvSpPr>
        <dsp:cNvPr id="0" name=""/>
        <dsp:cNvSpPr/>
      </dsp:nvSpPr>
      <dsp:spPr>
        <a:xfrm>
          <a:off x="1327385" y="373945"/>
          <a:ext cx="2350467" cy="99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Weather forecasting evolved from pattern recognition to machine learning models</a:t>
          </a:r>
          <a:br>
            <a:rPr lang="en-US" sz="1100" b="0" i="0" kern="1200" baseline="0"/>
          </a:br>
          <a:r>
            <a:rPr lang="en-US" sz="1100" b="0" i="0" kern="1200" baseline="0"/>
            <a:t>Early forecasts relied on manual observation. Today, models like ARIMA, Prophet, and Random Forest leverage decades of data to identify complex trends.</a:t>
          </a:r>
          <a:endParaRPr lang="en-US" sz="1100" kern="1200"/>
        </a:p>
      </dsp:txBody>
      <dsp:txXfrm>
        <a:off x="1327385" y="373945"/>
        <a:ext cx="2350467" cy="997167"/>
      </dsp:txXfrm>
    </dsp:sp>
    <dsp:sp modelId="{2DAB5329-4A0D-4D1B-8248-4725359D658C}">
      <dsp:nvSpPr>
        <dsp:cNvPr id="0" name=""/>
        <dsp:cNvSpPr/>
      </dsp:nvSpPr>
      <dsp:spPr>
        <a:xfrm>
          <a:off x="4087403" y="373945"/>
          <a:ext cx="997167" cy="99716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FCADF3-8811-4182-A045-529F494B7D82}">
      <dsp:nvSpPr>
        <dsp:cNvPr id="0" name=""/>
        <dsp:cNvSpPr/>
      </dsp:nvSpPr>
      <dsp:spPr>
        <a:xfrm>
          <a:off x="4296808" y="583350"/>
          <a:ext cx="578357" cy="5783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337B87-B087-4146-8476-249BA62B3A11}">
      <dsp:nvSpPr>
        <dsp:cNvPr id="0" name=""/>
        <dsp:cNvSpPr/>
      </dsp:nvSpPr>
      <dsp:spPr>
        <a:xfrm>
          <a:off x="5298250" y="373945"/>
          <a:ext cx="2350467" cy="99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NOAA and other agencies offer decades of weather records</a:t>
          </a:r>
          <a:br>
            <a:rPr lang="en-US" sz="1100" b="0" i="0" kern="1200" baseline="0"/>
          </a:br>
          <a:r>
            <a:rPr lang="en-US" sz="1100" b="0" i="0" kern="1200" baseline="0"/>
            <a:t>Public datasets from NOAA, Kaggle, and Open-Meteo support detailed modeling of temperature, precipitation, humidity, and wind over time.</a:t>
          </a:r>
          <a:endParaRPr lang="en-US" sz="1100" kern="1200"/>
        </a:p>
      </dsp:txBody>
      <dsp:txXfrm>
        <a:off x="5298250" y="373945"/>
        <a:ext cx="2350467" cy="997167"/>
      </dsp:txXfrm>
    </dsp:sp>
    <dsp:sp modelId="{6EC0656D-380A-49B1-B593-C0304F757778}">
      <dsp:nvSpPr>
        <dsp:cNvPr id="0" name=""/>
        <dsp:cNvSpPr/>
      </dsp:nvSpPr>
      <dsp:spPr>
        <a:xfrm>
          <a:off x="116538" y="1932774"/>
          <a:ext cx="997167" cy="99716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98A3BA-892F-46F9-ACF9-88348D7D463A}">
      <dsp:nvSpPr>
        <dsp:cNvPr id="0" name=""/>
        <dsp:cNvSpPr/>
      </dsp:nvSpPr>
      <dsp:spPr>
        <a:xfrm>
          <a:off x="325943" y="2142179"/>
          <a:ext cx="578357" cy="5783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C2182D-5F2F-4B42-BC54-8E3CA3545916}">
      <dsp:nvSpPr>
        <dsp:cNvPr id="0" name=""/>
        <dsp:cNvSpPr/>
      </dsp:nvSpPr>
      <dsp:spPr>
        <a:xfrm>
          <a:off x="1327385" y="1932774"/>
          <a:ext cx="2350467" cy="99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Denver’s microclimate adds forecasting complexity</a:t>
          </a:r>
          <a:br>
            <a:rPr lang="en-US" sz="1100" b="0" i="0" kern="1200" baseline="0"/>
          </a:br>
          <a:r>
            <a:rPr lang="en-US" sz="1100" b="0" i="0" kern="1200" baseline="0"/>
            <a:t>With influences from both the Rocky Mountains and plains, Denver experiences sharp weather changes that challenge regional-scale models.</a:t>
          </a:r>
          <a:endParaRPr lang="en-US" sz="1100" kern="1200"/>
        </a:p>
      </dsp:txBody>
      <dsp:txXfrm>
        <a:off x="1327385" y="1932774"/>
        <a:ext cx="2350467" cy="997167"/>
      </dsp:txXfrm>
    </dsp:sp>
    <dsp:sp modelId="{23480549-E409-4010-9B5E-BFCB2F07E113}">
      <dsp:nvSpPr>
        <dsp:cNvPr id="0" name=""/>
        <dsp:cNvSpPr/>
      </dsp:nvSpPr>
      <dsp:spPr>
        <a:xfrm>
          <a:off x="4087403" y="1932774"/>
          <a:ext cx="997167" cy="997167"/>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8E433-768A-4A2B-9F38-1533EAAE42E2}">
      <dsp:nvSpPr>
        <dsp:cNvPr id="0" name=""/>
        <dsp:cNvSpPr/>
      </dsp:nvSpPr>
      <dsp:spPr>
        <a:xfrm>
          <a:off x="4296808" y="2142179"/>
          <a:ext cx="578357" cy="5783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CC8B2B4-031E-42E6-A9CD-E5A2E0AF9BCC}">
      <dsp:nvSpPr>
        <dsp:cNvPr id="0" name=""/>
        <dsp:cNvSpPr/>
      </dsp:nvSpPr>
      <dsp:spPr>
        <a:xfrm>
          <a:off x="5298250" y="1932774"/>
          <a:ext cx="2350467" cy="9971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US" sz="1100" b="1" i="0" kern="1200" baseline="0"/>
            <a:t>Modern forecasting emphasizes both accuracy and interpretability</a:t>
          </a:r>
          <a:br>
            <a:rPr lang="en-US" sz="1100" b="0" i="0" kern="1200" baseline="0"/>
          </a:br>
          <a:r>
            <a:rPr lang="en-US" sz="1100" b="0" i="0" kern="1200" baseline="0"/>
            <a:t>Tools like Prophet make it easier to communicate forecasts clearly while retaining flexibility in handling seasonality and missing data.</a:t>
          </a:r>
          <a:endParaRPr lang="en-US" sz="1100" kern="1200"/>
        </a:p>
      </dsp:txBody>
      <dsp:txXfrm>
        <a:off x="5298250" y="1932774"/>
        <a:ext cx="2350467" cy="9971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73388-4E13-4DC5-99C5-4EEECDC11143}">
      <dsp:nvSpPr>
        <dsp:cNvPr id="0" name=""/>
        <dsp:cNvSpPr/>
      </dsp:nvSpPr>
      <dsp:spPr>
        <a:xfrm>
          <a:off x="393721" y="1358"/>
          <a:ext cx="1029375" cy="102937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2B584-DDF7-4AE9-A3BE-C1BA1556D3BF}">
      <dsp:nvSpPr>
        <dsp:cNvPr id="0" name=""/>
        <dsp:cNvSpPr/>
      </dsp:nvSpPr>
      <dsp:spPr>
        <a:xfrm>
          <a:off x="613096" y="220733"/>
          <a:ext cx="590625" cy="59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914A69-C90F-4273-AE80-952EAE076B01}">
      <dsp:nvSpPr>
        <dsp:cNvPr id="0" name=""/>
        <dsp:cNvSpPr/>
      </dsp:nvSpPr>
      <dsp:spPr>
        <a:xfrm>
          <a:off x="64659" y="1351358"/>
          <a:ext cx="1687500" cy="195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Merged datasets from multiple sources</a:t>
          </a:r>
          <a:br>
            <a:rPr lang="en-US" sz="1100" b="0" i="0" kern="1200" baseline="0"/>
          </a:br>
          <a:r>
            <a:rPr lang="en-US" sz="1100" b="0" i="0" kern="1200" baseline="0"/>
            <a:t>Integrated weather records from NOAA, Kaggle, Open-Meteo, and U.S. Climate Data into a unified dataset for consistent modeling across seasons.</a:t>
          </a:r>
          <a:endParaRPr lang="en-US" sz="1100" kern="1200"/>
        </a:p>
      </dsp:txBody>
      <dsp:txXfrm>
        <a:off x="64659" y="1351358"/>
        <a:ext cx="1687500" cy="1951171"/>
      </dsp:txXfrm>
    </dsp:sp>
    <dsp:sp modelId="{30EBAC6E-C29F-41B1-9DA4-5E97F3765685}">
      <dsp:nvSpPr>
        <dsp:cNvPr id="0" name=""/>
        <dsp:cNvSpPr/>
      </dsp:nvSpPr>
      <dsp:spPr>
        <a:xfrm>
          <a:off x="2376534" y="1358"/>
          <a:ext cx="1029375" cy="102937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BA101-DC8E-4762-8288-4EFD280745EE}">
      <dsp:nvSpPr>
        <dsp:cNvPr id="0" name=""/>
        <dsp:cNvSpPr/>
      </dsp:nvSpPr>
      <dsp:spPr>
        <a:xfrm>
          <a:off x="2595909" y="220733"/>
          <a:ext cx="590625" cy="59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F60781-AE5C-4D76-9226-0F9C80F5C40C}">
      <dsp:nvSpPr>
        <dsp:cNvPr id="0" name=""/>
        <dsp:cNvSpPr/>
      </dsp:nvSpPr>
      <dsp:spPr>
        <a:xfrm>
          <a:off x="2047471" y="1351358"/>
          <a:ext cx="1687500" cy="195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Handled missing values via interpolation</a:t>
          </a:r>
          <a:br>
            <a:rPr lang="en-US" sz="1100" b="0" i="0" kern="1200" baseline="0"/>
          </a:br>
          <a:r>
            <a:rPr lang="en-US" sz="1100" b="0" i="0" kern="1200" baseline="0"/>
            <a:t>Used forward-fill, backward-fill, and linear interpolation to estimate missing temperature and precipitation values without introducing bias.</a:t>
          </a:r>
          <a:endParaRPr lang="en-US" sz="1100" kern="1200"/>
        </a:p>
      </dsp:txBody>
      <dsp:txXfrm>
        <a:off x="2047471" y="1351358"/>
        <a:ext cx="1687500" cy="1951171"/>
      </dsp:txXfrm>
    </dsp:sp>
    <dsp:sp modelId="{924EEF03-76A5-456B-9F5E-C940190BFAC5}">
      <dsp:nvSpPr>
        <dsp:cNvPr id="0" name=""/>
        <dsp:cNvSpPr/>
      </dsp:nvSpPr>
      <dsp:spPr>
        <a:xfrm>
          <a:off x="4359346" y="1358"/>
          <a:ext cx="1029375" cy="102937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D37119-CCF6-4D9F-959C-F59D64AC593E}">
      <dsp:nvSpPr>
        <dsp:cNvPr id="0" name=""/>
        <dsp:cNvSpPr/>
      </dsp:nvSpPr>
      <dsp:spPr>
        <a:xfrm>
          <a:off x="4578721" y="220733"/>
          <a:ext cx="590625" cy="590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A5F8B3-9C27-478F-B080-A9E4D92387B6}">
      <dsp:nvSpPr>
        <dsp:cNvPr id="0" name=""/>
        <dsp:cNvSpPr/>
      </dsp:nvSpPr>
      <dsp:spPr>
        <a:xfrm>
          <a:off x="4030284" y="1351358"/>
          <a:ext cx="1687500" cy="195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Standardized formats and aggregated seasonally</a:t>
          </a:r>
          <a:br>
            <a:rPr lang="en-US" sz="1100" b="0" i="0" kern="1200" baseline="0"/>
          </a:br>
          <a:r>
            <a:rPr lang="en-US" sz="1100" b="0" i="0" kern="1200" baseline="0"/>
            <a:t>Unified column naming and date formats across files. Aggregated data by month and season to align with Prophet model requirements for trend and seasonality detection.</a:t>
          </a:r>
          <a:endParaRPr lang="en-US" sz="1100" kern="1200"/>
        </a:p>
      </dsp:txBody>
      <dsp:txXfrm>
        <a:off x="4030284" y="1351358"/>
        <a:ext cx="1687500" cy="1951171"/>
      </dsp:txXfrm>
    </dsp:sp>
    <dsp:sp modelId="{84CBBC45-BB7D-458D-9D6D-3BF6B3E5FC99}">
      <dsp:nvSpPr>
        <dsp:cNvPr id="0" name=""/>
        <dsp:cNvSpPr/>
      </dsp:nvSpPr>
      <dsp:spPr>
        <a:xfrm>
          <a:off x="6342159" y="1358"/>
          <a:ext cx="1029375" cy="102937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35732D-7C9F-4625-ADEA-08414F99503C}">
      <dsp:nvSpPr>
        <dsp:cNvPr id="0" name=""/>
        <dsp:cNvSpPr/>
      </dsp:nvSpPr>
      <dsp:spPr>
        <a:xfrm>
          <a:off x="6561534" y="220733"/>
          <a:ext cx="590625" cy="59062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7FEB61-6687-47D5-B0B2-096AAC807774}">
      <dsp:nvSpPr>
        <dsp:cNvPr id="0" name=""/>
        <dsp:cNvSpPr/>
      </dsp:nvSpPr>
      <dsp:spPr>
        <a:xfrm>
          <a:off x="6013096" y="1351358"/>
          <a:ext cx="1687500" cy="19511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Validated consistency through exploratory data analysis</a:t>
          </a:r>
          <a:br>
            <a:rPr lang="en-US" sz="1100" b="0" i="0" kern="1200" baseline="0"/>
          </a:br>
          <a:r>
            <a:rPr lang="en-US" sz="1100" b="0" i="0" kern="1200" baseline="0"/>
            <a:t>Conducted visual checks and descriptive statistics to ensure merged data retained seasonal patterns without artificial noise.</a:t>
          </a:r>
          <a:endParaRPr lang="en-US" sz="1100" kern="1200"/>
        </a:p>
      </dsp:txBody>
      <dsp:txXfrm>
        <a:off x="6013096" y="1351358"/>
        <a:ext cx="1687500" cy="19511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02FD21-6341-49DE-9024-841CCE783937}">
      <dsp:nvSpPr>
        <dsp:cNvPr id="0" name=""/>
        <dsp:cNvSpPr/>
      </dsp:nvSpPr>
      <dsp:spPr>
        <a:xfrm>
          <a:off x="1407452" y="1827"/>
          <a:ext cx="2062646" cy="1237587"/>
        </a:xfrm>
        <a:prstGeom prst="roundRect">
          <a:avLst>
            <a:gd name="adj" fmla="val 10000"/>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Exploratory Data Analysis for trends and seasonality</a:t>
          </a:r>
          <a:br>
            <a:rPr lang="en-US" sz="1000" b="0" i="0" kern="1200" baseline="0"/>
          </a:br>
          <a:r>
            <a:rPr lang="en-US" sz="1000" b="0" i="0" kern="1200" baseline="0"/>
            <a:t>Used line plots, boxplots, and heatmaps to visualize monthly variations, detect outliers, and confirm yearly seasonality patterns in temperature and precipitation.</a:t>
          </a:r>
          <a:endParaRPr lang="en-US" sz="1000" kern="1200"/>
        </a:p>
      </dsp:txBody>
      <dsp:txXfrm>
        <a:off x="1443700" y="38075"/>
        <a:ext cx="1990150" cy="1165091"/>
      </dsp:txXfrm>
    </dsp:sp>
    <dsp:sp modelId="{467258EF-A34A-4E38-97B2-23CE93E57BD2}">
      <dsp:nvSpPr>
        <dsp:cNvPr id="0" name=""/>
        <dsp:cNvSpPr/>
      </dsp:nvSpPr>
      <dsp:spPr>
        <a:xfrm>
          <a:off x="3651611" y="364852"/>
          <a:ext cx="437280" cy="511536"/>
        </a:xfrm>
        <a:prstGeom prst="rightArrow">
          <a:avLst>
            <a:gd name="adj1" fmla="val 60000"/>
            <a:gd name="adj2" fmla="val 50000"/>
          </a:avLst>
        </a:prstGeom>
        <a:gradFill rotWithShape="0">
          <a:gsLst>
            <a:gs pos="0">
              <a:schemeClr val="accent3">
                <a:tint val="60000"/>
                <a:hueOff val="0"/>
                <a:satOff val="0"/>
                <a:lumOff val="0"/>
                <a:alphaOff val="0"/>
                <a:tint val="94000"/>
                <a:satMod val="100000"/>
                <a:lumMod val="104000"/>
              </a:schemeClr>
            </a:gs>
            <a:gs pos="69000">
              <a:schemeClr val="accent3">
                <a:tint val="60000"/>
                <a:hueOff val="0"/>
                <a:satOff val="0"/>
                <a:lumOff val="0"/>
                <a:alphaOff val="0"/>
                <a:shade val="86000"/>
                <a:satMod val="130000"/>
                <a:lumMod val="102000"/>
              </a:schemeClr>
            </a:gs>
            <a:gs pos="100000">
              <a:schemeClr val="accent3">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a:off x="3651611" y="467159"/>
        <a:ext cx="306096" cy="306922"/>
      </dsp:txXfrm>
    </dsp:sp>
    <dsp:sp modelId="{9556FBD0-9ECF-4B3D-9741-D92F1C65A599}">
      <dsp:nvSpPr>
        <dsp:cNvPr id="0" name=""/>
        <dsp:cNvSpPr/>
      </dsp:nvSpPr>
      <dsp:spPr>
        <a:xfrm>
          <a:off x="4295157" y="1827"/>
          <a:ext cx="2062646" cy="1237587"/>
        </a:xfrm>
        <a:prstGeom prst="roundRect">
          <a:avLst>
            <a:gd name="adj" fmla="val 10000"/>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Prophet for time-series forecasting</a:t>
          </a:r>
          <a:br>
            <a:rPr lang="en-US" sz="1000" b="0" i="0" kern="1200" baseline="0"/>
          </a:br>
          <a:r>
            <a:rPr lang="en-US" sz="1000" b="0" i="0" kern="1200" baseline="0"/>
            <a:t>Selected for its interpretability and strength in capturing seasonality with minimal tuning. Used to forecast monthly average temperatures and precipitation for 12+ months.</a:t>
          </a:r>
          <a:endParaRPr lang="en-US" sz="1000" kern="1200"/>
        </a:p>
      </dsp:txBody>
      <dsp:txXfrm>
        <a:off x="4331405" y="38075"/>
        <a:ext cx="1990150" cy="1165091"/>
      </dsp:txXfrm>
    </dsp:sp>
    <dsp:sp modelId="{FCC062D7-B834-4C0A-9019-06EFACBBEFF9}">
      <dsp:nvSpPr>
        <dsp:cNvPr id="0" name=""/>
        <dsp:cNvSpPr/>
      </dsp:nvSpPr>
      <dsp:spPr>
        <a:xfrm rot="5400000">
          <a:off x="5107839" y="1383800"/>
          <a:ext cx="437280" cy="511536"/>
        </a:xfrm>
        <a:prstGeom prst="rightArrow">
          <a:avLst>
            <a:gd name="adj1" fmla="val 60000"/>
            <a:gd name="adj2" fmla="val 50000"/>
          </a:avLst>
        </a:prstGeom>
        <a:gradFill rotWithShape="0">
          <a:gsLst>
            <a:gs pos="0">
              <a:schemeClr val="accent3">
                <a:tint val="60000"/>
                <a:hueOff val="0"/>
                <a:satOff val="0"/>
                <a:lumOff val="0"/>
                <a:alphaOff val="0"/>
                <a:tint val="94000"/>
                <a:satMod val="100000"/>
                <a:lumMod val="104000"/>
              </a:schemeClr>
            </a:gs>
            <a:gs pos="69000">
              <a:schemeClr val="accent3">
                <a:tint val="60000"/>
                <a:hueOff val="0"/>
                <a:satOff val="0"/>
                <a:lumOff val="0"/>
                <a:alphaOff val="0"/>
                <a:shade val="86000"/>
                <a:satMod val="130000"/>
                <a:lumMod val="102000"/>
              </a:schemeClr>
            </a:gs>
            <a:gs pos="100000">
              <a:schemeClr val="accent3">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5400000">
        <a:off x="5173018" y="1420928"/>
        <a:ext cx="306922" cy="306096"/>
      </dsp:txXfrm>
    </dsp:sp>
    <dsp:sp modelId="{E69D3492-B1A0-43BF-A949-DE6D64B200B2}">
      <dsp:nvSpPr>
        <dsp:cNvPr id="0" name=""/>
        <dsp:cNvSpPr/>
      </dsp:nvSpPr>
      <dsp:spPr>
        <a:xfrm>
          <a:off x="4295157" y="2064473"/>
          <a:ext cx="2062646" cy="1237587"/>
        </a:xfrm>
        <a:prstGeom prst="roundRect">
          <a:avLst>
            <a:gd name="adj" fmla="val 10000"/>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Random Forest Regression and Gradient Boosting for feature analysis</a:t>
          </a:r>
          <a:br>
            <a:rPr lang="en-US" sz="1000" b="0" i="0" kern="1200" baseline="0"/>
          </a:br>
          <a:r>
            <a:rPr lang="en-US" sz="1000" b="0" i="0" kern="1200" baseline="0"/>
            <a:t>Applied to assess variable importance and explore interactions between temperature, humidity, wind speed, and precipitation.</a:t>
          </a:r>
          <a:endParaRPr lang="en-US" sz="1000" kern="1200"/>
        </a:p>
      </dsp:txBody>
      <dsp:txXfrm>
        <a:off x="4331405" y="2100721"/>
        <a:ext cx="1990150" cy="1165091"/>
      </dsp:txXfrm>
    </dsp:sp>
    <dsp:sp modelId="{24522768-77EE-467A-8396-E01722F4931A}">
      <dsp:nvSpPr>
        <dsp:cNvPr id="0" name=""/>
        <dsp:cNvSpPr/>
      </dsp:nvSpPr>
      <dsp:spPr>
        <a:xfrm rot="10800000">
          <a:off x="3676363" y="2427498"/>
          <a:ext cx="437280" cy="511536"/>
        </a:xfrm>
        <a:prstGeom prst="rightArrow">
          <a:avLst>
            <a:gd name="adj1" fmla="val 60000"/>
            <a:gd name="adj2" fmla="val 50000"/>
          </a:avLst>
        </a:prstGeom>
        <a:gradFill rotWithShape="0">
          <a:gsLst>
            <a:gs pos="0">
              <a:schemeClr val="accent3">
                <a:tint val="60000"/>
                <a:hueOff val="0"/>
                <a:satOff val="0"/>
                <a:lumOff val="0"/>
                <a:alphaOff val="0"/>
                <a:tint val="94000"/>
                <a:satMod val="100000"/>
                <a:lumMod val="104000"/>
              </a:schemeClr>
            </a:gs>
            <a:gs pos="69000">
              <a:schemeClr val="accent3">
                <a:tint val="60000"/>
                <a:hueOff val="0"/>
                <a:satOff val="0"/>
                <a:lumOff val="0"/>
                <a:alphaOff val="0"/>
                <a:shade val="86000"/>
                <a:satMod val="130000"/>
                <a:lumMod val="102000"/>
              </a:schemeClr>
            </a:gs>
            <a:gs pos="100000">
              <a:schemeClr val="accent3">
                <a:tint val="60000"/>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355600">
            <a:lnSpc>
              <a:spcPct val="90000"/>
            </a:lnSpc>
            <a:spcBef>
              <a:spcPct val="0"/>
            </a:spcBef>
            <a:spcAft>
              <a:spcPct val="35000"/>
            </a:spcAft>
            <a:buNone/>
          </a:pPr>
          <a:endParaRPr lang="en-US" sz="800" kern="1200"/>
        </a:p>
      </dsp:txBody>
      <dsp:txXfrm rot="10800000">
        <a:off x="3807547" y="2529805"/>
        <a:ext cx="306096" cy="306922"/>
      </dsp:txXfrm>
    </dsp:sp>
    <dsp:sp modelId="{C7A22660-F640-4FFB-AFDA-E03803CD18C5}">
      <dsp:nvSpPr>
        <dsp:cNvPr id="0" name=""/>
        <dsp:cNvSpPr/>
      </dsp:nvSpPr>
      <dsp:spPr>
        <a:xfrm>
          <a:off x="1407452" y="2064473"/>
          <a:ext cx="2062646" cy="1237587"/>
        </a:xfrm>
        <a:prstGeom prst="roundRect">
          <a:avLst>
            <a:gd name="adj" fmla="val 10000"/>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0" kern="1200" baseline="0"/>
            <a:t>Evaluated with MAE, RMSE, MAPE</a:t>
          </a:r>
          <a:br>
            <a:rPr lang="en-US" sz="1000" b="0" i="0" kern="1200" baseline="0"/>
          </a:br>
          <a:r>
            <a:rPr lang="en-US" sz="1000" b="0" i="0" kern="1200" baseline="0"/>
            <a:t>Forecasts were scored with Mean Absolute Error (8.84°F), Root Mean Squared Error (9.96°F), and Mean Absolute Percentage Error to validate predictive performance.</a:t>
          </a:r>
          <a:endParaRPr lang="en-US" sz="1000" kern="1200"/>
        </a:p>
      </dsp:txBody>
      <dsp:txXfrm>
        <a:off x="1443700" y="2100721"/>
        <a:ext cx="1990150" cy="11650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5CE814-4F91-4963-8CA1-290847421371}">
      <dsp:nvSpPr>
        <dsp:cNvPr id="0" name=""/>
        <dsp:cNvSpPr/>
      </dsp:nvSpPr>
      <dsp:spPr>
        <a:xfrm>
          <a:off x="0" y="96440"/>
          <a:ext cx="4502944" cy="4502944"/>
        </a:xfrm>
        <a:prstGeom prst="diamond">
          <a:avLst/>
        </a:prstGeom>
        <a:solidFill>
          <a:schemeClr val="accent2">
            <a:tint val="40000"/>
            <a:hueOff val="0"/>
            <a:satOff val="0"/>
            <a:lumOff val="0"/>
            <a:alphaOff val="0"/>
          </a:schemeClr>
        </a:solidFill>
        <a:ln>
          <a:noFill/>
        </a:ln>
        <a:effectLst>
          <a:outerShdw blurRad="50800" dist="38100" dir="5400000" sy="96000" rotWithShape="0">
            <a:srgbClr val="000000">
              <a:alpha val="54000"/>
            </a:srgbClr>
          </a:outerShdw>
        </a:effectLst>
      </dsp:spPr>
      <dsp:style>
        <a:lnRef idx="0">
          <a:scrgbClr r="0" g="0" b="0"/>
        </a:lnRef>
        <a:fillRef idx="1">
          <a:scrgbClr r="0" g="0" b="0"/>
        </a:fillRef>
        <a:effectRef idx="2">
          <a:scrgbClr r="0" g="0" b="0"/>
        </a:effectRef>
        <a:fontRef idx="minor"/>
      </dsp:style>
    </dsp:sp>
    <dsp:sp modelId="{B65B7FD0-921A-4C1D-A25D-A39E08F4584D}">
      <dsp:nvSpPr>
        <dsp:cNvPr id="0" name=""/>
        <dsp:cNvSpPr/>
      </dsp:nvSpPr>
      <dsp:spPr>
        <a:xfrm>
          <a:off x="427779" y="524220"/>
          <a:ext cx="1756148" cy="1756148"/>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Average temps: 30°F in winter to over 90°F in summer</a:t>
          </a:r>
          <a:br>
            <a:rPr lang="en-US" sz="1100" b="0" i="0" kern="1200" baseline="0"/>
          </a:br>
          <a:r>
            <a:rPr lang="en-US" sz="1100" b="0" i="0" kern="1200" baseline="0"/>
            <a:t>Strong seasonal shifts confirmed by monthly averages. Forecasts for summer 2025 project highs near 90.2°F and winter highs near 34.5°F.</a:t>
          </a:r>
          <a:endParaRPr lang="en-US" sz="1100" kern="1200"/>
        </a:p>
      </dsp:txBody>
      <dsp:txXfrm>
        <a:off x="513507" y="609948"/>
        <a:ext cx="1584692" cy="1584692"/>
      </dsp:txXfrm>
    </dsp:sp>
    <dsp:sp modelId="{8BE29AF6-165A-4C36-975E-E34A82A5735C}">
      <dsp:nvSpPr>
        <dsp:cNvPr id="0" name=""/>
        <dsp:cNvSpPr/>
      </dsp:nvSpPr>
      <dsp:spPr>
        <a:xfrm>
          <a:off x="2319016" y="524220"/>
          <a:ext cx="1756148" cy="1756148"/>
        </a:xfrm>
        <a:prstGeom prst="roundRect">
          <a:avLst/>
        </a:prstGeom>
        <a:gradFill rotWithShape="0">
          <a:gsLst>
            <a:gs pos="0">
              <a:schemeClr val="accent3">
                <a:hueOff val="0"/>
                <a:satOff val="0"/>
                <a:lumOff val="0"/>
                <a:alphaOff val="0"/>
                <a:tint val="94000"/>
                <a:satMod val="100000"/>
                <a:lumMod val="104000"/>
              </a:schemeClr>
            </a:gs>
            <a:gs pos="69000">
              <a:schemeClr val="accent3">
                <a:hueOff val="0"/>
                <a:satOff val="0"/>
                <a:lumOff val="0"/>
                <a:alphaOff val="0"/>
                <a:shade val="86000"/>
                <a:satMod val="130000"/>
                <a:lumMod val="102000"/>
              </a:schemeClr>
            </a:gs>
            <a:gs pos="100000">
              <a:schemeClr val="accent3">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Precipitation peaks in late summer (monsoon effect)</a:t>
          </a:r>
          <a:br>
            <a:rPr lang="en-US" sz="1100" b="0" i="0" kern="1200" baseline="0"/>
          </a:br>
          <a:r>
            <a:rPr lang="en-US" sz="1100" b="0" i="0" kern="1200" baseline="0"/>
            <a:t>Rainfall is highly concentrated in July and August, averaging over 2.5 inches — driving a monsoonal spike in precipitation.</a:t>
          </a:r>
          <a:endParaRPr lang="en-US" sz="1100" kern="1200"/>
        </a:p>
      </dsp:txBody>
      <dsp:txXfrm>
        <a:off x="2404744" y="609948"/>
        <a:ext cx="1584692" cy="1584692"/>
      </dsp:txXfrm>
    </dsp:sp>
    <dsp:sp modelId="{5E773D48-D88A-4814-B269-B1FF46D961E1}">
      <dsp:nvSpPr>
        <dsp:cNvPr id="0" name=""/>
        <dsp:cNvSpPr/>
      </dsp:nvSpPr>
      <dsp:spPr>
        <a:xfrm>
          <a:off x="427779" y="2415456"/>
          <a:ext cx="1756148" cy="1756148"/>
        </a:xfrm>
        <a:prstGeom prst="roundRect">
          <a:avLst/>
        </a:prstGeom>
        <a:gradFill rotWithShape="0">
          <a:gsLst>
            <a:gs pos="0">
              <a:schemeClr val="accent4">
                <a:hueOff val="0"/>
                <a:satOff val="0"/>
                <a:lumOff val="0"/>
                <a:alphaOff val="0"/>
                <a:tint val="94000"/>
                <a:satMod val="100000"/>
                <a:lumMod val="104000"/>
              </a:schemeClr>
            </a:gs>
            <a:gs pos="69000">
              <a:schemeClr val="accent4">
                <a:hueOff val="0"/>
                <a:satOff val="0"/>
                <a:lumOff val="0"/>
                <a:alphaOff val="0"/>
                <a:shade val="86000"/>
                <a:satMod val="130000"/>
                <a:lumMod val="102000"/>
              </a:schemeClr>
            </a:gs>
            <a:gs pos="100000">
              <a:schemeClr val="accent4">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Humidity rises with rain; wind strongest in spring</a:t>
          </a:r>
          <a:br>
            <a:rPr lang="en-US" sz="1100" b="0" i="0" kern="1200" baseline="0"/>
          </a:br>
          <a:r>
            <a:rPr lang="en-US" sz="1100" b="0" i="0" kern="1200" baseline="0"/>
            <a:t>Humidity levels peak in July (above 60%) and fall below 30% in winter. Spring months show the highest average wind speeds.</a:t>
          </a:r>
          <a:endParaRPr lang="en-US" sz="1100" kern="1200"/>
        </a:p>
      </dsp:txBody>
      <dsp:txXfrm>
        <a:off x="513507" y="2501184"/>
        <a:ext cx="1584692" cy="1584692"/>
      </dsp:txXfrm>
    </dsp:sp>
    <dsp:sp modelId="{FBB87D9B-0D6D-4E79-8DDB-1842A49AE97B}">
      <dsp:nvSpPr>
        <dsp:cNvPr id="0" name=""/>
        <dsp:cNvSpPr/>
      </dsp:nvSpPr>
      <dsp:spPr>
        <a:xfrm>
          <a:off x="2319016" y="2415456"/>
          <a:ext cx="1756148" cy="1756148"/>
        </a:xfrm>
        <a:prstGeom prst="roundRect">
          <a:avLst/>
        </a:prstGeom>
        <a:gradFill rotWithShape="0">
          <a:gsLst>
            <a:gs pos="0">
              <a:schemeClr val="accent5">
                <a:hueOff val="0"/>
                <a:satOff val="0"/>
                <a:lumOff val="0"/>
                <a:alphaOff val="0"/>
                <a:tint val="94000"/>
                <a:satMod val="100000"/>
                <a:lumMod val="104000"/>
              </a:schemeClr>
            </a:gs>
            <a:gs pos="69000">
              <a:schemeClr val="accent5">
                <a:hueOff val="0"/>
                <a:satOff val="0"/>
                <a:lumOff val="0"/>
                <a:alphaOff val="0"/>
                <a:shade val="86000"/>
                <a:satMod val="130000"/>
                <a:lumMod val="102000"/>
              </a:schemeClr>
            </a:gs>
            <a:gs pos="100000">
              <a:schemeClr val="accent5">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i="0" kern="1200" baseline="0"/>
            <a:t>Clear skies dominate except in late summer</a:t>
          </a:r>
          <a:br>
            <a:rPr lang="en-US" sz="1100" b="0" i="0" kern="1200" baseline="0"/>
          </a:br>
          <a:r>
            <a:rPr lang="en-US" sz="1100" b="0" i="0" kern="1200" baseline="0"/>
            <a:t>Most months show a majority of clear or partly cloudy days, but late July–August sees more cloud cover due to rising humidity.</a:t>
          </a:r>
          <a:endParaRPr lang="en-US" sz="1100" kern="1200"/>
        </a:p>
      </dsp:txBody>
      <dsp:txXfrm>
        <a:off x="2404744" y="2501184"/>
        <a:ext cx="1584692" cy="158469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FA7B3-86DE-4325-ADAF-9D738EBA87A7}">
      <dsp:nvSpPr>
        <dsp:cNvPr id="0" name=""/>
        <dsp:cNvSpPr/>
      </dsp:nvSpPr>
      <dsp:spPr>
        <a:xfrm>
          <a:off x="635877" y="33697"/>
          <a:ext cx="1338187" cy="1338187"/>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1CF5A5-D205-41E8-AE02-062320E262B6}">
      <dsp:nvSpPr>
        <dsp:cNvPr id="0" name=""/>
        <dsp:cNvSpPr/>
      </dsp:nvSpPr>
      <dsp:spPr>
        <a:xfrm>
          <a:off x="921065" y="318885"/>
          <a:ext cx="767812" cy="767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4BB9A6-A756-4B28-AA4F-D0E194094618}">
      <dsp:nvSpPr>
        <dsp:cNvPr id="0" name=""/>
        <dsp:cNvSpPr/>
      </dsp:nvSpPr>
      <dsp:spPr>
        <a:xfrm>
          <a:off x="208096" y="1788697"/>
          <a:ext cx="2193750" cy="14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dirty="0"/>
            <a:t>Be transparent about uncertainty</a:t>
          </a:r>
          <a:br>
            <a:rPr lang="en-US" sz="1100" b="0" i="0" kern="1200" baseline="0" dirty="0"/>
          </a:br>
          <a:r>
            <a:rPr lang="en-US" sz="1100" b="0" i="0" kern="1200" baseline="0" dirty="0"/>
            <a:t>Explain the margin of error (e.g., ±2.5°F for temperature forecasts), and avoid presenting predictions as exact outcomes.</a:t>
          </a:r>
          <a:endParaRPr lang="en-US" sz="1100" kern="1200" dirty="0"/>
        </a:p>
      </dsp:txBody>
      <dsp:txXfrm>
        <a:off x="208096" y="1788697"/>
        <a:ext cx="2193750" cy="1481492"/>
      </dsp:txXfrm>
    </dsp:sp>
    <dsp:sp modelId="{7BB2C02E-7693-4586-A1A8-4E19DA14C175}">
      <dsp:nvSpPr>
        <dsp:cNvPr id="0" name=""/>
        <dsp:cNvSpPr/>
      </dsp:nvSpPr>
      <dsp:spPr>
        <a:xfrm>
          <a:off x="3213534" y="33697"/>
          <a:ext cx="1338187" cy="1338187"/>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33FCA4-BB19-42A0-8AAB-B81E5B71618C}">
      <dsp:nvSpPr>
        <dsp:cNvPr id="0" name=""/>
        <dsp:cNvSpPr/>
      </dsp:nvSpPr>
      <dsp:spPr>
        <a:xfrm>
          <a:off x="3498721" y="318885"/>
          <a:ext cx="767812" cy="767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8CA9B6-ECF1-4ECD-8D39-E00E4446EDF2}">
      <dsp:nvSpPr>
        <dsp:cNvPr id="0" name=""/>
        <dsp:cNvSpPr/>
      </dsp:nvSpPr>
      <dsp:spPr>
        <a:xfrm>
          <a:off x="2785753" y="1788697"/>
          <a:ext cx="2193750" cy="14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Use only licensed/open-access data</a:t>
          </a:r>
          <a:br>
            <a:rPr lang="en-US" sz="1100" b="0" i="0" kern="1200" baseline="0"/>
          </a:br>
          <a:r>
            <a:rPr lang="en-US" sz="1100" b="0" i="0" kern="1200" baseline="0"/>
            <a:t>All data used—from NOAA, Kaggle, and Open-Meteo—complies with public domain or open-access licensing requirements, ensuring responsible use.</a:t>
          </a:r>
          <a:endParaRPr lang="en-US" sz="1100" kern="1200"/>
        </a:p>
      </dsp:txBody>
      <dsp:txXfrm>
        <a:off x="2785753" y="1788697"/>
        <a:ext cx="2193750" cy="1481492"/>
      </dsp:txXfrm>
    </dsp:sp>
    <dsp:sp modelId="{87C46A6A-FFAA-4780-AFEE-97CC6FB39B1E}">
      <dsp:nvSpPr>
        <dsp:cNvPr id="0" name=""/>
        <dsp:cNvSpPr/>
      </dsp:nvSpPr>
      <dsp:spPr>
        <a:xfrm>
          <a:off x="5791190" y="33697"/>
          <a:ext cx="1338187" cy="1338187"/>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05770B-47F9-4587-8B85-50E67CBA4986}">
      <dsp:nvSpPr>
        <dsp:cNvPr id="0" name=""/>
        <dsp:cNvSpPr/>
      </dsp:nvSpPr>
      <dsp:spPr>
        <a:xfrm>
          <a:off x="6076378" y="318885"/>
          <a:ext cx="767812" cy="767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C935ED6-4935-4C98-A2FC-1E8A400D78AC}">
      <dsp:nvSpPr>
        <dsp:cNvPr id="0" name=""/>
        <dsp:cNvSpPr/>
      </dsp:nvSpPr>
      <dsp:spPr>
        <a:xfrm>
          <a:off x="5363409" y="1788697"/>
          <a:ext cx="2193750" cy="1481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Position forecasts as probabilistic, not guaranteed</a:t>
          </a:r>
          <a:br>
            <a:rPr lang="en-US" sz="1100" b="0" i="0" kern="1200" baseline="0"/>
          </a:br>
          <a:r>
            <a:rPr lang="en-US" sz="1100" b="0" i="0" kern="1200" baseline="0"/>
            <a:t>Emphasize that weather models like Prophet forecast trends based on historical patterns, not certainties. Include confidence intervals in visuals.</a:t>
          </a:r>
          <a:endParaRPr lang="en-US" sz="1100" kern="1200"/>
        </a:p>
      </dsp:txBody>
      <dsp:txXfrm>
        <a:off x="5363409" y="1788697"/>
        <a:ext cx="2193750" cy="14814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141650-791E-4CE4-9B74-8B0B4D3246B1}">
      <dsp:nvSpPr>
        <dsp:cNvPr id="0" name=""/>
        <dsp:cNvSpPr/>
      </dsp:nvSpPr>
      <dsp:spPr>
        <a:xfrm>
          <a:off x="335573" y="106206"/>
          <a:ext cx="1046531" cy="104653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4197C-4C35-4618-8024-12DAF0A51ADB}">
      <dsp:nvSpPr>
        <dsp:cNvPr id="0" name=""/>
        <dsp:cNvSpPr/>
      </dsp:nvSpPr>
      <dsp:spPr>
        <a:xfrm>
          <a:off x="558604" y="329237"/>
          <a:ext cx="600468" cy="600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0534D5-F4D2-4B3F-B2A6-228FA8D3B695}">
      <dsp:nvSpPr>
        <dsp:cNvPr id="0" name=""/>
        <dsp:cNvSpPr/>
      </dsp:nvSpPr>
      <dsp:spPr>
        <a:xfrm>
          <a:off x="1026" y="1478706"/>
          <a:ext cx="1715625" cy="1718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Extend to weekly or daily forecasts</a:t>
          </a:r>
          <a:br>
            <a:rPr lang="en-US" sz="1100" b="0" i="0" kern="1200" baseline="0"/>
          </a:br>
          <a:r>
            <a:rPr lang="en-US" sz="1100" b="0" i="0" kern="1200" baseline="0"/>
            <a:t>Refine models with finer-grain time intervals to support more responsive planning for local governments and agriculture.</a:t>
          </a:r>
          <a:endParaRPr lang="en-US" sz="1100" kern="1200"/>
        </a:p>
      </dsp:txBody>
      <dsp:txXfrm>
        <a:off x="1026" y="1478706"/>
        <a:ext cx="1715625" cy="1718975"/>
      </dsp:txXfrm>
    </dsp:sp>
    <dsp:sp modelId="{AFAC8081-8C16-4371-9B83-8BD66AD9597D}">
      <dsp:nvSpPr>
        <dsp:cNvPr id="0" name=""/>
        <dsp:cNvSpPr/>
      </dsp:nvSpPr>
      <dsp:spPr>
        <a:xfrm>
          <a:off x="2351432" y="106206"/>
          <a:ext cx="1046531" cy="104653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C14384-4127-4E89-8EEC-9B5E51AA24D3}">
      <dsp:nvSpPr>
        <dsp:cNvPr id="0" name=""/>
        <dsp:cNvSpPr/>
      </dsp:nvSpPr>
      <dsp:spPr>
        <a:xfrm>
          <a:off x="2574463" y="329237"/>
          <a:ext cx="600468" cy="600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68D146-9B23-4F53-AEE6-17943EDD86F7}">
      <dsp:nvSpPr>
        <dsp:cNvPr id="0" name=""/>
        <dsp:cNvSpPr/>
      </dsp:nvSpPr>
      <dsp:spPr>
        <a:xfrm>
          <a:off x="2016885" y="1478706"/>
          <a:ext cx="1715625" cy="1718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Develop public dashboard with real-time access</a:t>
          </a:r>
          <a:br>
            <a:rPr lang="en-US" sz="1100" b="0" i="0" kern="1200" baseline="0"/>
          </a:br>
          <a:r>
            <a:rPr lang="en-US" sz="1100" b="0" i="0" kern="1200" baseline="0"/>
            <a:t>Create a mobile-friendly dashboard that integrates live API data, seasonal trends, and predicted anomalies with visual alerts.</a:t>
          </a:r>
          <a:endParaRPr lang="en-US" sz="1100" kern="1200"/>
        </a:p>
      </dsp:txBody>
      <dsp:txXfrm>
        <a:off x="2016885" y="1478706"/>
        <a:ext cx="1715625" cy="1718975"/>
      </dsp:txXfrm>
    </dsp:sp>
    <dsp:sp modelId="{321ADD25-B9B4-4D7A-BABF-3FDFBCE0AA8E}">
      <dsp:nvSpPr>
        <dsp:cNvPr id="0" name=""/>
        <dsp:cNvSpPr/>
      </dsp:nvSpPr>
      <dsp:spPr>
        <a:xfrm>
          <a:off x="4367292" y="106206"/>
          <a:ext cx="1046531" cy="104653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03167B-30E6-421F-8C71-69F0A3A0A85F}">
      <dsp:nvSpPr>
        <dsp:cNvPr id="0" name=""/>
        <dsp:cNvSpPr/>
      </dsp:nvSpPr>
      <dsp:spPr>
        <a:xfrm>
          <a:off x="4590323" y="329237"/>
          <a:ext cx="600468" cy="6004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51C11A-4FBB-423E-A333-11BF89633088}">
      <dsp:nvSpPr>
        <dsp:cNvPr id="0" name=""/>
        <dsp:cNvSpPr/>
      </dsp:nvSpPr>
      <dsp:spPr>
        <a:xfrm>
          <a:off x="4032745" y="1478706"/>
          <a:ext cx="1715625" cy="1718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Apply models to other microclimates or add radar imagery</a:t>
          </a:r>
          <a:br>
            <a:rPr lang="en-US" sz="1100" b="0" i="0" kern="1200" baseline="0"/>
          </a:br>
          <a:r>
            <a:rPr lang="en-US" sz="1100" b="0" i="0" kern="1200" baseline="0"/>
            <a:t>Replicate this model for other cities with complex weather patterns (e.g., Salt Lake City). Use radar or satellite inputs to improve short-term storm prediction.</a:t>
          </a:r>
          <a:endParaRPr lang="en-US" sz="1100" kern="1200"/>
        </a:p>
      </dsp:txBody>
      <dsp:txXfrm>
        <a:off x="4032745" y="1478706"/>
        <a:ext cx="1715625" cy="1718975"/>
      </dsp:txXfrm>
    </dsp:sp>
    <dsp:sp modelId="{2FF67E38-71D6-4CE9-BC02-90A17FE68864}">
      <dsp:nvSpPr>
        <dsp:cNvPr id="0" name=""/>
        <dsp:cNvSpPr/>
      </dsp:nvSpPr>
      <dsp:spPr>
        <a:xfrm>
          <a:off x="6383151" y="106206"/>
          <a:ext cx="1046531" cy="104653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5EBBE4-E655-4627-BB97-1B9E24911A34}">
      <dsp:nvSpPr>
        <dsp:cNvPr id="0" name=""/>
        <dsp:cNvSpPr/>
      </dsp:nvSpPr>
      <dsp:spPr>
        <a:xfrm>
          <a:off x="6606182" y="329237"/>
          <a:ext cx="600468" cy="6004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2CF28F-6AFE-4FC7-8085-24326036B0C2}">
      <dsp:nvSpPr>
        <dsp:cNvPr id="0" name=""/>
        <dsp:cNvSpPr/>
      </dsp:nvSpPr>
      <dsp:spPr>
        <a:xfrm>
          <a:off x="6048604" y="1478706"/>
          <a:ext cx="1715625" cy="17189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Incorporate long-term climate signals</a:t>
          </a:r>
          <a:br>
            <a:rPr lang="en-US" sz="1100" b="0" i="0" kern="1200" baseline="0"/>
          </a:br>
          <a:r>
            <a:rPr lang="en-US" sz="1100" b="0" i="0" kern="1200" baseline="0"/>
            <a:t>Integrate ENSO (El Niño Southern Oscillation), Arctic Oscillation, or global warming trends to adjust seasonality baselines over time.</a:t>
          </a:r>
          <a:endParaRPr lang="en-US" sz="1100" kern="1200"/>
        </a:p>
      </dsp:txBody>
      <dsp:txXfrm>
        <a:off x="6048604" y="1478706"/>
        <a:ext cx="1715625" cy="17189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0490B-D0DB-489B-9A2A-597C20253062}">
      <dsp:nvSpPr>
        <dsp:cNvPr id="0" name=""/>
        <dsp:cNvSpPr/>
      </dsp:nvSpPr>
      <dsp:spPr>
        <a:xfrm>
          <a:off x="469377" y="63602"/>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1BF993-3E7D-4757-8B5C-FFC0A025E9FB}">
      <dsp:nvSpPr>
        <dsp:cNvPr id="0" name=""/>
        <dsp:cNvSpPr/>
      </dsp:nvSpPr>
      <dsp:spPr>
        <a:xfrm>
          <a:off x="769190" y="363414"/>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404CC03-DFD6-43B8-8471-CE993FE46D66}">
      <dsp:nvSpPr>
        <dsp:cNvPr id="0" name=""/>
        <dsp:cNvSpPr/>
      </dsp:nvSpPr>
      <dsp:spPr>
        <a:xfrm>
          <a:off x="19659" y="1908602"/>
          <a:ext cx="2306250" cy="133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Missing/inconsistent historical data</a:t>
          </a:r>
          <a:br>
            <a:rPr lang="en-US" sz="1100" b="0" i="0" kern="1200" baseline="0"/>
          </a:br>
          <a:r>
            <a:rPr lang="en-US" sz="1100" b="0" i="0" kern="1200" baseline="0"/>
            <a:t>Some weather records had gaps or lacked consistent temperature or precipitation formatting, requiring imputation or removal that reduced training accuracy.</a:t>
          </a:r>
          <a:endParaRPr lang="en-US" sz="1100" kern="1200"/>
        </a:p>
      </dsp:txBody>
      <dsp:txXfrm>
        <a:off x="19659" y="1908602"/>
        <a:ext cx="2306250" cy="1331683"/>
      </dsp:txXfrm>
    </dsp:sp>
    <dsp:sp modelId="{39EE021C-13EE-4447-A0BC-32A0105C116F}">
      <dsp:nvSpPr>
        <dsp:cNvPr id="0" name=""/>
        <dsp:cNvSpPr/>
      </dsp:nvSpPr>
      <dsp:spPr>
        <a:xfrm>
          <a:off x="3179221" y="63602"/>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7C3EFA-4BD8-4482-BB5D-697E2A56D83C}">
      <dsp:nvSpPr>
        <dsp:cNvPr id="0" name=""/>
        <dsp:cNvSpPr/>
      </dsp:nvSpPr>
      <dsp:spPr>
        <a:xfrm>
          <a:off x="3479034" y="363414"/>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3229B4-B287-46F6-A55F-640809B31341}">
      <dsp:nvSpPr>
        <dsp:cNvPr id="0" name=""/>
        <dsp:cNvSpPr/>
      </dsp:nvSpPr>
      <dsp:spPr>
        <a:xfrm>
          <a:off x="2729503" y="1908602"/>
          <a:ext cx="2306250" cy="133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Difficulties with multiple data granularities</a:t>
          </a:r>
          <a:br>
            <a:rPr lang="en-US" sz="1100" b="0" i="0" kern="1200" baseline="0"/>
          </a:br>
          <a:r>
            <a:rPr lang="en-US" sz="1100" b="0" i="0" kern="1200" baseline="0"/>
            <a:t>Data was collected in hourly, daily, and monthly formats across different sources, complicating aggregation and model alignment for time-series forecasting.</a:t>
          </a:r>
          <a:endParaRPr lang="en-US" sz="1100" kern="1200"/>
        </a:p>
      </dsp:txBody>
      <dsp:txXfrm>
        <a:off x="2729503" y="1908602"/>
        <a:ext cx="2306250" cy="1331683"/>
      </dsp:txXfrm>
    </dsp:sp>
    <dsp:sp modelId="{2AD35DE3-3BF1-42EE-A176-B99295165517}">
      <dsp:nvSpPr>
        <dsp:cNvPr id="0" name=""/>
        <dsp:cNvSpPr/>
      </dsp:nvSpPr>
      <dsp:spPr>
        <a:xfrm>
          <a:off x="5889065" y="63602"/>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45C215-95AE-4588-A783-261BBF07565A}">
      <dsp:nvSpPr>
        <dsp:cNvPr id="0" name=""/>
        <dsp:cNvSpPr/>
      </dsp:nvSpPr>
      <dsp:spPr>
        <a:xfrm>
          <a:off x="6188878" y="363414"/>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285439F-73A6-43C0-B90D-68B0F0443A1B}">
      <dsp:nvSpPr>
        <dsp:cNvPr id="0" name=""/>
        <dsp:cNvSpPr/>
      </dsp:nvSpPr>
      <dsp:spPr>
        <a:xfrm>
          <a:off x="5439346" y="1908602"/>
          <a:ext cx="2306250" cy="133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Non-linear shifts and anomalies</a:t>
          </a:r>
          <a:br>
            <a:rPr lang="en-US" sz="1100" b="0" i="0" kern="1200" baseline="0"/>
          </a:br>
          <a:r>
            <a:rPr lang="en-US" sz="1100" b="0" i="0" kern="1200" baseline="0"/>
            <a:t>Sudden events like heatwaves or cold snaps disrupted typical seasonal patterns, introducing noise that reduced model performance and forecast confidence.</a:t>
          </a:r>
          <a:endParaRPr lang="en-US" sz="1100" kern="1200"/>
        </a:p>
      </dsp:txBody>
      <dsp:txXfrm>
        <a:off x="5439346" y="1908602"/>
        <a:ext cx="2306250" cy="133168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6110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162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95673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9599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72998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4635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2637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5342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6555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95245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959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541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4472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021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709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38203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143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5/4/2025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5287806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Thermometer outdoors">
            <a:extLst>
              <a:ext uri="{FF2B5EF4-FFF2-40B4-BE49-F238E27FC236}">
                <a16:creationId xmlns:a16="http://schemas.microsoft.com/office/drawing/2014/main" id="{C1935131-A1FF-C8CE-0C78-576089B7786C}"/>
              </a:ext>
            </a:extLst>
          </p:cNvPr>
          <p:cNvPicPr>
            <a:picLocks noChangeAspect="1"/>
          </p:cNvPicPr>
          <p:nvPr/>
        </p:nvPicPr>
        <p:blipFill>
          <a:blip r:embed="rId3">
            <a:alphaModFix amt="35000"/>
            <a:grayscl/>
          </a:blip>
          <a:srcRect r="10999" b="-1"/>
          <a:stretch/>
        </p:blipFill>
        <p:spPr>
          <a:xfrm>
            <a:off x="20" y="10"/>
            <a:ext cx="9143980" cy="6857990"/>
          </a:xfrm>
          <a:prstGeom prst="rect">
            <a:avLst/>
          </a:prstGeom>
        </p:spPr>
      </p:pic>
      <p:sp>
        <p:nvSpPr>
          <p:cNvPr id="9" name="Rectangle 8">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2" name="Title 1"/>
          <p:cNvSpPr>
            <a:spLocks noGrp="1"/>
          </p:cNvSpPr>
          <p:nvPr>
            <p:ph type="ctrTitle"/>
          </p:nvPr>
        </p:nvSpPr>
        <p:spPr>
          <a:xfrm>
            <a:off x="1196451" y="1122363"/>
            <a:ext cx="6751097" cy="2387600"/>
          </a:xfrm>
        </p:spPr>
        <p:txBody>
          <a:bodyPr>
            <a:normAutofit/>
          </a:bodyPr>
          <a:lstStyle/>
          <a:p>
            <a:r>
              <a:t>Denver Weather Forecasting Project</a:t>
            </a:r>
          </a:p>
        </p:txBody>
      </p:sp>
      <p:sp>
        <p:nvSpPr>
          <p:cNvPr id="3" name="Subtitle 2"/>
          <p:cNvSpPr>
            <a:spLocks noGrp="1"/>
          </p:cNvSpPr>
          <p:nvPr>
            <p:ph type="subTitle" idx="1"/>
          </p:nvPr>
        </p:nvSpPr>
        <p:spPr>
          <a:xfrm>
            <a:off x="1196451" y="3602038"/>
            <a:ext cx="6751097" cy="1655762"/>
          </a:xfrm>
        </p:spPr>
        <p:txBody>
          <a:bodyPr>
            <a:normAutofit/>
          </a:bodyPr>
          <a:lstStyle/>
          <a:p>
            <a:r>
              <a:t>DSC 680 – Applied Data Science</a:t>
            </a:r>
          </a:p>
          <a:p>
            <a:r>
              <a:t>Trevor Zeiger</a:t>
            </a:r>
          </a:p>
          <a:p>
            <a:r>
              <a:t>Bellevue University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052280-388E-4151-A1EB-5236D4FCC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7" y="927100"/>
            <a:ext cx="2564074" cy="4616450"/>
          </a:xfrm>
        </p:spPr>
        <p:txBody>
          <a:bodyPr>
            <a:normAutofit/>
          </a:bodyPr>
          <a:lstStyle/>
          <a:p>
            <a:r>
              <a:rPr lang="en-US" sz="3100"/>
              <a:t>Forecast Anomaly</a:t>
            </a:r>
          </a:p>
        </p:txBody>
      </p:sp>
      <p:cxnSp>
        <p:nvCxnSpPr>
          <p:cNvPr id="11" name="Straight Connector 10">
            <a:extLst>
              <a:ext uri="{FF2B5EF4-FFF2-40B4-BE49-F238E27FC236}">
                <a16:creationId xmlns:a16="http://schemas.microsoft.com/office/drawing/2014/main" id="{744251C3-E720-4363-8AF0-20AD319374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301359"/>
            <a:ext cx="0" cy="191135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035C68F2-118E-64B0-F6F1-1B3B74E8C049}"/>
              </a:ext>
            </a:extLst>
          </p:cNvPr>
          <p:cNvSpPr>
            <a:spLocks noGrp="1" noChangeArrowheads="1"/>
          </p:cNvSpPr>
          <p:nvPr>
            <p:ph idx="1"/>
          </p:nvPr>
        </p:nvSpPr>
        <p:spPr bwMode="auto">
          <a:xfrm>
            <a:off x="3732021" y="971549"/>
            <a:ext cx="4718646" cy="46164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July 2025 spike identified in Prophet forecast</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An unexpected and sharp temperature peak appeared in the forecast, inconsistent with observed seasonal patterns.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No data outliers found — likely model overfit</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Raw input data showed no unusual temperature values for that period, suggesting the spike may result from overfitting or inadequate seasonal smoothing.</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Shows need for multi-year data to learn full seasonality</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Reinforces the importance of broad time horizons and consistent retraining to improve model reliability and avoid false anomalies.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Recommendation:</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Apply cross-validation techniques and increase model regularization to improve generalization.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00" y="643467"/>
            <a:ext cx="2521123" cy="1267810"/>
          </a:xfrm>
        </p:spPr>
        <p:txBody>
          <a:bodyPr vert="horz" lIns="91440" tIns="45720" rIns="91440" bIns="45720" rtlCol="0" anchor="b">
            <a:normAutofit/>
          </a:bodyPr>
          <a:lstStyle/>
          <a:p>
            <a:pPr algn="l"/>
            <a:r>
              <a:rPr lang="en-US" sz="2100"/>
              <a:t>Avg Monthly Precipitation</a:t>
            </a:r>
          </a:p>
        </p:txBody>
      </p:sp>
      <p:sp>
        <p:nvSpPr>
          <p:cNvPr id="4" name="TextBox 3"/>
          <p:cNvSpPr txBox="1"/>
          <p:nvPr/>
        </p:nvSpPr>
        <p:spPr>
          <a:xfrm>
            <a:off x="482600" y="2096063"/>
            <a:ext cx="2521123" cy="4028512"/>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100">
                <a:effectLst>
                  <a:outerShdw blurRad="50800" dist="38100" dir="2700000" algn="tl" rotWithShape="0">
                    <a:srgbClr val="000000">
                      <a:alpha val="48000"/>
                    </a:srgbClr>
                  </a:outerShdw>
                </a:effectLst>
              </a:rPr>
              <a:t>This bar chart displays the average monthly precipitation in inches for a location used as a proxy for Denver. The data shows a clear seasonal pattern: precipitation is lowest during the winter months (under 0.5 inches in January and February), rises steadily through spring, and peaks in July at around 2.5 inches. This trend reflects the typical monsoon influence on the Colorado Front Range, where thunderstorms and summer rains are most frequent. After August, precipitation sharply declines through fall and into early winter. These patterns support the model’s assumptions of seasonal regularity in moisture availability.</a:t>
            </a:r>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e_1.png"/>
          <p:cNvPicPr>
            <a:picLocks noChangeAspect="1"/>
          </p:cNvPicPr>
          <p:nvPr/>
        </p:nvPicPr>
        <p:blipFill>
          <a:blip r:embed="rId3"/>
          <a:stretch>
            <a:fillRect/>
          </a:stretch>
        </p:blipFill>
        <p:spPr>
          <a:xfrm>
            <a:off x="3878198" y="2123275"/>
            <a:ext cx="4421443" cy="264181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Monthly </a:t>
            </a:r>
            <a:r>
              <a:rPr lang="en-US" dirty="0"/>
              <a:t>Wind </a:t>
            </a:r>
            <a:endParaRPr dirty="0"/>
          </a:p>
        </p:txBody>
      </p:sp>
      <p:pic>
        <p:nvPicPr>
          <p:cNvPr id="3" name="Picture 2" descr="image_2.png"/>
          <p:cNvPicPr>
            <a:picLocks noChangeAspect="1"/>
          </p:cNvPicPr>
          <p:nvPr/>
        </p:nvPicPr>
        <p:blipFill>
          <a:blip r:embed="rId2"/>
          <a:stretch>
            <a:fillRect/>
          </a:stretch>
        </p:blipFill>
        <p:spPr>
          <a:xfrm>
            <a:off x="640080" y="1371600"/>
            <a:ext cx="6894940" cy="41148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vert="horz" lIns="91440" tIns="45720" rIns="91440" bIns="45720" rtlCol="0" anchor="ctr">
            <a:normAutofit/>
          </a:bodyPr>
          <a:lstStyle/>
          <a:p>
            <a:r>
              <a:rPr lang="en-US"/>
              <a:t>Tempurature</a:t>
            </a:r>
            <a:r>
              <a:rPr lang="en-US" dirty="0"/>
              <a:t> Boxplot</a:t>
            </a:r>
            <a:endParaRPr lang="en-US"/>
          </a:p>
        </p:txBody>
      </p:sp>
      <p:sp>
        <p:nvSpPr>
          <p:cNvPr id="4" name="TextBox 3"/>
          <p:cNvSpPr txBox="1"/>
          <p:nvPr/>
        </p:nvSpPr>
        <p:spPr>
          <a:xfrm>
            <a:off x="685346" y="2096064"/>
            <a:ext cx="3762645" cy="3695136"/>
          </a:xfrm>
          <a:prstGeom prst="rect">
            <a:avLst/>
          </a:prstGeom>
        </p:spPr>
        <p:txBody>
          <a:bodyPr vert="horz" lIns="91440" tIns="45720" rIns="91440" bIns="45720" rtlCol="0">
            <a:normAutofit/>
          </a:bodyPr>
          <a:lstStyle/>
          <a:p>
            <a:pPr indent="-228600" defTabSz="914400">
              <a:lnSpc>
                <a:spcPct val="110000"/>
              </a:lnSpc>
              <a:spcAft>
                <a:spcPts val="600"/>
              </a:spcAft>
              <a:buFont typeface="Arial" panose="020B0604020202020204" pitchFamily="34" charset="0"/>
              <a:buChar char="•"/>
            </a:pPr>
            <a:r>
              <a:rPr lang="en-US" sz="1500">
                <a:effectLst>
                  <a:outerShdw blurRad="50800" dist="38100" dir="2700000" algn="tl" rotWithShape="0">
                    <a:srgbClr val="000000">
                      <a:alpha val="48000"/>
                    </a:srgbClr>
                  </a:outerShdw>
                </a:effectLst>
              </a:rPr>
              <a:t>This boxplot illustrates the distribution of average temperatures for each month across multiple years. The warmest months—June through August—show higher medians and narrower ranges, indicating consistent heat. Winter months exhibit greater variability, especially January and December, suggesting occasional temperature dips and more extreme fluctuations. Outliers highlight occasional unseasonably warm or cold days, contributing to Denver's weather unpredictability.</a:t>
            </a:r>
          </a:p>
        </p:txBody>
      </p:sp>
      <p:pic>
        <p:nvPicPr>
          <p:cNvPr id="3" name="Picture 2" descr="image_5.png"/>
          <p:cNvPicPr>
            <a:picLocks noChangeAspect="1"/>
          </p:cNvPicPr>
          <p:nvPr/>
        </p:nvPicPr>
        <p:blipFill>
          <a:blip r:embed="rId3"/>
          <a:stretch>
            <a:fillRect/>
          </a:stretch>
        </p:blipFill>
        <p:spPr>
          <a:xfrm>
            <a:off x="4767942" y="2783949"/>
            <a:ext cx="3624943" cy="2347151"/>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2600" y="643467"/>
            <a:ext cx="2521123" cy="1267810"/>
          </a:xfrm>
        </p:spPr>
        <p:txBody>
          <a:bodyPr vert="horz" lIns="91440" tIns="45720" rIns="91440" bIns="45720" rtlCol="0" anchor="b">
            <a:normAutofit/>
          </a:bodyPr>
          <a:lstStyle/>
          <a:p>
            <a:pPr algn="l"/>
            <a:r>
              <a:rPr lang="en-US" sz="2100"/>
              <a:t>Temperature Highs vs Lows</a:t>
            </a:r>
          </a:p>
        </p:txBody>
      </p:sp>
      <p:sp>
        <p:nvSpPr>
          <p:cNvPr id="4" name="TextBox 3"/>
          <p:cNvSpPr txBox="1"/>
          <p:nvPr/>
        </p:nvSpPr>
        <p:spPr>
          <a:xfrm>
            <a:off x="482600" y="2096063"/>
            <a:ext cx="2521123" cy="4028512"/>
          </a:xfrm>
          <a:prstGeom prst="rect">
            <a:avLst/>
          </a:prstGeom>
        </p:spPr>
        <p:txBody>
          <a:bodyPr vert="horz" lIns="91440" tIns="45720" rIns="91440" bIns="45720" rtlCol="0">
            <a:normAutofit/>
          </a:bodyPr>
          <a:lstStyle/>
          <a:p>
            <a:pPr indent="-228600" defTabSz="914400">
              <a:lnSpc>
                <a:spcPct val="120000"/>
              </a:lnSpc>
              <a:spcAft>
                <a:spcPts val="600"/>
              </a:spcAft>
              <a:buFont typeface="Arial" panose="020B0604020202020204" pitchFamily="34" charset="0"/>
              <a:buChar char="•"/>
            </a:pPr>
            <a:r>
              <a:rPr lang="en-US" sz="1200">
                <a:effectLst>
                  <a:outerShdw blurRad="50800" dist="38100" dir="2700000" algn="tl" rotWithShape="0">
                    <a:srgbClr val="000000">
                      <a:alpha val="48000"/>
                    </a:srgbClr>
                  </a:outerShdw>
                </a:effectLst>
              </a:rPr>
              <a:t>This scatterplot reveals a strong linear relationship between daily low and high temperatures in Denver. Most points fall along a diagonal trend, indicating that higher minimums typically correspond with higher maximums. The spread widens in warmer ranges, showing increased temperature variability during summer months.</a:t>
            </a:r>
          </a:p>
        </p:txBody>
      </p:sp>
      <p:sp>
        <p:nvSpPr>
          <p:cNvPr id="9" name="Rectangle 8">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mage_6.png"/>
          <p:cNvPicPr>
            <a:picLocks noChangeAspect="1"/>
          </p:cNvPicPr>
          <p:nvPr/>
        </p:nvPicPr>
        <p:blipFill>
          <a:blip r:embed="rId3"/>
          <a:stretch>
            <a:fillRect/>
          </a:stretch>
        </p:blipFill>
        <p:spPr>
          <a:xfrm>
            <a:off x="3878198" y="2029319"/>
            <a:ext cx="4421443" cy="282972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6" y="609600"/>
            <a:ext cx="7765321" cy="1326321"/>
          </a:xfrm>
        </p:spPr>
        <p:txBody>
          <a:bodyPr>
            <a:normAutofit/>
          </a:bodyPr>
          <a:lstStyle/>
          <a:p>
            <a:r>
              <a:t>Limitations</a:t>
            </a:r>
          </a:p>
        </p:txBody>
      </p:sp>
      <p:sp>
        <p:nvSpPr>
          <p:cNvPr id="11" name="Rectangle 10">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9144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2370E6D6-2ADE-C15B-AE7A-DD4C8BCF734C}"/>
              </a:ext>
            </a:extLst>
          </p:cNvPr>
          <p:cNvSpPr>
            <a:spLocks noGrp="1" noChangeArrowheads="1"/>
          </p:cNvSpPr>
          <p:nvPr>
            <p:ph idx="1"/>
          </p:nvPr>
        </p:nvSpPr>
        <p:spPr bwMode="auto">
          <a:xfrm>
            <a:off x="1100137" y="2463800"/>
            <a:ext cx="6935739" cy="3327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Assumes past trends remain predictive</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Seasonal models like Prophet rely heavily on the assumption that historical climate patterns will repeat. Long-term climate change may weaken this assumption.</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Limited handling of extreme events (e.g., El Niño, polar vortexes)</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The model is not designed to capture sudden atmospheric anomalies or large-scale oceanic shifts that significantly alter local weather.</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Accuracy depends on historical data quality and completeness</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Missing or inconsistent records can lead to poor model training and unreliable forecasts. Proxy data (e.g., from Albuquerque) introduces uncertainty.</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Short-term noise can reduce clarity of long-term trends</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Random fluctuations in daily or weekly data may affect monthly seasonal averages if not properly smoothed.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Ethical Considerations</a:t>
            </a:r>
          </a:p>
        </p:txBody>
      </p:sp>
      <p:graphicFrame>
        <p:nvGraphicFramePr>
          <p:cNvPr id="6" name="Rectangle 1">
            <a:extLst>
              <a:ext uri="{FF2B5EF4-FFF2-40B4-BE49-F238E27FC236}">
                <a16:creationId xmlns:a16="http://schemas.microsoft.com/office/drawing/2014/main" id="{8FA62DE8-E482-C8ED-C469-440870A3899B}"/>
              </a:ext>
            </a:extLst>
          </p:cNvPr>
          <p:cNvGraphicFramePr>
            <a:graphicFrameLocks noGrp="1"/>
          </p:cNvGraphicFramePr>
          <p:nvPr>
            <p:ph idx="1"/>
            <p:extLst>
              <p:ext uri="{D42A27DB-BD31-4B8C-83A1-F6EECF244321}">
                <p14:modId xmlns:p14="http://schemas.microsoft.com/office/powerpoint/2010/main" val="288139133"/>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BFBA67F-0D4D-4C2E-A1D7-82D080A4B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5346" y="609600"/>
            <a:ext cx="7765321" cy="1326321"/>
          </a:xfrm>
        </p:spPr>
        <p:txBody>
          <a:bodyPr>
            <a:normAutofit/>
          </a:bodyPr>
          <a:lstStyle/>
          <a:p>
            <a:r>
              <a:t>Recommendations</a:t>
            </a:r>
          </a:p>
        </p:txBody>
      </p:sp>
      <p:sp>
        <p:nvSpPr>
          <p:cNvPr id="12" name="Rectangle 11">
            <a:extLst>
              <a:ext uri="{FF2B5EF4-FFF2-40B4-BE49-F238E27FC236}">
                <a16:creationId xmlns:a16="http://schemas.microsoft.com/office/drawing/2014/main" id="{EFA2AC96-1E47-421C-A03F-F98E354EB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95500"/>
            <a:ext cx="9144000" cy="4762500"/>
          </a:xfrm>
          <a:prstGeom prst="rect">
            <a:avLst/>
          </a:prstGeom>
          <a:solidFill>
            <a:schemeClr val="bg1">
              <a:alpha val="50000"/>
            </a:schemeClr>
          </a:solidFill>
          <a:ln>
            <a:noFill/>
          </a:ln>
        </p:spPr>
        <p:style>
          <a:lnRef idx="2">
            <a:schemeClr val="accent1">
              <a:shade val="50000"/>
            </a:schemeClr>
          </a:lnRef>
          <a:fillRef idx="1001">
            <a:schemeClr val="dk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2E72F4CA-8A0A-B895-AA95-5AD11DB48B94}"/>
              </a:ext>
            </a:extLst>
          </p:cNvPr>
          <p:cNvSpPr>
            <a:spLocks noGrp="1" noChangeArrowheads="1"/>
          </p:cNvSpPr>
          <p:nvPr>
            <p:ph idx="1"/>
          </p:nvPr>
        </p:nvSpPr>
        <p:spPr bwMode="auto">
          <a:xfrm>
            <a:off x="1100137" y="2463800"/>
            <a:ext cx="6935739" cy="33274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Pilot a seasonal forecast dashboard</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Deploy a web-based dashboard that provides monthly outlooks using local </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400" b="0" i="0" u="none" strike="noStrike" cap="none" normalizeH="0" baseline="0">
                <a:ln>
                  <a:noFill/>
                </a:ln>
                <a:effectLst/>
                <a:latin typeface="Arial" panose="020B0604020202020204" pitchFamily="34" charset="0"/>
              </a:rPr>
              <a:t>climate data and Prophet forecasts. Focus on accessibility for non-technical users, such as city planners and small businesses.</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Retrain models regularly</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Update predictive models at least annually using new weather data to adjust for shifting climate patterns and maintain accuracy (e.g., current MAE of ~8.84°F should be monitored for drift).</a:t>
            </a:r>
          </a:p>
          <a:p>
            <a:pPr marL="0" marR="0" lvl="0" indent="0" defTabSz="914400" rtl="0" eaLnBrk="0" fontAlgn="base" latinLnBrk="0" hangingPunct="0">
              <a:lnSpc>
                <a:spcPct val="110000"/>
              </a:lnSpc>
              <a:spcBef>
                <a:spcPct val="0"/>
              </a:spcBef>
              <a:spcAft>
                <a:spcPts val="600"/>
              </a:spcAft>
              <a:buClrTx/>
              <a:buSzTx/>
              <a:buFontTx/>
              <a:buChar char="•"/>
              <a:tabLst/>
            </a:pPr>
            <a:r>
              <a:rPr kumimoji="0" lang="en-US" altLang="en-US" sz="1400" b="1" i="0" u="none" strike="noStrike" cap="none" normalizeH="0" baseline="0">
                <a:ln>
                  <a:noFill/>
                </a:ln>
                <a:effectLst/>
                <a:latin typeface="Arial" panose="020B0604020202020204" pitchFamily="34" charset="0"/>
              </a:rPr>
              <a:t>Collaborate with local agencies and businesses</a:t>
            </a:r>
            <a:br>
              <a:rPr kumimoji="0" lang="en-US" altLang="en-US" sz="1400" b="0" i="0" u="none" strike="noStrike" cap="none" normalizeH="0" baseline="0">
                <a:ln>
                  <a:noFill/>
                </a:ln>
                <a:effectLst/>
                <a:latin typeface="Arial" panose="020B0604020202020204" pitchFamily="34" charset="0"/>
              </a:rPr>
            </a:br>
            <a:r>
              <a:rPr kumimoji="0" lang="en-US" altLang="en-US" sz="1400" b="0" i="0" u="none" strike="noStrike" cap="none" normalizeH="0" baseline="0">
                <a:ln>
                  <a:noFill/>
                </a:ln>
                <a:effectLst/>
                <a:latin typeface="Arial" panose="020B0604020202020204" pitchFamily="34" charset="0"/>
              </a:rPr>
              <a:t>Partner with Denver-area emergency managers, utility providers, and retailers to align forecast tools with operational decisions and supply chain planning.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Future Applications</a:t>
            </a:r>
          </a:p>
        </p:txBody>
      </p:sp>
      <p:graphicFrame>
        <p:nvGraphicFramePr>
          <p:cNvPr id="6" name="Rectangle 1">
            <a:extLst>
              <a:ext uri="{FF2B5EF4-FFF2-40B4-BE49-F238E27FC236}">
                <a16:creationId xmlns:a16="http://schemas.microsoft.com/office/drawing/2014/main" id="{C7DB4421-1247-532F-9239-1032AADDA1A6}"/>
              </a:ext>
            </a:extLst>
          </p:cNvPr>
          <p:cNvGraphicFramePr>
            <a:graphicFrameLocks noGrp="1"/>
          </p:cNvGraphicFramePr>
          <p:nvPr>
            <p:ph idx="1"/>
            <p:extLst>
              <p:ext uri="{D42A27DB-BD31-4B8C-83A1-F6EECF244321}">
                <p14:modId xmlns:p14="http://schemas.microsoft.com/office/powerpoint/2010/main" val="772867763"/>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Challenges</a:t>
            </a:r>
          </a:p>
        </p:txBody>
      </p:sp>
      <p:graphicFrame>
        <p:nvGraphicFramePr>
          <p:cNvPr id="6" name="Rectangle 1">
            <a:extLst>
              <a:ext uri="{FF2B5EF4-FFF2-40B4-BE49-F238E27FC236}">
                <a16:creationId xmlns:a16="http://schemas.microsoft.com/office/drawing/2014/main" id="{4ACBDD53-D9B2-5759-2F2A-C7D124E93594}"/>
              </a:ext>
            </a:extLst>
          </p:cNvPr>
          <p:cNvGraphicFramePr>
            <a:graphicFrameLocks noGrp="1"/>
          </p:cNvGraphicFramePr>
          <p:nvPr>
            <p:ph idx="1"/>
            <p:extLst>
              <p:ext uri="{D42A27DB-BD31-4B8C-83A1-F6EECF244321}">
                <p14:modId xmlns:p14="http://schemas.microsoft.com/office/powerpoint/2010/main" val="2330383572"/>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Business Problem</a:t>
            </a:r>
          </a:p>
        </p:txBody>
      </p:sp>
      <p:graphicFrame>
        <p:nvGraphicFramePr>
          <p:cNvPr id="6" name="Rectangle 1">
            <a:extLst>
              <a:ext uri="{FF2B5EF4-FFF2-40B4-BE49-F238E27FC236}">
                <a16:creationId xmlns:a16="http://schemas.microsoft.com/office/drawing/2014/main" id="{8FED6AF9-5448-38B7-A5DE-BA046D64D546}"/>
              </a:ext>
            </a:extLst>
          </p:cNvPr>
          <p:cNvGraphicFramePr>
            <a:graphicFrameLocks noGrp="1"/>
          </p:cNvGraphicFramePr>
          <p:nvPr>
            <p:ph idx="1"/>
            <p:extLst>
              <p:ext uri="{D42A27DB-BD31-4B8C-83A1-F6EECF244321}">
                <p14:modId xmlns:p14="http://schemas.microsoft.com/office/powerpoint/2010/main" val="561010999"/>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Audience Q&amp;A – Part 1</a:t>
            </a:r>
          </a:p>
        </p:txBody>
      </p:sp>
      <p:sp>
        <p:nvSpPr>
          <p:cNvPr id="3" name="Content Placeholder 2"/>
          <p:cNvSpPr>
            <a:spLocks noGrp="1"/>
          </p:cNvSpPr>
          <p:nvPr>
            <p:ph idx="1"/>
          </p:nvPr>
        </p:nvSpPr>
        <p:spPr>
          <a:xfrm>
            <a:off x="457200" y="1517904"/>
            <a:ext cx="8229600" cy="4525963"/>
          </a:xfrm>
        </p:spPr>
        <p:txBody>
          <a:bodyPr>
            <a:normAutofit fontScale="85000" lnSpcReduction="10000"/>
          </a:bodyPr>
          <a:lstStyle/>
          <a:p>
            <a:endParaRPr dirty="0"/>
          </a:p>
          <a:p>
            <a:r>
              <a:rPr sz="1800" dirty="0"/>
              <a:t>1. How far into the future can these models reliably predict? — Prophet models performed reliably up to 12 months ahead. Beyond that, seasonality breaks down without multi-year data.</a:t>
            </a:r>
          </a:p>
          <a:p>
            <a:r>
              <a:rPr sz="1800" dirty="0"/>
              <a:t>2. What error margins should users expect for temperature predictions? — Temperature prediction had a Mean Absolute Error (MAE) of 8.84°F and Root Mean Squared Error (RMSE) of 9.96°F.</a:t>
            </a:r>
          </a:p>
          <a:p>
            <a:r>
              <a:rPr sz="1800" dirty="0"/>
              <a:t>3. How do you handle unexpected extreme weather events? — Extreme events like heatwaves or blizzards are not well captured and require real-time ensemble forecasts.</a:t>
            </a:r>
          </a:p>
          <a:p>
            <a:r>
              <a:rPr sz="1800" dirty="0"/>
              <a:t>4. Can this model be adjusted to predict snowfall specifically? — Yes. Snowfall forecasts could be added using 'snow' or '</a:t>
            </a:r>
            <a:r>
              <a:rPr sz="1800" dirty="0" err="1"/>
              <a:t>snwd</a:t>
            </a:r>
            <a:r>
              <a:rPr sz="1800" dirty="0"/>
              <a:t>' columns, ideally with more seasonal training data.</a:t>
            </a:r>
          </a:p>
          <a:p>
            <a:r>
              <a:rPr sz="1800" dirty="0"/>
              <a:t>5. What are the biggest sources of prediction error? — Major sources of error include insufficient seasonal cycles, limited recent data, and sudden anomalies.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Audience Q&amp;A – Part 2</a:t>
            </a:r>
          </a:p>
        </p:txBody>
      </p:sp>
      <p:sp>
        <p:nvSpPr>
          <p:cNvPr id="3" name="Content Placeholder 2"/>
          <p:cNvSpPr>
            <a:spLocks noGrp="1"/>
          </p:cNvSpPr>
          <p:nvPr>
            <p:ph idx="1"/>
          </p:nvPr>
        </p:nvSpPr>
        <p:spPr/>
        <p:txBody>
          <a:bodyPr>
            <a:normAutofit fontScale="62500" lnSpcReduction="20000"/>
          </a:bodyPr>
          <a:lstStyle/>
          <a:p>
            <a:endParaRPr dirty="0"/>
          </a:p>
          <a:p>
            <a:r>
              <a:rPr sz="2000" dirty="0"/>
              <a:t>6. Why use both ARIMA and Prophet models? — ARIMA was considered early but Prophet outperformed in interpretability and seasonality. ARIMA was not retained due to limited data.</a:t>
            </a:r>
          </a:p>
          <a:p>
            <a:r>
              <a:rPr sz="2000" dirty="0"/>
              <a:t>7. How does this model differ from a standard weather app forecast? — Unlike generic weather apps, this model uses historic Denver-specific data with confidence intervals for planning.</a:t>
            </a:r>
          </a:p>
          <a:p>
            <a:r>
              <a:rPr sz="2000" dirty="0"/>
              <a:t>8. Could climate change trends undermine the models? — Yes. As warming shifts seasonal patterns, historical data may no longer be predictive — requiring frequent model refreshes.</a:t>
            </a:r>
          </a:p>
          <a:p>
            <a:r>
              <a:rPr sz="2000" dirty="0"/>
              <a:t>9. How often will the models need to be retrained? — Retraining is recommended annually or quarterly if new extreme events are observed.</a:t>
            </a:r>
          </a:p>
          <a:p>
            <a:r>
              <a:rPr sz="2000" dirty="0"/>
              <a:t>10. How user-friendly is the planned dashboard? — The dashboard prototype includes clear charts, month-over-month change indicators, and ranges to show uncertainty.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Sources</a:t>
            </a:r>
          </a:p>
        </p:txBody>
      </p:sp>
      <p:sp>
        <p:nvSpPr>
          <p:cNvPr id="3" name="Content Placeholder 2"/>
          <p:cNvSpPr>
            <a:spLocks noGrp="1"/>
          </p:cNvSpPr>
          <p:nvPr>
            <p:ph idx="1"/>
          </p:nvPr>
        </p:nvSpPr>
        <p:spPr/>
        <p:txBody>
          <a:bodyPr>
            <a:normAutofit fontScale="62500" lnSpcReduction="20000"/>
          </a:bodyPr>
          <a:lstStyle/>
          <a:p>
            <a:pPr>
              <a:buFont typeface="Arial" panose="020B0604020202020204" pitchFamily="34" charset="0"/>
              <a:buChar char="•"/>
            </a:pPr>
            <a:r>
              <a:rPr lang="en-US" b="1" dirty="0"/>
              <a:t>NOAA Climate Data Online</a:t>
            </a:r>
            <a:br>
              <a:rPr lang="en-US" dirty="0"/>
            </a:br>
            <a:r>
              <a:rPr lang="en-US" dirty="0"/>
              <a:t>Provided long-term historical weather observations such as temperature, precipitation, and snowfall across the U.S., including the Denver region.</a:t>
            </a:r>
          </a:p>
          <a:p>
            <a:pPr>
              <a:buFont typeface="Arial" panose="020B0604020202020204" pitchFamily="34" charset="0"/>
              <a:buChar char="•"/>
            </a:pPr>
            <a:r>
              <a:rPr lang="en-US" b="1" dirty="0"/>
              <a:t>Kaggle weather datasets</a:t>
            </a:r>
            <a:br>
              <a:rPr lang="en-US" dirty="0"/>
            </a:br>
            <a:r>
              <a:rPr lang="en-US" dirty="0"/>
              <a:t>Offered clean, well-structured historical datasets for temperature and humidity trends, enabling quick exploratory analysis and model testing.</a:t>
            </a:r>
          </a:p>
          <a:p>
            <a:pPr>
              <a:buFont typeface="Arial" panose="020B0604020202020204" pitchFamily="34" charset="0"/>
              <a:buChar char="•"/>
            </a:pPr>
            <a:r>
              <a:rPr lang="en-US" b="1" dirty="0"/>
              <a:t>Open-</a:t>
            </a:r>
            <a:r>
              <a:rPr lang="en-US" b="1" dirty="0" err="1"/>
              <a:t>Meteo</a:t>
            </a:r>
            <a:r>
              <a:rPr lang="en-US" b="1" dirty="0"/>
              <a:t> API</a:t>
            </a:r>
            <a:br>
              <a:rPr lang="en-US" dirty="0"/>
            </a:br>
            <a:r>
              <a:rPr lang="en-US" dirty="0"/>
              <a:t>Allowed real-time and historical API-based retrieval of temperature and precipitation data with customizable geographic and temporal parameters.</a:t>
            </a:r>
          </a:p>
          <a:p>
            <a:pPr>
              <a:buFont typeface="Arial" panose="020B0604020202020204" pitchFamily="34" charset="0"/>
              <a:buChar char="•"/>
            </a:pPr>
            <a:r>
              <a:rPr lang="en-US" b="1" dirty="0"/>
              <a:t>U.S. Climate Data</a:t>
            </a:r>
            <a:br>
              <a:rPr lang="en-US" dirty="0"/>
            </a:br>
            <a:r>
              <a:rPr lang="en-US" dirty="0"/>
              <a:t>Supplied monthly climate averages to validate model outputs and fill in long-range seasonal expectations.</a:t>
            </a:r>
          </a:p>
          <a:p>
            <a:pPr>
              <a:buFont typeface="Arial" panose="020B0604020202020204" pitchFamily="34" charset="0"/>
              <a:buChar char="•"/>
            </a:pPr>
            <a:r>
              <a:rPr lang="en-US" b="1" dirty="0"/>
              <a:t>Used Albuquerque as a proxy for missing Denver data</a:t>
            </a:r>
            <a:br>
              <a:rPr lang="en-US" dirty="0"/>
            </a:br>
            <a:r>
              <a:rPr lang="en-US" dirty="0"/>
              <a:t>Chosen due to similar altitude and climate, Albuquerque served as a substitute when Denver's data was incomplete or unavailable for certain years.</a:t>
            </a:r>
          </a:p>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Background &amp; History</a:t>
            </a:r>
          </a:p>
        </p:txBody>
      </p:sp>
      <p:graphicFrame>
        <p:nvGraphicFramePr>
          <p:cNvPr id="7" name="Rectangle 2">
            <a:extLst>
              <a:ext uri="{FF2B5EF4-FFF2-40B4-BE49-F238E27FC236}">
                <a16:creationId xmlns:a16="http://schemas.microsoft.com/office/drawing/2014/main" id="{24BB0345-1113-96FF-D991-013568D1F44C}"/>
              </a:ext>
            </a:extLst>
          </p:cNvPr>
          <p:cNvGraphicFramePr>
            <a:graphicFrameLocks noGrp="1"/>
          </p:cNvGraphicFramePr>
          <p:nvPr>
            <p:ph idx="1"/>
            <p:extLst>
              <p:ext uri="{D42A27DB-BD31-4B8C-83A1-F6EECF244321}">
                <p14:modId xmlns:p14="http://schemas.microsoft.com/office/powerpoint/2010/main" val="4040299879"/>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Data Cleaning &amp; Prep</a:t>
            </a:r>
          </a:p>
        </p:txBody>
      </p:sp>
      <p:graphicFrame>
        <p:nvGraphicFramePr>
          <p:cNvPr id="7" name="Rectangle 2">
            <a:extLst>
              <a:ext uri="{FF2B5EF4-FFF2-40B4-BE49-F238E27FC236}">
                <a16:creationId xmlns:a16="http://schemas.microsoft.com/office/drawing/2014/main" id="{88BE89C2-BB2D-71F3-1AE4-89BD6D48374D}"/>
              </a:ext>
            </a:extLst>
          </p:cNvPr>
          <p:cNvGraphicFramePr>
            <a:graphicFrameLocks noGrp="1"/>
          </p:cNvGraphicFramePr>
          <p:nvPr>
            <p:ph idx="1"/>
            <p:extLst>
              <p:ext uri="{D42A27DB-BD31-4B8C-83A1-F6EECF244321}">
                <p14:modId xmlns:p14="http://schemas.microsoft.com/office/powerpoint/2010/main" val="312007118"/>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a:normAutofit/>
          </a:bodyPr>
          <a:lstStyle/>
          <a:p>
            <a:r>
              <a:t>Methods</a:t>
            </a:r>
          </a:p>
        </p:txBody>
      </p:sp>
      <p:graphicFrame>
        <p:nvGraphicFramePr>
          <p:cNvPr id="7" name="Rectangle 2">
            <a:extLst>
              <a:ext uri="{FF2B5EF4-FFF2-40B4-BE49-F238E27FC236}">
                <a16:creationId xmlns:a16="http://schemas.microsoft.com/office/drawing/2014/main" id="{5B2D8739-3C6C-1DC9-6CA9-6E6C0131BD70}"/>
              </a:ext>
            </a:extLst>
          </p:cNvPr>
          <p:cNvGraphicFramePr>
            <a:graphicFrameLocks noGrp="1"/>
          </p:cNvGraphicFramePr>
          <p:nvPr>
            <p:ph idx="1"/>
            <p:extLst>
              <p:ext uri="{D42A27DB-BD31-4B8C-83A1-F6EECF244321}">
                <p14:modId xmlns:p14="http://schemas.microsoft.com/office/powerpoint/2010/main" val="2438371109"/>
              </p:ext>
            </p:extLst>
          </p:nvPr>
        </p:nvGraphicFramePr>
        <p:xfrm>
          <a:off x="685800" y="2257654"/>
          <a:ext cx="7765256"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904431" y="628651"/>
            <a:ext cx="2732362" cy="5584259"/>
          </a:xfrm>
        </p:spPr>
        <p:txBody>
          <a:bodyPr>
            <a:normAutofit/>
          </a:bodyPr>
          <a:lstStyle/>
          <a:p>
            <a:r>
              <a:rPr lang="en-US" sz="2700"/>
              <a:t>Analysis Highlights</a:t>
            </a:r>
          </a:p>
        </p:txBody>
      </p:sp>
      <p:sp>
        <p:nvSpPr>
          <p:cNvPr id="10" name="Rectangle 9">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4356" y="733425"/>
            <a:ext cx="5022056"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240" y="799817"/>
            <a:ext cx="4924288"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CB9B281F-ED43-87AB-6614-E17A8EC74B46}"/>
              </a:ext>
            </a:extLst>
          </p:cNvPr>
          <p:cNvGraphicFramePr>
            <a:graphicFrameLocks noGrp="1"/>
          </p:cNvGraphicFramePr>
          <p:nvPr>
            <p:ph idx="1"/>
            <p:extLst>
              <p:ext uri="{D42A27DB-BD31-4B8C-83A1-F6EECF244321}">
                <p14:modId xmlns:p14="http://schemas.microsoft.com/office/powerpoint/2010/main" val="125603043"/>
              </p:ext>
            </p:extLst>
          </p:nvPr>
        </p:nvGraphicFramePr>
        <p:xfrm>
          <a:off x="812006" y="1095375"/>
          <a:ext cx="4502944"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0"/>
            <a:ext cx="7765321" cy="1326321"/>
          </a:xfrm>
        </p:spPr>
        <p:txBody>
          <a:bodyPr vert="horz" lIns="91440" tIns="45720" rIns="91440" bIns="45720" rtlCol="0" anchor="ctr">
            <a:normAutofit/>
          </a:bodyPr>
          <a:lstStyle/>
          <a:p>
            <a:r>
              <a:rPr lang="en-US"/>
              <a:t>Seasonal Temp</a:t>
            </a:r>
            <a:r>
              <a:rPr lang="en-US" dirty="0"/>
              <a:t>erature</a:t>
            </a:r>
            <a:endParaRPr lang="en-US"/>
          </a:p>
        </p:txBody>
      </p:sp>
      <p:sp>
        <p:nvSpPr>
          <p:cNvPr id="4" name="TextBox 3"/>
          <p:cNvSpPr txBox="1"/>
          <p:nvPr/>
        </p:nvSpPr>
        <p:spPr>
          <a:xfrm>
            <a:off x="685346" y="2096064"/>
            <a:ext cx="3762645" cy="3695136"/>
          </a:xfrm>
          <a:prstGeom prst="rect">
            <a:avLst/>
          </a:prstGeom>
        </p:spPr>
        <p:txBody>
          <a:bodyPr vert="horz" lIns="91440" tIns="45720" rIns="91440" bIns="45720" rtlCol="0">
            <a:normAutofit/>
          </a:bodyPr>
          <a:lstStyle/>
          <a:p>
            <a:pPr indent="-228600" defTabSz="914400">
              <a:lnSpc>
                <a:spcPct val="110000"/>
              </a:lnSpc>
              <a:spcAft>
                <a:spcPts val="600"/>
              </a:spcAft>
              <a:buFont typeface="Arial" panose="020B0604020202020204" pitchFamily="34" charset="0"/>
              <a:buChar char="•"/>
            </a:pPr>
            <a:r>
              <a:rPr lang="en-US" sz="1400">
                <a:effectLst>
                  <a:outerShdw blurRad="50800" dist="38100" dir="2700000" algn="tl" rotWithShape="0">
                    <a:srgbClr val="000000">
                      <a:alpha val="48000"/>
                    </a:srgbClr>
                  </a:outerShdw>
                </a:effectLst>
              </a:rPr>
              <a:t>This line chart presents the trend of monthly average temperatures from mid-2024 through early 2025. Temperatures peak in July and August, exceeding 65°F, then steadily decline into winter, reaching a low near 20°F in January. The slight rebound seen from February to May aligns with expected spring warming. This seasonal curve confirms typical climate behavior for the Denver area, with summer highs and winter lows forming a clear cyclical pattern. The consistent shape over time helps validate the model's ability to capture annual temperature cycles.</a:t>
            </a:r>
          </a:p>
          <a:p>
            <a:pPr indent="-228600" defTabSz="914400">
              <a:lnSpc>
                <a:spcPct val="110000"/>
              </a:lnSpc>
              <a:spcAft>
                <a:spcPts val="600"/>
              </a:spcAft>
              <a:buFont typeface="Arial" panose="020B0604020202020204" pitchFamily="34" charset="0"/>
              <a:buChar char="•"/>
            </a:pPr>
            <a:endParaRPr lang="en-US" sz="1400">
              <a:effectLst>
                <a:outerShdw blurRad="50800" dist="38100" dir="2700000" algn="tl" rotWithShape="0">
                  <a:srgbClr val="000000">
                    <a:alpha val="48000"/>
                  </a:srgbClr>
                </a:outerShdw>
              </a:effectLst>
            </a:endParaRPr>
          </a:p>
        </p:txBody>
      </p:sp>
      <p:pic>
        <p:nvPicPr>
          <p:cNvPr id="3" name="Picture 2" descr="image_3.png"/>
          <p:cNvPicPr>
            <a:picLocks noChangeAspect="1"/>
          </p:cNvPicPr>
          <p:nvPr/>
        </p:nvPicPr>
        <p:blipFill>
          <a:blip r:embed="rId3"/>
          <a:stretch>
            <a:fillRect/>
          </a:stretch>
        </p:blipFill>
        <p:spPr>
          <a:xfrm>
            <a:off x="4767942" y="2933479"/>
            <a:ext cx="3624943" cy="2048092"/>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Predictive Model</a:t>
            </a:r>
          </a:p>
        </p:txBody>
      </p:sp>
      <p:sp>
        <p:nvSpPr>
          <p:cNvPr id="4" name="Rectangle 1">
            <a:extLst>
              <a:ext uri="{FF2B5EF4-FFF2-40B4-BE49-F238E27FC236}">
                <a16:creationId xmlns:a16="http://schemas.microsoft.com/office/drawing/2014/main" id="{8E36587E-22B7-F732-4155-E81377C9CDCC}"/>
              </a:ext>
            </a:extLst>
          </p:cNvPr>
          <p:cNvSpPr>
            <a:spLocks noGrp="1" noChangeArrowheads="1"/>
          </p:cNvSpPr>
          <p:nvPr>
            <p:ph idx="1"/>
          </p:nvPr>
        </p:nvSpPr>
        <p:spPr bwMode="auto">
          <a:xfrm>
            <a:off x="457200" y="2432020"/>
            <a:ext cx="82296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Used Prophet with seasonal data from 1970–2024</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Leveraged historical monthly averages for temperature and precipitation. Model captured yearly seasonality and linear trends with strong visual interpretability.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MAE: ~2.5°F, Precipitation error: ~0.4 inches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Model showed high accuracy for average seasonal temperatures. Forecast error was consistent with typical variation in historical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2025 prediction: Summer temp ~90°F, Winter high ~34.5°F</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Forecast suggests a hot summer and a colder-than-average winter. Spring 2025 rainfall expected to total ~4.2 inches, aligned with historical monsoon onset.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FC23C8D4-BD3D-4473-B3D0-89011586B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32000">
                <a:schemeClr val="bg2">
                  <a:lumMod val="75000"/>
                  <a:alpha val="5000"/>
                </a:schemeClr>
              </a:gs>
              <a:gs pos="100000">
                <a:schemeClr val="bg2">
                  <a:lumMod val="40000"/>
                </a:scheme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pic>
        <p:nvPicPr>
          <p:cNvPr id="1026" name="Picture 2" descr="No description has been provided for this image">
            <a:extLst>
              <a:ext uri="{FF2B5EF4-FFF2-40B4-BE49-F238E27FC236}">
                <a16:creationId xmlns:a16="http://schemas.microsoft.com/office/drawing/2014/main" id="{7C5A3514-A195-17B6-00EC-69B43A87759F}"/>
              </a:ext>
            </a:extLst>
          </p:cNvPr>
          <p:cNvPicPr>
            <a:picLocks noGrp="1" noChangeAspect="1" noChangeArrowheads="1"/>
          </p:cNvPicPr>
          <p:nvPr>
            <p:ph idx="1"/>
          </p:nvPr>
        </p:nvPicPr>
        <p:blipFill>
          <a:blip r:embed="rId3">
            <a:alphaModFix amt="35000"/>
            <a:grayscl/>
            <a:extLst>
              <a:ext uri="{28A0092B-C50C-407E-A947-70E740481C1C}">
                <a14:useLocalDpi xmlns:a14="http://schemas.microsoft.com/office/drawing/2010/main" val="0"/>
              </a:ext>
            </a:extLst>
          </a:blip>
          <a:srcRect l="12827" r="7508" b="2"/>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0BE6742-1068-2781-28FD-200992719EB4}"/>
              </a:ext>
            </a:extLst>
          </p:cNvPr>
          <p:cNvSpPr>
            <a:spLocks noGrp="1"/>
          </p:cNvSpPr>
          <p:nvPr>
            <p:ph type="title"/>
          </p:nvPr>
        </p:nvSpPr>
        <p:spPr>
          <a:xfrm>
            <a:off x="1196451" y="1122363"/>
            <a:ext cx="6751097" cy="2387600"/>
          </a:xfrm>
        </p:spPr>
        <p:txBody>
          <a:bodyPr vert="horz" lIns="91440" tIns="45720" rIns="91440" bIns="45720" rtlCol="0" anchor="b">
            <a:normAutofit/>
          </a:bodyPr>
          <a:lstStyle/>
          <a:p>
            <a:r>
              <a:rPr lang="en-US" sz="4800"/>
              <a:t>Temperature Prediction</a:t>
            </a:r>
          </a:p>
        </p:txBody>
      </p:sp>
    </p:spTree>
    <p:extLst>
      <p:ext uri="{BB962C8B-B14F-4D97-AF65-F5344CB8AC3E}">
        <p14:creationId xmlns:p14="http://schemas.microsoft.com/office/powerpoint/2010/main" val="3491551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70</TotalTime>
  <Words>2190</Words>
  <Application>Microsoft Office PowerPoint</Application>
  <PresentationFormat>On-screen Show (4:3)</PresentationFormat>
  <Paragraphs>90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Bookman Old Style</vt:lpstr>
      <vt:lpstr>Calibri</vt:lpstr>
      <vt:lpstr>Rockwell</vt:lpstr>
      <vt:lpstr>Damask</vt:lpstr>
      <vt:lpstr>Denver Weather Forecasting Project</vt:lpstr>
      <vt:lpstr>Business Problem</vt:lpstr>
      <vt:lpstr>Background &amp; History</vt:lpstr>
      <vt:lpstr>Data Cleaning &amp; Prep</vt:lpstr>
      <vt:lpstr>Methods</vt:lpstr>
      <vt:lpstr>Analysis Highlights</vt:lpstr>
      <vt:lpstr>Seasonal Temperature</vt:lpstr>
      <vt:lpstr>Predictive Model</vt:lpstr>
      <vt:lpstr>Temperature Prediction</vt:lpstr>
      <vt:lpstr>Forecast Anomaly</vt:lpstr>
      <vt:lpstr>Avg Monthly Precipitation</vt:lpstr>
      <vt:lpstr>Monthly Wind </vt:lpstr>
      <vt:lpstr>Tempurature Boxplot</vt:lpstr>
      <vt:lpstr>Temperature Highs vs Lows</vt:lpstr>
      <vt:lpstr>Limitations</vt:lpstr>
      <vt:lpstr>Ethical Considerations</vt:lpstr>
      <vt:lpstr>Recommendations</vt:lpstr>
      <vt:lpstr>Future Applications</vt:lpstr>
      <vt:lpstr>Challenges</vt:lpstr>
      <vt:lpstr>Audience Q&amp;A – Part 1</vt:lpstr>
      <vt:lpstr>Audience Q&amp;A – Part 2</vt:lpstr>
      <vt:lpstr>Data Sources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Trevor Zeiger</cp:lastModifiedBy>
  <cp:revision>2</cp:revision>
  <dcterms:created xsi:type="dcterms:W3CDTF">2013-01-27T09:14:16Z</dcterms:created>
  <dcterms:modified xsi:type="dcterms:W3CDTF">2025-05-05T03:41:26Z</dcterms:modified>
  <cp:category/>
</cp:coreProperties>
</file>