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57" r:id="rId6"/>
    <p:sldId id="261" r:id="rId7"/>
    <p:sldId id="258" r:id="rId8"/>
    <p:sldId id="262" r:id="rId9"/>
    <p:sldId id="264" r:id="rId10"/>
    <p:sldId id="272" r:id="rId11"/>
    <p:sldId id="273" r:id="rId12"/>
    <p:sldId id="280" r:id="rId13"/>
    <p:sldId id="260" r:id="rId14"/>
    <p:sldId id="279" r:id="rId15"/>
    <p:sldId id="270" r:id="rId16"/>
    <p:sldId id="281" r:id="rId17"/>
    <p:sldId id="277" r:id="rId18"/>
    <p:sldId id="278" r:id="rId19"/>
    <p:sldId id="271" r:id="rId20"/>
    <p:sldId id="274"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22"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963FD-9DA7-464C-9FAE-8474A523D436}" type="datetimeFigureOut">
              <a:rPr lang="en-GB" smtClean="0"/>
              <a:t>01/06/2020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45804-E79A-4742-B00A-2ED48A91F01C}" type="slidenum">
              <a:rPr lang="en-GB" smtClean="0"/>
              <a:t>‹#›</a:t>
            </a:fld>
            <a:endParaRPr lang="en-GB"/>
          </a:p>
        </p:txBody>
      </p:sp>
    </p:spTree>
    <p:extLst>
      <p:ext uri="{BB962C8B-B14F-4D97-AF65-F5344CB8AC3E}">
        <p14:creationId xmlns:p14="http://schemas.microsoft.com/office/powerpoint/2010/main" val="3911238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mn-lt"/>
              </a:rPr>
              <a:t>There is an extensive use of superlatives: </a:t>
            </a:r>
            <a:r>
              <a:rPr lang="en-US" dirty="0">
                <a:solidFill>
                  <a:srgbClr val="00B0F0"/>
                </a:solidFill>
                <a:latin typeface="+mn-lt"/>
              </a:rPr>
              <a:t>“the </a:t>
            </a:r>
            <a:r>
              <a:rPr lang="en-US" b="1" dirty="0">
                <a:solidFill>
                  <a:srgbClr val="00B0F0"/>
                </a:solidFill>
                <a:latin typeface="+mn-lt"/>
              </a:rPr>
              <a:t>best</a:t>
            </a:r>
            <a:r>
              <a:rPr lang="en-US" dirty="0">
                <a:solidFill>
                  <a:srgbClr val="00B0F0"/>
                </a:solidFill>
                <a:latin typeface="+mn-lt"/>
              </a:rPr>
              <a:t> monarch”</a:t>
            </a:r>
            <a:r>
              <a:rPr lang="en-US" dirty="0">
                <a:latin typeface="+mn-lt"/>
              </a:rPr>
              <a:t>, </a:t>
            </a:r>
            <a:r>
              <a:rPr lang="en-US" dirty="0">
                <a:solidFill>
                  <a:srgbClr val="00B0F0"/>
                </a:solidFill>
                <a:latin typeface="+mn-lt"/>
              </a:rPr>
              <a:t>“the </a:t>
            </a:r>
            <a:r>
              <a:rPr lang="en-US" b="1" dirty="0">
                <a:solidFill>
                  <a:srgbClr val="00B0F0"/>
                </a:solidFill>
                <a:latin typeface="+mn-lt"/>
              </a:rPr>
              <a:t>greatest</a:t>
            </a:r>
            <a:r>
              <a:rPr lang="en-US" dirty="0">
                <a:solidFill>
                  <a:srgbClr val="00B0F0"/>
                </a:solidFill>
                <a:latin typeface="+mn-lt"/>
              </a:rPr>
              <a:t> horror” </a:t>
            </a:r>
            <a:r>
              <a:rPr lang="en-US" dirty="0">
                <a:latin typeface="+mn-lt"/>
              </a:rPr>
              <a:t>and </a:t>
            </a:r>
            <a:r>
              <a:rPr lang="en-US" dirty="0">
                <a:solidFill>
                  <a:srgbClr val="00B0F0"/>
                </a:solidFill>
                <a:latin typeface="+mn-lt"/>
              </a:rPr>
              <a:t>“</a:t>
            </a:r>
            <a:r>
              <a:rPr lang="en-US" b="1" dirty="0">
                <a:solidFill>
                  <a:srgbClr val="00B0F0"/>
                </a:solidFill>
                <a:latin typeface="+mn-lt"/>
              </a:rPr>
              <a:t>excelled </a:t>
            </a:r>
            <a:r>
              <a:rPr lang="en-US" dirty="0">
                <a:solidFill>
                  <a:srgbClr val="00B0F0"/>
                </a:solidFill>
                <a:latin typeface="+mn-lt"/>
              </a:rPr>
              <a:t>that of any girl.” </a:t>
            </a:r>
            <a:r>
              <a:rPr lang="en-US" dirty="0">
                <a:latin typeface="+mn-lt"/>
              </a:rPr>
              <a:t>This highlights the background of the story and the person being spoken about as someone with extreme power. It is made to seem like an </a:t>
            </a:r>
            <a:r>
              <a:rPr lang="en-US" b="1" dirty="0">
                <a:latin typeface="+mn-lt"/>
              </a:rPr>
              <a:t>exotic</a:t>
            </a:r>
            <a:r>
              <a:rPr lang="en-US" dirty="0">
                <a:latin typeface="+mn-lt"/>
              </a:rPr>
              <a:t> world with a </a:t>
            </a:r>
            <a:r>
              <a:rPr lang="en-US" b="1" dirty="0">
                <a:latin typeface="+mn-lt"/>
              </a:rPr>
              <a:t>powerful romantic appeal</a:t>
            </a:r>
            <a:r>
              <a:rPr lang="en-US" dirty="0">
                <a:latin typeface="+mn-lt"/>
              </a:rPr>
              <a:t> that the reader is led to imagine. We know </a:t>
            </a:r>
            <a:r>
              <a:rPr lang="en-US" dirty="0" err="1">
                <a:latin typeface="+mn-lt"/>
              </a:rPr>
              <a:t>Schahriar</a:t>
            </a:r>
            <a:r>
              <a:rPr lang="en-US" dirty="0">
                <a:latin typeface="+mn-lt"/>
              </a:rPr>
              <a:t> is a wonderful King who even breaks the ancient laws to make his brother king of an area. He’s [the most] generous, considerate, thoughtful, …</a:t>
            </a:r>
          </a:p>
          <a:p>
            <a:pPr marL="0" indent="0">
              <a:buNone/>
            </a:pPr>
            <a:r>
              <a:rPr lang="en-US" dirty="0">
                <a:latin typeface="+mn-lt"/>
              </a:rPr>
              <a:t>Any other words to describe </a:t>
            </a:r>
            <a:r>
              <a:rPr lang="en-US" dirty="0" err="1">
                <a:latin typeface="+mn-lt"/>
              </a:rPr>
              <a:t>Schahriar</a:t>
            </a:r>
            <a:r>
              <a:rPr lang="en-US" dirty="0">
                <a:latin typeface="+mn-lt"/>
              </a:rPr>
              <a:t> at this time?</a:t>
            </a:r>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p:txBody>
      </p:sp>
      <p:sp>
        <p:nvSpPr>
          <p:cNvPr id="4" name="Slide Number Placeholder 3"/>
          <p:cNvSpPr>
            <a:spLocks noGrp="1"/>
          </p:cNvSpPr>
          <p:nvPr>
            <p:ph type="sldNum" sz="quarter" idx="5"/>
          </p:nvPr>
        </p:nvSpPr>
        <p:spPr/>
        <p:txBody>
          <a:bodyPr/>
          <a:lstStyle/>
          <a:p>
            <a:fld id="{01645804-E79A-4742-B00A-2ED48A91F01C}" type="slidenum">
              <a:rPr lang="en-GB" smtClean="0"/>
              <a:t>11</a:t>
            </a:fld>
            <a:endParaRPr lang="en-GB"/>
          </a:p>
        </p:txBody>
      </p:sp>
    </p:spTree>
    <p:extLst>
      <p:ext uri="{BB962C8B-B14F-4D97-AF65-F5344CB8AC3E}">
        <p14:creationId xmlns:p14="http://schemas.microsoft.com/office/powerpoint/2010/main" val="383315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7532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596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7694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4086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05142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60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987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533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9749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3317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383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6/1/2020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0334815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iterarydevices.net/audi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ing.com/search?q=define+admiration" TargetMode="External"/><Relationship Id="rId7" Type="http://schemas.openxmlformats.org/officeDocument/2006/relationships/hyperlink" Target="https://www.bing.com/search?q=define+amazement" TargetMode="External"/><Relationship Id="rId2" Type="http://schemas.openxmlformats.org/officeDocument/2006/relationships/hyperlink" Target="https://www.bing.com/search?q=define+awe" TargetMode="External"/><Relationship Id="rId1" Type="http://schemas.openxmlformats.org/officeDocument/2006/relationships/slideLayout" Target="../slideLayouts/slideLayout2.xml"/><Relationship Id="rId6" Type="http://schemas.openxmlformats.org/officeDocument/2006/relationships/hyperlink" Target="https://www.bing.com/search?q=define+astonishment" TargetMode="External"/><Relationship Id="rId5" Type="http://schemas.openxmlformats.org/officeDocument/2006/relationships/hyperlink" Target="https://www.bing.com/search?q=define+surprise" TargetMode="External"/><Relationship Id="rId4" Type="http://schemas.openxmlformats.org/officeDocument/2006/relationships/hyperlink" Target="https://www.bing.com/search?q=define+fascin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lwM2pfh2Ow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youtube.com/watch?v=R8rnMc22AG8"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F3349B-7C9E-478F-90F5-0B1C415ABF2B}"/>
              </a:ext>
            </a:extLst>
          </p:cNvPr>
          <p:cNvPicPr>
            <a:picLocks noChangeAspect="1"/>
          </p:cNvPicPr>
          <p:nvPr/>
        </p:nvPicPr>
        <p:blipFill rotWithShape="1">
          <a:blip r:embed="rId2">
            <a:alphaModFix amt="90000"/>
          </a:blip>
          <a:srcRect t="15730"/>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E67A7053-B424-4FFC-B2B4-9F94D2A54F87}"/>
              </a:ext>
            </a:extLst>
          </p:cNvPr>
          <p:cNvSpPr>
            <a:spLocks noGrp="1"/>
          </p:cNvSpPr>
          <p:nvPr>
            <p:ph type="ctrTitle"/>
          </p:nvPr>
        </p:nvSpPr>
        <p:spPr>
          <a:xfrm>
            <a:off x="1629103" y="2244830"/>
            <a:ext cx="8933796" cy="2437232"/>
          </a:xfrm>
        </p:spPr>
        <p:txBody>
          <a:bodyPr>
            <a:normAutofit/>
          </a:bodyPr>
          <a:lstStyle/>
          <a:p>
            <a:r>
              <a:rPr lang="en-GB" sz="4300" u="sng" dirty="0">
                <a:solidFill>
                  <a:srgbClr val="00B050"/>
                </a:solidFill>
                <a:latin typeface="Modern Love" panose="04090805081005020601" pitchFamily="82" charset="0"/>
              </a:rPr>
              <a:t>Week 11</a:t>
            </a:r>
            <a:br>
              <a:rPr lang="en-GB" sz="4300" dirty="0">
                <a:latin typeface="Modern Love" panose="04090805081005020601" pitchFamily="82" charset="0"/>
              </a:rPr>
            </a:br>
            <a:r>
              <a:rPr lang="en-GB" sz="2400" dirty="0">
                <a:latin typeface="Modern Love" panose="04090805081005020601" pitchFamily="82" charset="0"/>
              </a:rPr>
              <a:t>Sunday (PD Day) </a:t>
            </a:r>
            <a:br>
              <a:rPr lang="en-GB" sz="2400" dirty="0">
                <a:latin typeface="Modern Love" panose="04090805081005020601" pitchFamily="82" charset="0"/>
              </a:rPr>
            </a:br>
            <a:br>
              <a:rPr lang="en-GB" sz="4300" dirty="0">
                <a:latin typeface="Modern Love" panose="04090805081005020601" pitchFamily="82" charset="0"/>
              </a:rPr>
            </a:br>
            <a:r>
              <a:rPr lang="en-GB" sz="3600" i="1" dirty="0">
                <a:solidFill>
                  <a:srgbClr val="00B050"/>
                </a:solidFill>
                <a:latin typeface="Modern Love" panose="04090805081005020601" pitchFamily="82" charset="0"/>
              </a:rPr>
              <a:t>Monday 01</a:t>
            </a:r>
            <a:r>
              <a:rPr lang="en-GB" sz="3600" i="1" baseline="30000" dirty="0">
                <a:solidFill>
                  <a:srgbClr val="00B050"/>
                </a:solidFill>
                <a:latin typeface="Modern Love" panose="04090805081005020601" pitchFamily="82" charset="0"/>
              </a:rPr>
              <a:t>st</a:t>
            </a:r>
            <a:r>
              <a:rPr lang="en-GB" sz="3600" i="1" dirty="0">
                <a:solidFill>
                  <a:srgbClr val="00B050"/>
                </a:solidFill>
                <a:latin typeface="Modern Love" panose="04090805081005020601" pitchFamily="82" charset="0"/>
              </a:rPr>
              <a:t> June – Thursday 4</a:t>
            </a:r>
            <a:r>
              <a:rPr lang="en-GB" sz="3600" i="1" baseline="30000" dirty="0">
                <a:solidFill>
                  <a:srgbClr val="00B050"/>
                </a:solidFill>
                <a:latin typeface="Modern Love" panose="04090805081005020601" pitchFamily="82" charset="0"/>
              </a:rPr>
              <a:t>th</a:t>
            </a:r>
            <a:r>
              <a:rPr lang="en-GB" sz="3600" i="1" dirty="0">
                <a:solidFill>
                  <a:srgbClr val="00B050"/>
                </a:solidFill>
                <a:latin typeface="Modern Love" panose="04090805081005020601" pitchFamily="82" charset="0"/>
              </a:rPr>
              <a:t> June</a:t>
            </a:r>
            <a:endParaRPr lang="en-GB" sz="4300" i="1" dirty="0">
              <a:solidFill>
                <a:srgbClr val="00B050"/>
              </a:solidFill>
              <a:latin typeface="Modern Love" panose="04090805081005020601" pitchFamily="82" charset="0"/>
            </a:endParaRPr>
          </a:p>
        </p:txBody>
      </p:sp>
      <p:sp>
        <p:nvSpPr>
          <p:cNvPr id="3" name="Subtitle 2">
            <a:extLst>
              <a:ext uri="{FF2B5EF4-FFF2-40B4-BE49-F238E27FC236}">
                <a16:creationId xmlns:a16="http://schemas.microsoft.com/office/drawing/2014/main" id="{4E39B3FC-2F4B-4450-9347-A0AD45096763}"/>
              </a:ext>
            </a:extLst>
          </p:cNvPr>
          <p:cNvSpPr>
            <a:spLocks noGrp="1"/>
          </p:cNvSpPr>
          <p:nvPr>
            <p:ph type="subTitle" idx="1"/>
          </p:nvPr>
        </p:nvSpPr>
        <p:spPr>
          <a:xfrm>
            <a:off x="1629101" y="4682062"/>
            <a:ext cx="8936846" cy="457201"/>
          </a:xfrm>
        </p:spPr>
        <p:txBody>
          <a:bodyPr>
            <a:normAutofit/>
          </a:bodyPr>
          <a:lstStyle/>
          <a:p>
            <a:pPr>
              <a:spcAft>
                <a:spcPts val="600"/>
              </a:spcAft>
            </a:pPr>
            <a:r>
              <a:rPr lang="en-GB" b="1" dirty="0"/>
              <a:t>Online Learning</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7120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8416AB2-21A5-4B21-81AC-1424E83AA71A}"/>
              </a:ext>
            </a:extLst>
          </p:cNvPr>
          <p:cNvSpPr txBox="1">
            <a:spLocks/>
          </p:cNvSpPr>
          <p:nvPr/>
        </p:nvSpPr>
        <p:spPr>
          <a:xfrm>
            <a:off x="444497" y="-83730"/>
            <a:ext cx="11303000" cy="2823248"/>
          </a:xfrm>
          <a:prstGeom prst="rect">
            <a:avLst/>
          </a:prstGeom>
          <a:noFill/>
          <a:ln>
            <a:noFill/>
          </a:ln>
        </p:spPr>
        <p:txBody>
          <a:bodyPr vert="horz" lIns="91440" tIns="45720" rIns="91440" bIns="45720" rtlCol="0" anchor="ctr">
            <a:normAutofit fontScale="975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300" b="0" i="0" u="sng" strike="noStrike" kern="1200" cap="all" spc="100" normalizeH="0" baseline="0" noProof="0" dirty="0">
                <a:ln>
                  <a:noFill/>
                </a:ln>
                <a:solidFill>
                  <a:srgbClr val="FF0000"/>
                </a:solidFill>
                <a:effectLst/>
                <a:uLnTx/>
                <a:uFillTx/>
                <a:latin typeface="Tw Cen MT Condensed" panose="020B0606020104020203"/>
                <a:ea typeface="+mj-ea"/>
                <a:cs typeface="+mj-cs"/>
              </a:rPr>
              <a:t>Today I am learning to:</a:t>
            </a:r>
            <a:r>
              <a:rPr kumimoji="0" lang="en-GB" sz="3300" b="0" i="0" strike="noStrike" kern="1200" cap="all" spc="100" normalizeH="0" baseline="0" noProof="0" dirty="0">
                <a:ln>
                  <a:noFill/>
                </a:ln>
                <a:solidFill>
                  <a:srgbClr val="FF0000"/>
                </a:solidFill>
                <a:effectLst/>
                <a:uLnTx/>
                <a:uFillTx/>
                <a:latin typeface="Tw Cen MT Condensed" panose="020B0606020104020203"/>
                <a:ea typeface="+mj-ea"/>
                <a:cs typeface="+mj-cs"/>
              </a:rPr>
              <a:t> </a:t>
            </a:r>
            <a:r>
              <a:rPr kumimoji="0" lang="en-GB" sz="3300" b="0" i="0"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explore the importance of language and its effects.</a:t>
            </a:r>
          </a:p>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GB" sz="3600" b="0" i="0" u="none" strike="noStrike" kern="1200" cap="all" spc="100" normalizeH="0" baseline="0" noProof="0" dirty="0">
              <a:ln>
                <a:noFill/>
              </a:ln>
              <a:solidFill>
                <a:srgbClr val="00B050"/>
              </a:solidFill>
              <a:effectLst/>
              <a:uLnTx/>
              <a:uFillTx/>
              <a:latin typeface="Tw Cen MT Condensed" panose="020B0606020104020203"/>
              <a:ea typeface="+mj-ea"/>
              <a:cs typeface="+mj-cs"/>
            </a:endParaRP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0" i="0" u="none" strike="noStrike" kern="1200" cap="all" spc="100" normalizeH="0" baseline="0" noProof="0" dirty="0">
                <a:ln>
                  <a:noFill/>
                </a:ln>
                <a:solidFill>
                  <a:srgbClr val="00B050"/>
                </a:solidFill>
                <a:effectLst/>
                <a:uLnTx/>
                <a:uFillTx/>
                <a:latin typeface="Modern Love" panose="04090805081005020601" pitchFamily="82" charset="0"/>
              </a:rPr>
              <a:t>Starter:</a:t>
            </a:r>
          </a:p>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GB" sz="3600" b="0" i="0" u="none" strike="noStrike" kern="1200" cap="all" spc="100" normalizeH="0" baseline="0" noProof="0" dirty="0">
              <a:ln>
                <a:noFill/>
              </a:ln>
              <a:solidFill>
                <a:srgbClr val="0070C0"/>
              </a:solidFill>
              <a:effectLst/>
              <a:uLnTx/>
              <a:uFillTx/>
              <a:latin typeface="Tw Cen MT Condensed" panose="020B0606020104020203"/>
              <a:ea typeface="+mj-ea"/>
              <a:cs typeface="+mj-cs"/>
            </a:endParaRPr>
          </a:p>
        </p:txBody>
      </p:sp>
      <p:sp>
        <p:nvSpPr>
          <p:cNvPr id="5" name="TextBox 4">
            <a:extLst>
              <a:ext uri="{FF2B5EF4-FFF2-40B4-BE49-F238E27FC236}">
                <a16:creationId xmlns:a16="http://schemas.microsoft.com/office/drawing/2014/main" id="{006F4601-48A6-4A0D-971D-D4EDC3ABC7BD}"/>
              </a:ext>
            </a:extLst>
          </p:cNvPr>
          <p:cNvSpPr txBox="1"/>
          <p:nvPr/>
        </p:nvSpPr>
        <p:spPr>
          <a:xfrm>
            <a:off x="2698229" y="1151714"/>
            <a:ext cx="9154199" cy="646331"/>
          </a:xfrm>
          <a:prstGeom prst="rect">
            <a:avLst/>
          </a:prstGeom>
          <a:noFill/>
        </p:spPr>
        <p:txBody>
          <a:bodyPr wrap="square" rtlCol="0">
            <a:spAutoFit/>
          </a:bodyPr>
          <a:lstStyle/>
          <a:p>
            <a:pPr algn="ctr"/>
            <a:r>
              <a:rPr lang="en-GB" dirty="0"/>
              <a:t>Consider the first paragraph of the extract. How does the writer create a sense of wonder, magnificence and mystery in this opening? Annotate the extract with your thoughts and opinions.</a:t>
            </a:r>
          </a:p>
        </p:txBody>
      </p:sp>
      <p:sp>
        <p:nvSpPr>
          <p:cNvPr id="11" name="Rectangle 10">
            <a:extLst>
              <a:ext uri="{FF2B5EF4-FFF2-40B4-BE49-F238E27FC236}">
                <a16:creationId xmlns:a16="http://schemas.microsoft.com/office/drawing/2014/main" id="{F1BB2D2A-274C-4BEB-9655-62E33E0389C4}"/>
              </a:ext>
            </a:extLst>
          </p:cNvPr>
          <p:cNvSpPr/>
          <p:nvPr/>
        </p:nvSpPr>
        <p:spPr>
          <a:xfrm>
            <a:off x="945678" y="5841722"/>
            <a:ext cx="10300640" cy="599010"/>
          </a:xfrm>
          <a:prstGeom prst="rect">
            <a:avLst/>
          </a:prstGeom>
        </p:spPr>
        <p:txBody>
          <a:bodyPr wrap="none">
            <a:spAutoFit/>
          </a:bodyPr>
          <a:lstStyle/>
          <a:p>
            <a:pPr lvl="0">
              <a:lnSpc>
                <a:spcPct val="80000"/>
              </a:lnSpc>
              <a:spcBef>
                <a:spcPct val="0"/>
              </a:spcBef>
              <a:defRPr/>
            </a:pPr>
            <a:r>
              <a:rPr lang="en-GB" sz="4000" dirty="0">
                <a:solidFill>
                  <a:srgbClr val="0070C0"/>
                </a:solidFill>
                <a:latin typeface="Tw Cen MT Condensed" panose="020B0606020104020203"/>
              </a:rPr>
              <a:t>Challenge: use specific Language/terminology in your annotations.</a:t>
            </a:r>
            <a:endParaRPr lang="en-GB" sz="4000" cap="all" spc="100" dirty="0">
              <a:solidFill>
                <a:srgbClr val="0070C0"/>
              </a:solidFill>
              <a:latin typeface="Tw Cen MT" panose="020B0602020104020603"/>
            </a:endParaRPr>
          </a:p>
        </p:txBody>
      </p:sp>
      <p:sp>
        <p:nvSpPr>
          <p:cNvPr id="12" name="Rectangle 11">
            <a:extLst>
              <a:ext uri="{FF2B5EF4-FFF2-40B4-BE49-F238E27FC236}">
                <a16:creationId xmlns:a16="http://schemas.microsoft.com/office/drawing/2014/main" id="{67C93187-FE28-4F24-AA31-5D7E65685959}"/>
              </a:ext>
            </a:extLst>
          </p:cNvPr>
          <p:cNvSpPr/>
          <p:nvPr/>
        </p:nvSpPr>
        <p:spPr>
          <a:xfrm>
            <a:off x="1636424" y="2454706"/>
            <a:ext cx="9338871" cy="3040512"/>
          </a:xfrm>
          <a:prstGeom prst="rect">
            <a:avLst/>
          </a:prstGeom>
          <a:solidFill>
            <a:schemeClr val="bg1"/>
          </a:solidFill>
        </p:spPr>
        <p:txBody>
          <a:bodyPr wrap="square">
            <a:spAutoFit/>
          </a:bodyPr>
          <a:lstStyle/>
          <a:p>
            <a:pPr algn="ctr">
              <a:lnSpc>
                <a:spcPct val="115000"/>
              </a:lnSpc>
              <a:spcAft>
                <a:spcPts val="1000"/>
              </a:spcAft>
            </a:pPr>
            <a:r>
              <a:rPr lang="en-GB" sz="2400" dirty="0">
                <a:latin typeface="Calibri" panose="020F0502020204030204" pitchFamily="34" charset="0"/>
                <a:ea typeface="Calibri" panose="020F0502020204030204" pitchFamily="34" charset="0"/>
                <a:cs typeface="Times New Roman" panose="02020603050405020304" pitchFamily="18" charset="0"/>
              </a:rPr>
              <a:t>In the chronicles of the ancient dynasty of the </a:t>
            </a:r>
            <a:r>
              <a:rPr lang="en-GB" sz="2400" dirty="0" err="1">
                <a:latin typeface="Calibri" panose="020F0502020204030204" pitchFamily="34" charset="0"/>
                <a:ea typeface="Calibri" panose="020F0502020204030204" pitchFamily="34" charset="0"/>
                <a:cs typeface="Times New Roman" panose="02020603050405020304" pitchFamily="18" charset="0"/>
              </a:rPr>
              <a:t>Sassanidae</a:t>
            </a:r>
            <a:r>
              <a:rPr lang="en-GB" sz="2400" dirty="0">
                <a:latin typeface="Calibri" panose="020F0502020204030204" pitchFamily="34" charset="0"/>
                <a:ea typeface="Calibri" panose="020F0502020204030204" pitchFamily="34" charset="0"/>
                <a:cs typeface="Times New Roman" panose="02020603050405020304" pitchFamily="18" charset="0"/>
              </a:rPr>
              <a:t>, who reigned for about four hundred years, from Persia to the borders of China, beyond the great river Ganges itself, we read the praises of one of the kings of this race, who was said to be the best monarch of his time. His subjects loved him, and his </a:t>
            </a:r>
            <a:r>
              <a:rPr lang="en-GB" sz="2400" dirty="0" err="1">
                <a:latin typeface="Calibri" panose="020F0502020204030204" pitchFamily="34" charset="0"/>
                <a:ea typeface="Calibri" panose="020F0502020204030204" pitchFamily="34" charset="0"/>
                <a:cs typeface="Times New Roman" panose="02020603050405020304" pitchFamily="18" charset="0"/>
              </a:rPr>
              <a:t>neighbors</a:t>
            </a:r>
            <a:r>
              <a:rPr lang="en-GB" sz="2400" dirty="0">
                <a:latin typeface="Calibri" panose="020F0502020204030204" pitchFamily="34" charset="0"/>
                <a:ea typeface="Calibri" panose="020F0502020204030204" pitchFamily="34" charset="0"/>
                <a:cs typeface="Times New Roman" panose="02020603050405020304" pitchFamily="18" charset="0"/>
              </a:rPr>
              <a:t> [sic] feared him, and when he died he left his kingdom in a more prosperous and powerful condition than any king had done before him.</a:t>
            </a:r>
          </a:p>
        </p:txBody>
      </p:sp>
      <p:pic>
        <p:nvPicPr>
          <p:cNvPr id="13" name="Picture 12" descr="Image result for write symbol">
            <a:extLst>
              <a:ext uri="{FF2B5EF4-FFF2-40B4-BE49-F238E27FC236}">
                <a16:creationId xmlns:a16="http://schemas.microsoft.com/office/drawing/2014/main" id="{F830AE56-536D-4018-95AC-0E2A94E15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3732" cy="49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06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B0A68A3-25E0-47A7-9DE7-A9CEB90F398A}"/>
              </a:ext>
            </a:extLst>
          </p:cNvPr>
          <p:cNvSpPr txBox="1">
            <a:spLocks/>
          </p:cNvSpPr>
          <p:nvPr/>
        </p:nvSpPr>
        <p:spPr>
          <a:xfrm>
            <a:off x="299803" y="423675"/>
            <a:ext cx="11497456" cy="1679445"/>
          </a:xfrm>
          <a:prstGeom prst="rect">
            <a:avLst/>
          </a:prstGeom>
          <a:noFill/>
          <a:ln>
            <a:noFill/>
          </a:ln>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spcBef>
                <a:spcPts val="0"/>
              </a:spcBef>
              <a:buFont typeface="Garamond" pitchFamily="18" charset="0"/>
              <a:buNone/>
            </a:pPr>
            <a:r>
              <a:rPr lang="en-US" sz="1600" dirty="0"/>
              <a:t>The opening paragraph describes a strong and diligent king and as such it builds up the reader’s expectations. The subject of the paragraph, the King, is mentioned late which builds up a majestic picture of something ancient, mystical, mysterious, and magnificent. </a:t>
            </a:r>
            <a:endParaRPr lang="en-GB" sz="1600" dirty="0"/>
          </a:p>
        </p:txBody>
      </p:sp>
      <p:sp>
        <p:nvSpPr>
          <p:cNvPr id="5" name="Content Placeholder 2">
            <a:extLst>
              <a:ext uri="{FF2B5EF4-FFF2-40B4-BE49-F238E27FC236}">
                <a16:creationId xmlns:a16="http://schemas.microsoft.com/office/drawing/2014/main" id="{DDAF0A9A-9C42-4539-AB53-53B9C50846DB}"/>
              </a:ext>
            </a:extLst>
          </p:cNvPr>
          <p:cNvSpPr txBox="1">
            <a:spLocks/>
          </p:cNvSpPr>
          <p:nvPr/>
        </p:nvSpPr>
        <p:spPr>
          <a:xfrm>
            <a:off x="1188495" y="1065864"/>
            <a:ext cx="9720071" cy="820057"/>
          </a:xfrm>
          <a:prstGeom prst="rect">
            <a:avLst/>
          </a:prstGeom>
          <a:solidFill>
            <a:srgbClr val="FFFF00"/>
          </a:solidFill>
          <a:ln>
            <a:noFill/>
          </a:ln>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r>
              <a:rPr lang="en-GB" sz="2400" dirty="0"/>
              <a:t>Superlative = a word/phrase that is used to express the highest or a very high degree of a quality (e.g. bravest, most fiercely).</a:t>
            </a:r>
          </a:p>
        </p:txBody>
      </p:sp>
      <p:sp>
        <p:nvSpPr>
          <p:cNvPr id="6" name="Content Placeholder 2">
            <a:extLst>
              <a:ext uri="{FF2B5EF4-FFF2-40B4-BE49-F238E27FC236}">
                <a16:creationId xmlns:a16="http://schemas.microsoft.com/office/drawing/2014/main" id="{5D6238B3-07D8-4B24-9CDC-EC7072BC39A9}"/>
              </a:ext>
            </a:extLst>
          </p:cNvPr>
          <p:cNvSpPr txBox="1">
            <a:spLocks/>
          </p:cNvSpPr>
          <p:nvPr/>
        </p:nvSpPr>
        <p:spPr>
          <a:xfrm>
            <a:off x="588560" y="2103120"/>
            <a:ext cx="11084850" cy="4207739"/>
          </a:xfrm>
          <a:prstGeom prst="rect">
            <a:avLst/>
          </a:prstGeom>
          <a:solidFill>
            <a:schemeClr val="bg1"/>
          </a:solidFill>
          <a:ln w="57150">
            <a:solidFill>
              <a:schemeClr val="accent3"/>
            </a:solidFill>
          </a:ln>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r>
              <a:rPr lang="en-GB" sz="2400" u="sng" dirty="0">
                <a:solidFill>
                  <a:srgbClr val="FF0000"/>
                </a:solidFill>
                <a:latin typeface="Modern Love" panose="04090805081005020601" pitchFamily="82" charset="0"/>
              </a:rPr>
              <a:t>Task: </a:t>
            </a:r>
            <a:r>
              <a:rPr lang="en-GB" sz="2400" dirty="0"/>
              <a:t>Can you find examples of superlatives in the first 5 paragraphs of your extract?</a:t>
            </a:r>
          </a:p>
          <a:p>
            <a:endParaRPr lang="en-GB" sz="2400" dirty="0"/>
          </a:p>
          <a:p>
            <a:endParaRPr lang="en-GB" sz="2400" dirty="0"/>
          </a:p>
          <a:p>
            <a:r>
              <a:rPr lang="en-GB" sz="2400" dirty="0"/>
              <a:t>How does the use of superlatives add to the feeling of wonderment, power, and sense that this is ‘old’? How does it impact our opinion of King </a:t>
            </a:r>
            <a:r>
              <a:rPr lang="en-GB" sz="2400" dirty="0" err="1"/>
              <a:t>Schahriar</a:t>
            </a:r>
            <a:r>
              <a:rPr lang="en-GB" sz="2400" dirty="0"/>
              <a:t>?</a:t>
            </a:r>
          </a:p>
          <a:p>
            <a:endParaRPr lang="en-GB" sz="2400" dirty="0"/>
          </a:p>
        </p:txBody>
      </p:sp>
      <p:pic>
        <p:nvPicPr>
          <p:cNvPr id="7" name="Picture 6" descr="Image result for write symbol">
            <a:extLst>
              <a:ext uri="{FF2B5EF4-FFF2-40B4-BE49-F238E27FC236}">
                <a16:creationId xmlns:a16="http://schemas.microsoft.com/office/drawing/2014/main" id="{373A8DB1-4858-46E3-BB8D-F10436CEC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83" y="1263397"/>
            <a:ext cx="493732" cy="49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11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6DD7-9152-4249-8892-F7B2B467FBB2}"/>
              </a:ext>
            </a:extLst>
          </p:cNvPr>
          <p:cNvSpPr>
            <a:spLocks noGrp="1"/>
          </p:cNvSpPr>
          <p:nvPr>
            <p:ph type="title"/>
          </p:nvPr>
        </p:nvSpPr>
        <p:spPr>
          <a:xfrm>
            <a:off x="358574" y="289929"/>
            <a:ext cx="9720072" cy="953298"/>
          </a:xfrm>
          <a:noFill/>
          <a:ln>
            <a:noFill/>
          </a:ln>
        </p:spPr>
        <p:txBody>
          <a:bodyPr/>
          <a:lstStyle/>
          <a:p>
            <a:r>
              <a:rPr lang="en-GB" u="sng" dirty="0">
                <a:latin typeface="Modern Love" panose="04090805081005020601" pitchFamily="82" charset="0"/>
              </a:rPr>
              <a:t>Tone</a:t>
            </a:r>
          </a:p>
        </p:txBody>
      </p:sp>
      <p:sp>
        <p:nvSpPr>
          <p:cNvPr id="3" name="Content Placeholder 2">
            <a:extLst>
              <a:ext uri="{FF2B5EF4-FFF2-40B4-BE49-F238E27FC236}">
                <a16:creationId xmlns:a16="http://schemas.microsoft.com/office/drawing/2014/main" id="{D1CD6107-4C26-4AD6-8EC4-8A8B60A345A4}"/>
              </a:ext>
            </a:extLst>
          </p:cNvPr>
          <p:cNvSpPr>
            <a:spLocks noGrp="1"/>
          </p:cNvSpPr>
          <p:nvPr>
            <p:ph idx="1"/>
          </p:nvPr>
        </p:nvSpPr>
        <p:spPr>
          <a:xfrm>
            <a:off x="595086" y="2686807"/>
            <a:ext cx="11001827" cy="3609062"/>
          </a:xfrm>
          <a:solidFill>
            <a:schemeClr val="bg1"/>
          </a:solidFill>
          <a:ln>
            <a:solidFill>
              <a:schemeClr val="tx1"/>
            </a:solidFill>
          </a:ln>
        </p:spPr>
        <p:txBody>
          <a:bodyPr vert="horz" lIns="45720" tIns="45720" rIns="45720" bIns="45720" rtlCol="0" anchor="t">
            <a:normAutofit/>
          </a:bodyPr>
          <a:lstStyle/>
          <a:p>
            <a:pPr marL="0" indent="0">
              <a:buNone/>
            </a:pPr>
            <a:r>
              <a:rPr lang="en-GB" sz="2800" b="1" dirty="0"/>
              <a:t>How does the tone of the story develop in the first 4 paragraphs?</a:t>
            </a:r>
          </a:p>
          <a:p>
            <a:pPr marL="0" indent="0" algn="ctr">
              <a:buNone/>
            </a:pPr>
            <a:r>
              <a:rPr lang="en-GB" sz="1600" dirty="0"/>
              <a:t>Some words you MIGHT use to discuss tone…</a:t>
            </a:r>
          </a:p>
          <a:p>
            <a:pPr marL="0" indent="0" algn="ctr">
              <a:buNone/>
            </a:pPr>
            <a:r>
              <a:rPr lang="en-GB" sz="1600" dirty="0"/>
              <a:t>	serious, comical, spectacular, distressing, archaic, sombre,  grim, amusing, droll (funny), thoughtful, impressive, solemn, 	mighty, sad, painful, shocking, </a:t>
            </a:r>
          </a:p>
          <a:p>
            <a:pPr marL="0" indent="0" algn="ctr">
              <a:buNone/>
            </a:pPr>
            <a:endParaRPr lang="en-GB" sz="1600" dirty="0"/>
          </a:p>
          <a:p>
            <a:pPr marL="0" indent="0" algn="ctr">
              <a:buNone/>
            </a:pPr>
            <a:endParaRPr lang="en-GB" sz="1600" dirty="0"/>
          </a:p>
          <a:p>
            <a:pPr marL="0" indent="0" algn="ctr">
              <a:buNone/>
            </a:pPr>
            <a:endParaRPr lang="en-GB" sz="1600" dirty="0"/>
          </a:p>
          <a:p>
            <a:pPr marL="0" indent="0" algn="ctr">
              <a:buNone/>
            </a:pPr>
            <a:endParaRPr lang="en-GB" sz="1600" dirty="0"/>
          </a:p>
          <a:p>
            <a:pPr marL="0" indent="0" algn="ctr">
              <a:buNone/>
            </a:pPr>
            <a:endParaRPr lang="en-GB" sz="1600" dirty="0"/>
          </a:p>
          <a:p>
            <a:pPr marL="0" indent="0" algn="ctr">
              <a:buNone/>
            </a:pPr>
            <a:endParaRPr lang="en-GB" sz="1600" dirty="0"/>
          </a:p>
        </p:txBody>
      </p:sp>
      <p:sp>
        <p:nvSpPr>
          <p:cNvPr id="4" name="Content Placeholder 2">
            <a:extLst>
              <a:ext uri="{FF2B5EF4-FFF2-40B4-BE49-F238E27FC236}">
                <a16:creationId xmlns:a16="http://schemas.microsoft.com/office/drawing/2014/main" id="{56580F3B-CF9C-49ED-ACC9-9ABC75806B29}"/>
              </a:ext>
            </a:extLst>
          </p:cNvPr>
          <p:cNvSpPr txBox="1">
            <a:spLocks/>
          </p:cNvSpPr>
          <p:nvPr/>
        </p:nvSpPr>
        <p:spPr>
          <a:xfrm>
            <a:off x="595085" y="1010409"/>
            <a:ext cx="11001827" cy="1421449"/>
          </a:xfrm>
          <a:prstGeom prst="rect">
            <a:avLst/>
          </a:prstGeom>
          <a:solidFill>
            <a:srgbClr val="FFFF00"/>
          </a:solidFill>
          <a:ln>
            <a:noFill/>
          </a:ln>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pPr marL="0" indent="0">
              <a:buNone/>
            </a:pPr>
            <a:r>
              <a:rPr lang="en-GB" sz="1800" dirty="0"/>
              <a:t>In literature, the tone of a literary work is the effect that the writer creates on the readers through choice language and writing style. The overall objective is to express an attitude or certain feelings of a writer toward a subject or an </a:t>
            </a:r>
            <a:r>
              <a:rPr lang="en-GB" sz="1800" dirty="0">
                <a:hlinkClick r:id="rId2"/>
              </a:rPr>
              <a:t>audience</a:t>
            </a:r>
            <a:r>
              <a:rPr lang="en-GB" sz="1800" dirty="0"/>
              <a:t>. </a:t>
            </a:r>
          </a:p>
          <a:p>
            <a:pPr marL="0" indent="0">
              <a:buNone/>
            </a:pPr>
            <a:r>
              <a:rPr lang="en-GB" sz="1800" dirty="0"/>
              <a:t>Tone is generally conveyed through the choice of words, or the viewpoint of a writer on a particular subject.</a:t>
            </a:r>
          </a:p>
        </p:txBody>
      </p:sp>
      <p:pic>
        <p:nvPicPr>
          <p:cNvPr id="5" name="Picture 4" descr="Image result for write symbol">
            <a:extLst>
              <a:ext uri="{FF2B5EF4-FFF2-40B4-BE49-F238E27FC236}">
                <a16:creationId xmlns:a16="http://schemas.microsoft.com/office/drawing/2014/main" id="{B426DC38-AD2D-44B7-A99F-E9121A9DD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22" y="494546"/>
            <a:ext cx="493732" cy="4937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DCE668B-DC9B-4A91-9617-AEB379D773DD}"/>
              </a:ext>
            </a:extLst>
          </p:cNvPr>
          <p:cNvSpPr txBox="1"/>
          <p:nvPr/>
        </p:nvSpPr>
        <p:spPr>
          <a:xfrm>
            <a:off x="3682215" y="494546"/>
            <a:ext cx="5336498" cy="369332"/>
          </a:xfrm>
          <a:prstGeom prst="rect">
            <a:avLst/>
          </a:prstGeom>
          <a:noFill/>
        </p:spPr>
        <p:txBody>
          <a:bodyPr wrap="square" rtlCol="0">
            <a:spAutoFit/>
          </a:bodyPr>
          <a:lstStyle/>
          <a:p>
            <a:r>
              <a:rPr lang="en-GB" dirty="0">
                <a:solidFill>
                  <a:srgbClr val="FF0000"/>
                </a:solidFill>
              </a:rPr>
              <a:t>Bullet point your ideas and use evidence from the text</a:t>
            </a:r>
          </a:p>
        </p:txBody>
      </p:sp>
    </p:spTree>
    <p:extLst>
      <p:ext uri="{BB962C8B-B14F-4D97-AF65-F5344CB8AC3E}">
        <p14:creationId xmlns:p14="http://schemas.microsoft.com/office/powerpoint/2010/main" val="328913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animEffect transition="in" filter="barn(inVertical)">
                                      <p:cBhvr>
                                        <p:cTn id="19" dur="500"/>
                                        <p:tgtEl>
                                          <p:spTgt spid="3">
                                            <p:bg/>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arn(inVertical)">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barn(inVertical)">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barn(inVertical)">
                                      <p:cBhvr>
                                        <p:cTn id="3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B234-4E94-4A6B-9B1B-B8C034E4787C}"/>
              </a:ext>
            </a:extLst>
          </p:cNvPr>
          <p:cNvSpPr>
            <a:spLocks noGrp="1"/>
          </p:cNvSpPr>
          <p:nvPr>
            <p:ph type="title"/>
          </p:nvPr>
        </p:nvSpPr>
        <p:spPr>
          <a:xfrm>
            <a:off x="572125" y="462712"/>
            <a:ext cx="10058400" cy="1371600"/>
          </a:xfrm>
        </p:spPr>
        <p:txBody>
          <a:bodyPr>
            <a:normAutofit/>
          </a:bodyPr>
          <a:lstStyle/>
          <a:p>
            <a:r>
              <a:rPr lang="en-GB" sz="6000" u="sng" dirty="0">
                <a:solidFill>
                  <a:srgbClr val="FF0000"/>
                </a:solidFill>
                <a:latin typeface="Modern Love" panose="04090805081005020601" pitchFamily="82" charset="0"/>
              </a:rPr>
              <a:t>Pick a Task </a:t>
            </a:r>
          </a:p>
        </p:txBody>
      </p:sp>
      <p:sp>
        <p:nvSpPr>
          <p:cNvPr id="3" name="Content Placeholder 2">
            <a:extLst>
              <a:ext uri="{FF2B5EF4-FFF2-40B4-BE49-F238E27FC236}">
                <a16:creationId xmlns:a16="http://schemas.microsoft.com/office/drawing/2014/main" id="{8EE3A801-AA05-41B8-B4DC-1D70942CC9F3}"/>
              </a:ext>
            </a:extLst>
          </p:cNvPr>
          <p:cNvSpPr>
            <a:spLocks noGrp="1"/>
          </p:cNvSpPr>
          <p:nvPr>
            <p:ph idx="1"/>
          </p:nvPr>
        </p:nvSpPr>
        <p:spPr>
          <a:xfrm>
            <a:off x="572125" y="1639440"/>
            <a:ext cx="10700478" cy="4755848"/>
          </a:xfrm>
        </p:spPr>
        <p:txBody>
          <a:bodyPr>
            <a:normAutofit/>
          </a:bodyPr>
          <a:lstStyle/>
          <a:p>
            <a:pPr marL="0" indent="0">
              <a:buNone/>
            </a:pPr>
            <a:r>
              <a:rPr lang="en-GB" sz="2800" b="1" dirty="0">
                <a:solidFill>
                  <a:srgbClr val="00B050"/>
                </a:solidFill>
                <a:latin typeface="Modern Love" panose="04090805081005020601" pitchFamily="82" charset="0"/>
              </a:rPr>
              <a:t>Task One: </a:t>
            </a:r>
          </a:p>
          <a:p>
            <a:pPr marL="0" indent="0">
              <a:buNone/>
            </a:pPr>
            <a:r>
              <a:rPr lang="en-GB" sz="2000" dirty="0"/>
              <a:t>Design a story board highlighting 5 key events and summarise each moment </a:t>
            </a:r>
          </a:p>
          <a:p>
            <a:pPr marL="0" indent="0">
              <a:buNone/>
            </a:pPr>
            <a:r>
              <a:rPr lang="en-GB" sz="2800" b="1" dirty="0">
                <a:solidFill>
                  <a:srgbClr val="00B050"/>
                </a:solidFill>
                <a:latin typeface="Modern Love" panose="04090805081005020601" pitchFamily="82" charset="0"/>
              </a:rPr>
              <a:t>Task Two: </a:t>
            </a:r>
          </a:p>
          <a:p>
            <a:pPr marL="0" indent="0">
              <a:buNone/>
            </a:pPr>
            <a:r>
              <a:rPr lang="en-GB" sz="2000" dirty="0"/>
              <a:t>Create a bank (minimum 5) of inquisitive questions to ask the characters in the story </a:t>
            </a:r>
          </a:p>
          <a:p>
            <a:pPr marL="0" indent="0">
              <a:buNone/>
            </a:pPr>
            <a:r>
              <a:rPr lang="en-GB" sz="2800" b="1" dirty="0">
                <a:solidFill>
                  <a:srgbClr val="00B050"/>
                </a:solidFill>
                <a:latin typeface="Modern Love" panose="04090805081005020601" pitchFamily="82" charset="0"/>
              </a:rPr>
              <a:t>Task Three: </a:t>
            </a:r>
          </a:p>
          <a:p>
            <a:pPr marL="0" indent="0">
              <a:buNone/>
            </a:pPr>
            <a:r>
              <a:rPr lang="en-GB" sz="2000" dirty="0"/>
              <a:t>Identify the Genre, Audience, Purpose and Style of the text and </a:t>
            </a:r>
            <a:r>
              <a:rPr lang="en-GB" sz="2000" u="sng" dirty="0"/>
              <a:t>use evidence</a:t>
            </a:r>
            <a:r>
              <a:rPr lang="en-GB" sz="2000" dirty="0"/>
              <a:t> to support your ideas</a:t>
            </a:r>
          </a:p>
          <a:p>
            <a:pPr marL="0" indent="0">
              <a:buNone/>
            </a:pPr>
            <a:r>
              <a:rPr lang="en-GB" sz="2800" b="1" dirty="0">
                <a:solidFill>
                  <a:srgbClr val="00B050"/>
                </a:solidFill>
                <a:latin typeface="Modern Love" panose="04090805081005020601" pitchFamily="82" charset="0"/>
              </a:rPr>
              <a:t>Task Four: </a:t>
            </a:r>
          </a:p>
          <a:p>
            <a:pPr marL="0" indent="0">
              <a:buNone/>
            </a:pPr>
            <a:r>
              <a:rPr lang="en-GB" sz="2000" dirty="0"/>
              <a:t>Challenge yourself to write a response to the example exam question on slide 15 </a:t>
            </a:r>
            <a:r>
              <a:rPr lang="en-GB" sz="2000" b="1" dirty="0"/>
              <a:t>OR</a:t>
            </a:r>
            <a:r>
              <a:rPr lang="en-GB" sz="2000" dirty="0"/>
              <a:t> answer: </a:t>
            </a:r>
            <a:r>
              <a:rPr lang="en-GB" sz="2000" b="1" i="1" dirty="0"/>
              <a:t>In what ways do you think Scheherazade is a good female role model? </a:t>
            </a:r>
            <a:r>
              <a:rPr lang="en-GB" sz="2000" dirty="0"/>
              <a:t>Use quotes from the text</a:t>
            </a:r>
          </a:p>
          <a:p>
            <a:pPr marL="0" indent="0">
              <a:buNone/>
            </a:pPr>
            <a:endParaRPr lang="en-GB" sz="2000" dirty="0"/>
          </a:p>
        </p:txBody>
      </p:sp>
      <p:pic>
        <p:nvPicPr>
          <p:cNvPr id="1026" name="Picture 2" descr="Pick 'n' Mix Medium Cup | Confectionery - B&amp;M">
            <a:extLst>
              <a:ext uri="{FF2B5EF4-FFF2-40B4-BE49-F238E27FC236}">
                <a16:creationId xmlns:a16="http://schemas.microsoft.com/office/drawing/2014/main" id="{E34EDCA6-A870-4B83-A28F-BAE1E3939DC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558962" y="46271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94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6DD7-9152-4249-8892-F7B2B467FBB2}"/>
              </a:ext>
            </a:extLst>
          </p:cNvPr>
          <p:cNvSpPr>
            <a:spLocks noGrp="1"/>
          </p:cNvSpPr>
          <p:nvPr>
            <p:ph type="title"/>
          </p:nvPr>
        </p:nvSpPr>
        <p:spPr>
          <a:noFill/>
          <a:ln>
            <a:noFill/>
          </a:ln>
        </p:spPr>
        <p:txBody>
          <a:bodyPr>
            <a:normAutofit/>
          </a:bodyPr>
          <a:lstStyle/>
          <a:p>
            <a:r>
              <a:rPr lang="en-GB" sz="5400" u="sng" dirty="0">
                <a:latin typeface="Modern Love" panose="04090805081005020601" pitchFamily="82" charset="0"/>
              </a:rPr>
              <a:t>Example annotations</a:t>
            </a:r>
          </a:p>
        </p:txBody>
      </p:sp>
      <p:sp>
        <p:nvSpPr>
          <p:cNvPr id="3" name="Content Placeholder 2">
            <a:extLst>
              <a:ext uri="{FF2B5EF4-FFF2-40B4-BE49-F238E27FC236}">
                <a16:creationId xmlns:a16="http://schemas.microsoft.com/office/drawing/2014/main" id="{D1CD6107-4C26-4AD6-8EC4-8A8B60A345A4}"/>
              </a:ext>
            </a:extLst>
          </p:cNvPr>
          <p:cNvSpPr>
            <a:spLocks noGrp="1"/>
          </p:cNvSpPr>
          <p:nvPr>
            <p:ph idx="1"/>
          </p:nvPr>
        </p:nvSpPr>
        <p:spPr>
          <a:xfrm>
            <a:off x="1066800" y="1866276"/>
            <a:ext cx="9720071" cy="4023360"/>
          </a:xfrm>
          <a:noFill/>
          <a:ln>
            <a:noFill/>
          </a:ln>
        </p:spPr>
        <p:txBody>
          <a:bodyPr>
            <a:normAutofit/>
          </a:bodyPr>
          <a:lstStyle/>
          <a:p>
            <a:r>
              <a:rPr lang="en-US" sz="2600" dirty="0"/>
              <a:t>The introduction to this extract deludes the reader into believing it is a fairytale story, as expectations are built up of this strong and diligent leader whose </a:t>
            </a:r>
            <a:r>
              <a:rPr lang="en-US" sz="2600" dirty="0">
                <a:solidFill>
                  <a:srgbClr val="00B0F0"/>
                </a:solidFill>
              </a:rPr>
              <a:t>‘subjects loved’ </a:t>
            </a:r>
            <a:r>
              <a:rPr lang="en-US" sz="2600" dirty="0"/>
              <a:t>and </a:t>
            </a:r>
            <a:r>
              <a:rPr lang="en-US" sz="2600" dirty="0">
                <a:solidFill>
                  <a:srgbClr val="00B0F0"/>
                </a:solidFill>
              </a:rPr>
              <a:t>‘neighbors feared.’ </a:t>
            </a:r>
            <a:r>
              <a:rPr lang="en-US" sz="2600" dirty="0"/>
              <a:t>Again, there are many superlatives describing his love for his wife. </a:t>
            </a:r>
          </a:p>
          <a:p>
            <a:r>
              <a:rPr lang="en-US" sz="2600" b="1" dirty="0"/>
              <a:t>TASK</a:t>
            </a:r>
            <a:r>
              <a:rPr lang="en-US" sz="2600" dirty="0"/>
              <a:t>: What are they? Find some.</a:t>
            </a:r>
          </a:p>
          <a:p>
            <a:r>
              <a:rPr lang="en-US" sz="2600" dirty="0"/>
              <a:t>This perception is soon forgotten as the tone of the extract changes to the wife’s deception [to add to the mystery and intrigue, we </a:t>
            </a:r>
            <a:r>
              <a:rPr lang="en-US" sz="2600" i="1" dirty="0"/>
              <a:t>never</a:t>
            </a:r>
            <a:r>
              <a:rPr lang="en-US" sz="2600" dirty="0"/>
              <a:t> discover what she did].  There is bitter resentment behind the belief that </a:t>
            </a:r>
            <a:r>
              <a:rPr lang="en-US" sz="2600" dirty="0">
                <a:solidFill>
                  <a:srgbClr val="00B0F0"/>
                </a:solidFill>
              </a:rPr>
              <a:t>‘at bottom all women were as wicked as the sultana’.</a:t>
            </a:r>
          </a:p>
        </p:txBody>
      </p:sp>
    </p:spTree>
    <p:extLst>
      <p:ext uri="{BB962C8B-B14F-4D97-AF65-F5344CB8AC3E}">
        <p14:creationId xmlns:p14="http://schemas.microsoft.com/office/powerpoint/2010/main" val="24080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6DD7-9152-4249-8892-F7B2B467FBB2}"/>
              </a:ext>
            </a:extLst>
          </p:cNvPr>
          <p:cNvSpPr>
            <a:spLocks noGrp="1"/>
          </p:cNvSpPr>
          <p:nvPr>
            <p:ph type="title"/>
          </p:nvPr>
        </p:nvSpPr>
        <p:spPr>
          <a:xfrm>
            <a:off x="904206" y="751264"/>
            <a:ext cx="10058400" cy="1371600"/>
          </a:xfrm>
          <a:noFill/>
          <a:ln>
            <a:noFill/>
          </a:ln>
        </p:spPr>
        <p:txBody>
          <a:bodyPr>
            <a:normAutofit/>
          </a:bodyPr>
          <a:lstStyle/>
          <a:p>
            <a:r>
              <a:rPr lang="en-GB" sz="4400" u="sng" dirty="0">
                <a:latin typeface="Modern Love" panose="04090805081005020601" pitchFamily="82" charset="0"/>
              </a:rPr>
              <a:t>EXAMPLE EXAM STYLE QUESTION </a:t>
            </a:r>
          </a:p>
        </p:txBody>
      </p:sp>
      <p:sp>
        <p:nvSpPr>
          <p:cNvPr id="3" name="Content Placeholder 2">
            <a:extLst>
              <a:ext uri="{FF2B5EF4-FFF2-40B4-BE49-F238E27FC236}">
                <a16:creationId xmlns:a16="http://schemas.microsoft.com/office/drawing/2014/main" id="{D1CD6107-4C26-4AD6-8EC4-8A8B60A345A4}"/>
              </a:ext>
            </a:extLst>
          </p:cNvPr>
          <p:cNvSpPr>
            <a:spLocks noGrp="1"/>
          </p:cNvSpPr>
          <p:nvPr>
            <p:ph idx="1"/>
          </p:nvPr>
        </p:nvSpPr>
        <p:spPr>
          <a:xfrm>
            <a:off x="904206" y="2083376"/>
            <a:ext cx="9720071" cy="4023360"/>
          </a:xfrm>
          <a:noFill/>
          <a:ln>
            <a:noFill/>
          </a:ln>
        </p:spPr>
        <p:txBody>
          <a:bodyPr>
            <a:normAutofit/>
          </a:bodyPr>
          <a:lstStyle/>
          <a:p>
            <a:pPr marL="0" indent="0">
              <a:buNone/>
            </a:pPr>
            <a:r>
              <a:rPr lang="en-US" sz="2600" dirty="0">
                <a:solidFill>
                  <a:srgbClr val="FF0000"/>
                </a:solidFill>
              </a:rPr>
              <a:t>HOW DOES THE WRITER CREATE A SENSE OF WONDERMENT IN THE OPENING OF THE STORY? YOU MAY WISH TO CONSIDER:</a:t>
            </a:r>
          </a:p>
          <a:p>
            <a:pPr marL="0" indent="0">
              <a:buNone/>
            </a:pPr>
            <a:endParaRPr lang="en-US" sz="2600" dirty="0">
              <a:solidFill>
                <a:srgbClr val="FF0000"/>
              </a:solidFill>
            </a:endParaRPr>
          </a:p>
          <a:p>
            <a:r>
              <a:rPr lang="en-US" sz="2600" dirty="0">
                <a:solidFill>
                  <a:srgbClr val="00B0F0"/>
                </a:solidFill>
              </a:rPr>
              <a:t>Build up of characters</a:t>
            </a:r>
          </a:p>
          <a:p>
            <a:r>
              <a:rPr lang="en-US" sz="2600" dirty="0">
                <a:solidFill>
                  <a:srgbClr val="00B0F0"/>
                </a:solidFill>
              </a:rPr>
              <a:t>Use of language (superlatives)</a:t>
            </a:r>
          </a:p>
          <a:p>
            <a:r>
              <a:rPr lang="en-US" sz="2600" dirty="0">
                <a:solidFill>
                  <a:srgbClr val="00B0F0"/>
                </a:solidFill>
              </a:rPr>
              <a:t>Change in tone </a:t>
            </a:r>
          </a:p>
          <a:p>
            <a:endParaRPr lang="en-US" sz="2600" dirty="0">
              <a:solidFill>
                <a:srgbClr val="00B0F0"/>
              </a:solidFill>
            </a:endParaRPr>
          </a:p>
        </p:txBody>
      </p:sp>
      <p:sp>
        <p:nvSpPr>
          <p:cNvPr id="4" name="TextBox 3">
            <a:extLst>
              <a:ext uri="{FF2B5EF4-FFF2-40B4-BE49-F238E27FC236}">
                <a16:creationId xmlns:a16="http://schemas.microsoft.com/office/drawing/2014/main" id="{2F01F78A-A4FD-4D0F-97FC-E99C3B032086}"/>
              </a:ext>
            </a:extLst>
          </p:cNvPr>
          <p:cNvSpPr txBox="1"/>
          <p:nvPr/>
        </p:nvSpPr>
        <p:spPr>
          <a:xfrm>
            <a:off x="8301334" y="3100222"/>
            <a:ext cx="1927131" cy="3046988"/>
          </a:xfrm>
          <a:prstGeom prst="rect">
            <a:avLst/>
          </a:prstGeom>
          <a:noFill/>
        </p:spPr>
        <p:txBody>
          <a:bodyPr wrap="none" rtlCol="0">
            <a:spAutoFit/>
          </a:bodyPr>
          <a:lstStyle/>
          <a:p>
            <a:r>
              <a:rPr lang="en-GB" sz="2400" i="1" dirty="0"/>
              <a:t>Synonyms:</a:t>
            </a:r>
            <a:endParaRPr lang="en-GB" sz="2400" dirty="0"/>
          </a:p>
          <a:p>
            <a:r>
              <a:rPr lang="en-GB" sz="2400" dirty="0">
                <a:hlinkClick r:id="rId2"/>
              </a:rPr>
              <a:t>awe</a:t>
            </a:r>
            <a:r>
              <a:rPr lang="en-GB" sz="2400" dirty="0"/>
              <a:t> </a:t>
            </a:r>
          </a:p>
          <a:p>
            <a:r>
              <a:rPr lang="en-GB" sz="2400" dirty="0">
                <a:hlinkClick r:id="rId3"/>
              </a:rPr>
              <a:t>admiration</a:t>
            </a:r>
            <a:r>
              <a:rPr lang="en-GB" sz="2400" dirty="0"/>
              <a:t> </a:t>
            </a:r>
          </a:p>
          <a:p>
            <a:r>
              <a:rPr lang="en-GB" sz="2400" dirty="0">
                <a:hlinkClick r:id="rId4"/>
              </a:rPr>
              <a:t>fascination</a:t>
            </a:r>
            <a:r>
              <a:rPr lang="en-GB" sz="2400" dirty="0"/>
              <a:t> </a:t>
            </a:r>
          </a:p>
          <a:p>
            <a:r>
              <a:rPr lang="en-GB" sz="2400" dirty="0">
                <a:hlinkClick r:id="rId5"/>
              </a:rPr>
              <a:t>surprise</a:t>
            </a:r>
            <a:r>
              <a:rPr lang="en-GB" sz="2400" dirty="0"/>
              <a:t> </a:t>
            </a:r>
          </a:p>
          <a:p>
            <a:r>
              <a:rPr lang="en-GB" sz="2400" dirty="0">
                <a:hlinkClick r:id="rId6"/>
              </a:rPr>
              <a:t>astonishment</a:t>
            </a:r>
            <a:r>
              <a:rPr lang="en-GB" sz="2400" dirty="0"/>
              <a:t> </a:t>
            </a:r>
          </a:p>
          <a:p>
            <a:r>
              <a:rPr lang="en-GB" sz="2400" dirty="0">
                <a:hlinkClick r:id="rId7"/>
              </a:rPr>
              <a:t>amazement</a:t>
            </a:r>
            <a:endParaRPr lang="en-GB" sz="2400" dirty="0"/>
          </a:p>
          <a:p>
            <a:endParaRPr lang="en-GB" sz="2400" dirty="0"/>
          </a:p>
        </p:txBody>
      </p:sp>
    </p:spTree>
    <p:extLst>
      <p:ext uri="{BB962C8B-B14F-4D97-AF65-F5344CB8AC3E}">
        <p14:creationId xmlns:p14="http://schemas.microsoft.com/office/powerpoint/2010/main" val="114430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6DD7-9152-4249-8892-F7B2B467FBB2}"/>
              </a:ext>
            </a:extLst>
          </p:cNvPr>
          <p:cNvSpPr>
            <a:spLocks noGrp="1"/>
          </p:cNvSpPr>
          <p:nvPr>
            <p:ph type="title"/>
          </p:nvPr>
        </p:nvSpPr>
        <p:spPr>
          <a:xfrm>
            <a:off x="482184" y="252851"/>
            <a:ext cx="10058400" cy="1371600"/>
          </a:xfrm>
          <a:noFill/>
          <a:ln>
            <a:noFill/>
          </a:ln>
        </p:spPr>
        <p:txBody>
          <a:bodyPr>
            <a:normAutofit/>
          </a:bodyPr>
          <a:lstStyle/>
          <a:p>
            <a:r>
              <a:rPr lang="en-GB" sz="4800" dirty="0">
                <a:solidFill>
                  <a:srgbClr val="0070C0"/>
                </a:solidFill>
                <a:latin typeface="Modern Love" panose="04090805081005020601" pitchFamily="82" charset="0"/>
              </a:rPr>
              <a:t>Plenary</a:t>
            </a:r>
          </a:p>
        </p:txBody>
      </p:sp>
      <p:sp>
        <p:nvSpPr>
          <p:cNvPr id="3" name="Content Placeholder 2">
            <a:extLst>
              <a:ext uri="{FF2B5EF4-FFF2-40B4-BE49-F238E27FC236}">
                <a16:creationId xmlns:a16="http://schemas.microsoft.com/office/drawing/2014/main" id="{D1CD6107-4C26-4AD6-8EC4-8A8B60A345A4}"/>
              </a:ext>
            </a:extLst>
          </p:cNvPr>
          <p:cNvSpPr>
            <a:spLocks noGrp="1"/>
          </p:cNvSpPr>
          <p:nvPr>
            <p:ph idx="1"/>
          </p:nvPr>
        </p:nvSpPr>
        <p:spPr>
          <a:xfrm>
            <a:off x="1066800" y="1319134"/>
            <a:ext cx="10058400" cy="4896272"/>
          </a:xfrm>
          <a:noFill/>
          <a:ln>
            <a:noFill/>
          </a:ln>
        </p:spPr>
        <p:txBody>
          <a:bodyPr>
            <a:normAutofit lnSpcReduction="10000"/>
          </a:bodyPr>
          <a:lstStyle/>
          <a:p>
            <a:pPr marL="0" indent="0">
              <a:buNone/>
            </a:pPr>
            <a:r>
              <a:rPr lang="en-US" sz="2400" u="sng" dirty="0">
                <a:solidFill>
                  <a:srgbClr val="FF0000"/>
                </a:solidFill>
              </a:rPr>
              <a:t>Choose the correct word:</a:t>
            </a:r>
          </a:p>
          <a:p>
            <a:pPr marL="0" indent="0">
              <a:buNone/>
            </a:pPr>
            <a:endParaRPr lang="en-US" sz="2400" u="sng" dirty="0">
              <a:solidFill>
                <a:srgbClr val="FF0000"/>
              </a:solidFill>
            </a:endParaRPr>
          </a:p>
          <a:p>
            <a:pPr marL="0" indent="0">
              <a:buNone/>
            </a:pPr>
            <a:r>
              <a:rPr lang="en-US" sz="2400" dirty="0">
                <a:solidFill>
                  <a:srgbClr val="00B0F0"/>
                </a:solidFill>
              </a:rPr>
              <a:t>           “This </a:t>
            </a:r>
            <a:r>
              <a:rPr lang="en-US" sz="2400" dirty="0" err="1">
                <a:solidFill>
                  <a:srgbClr val="00B0F0"/>
                </a:solidFill>
              </a:rPr>
              <a:t>behaviour</a:t>
            </a:r>
            <a:r>
              <a:rPr lang="en-US" sz="2400" dirty="0">
                <a:solidFill>
                  <a:srgbClr val="00B0F0"/>
                </a:solidFill>
              </a:rPr>
              <a:t> caused the </a:t>
            </a:r>
            <a:r>
              <a:rPr lang="en-US" sz="2400" b="1" dirty="0">
                <a:solidFill>
                  <a:srgbClr val="00B0F0"/>
                </a:solidFill>
              </a:rPr>
              <a:t>greatest</a:t>
            </a:r>
            <a:r>
              <a:rPr lang="en-US" sz="2400" dirty="0">
                <a:solidFill>
                  <a:srgbClr val="00B0F0"/>
                </a:solidFill>
              </a:rPr>
              <a:t> horror in the town.” </a:t>
            </a:r>
          </a:p>
          <a:p>
            <a:r>
              <a:rPr lang="en-US" sz="2400" dirty="0"/>
              <a:t>The use of a __________ depicts the severe contrast between the Father’s ruling and </a:t>
            </a:r>
            <a:r>
              <a:rPr lang="en-US" sz="2400" dirty="0" err="1"/>
              <a:t>Schahriar’s</a:t>
            </a:r>
            <a:r>
              <a:rPr lang="en-US" sz="2400" dirty="0"/>
              <a:t>.</a:t>
            </a:r>
          </a:p>
          <a:p>
            <a:pPr algn="ctr">
              <a:buNone/>
            </a:pPr>
            <a:r>
              <a:rPr lang="en-US" sz="2400" dirty="0"/>
              <a:t>   </a:t>
            </a:r>
            <a:r>
              <a:rPr lang="en-US" sz="2400" b="1" dirty="0"/>
              <a:t>Superlative  -  Personification  -  Simile</a:t>
            </a:r>
          </a:p>
          <a:p>
            <a:pPr algn="ctr">
              <a:buNone/>
            </a:pPr>
            <a:endParaRPr lang="en-US" sz="2400" b="1" dirty="0"/>
          </a:p>
          <a:p>
            <a:pPr marL="0" indent="0">
              <a:buNone/>
            </a:pPr>
            <a:r>
              <a:rPr lang="en-US" sz="2400" dirty="0">
                <a:solidFill>
                  <a:srgbClr val="00B0F0"/>
                </a:solidFill>
              </a:rPr>
              <a:t>         “In the chronicles of the ancient dynasty of </a:t>
            </a:r>
            <a:r>
              <a:rPr lang="en-US" sz="2400" dirty="0" err="1">
                <a:solidFill>
                  <a:srgbClr val="00B0F0"/>
                </a:solidFill>
              </a:rPr>
              <a:t>Sassindae</a:t>
            </a:r>
            <a:r>
              <a:rPr lang="en-US" sz="2400" dirty="0">
                <a:solidFill>
                  <a:srgbClr val="00B0F0"/>
                </a:solidFill>
              </a:rPr>
              <a:t>, who reigned for about four hundred years, from Persia to the borders of China….”</a:t>
            </a:r>
          </a:p>
          <a:p>
            <a:r>
              <a:rPr lang="en-US" sz="2400" dirty="0"/>
              <a:t>This ______ sentence gives the extract a fairytale, narrative tone.</a:t>
            </a:r>
          </a:p>
          <a:p>
            <a:pPr algn="ctr">
              <a:buNone/>
            </a:pPr>
            <a:r>
              <a:rPr lang="en-US" sz="2400" dirty="0"/>
              <a:t>                    </a:t>
            </a:r>
            <a:r>
              <a:rPr lang="en-US" sz="2400" b="1" dirty="0"/>
              <a:t>Short                 Long</a:t>
            </a:r>
          </a:p>
        </p:txBody>
      </p:sp>
    </p:spTree>
    <p:extLst>
      <p:ext uri="{BB962C8B-B14F-4D97-AF65-F5344CB8AC3E}">
        <p14:creationId xmlns:p14="http://schemas.microsoft.com/office/powerpoint/2010/main" val="1920415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C2D1-E0C2-4785-A8BC-B1995CF2081B}"/>
              </a:ext>
            </a:extLst>
          </p:cNvPr>
          <p:cNvSpPr>
            <a:spLocks noGrp="1"/>
          </p:cNvSpPr>
          <p:nvPr>
            <p:ph type="title"/>
          </p:nvPr>
        </p:nvSpPr>
        <p:spPr>
          <a:xfrm>
            <a:off x="1066800" y="2888397"/>
            <a:ext cx="10058400" cy="1371600"/>
          </a:xfrm>
        </p:spPr>
        <p:txBody>
          <a:bodyPr/>
          <a:lstStyle/>
          <a:p>
            <a:pPr algn="ctr"/>
            <a:r>
              <a:rPr lang="en-GB" u="sng" dirty="0">
                <a:latin typeface="Modern Love" panose="04090805081005020601" pitchFamily="82" charset="0"/>
              </a:rPr>
              <a:t>Catch up Library Lesson:</a:t>
            </a:r>
            <a:br>
              <a:rPr lang="en-GB" u="sng" dirty="0">
                <a:latin typeface="Modern Love" panose="04090805081005020601" pitchFamily="82" charset="0"/>
              </a:rPr>
            </a:br>
            <a:r>
              <a:rPr lang="en-GB" u="sng" dirty="0">
                <a:latin typeface="Modern Love" panose="04090805081005020601" pitchFamily="82" charset="0"/>
              </a:rPr>
              <a:t>Spellings and Read Theory</a:t>
            </a:r>
          </a:p>
        </p:txBody>
      </p:sp>
      <p:sp>
        <p:nvSpPr>
          <p:cNvPr id="4" name="TextBox 3">
            <a:extLst>
              <a:ext uri="{FF2B5EF4-FFF2-40B4-BE49-F238E27FC236}">
                <a16:creationId xmlns:a16="http://schemas.microsoft.com/office/drawing/2014/main" id="{B101659C-4574-4018-9935-6C69E676AF75}"/>
              </a:ext>
            </a:extLst>
          </p:cNvPr>
          <p:cNvSpPr txBox="1"/>
          <p:nvPr/>
        </p:nvSpPr>
        <p:spPr>
          <a:xfrm>
            <a:off x="1263748" y="1674674"/>
            <a:ext cx="10058399" cy="923330"/>
          </a:xfrm>
          <a:prstGeom prst="rect">
            <a:avLst/>
          </a:prstGeom>
          <a:noFill/>
        </p:spPr>
        <p:txBody>
          <a:bodyPr wrap="square" rtlCol="0">
            <a:spAutoFit/>
          </a:bodyPr>
          <a:lstStyle/>
          <a:p>
            <a:pPr algn="ctr"/>
            <a:r>
              <a:rPr lang="en-GB" sz="5400" u="sng" dirty="0">
                <a:solidFill>
                  <a:srgbClr val="00B050"/>
                </a:solidFill>
                <a:latin typeface="Modern Love" panose="04090805081005020601" pitchFamily="82" charset="0"/>
              </a:rPr>
              <a:t>Lesson 3 – Thursday 4</a:t>
            </a:r>
            <a:r>
              <a:rPr lang="en-GB" sz="5400" u="sng" baseline="30000" dirty="0">
                <a:solidFill>
                  <a:srgbClr val="00B050"/>
                </a:solidFill>
                <a:latin typeface="Modern Love" panose="04090805081005020601" pitchFamily="82" charset="0"/>
              </a:rPr>
              <a:t>th</a:t>
            </a:r>
            <a:r>
              <a:rPr lang="en-GB" sz="5400" u="sng" dirty="0">
                <a:solidFill>
                  <a:srgbClr val="00B050"/>
                </a:solidFill>
                <a:latin typeface="Modern Love" panose="04090805081005020601" pitchFamily="82" charset="0"/>
              </a:rPr>
              <a:t> June</a:t>
            </a:r>
          </a:p>
        </p:txBody>
      </p:sp>
    </p:spTree>
    <p:extLst>
      <p:ext uri="{BB962C8B-B14F-4D97-AF65-F5344CB8AC3E}">
        <p14:creationId xmlns:p14="http://schemas.microsoft.com/office/powerpoint/2010/main" val="4194406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D11D-024A-451F-A7B2-5CBFD905C151}"/>
              </a:ext>
            </a:extLst>
          </p:cNvPr>
          <p:cNvSpPr>
            <a:spLocks noGrp="1"/>
          </p:cNvSpPr>
          <p:nvPr>
            <p:ph type="title"/>
          </p:nvPr>
        </p:nvSpPr>
        <p:spPr>
          <a:xfrm>
            <a:off x="4829331" y="357781"/>
            <a:ext cx="10058400" cy="1371600"/>
          </a:xfrm>
        </p:spPr>
        <p:txBody>
          <a:bodyPr>
            <a:normAutofit/>
          </a:bodyPr>
          <a:lstStyle/>
          <a:p>
            <a:r>
              <a:rPr lang="en-GB" sz="4400" b="1" dirty="0">
                <a:solidFill>
                  <a:srgbClr val="00B050"/>
                </a:solidFill>
                <a:latin typeface="Modern Love" panose="04090805081005020601" pitchFamily="82" charset="0"/>
              </a:rPr>
              <a:t>TASKS:</a:t>
            </a:r>
          </a:p>
        </p:txBody>
      </p:sp>
      <p:sp>
        <p:nvSpPr>
          <p:cNvPr id="3" name="Content Placeholder 2">
            <a:extLst>
              <a:ext uri="{FF2B5EF4-FFF2-40B4-BE49-F238E27FC236}">
                <a16:creationId xmlns:a16="http://schemas.microsoft.com/office/drawing/2014/main" id="{D779078C-4B0D-4C7F-9C9B-2D12DE4E26CB}"/>
              </a:ext>
            </a:extLst>
          </p:cNvPr>
          <p:cNvSpPr>
            <a:spLocks noGrp="1"/>
          </p:cNvSpPr>
          <p:nvPr>
            <p:ph idx="1"/>
          </p:nvPr>
        </p:nvSpPr>
        <p:spPr>
          <a:xfrm>
            <a:off x="542143" y="1499015"/>
            <a:ext cx="11225135" cy="4631961"/>
          </a:xfrm>
        </p:spPr>
        <p:txBody>
          <a:bodyPr>
            <a:normAutofit lnSpcReduction="10000"/>
          </a:bodyPr>
          <a:lstStyle/>
          <a:p>
            <a:r>
              <a:rPr lang="en-GB" sz="2800" dirty="0">
                <a:solidFill>
                  <a:srgbClr val="0070C0"/>
                </a:solidFill>
                <a:latin typeface="Modern Love" panose="04090805081005020601" pitchFamily="82" charset="0"/>
              </a:rPr>
              <a:t>TASK ONE: </a:t>
            </a:r>
          </a:p>
          <a:p>
            <a:pPr marL="0" indent="0">
              <a:buNone/>
            </a:pPr>
            <a:r>
              <a:rPr lang="en-GB" sz="2800" dirty="0"/>
              <a:t>Spend 15 minutes catching up from work this week (ensure your Notebook is up to date and organised) </a:t>
            </a:r>
          </a:p>
          <a:p>
            <a:pPr marL="0" indent="0">
              <a:buNone/>
            </a:pPr>
            <a:endParaRPr lang="en-GB" sz="2800" dirty="0"/>
          </a:p>
          <a:p>
            <a:r>
              <a:rPr lang="en-GB" sz="2800" dirty="0">
                <a:solidFill>
                  <a:srgbClr val="0070C0"/>
                </a:solidFill>
                <a:latin typeface="Modern Love" panose="04090805081005020601" pitchFamily="82" charset="0"/>
              </a:rPr>
              <a:t>TASK TWO: </a:t>
            </a:r>
          </a:p>
          <a:p>
            <a:pPr marL="0" indent="0">
              <a:buNone/>
            </a:pPr>
            <a:r>
              <a:rPr lang="en-GB" sz="2800" dirty="0"/>
              <a:t>Complete the Spelling Test on Show My Homework </a:t>
            </a:r>
          </a:p>
          <a:p>
            <a:pPr marL="0" indent="0">
              <a:buNone/>
            </a:pPr>
            <a:endParaRPr lang="en-GB" sz="2800" dirty="0"/>
          </a:p>
          <a:p>
            <a:r>
              <a:rPr lang="en-GB" sz="2800" dirty="0">
                <a:solidFill>
                  <a:srgbClr val="0070C0"/>
                </a:solidFill>
                <a:latin typeface="Modern Love" panose="04090805081005020601" pitchFamily="82" charset="0"/>
              </a:rPr>
              <a:t>TASK THREE: </a:t>
            </a:r>
          </a:p>
          <a:p>
            <a:pPr marL="0" indent="0">
              <a:buNone/>
            </a:pPr>
            <a:r>
              <a:rPr lang="en-GB" sz="2800" dirty="0"/>
              <a:t>Log onto Read Theory – this will be tracked</a:t>
            </a:r>
          </a:p>
          <a:p>
            <a:endParaRPr lang="en-GB" sz="2800" dirty="0"/>
          </a:p>
        </p:txBody>
      </p:sp>
    </p:spTree>
    <p:extLst>
      <p:ext uri="{BB962C8B-B14F-4D97-AF65-F5344CB8AC3E}">
        <p14:creationId xmlns:p14="http://schemas.microsoft.com/office/powerpoint/2010/main" val="3953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C2D1-E0C2-4785-A8BC-B1995CF2081B}"/>
              </a:ext>
            </a:extLst>
          </p:cNvPr>
          <p:cNvSpPr>
            <a:spLocks noGrp="1"/>
          </p:cNvSpPr>
          <p:nvPr>
            <p:ph type="title"/>
          </p:nvPr>
        </p:nvSpPr>
        <p:spPr>
          <a:xfrm>
            <a:off x="1066800" y="2888397"/>
            <a:ext cx="10058400" cy="1371600"/>
          </a:xfrm>
        </p:spPr>
        <p:txBody>
          <a:bodyPr/>
          <a:lstStyle/>
          <a:p>
            <a:pPr algn="ctr"/>
            <a:r>
              <a:rPr lang="en-GB" u="sng" dirty="0">
                <a:latin typeface="Modern Love" panose="04090805081005020601" pitchFamily="82" charset="0"/>
              </a:rPr>
              <a:t>Introduction  –  ‘King Shahryar and his brother’ </a:t>
            </a:r>
          </a:p>
        </p:txBody>
      </p:sp>
      <p:sp>
        <p:nvSpPr>
          <p:cNvPr id="4" name="TextBox 3">
            <a:extLst>
              <a:ext uri="{FF2B5EF4-FFF2-40B4-BE49-F238E27FC236}">
                <a16:creationId xmlns:a16="http://schemas.microsoft.com/office/drawing/2014/main" id="{B101659C-4574-4018-9935-6C69E676AF75}"/>
              </a:ext>
            </a:extLst>
          </p:cNvPr>
          <p:cNvSpPr txBox="1"/>
          <p:nvPr/>
        </p:nvSpPr>
        <p:spPr>
          <a:xfrm>
            <a:off x="1263748" y="1674674"/>
            <a:ext cx="10058399" cy="923330"/>
          </a:xfrm>
          <a:prstGeom prst="rect">
            <a:avLst/>
          </a:prstGeom>
          <a:noFill/>
        </p:spPr>
        <p:txBody>
          <a:bodyPr wrap="square" rtlCol="0">
            <a:spAutoFit/>
          </a:bodyPr>
          <a:lstStyle/>
          <a:p>
            <a:pPr algn="ctr"/>
            <a:r>
              <a:rPr lang="en-GB" sz="5400" u="sng" dirty="0">
                <a:solidFill>
                  <a:srgbClr val="00B050"/>
                </a:solidFill>
                <a:latin typeface="Modern Love" panose="04090805081005020601" pitchFamily="82" charset="0"/>
              </a:rPr>
              <a:t>Lesson 1 – Monday 01</a:t>
            </a:r>
            <a:r>
              <a:rPr lang="en-GB" sz="5400" u="sng" baseline="30000" dirty="0">
                <a:solidFill>
                  <a:srgbClr val="00B050"/>
                </a:solidFill>
                <a:latin typeface="Modern Love" panose="04090805081005020601" pitchFamily="82" charset="0"/>
              </a:rPr>
              <a:t>st</a:t>
            </a:r>
            <a:r>
              <a:rPr lang="en-GB" sz="5400" u="sng" dirty="0">
                <a:solidFill>
                  <a:srgbClr val="00B050"/>
                </a:solidFill>
                <a:latin typeface="Modern Love" panose="04090805081005020601" pitchFamily="82" charset="0"/>
              </a:rPr>
              <a:t> June</a:t>
            </a:r>
          </a:p>
        </p:txBody>
      </p:sp>
      <p:sp>
        <p:nvSpPr>
          <p:cNvPr id="5" name="Rectangle 4">
            <a:extLst>
              <a:ext uri="{FF2B5EF4-FFF2-40B4-BE49-F238E27FC236}">
                <a16:creationId xmlns:a16="http://schemas.microsoft.com/office/drawing/2014/main" id="{3572E2FA-511E-4A76-9754-9D4FB19CCA71}"/>
              </a:ext>
            </a:extLst>
          </p:cNvPr>
          <p:cNvSpPr/>
          <p:nvPr/>
        </p:nvSpPr>
        <p:spPr>
          <a:xfrm>
            <a:off x="2521434" y="4698380"/>
            <a:ext cx="7543027" cy="954107"/>
          </a:xfrm>
          <a:prstGeom prst="rect">
            <a:avLst/>
          </a:prstGeom>
        </p:spPr>
        <p:txBody>
          <a:bodyPr wrap="none">
            <a:spAutoFit/>
          </a:bodyPr>
          <a:lstStyle/>
          <a:p>
            <a:pPr algn="ctr"/>
            <a:r>
              <a:rPr lang="en-GB" sz="2800" dirty="0">
                <a:hlinkClick r:id="rId2"/>
              </a:rPr>
              <a:t>https://www.youtube.com/watch?v=lwM2pfh2Ow8</a:t>
            </a:r>
            <a:endParaRPr lang="en-GB" sz="2800" dirty="0"/>
          </a:p>
          <a:p>
            <a:pPr algn="ctr"/>
            <a:r>
              <a:rPr lang="en-GB" sz="2800" dirty="0"/>
              <a:t>Video link to the animated story ^</a:t>
            </a:r>
          </a:p>
        </p:txBody>
      </p:sp>
    </p:spTree>
    <p:extLst>
      <p:ext uri="{BB962C8B-B14F-4D97-AF65-F5344CB8AC3E}">
        <p14:creationId xmlns:p14="http://schemas.microsoft.com/office/powerpoint/2010/main" val="418528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3237CDEF-DB04-4E0C-9AEE-37AA0CE6E60F}"/>
              </a:ext>
            </a:extLst>
          </p:cNvPr>
          <p:cNvSpPr>
            <a:spLocks noGrp="1"/>
          </p:cNvSpPr>
          <p:nvPr>
            <p:ph type="title"/>
          </p:nvPr>
        </p:nvSpPr>
        <p:spPr>
          <a:xfrm>
            <a:off x="259080" y="248823"/>
            <a:ext cx="9792208" cy="1527078"/>
          </a:xfrm>
        </p:spPr>
        <p:txBody>
          <a:bodyPr>
            <a:normAutofit/>
          </a:bodyPr>
          <a:lstStyle/>
          <a:p>
            <a:r>
              <a:rPr lang="en-GB" sz="5400" u="sng" dirty="0">
                <a:solidFill>
                  <a:srgbClr val="0070C0"/>
                </a:solidFill>
                <a:latin typeface="Modern Love" panose="04090805081005020601" pitchFamily="82" charset="0"/>
              </a:rPr>
              <a:t>Tasks</a:t>
            </a:r>
          </a:p>
        </p:txBody>
      </p:sp>
      <p:sp>
        <p:nvSpPr>
          <p:cNvPr id="3" name="Content Placeholder 2">
            <a:extLst>
              <a:ext uri="{FF2B5EF4-FFF2-40B4-BE49-F238E27FC236}">
                <a16:creationId xmlns:a16="http://schemas.microsoft.com/office/drawing/2014/main" id="{FCEE6EF8-24BF-47D7-9FA5-2B57C2D8DB35}"/>
              </a:ext>
            </a:extLst>
          </p:cNvPr>
          <p:cNvSpPr>
            <a:spLocks noGrp="1"/>
          </p:cNvSpPr>
          <p:nvPr>
            <p:ph idx="1"/>
          </p:nvPr>
        </p:nvSpPr>
        <p:spPr>
          <a:xfrm>
            <a:off x="364461" y="1510302"/>
            <a:ext cx="9349166" cy="4710616"/>
          </a:xfrm>
        </p:spPr>
        <p:txBody>
          <a:bodyPr>
            <a:normAutofit fontScale="92500"/>
          </a:bodyPr>
          <a:lstStyle/>
          <a:p>
            <a:r>
              <a:rPr lang="en-GB" sz="3200" dirty="0">
                <a:latin typeface="Modern Love" panose="04090805081005020601" pitchFamily="82" charset="0"/>
              </a:rPr>
              <a:t>Task one: </a:t>
            </a:r>
            <a:r>
              <a:rPr lang="en-GB" sz="3200" dirty="0">
                <a:latin typeface="+mj-lt"/>
              </a:rPr>
              <a:t>Read the following slide </a:t>
            </a:r>
            <a:r>
              <a:rPr lang="en-GB" sz="3200" dirty="0">
                <a:solidFill>
                  <a:srgbClr val="FF0000"/>
                </a:solidFill>
                <a:latin typeface="+mj-lt"/>
              </a:rPr>
              <a:t>(no.4) </a:t>
            </a:r>
            <a:r>
              <a:rPr lang="en-GB" sz="3200" dirty="0">
                <a:latin typeface="+mj-lt"/>
              </a:rPr>
              <a:t>to understand the context behind the story </a:t>
            </a:r>
          </a:p>
          <a:p>
            <a:endParaRPr lang="en-GB" sz="3200" dirty="0">
              <a:latin typeface="+mj-lt"/>
            </a:endParaRPr>
          </a:p>
          <a:p>
            <a:r>
              <a:rPr lang="en-GB" sz="3200" dirty="0">
                <a:latin typeface="Modern Love" panose="04090805081005020601" pitchFamily="82" charset="0"/>
              </a:rPr>
              <a:t>Task two: </a:t>
            </a:r>
            <a:r>
              <a:rPr lang="en-GB" sz="3200" dirty="0">
                <a:latin typeface="+mj-lt"/>
              </a:rPr>
              <a:t>Read the story </a:t>
            </a:r>
            <a:r>
              <a:rPr lang="en-GB" sz="3200" i="1" u="sng" dirty="0">
                <a:latin typeface="+mj-lt"/>
              </a:rPr>
              <a:t>‘King </a:t>
            </a:r>
            <a:r>
              <a:rPr lang="en-GB" sz="3200" i="1" u="sng" dirty="0" err="1">
                <a:latin typeface="+mj-lt"/>
              </a:rPr>
              <a:t>Schahriar</a:t>
            </a:r>
            <a:r>
              <a:rPr lang="en-GB" sz="3200" i="1" u="sng" dirty="0">
                <a:latin typeface="+mj-lt"/>
              </a:rPr>
              <a:t> and his brother (From The Arabian Nights)</a:t>
            </a:r>
            <a:r>
              <a:rPr lang="en-GB" sz="3200" i="1" dirty="0">
                <a:latin typeface="+mj-lt"/>
              </a:rPr>
              <a:t>’, </a:t>
            </a:r>
            <a:r>
              <a:rPr lang="en-GB" sz="3200" dirty="0">
                <a:latin typeface="+mj-lt"/>
              </a:rPr>
              <a:t>completing the tasks on slides </a:t>
            </a:r>
            <a:r>
              <a:rPr lang="en-GB" sz="3200" dirty="0">
                <a:solidFill>
                  <a:srgbClr val="FF0000"/>
                </a:solidFill>
                <a:latin typeface="+mj-lt"/>
              </a:rPr>
              <a:t>5 and 6 </a:t>
            </a:r>
            <a:r>
              <a:rPr lang="en-GB" sz="3200" dirty="0">
                <a:latin typeface="+mj-lt"/>
              </a:rPr>
              <a:t>as you go along.</a:t>
            </a:r>
          </a:p>
          <a:p>
            <a:endParaRPr lang="en-GB" sz="3200" dirty="0">
              <a:latin typeface="+mj-lt"/>
            </a:endParaRPr>
          </a:p>
          <a:p>
            <a:r>
              <a:rPr lang="en-GB" sz="3200" dirty="0">
                <a:latin typeface="Modern Love" panose="04090805081005020601" pitchFamily="82" charset="0"/>
              </a:rPr>
              <a:t>Task three: </a:t>
            </a:r>
            <a:r>
              <a:rPr lang="en-GB" sz="3200" dirty="0">
                <a:solidFill>
                  <a:srgbClr val="FF0000"/>
                </a:solidFill>
                <a:latin typeface="Modern Love" panose="04090805081005020601" pitchFamily="82" charset="0"/>
              </a:rPr>
              <a:t>Extension</a:t>
            </a:r>
            <a:r>
              <a:rPr lang="en-GB" sz="3200" dirty="0">
                <a:latin typeface="Modern Love" panose="04090805081005020601" pitchFamily="82" charset="0"/>
              </a:rPr>
              <a:t>-</a:t>
            </a:r>
            <a:r>
              <a:rPr lang="en-GB" sz="3200" dirty="0">
                <a:latin typeface="+mj-lt"/>
              </a:rPr>
              <a:t>Summarise the story on slide 7</a:t>
            </a:r>
          </a:p>
          <a:p>
            <a:endParaRPr lang="en-GB" sz="3200" dirty="0">
              <a:latin typeface="+mj-lt"/>
            </a:endParaRPr>
          </a:p>
          <a:p>
            <a:endParaRPr lang="en-GB" sz="3200" dirty="0">
              <a:latin typeface="+mj-lt"/>
            </a:endParaRPr>
          </a:p>
        </p:txBody>
      </p:sp>
      <p:pic>
        <p:nvPicPr>
          <p:cNvPr id="6" name="Picture 2" descr="Image result for read symbol">
            <a:extLst>
              <a:ext uri="{FF2B5EF4-FFF2-40B4-BE49-F238E27FC236}">
                <a16:creationId xmlns:a16="http://schemas.microsoft.com/office/drawing/2014/main" id="{D146C528-6795-4C1D-8A74-7F75C7957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022" y="1402491"/>
            <a:ext cx="120015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write symbol">
            <a:extLst>
              <a:ext uri="{FF2B5EF4-FFF2-40B4-BE49-F238E27FC236}">
                <a16:creationId xmlns:a16="http://schemas.microsoft.com/office/drawing/2014/main" id="{2EE12434-B7D1-4C1F-A3EA-EB53D6EB8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3939" y="4933364"/>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58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ake, table, book&#10;&#10;Description generated with high confidence">
            <a:hlinkClick r:id="rId2"/>
            <a:extLst>
              <a:ext uri="{FF2B5EF4-FFF2-40B4-BE49-F238E27FC236}">
                <a16:creationId xmlns:a16="http://schemas.microsoft.com/office/drawing/2014/main" id="{3D9FD57E-590C-4203-9CC0-25DE74CD3D71}"/>
              </a:ext>
            </a:extLst>
          </p:cNvPr>
          <p:cNvPicPr>
            <a:picLocks noChangeAspect="1"/>
          </p:cNvPicPr>
          <p:nvPr/>
        </p:nvPicPr>
        <p:blipFill>
          <a:blip r:embed="rId3"/>
          <a:stretch>
            <a:fillRect/>
          </a:stretch>
        </p:blipFill>
        <p:spPr>
          <a:xfrm>
            <a:off x="11024580" y="0"/>
            <a:ext cx="1167420" cy="1831726"/>
          </a:xfrm>
          <a:prstGeom prst="rect">
            <a:avLst/>
          </a:prstGeom>
        </p:spPr>
      </p:pic>
      <p:sp>
        <p:nvSpPr>
          <p:cNvPr id="6" name="Content Placeholder 5">
            <a:extLst>
              <a:ext uri="{FF2B5EF4-FFF2-40B4-BE49-F238E27FC236}">
                <a16:creationId xmlns:a16="http://schemas.microsoft.com/office/drawing/2014/main" id="{127EB9CA-B78B-43BC-A3CB-CF986016B542}"/>
              </a:ext>
            </a:extLst>
          </p:cNvPr>
          <p:cNvSpPr>
            <a:spLocks noGrp="1"/>
          </p:cNvSpPr>
          <p:nvPr>
            <p:ph idx="1"/>
          </p:nvPr>
        </p:nvSpPr>
        <p:spPr>
          <a:xfrm>
            <a:off x="404735" y="1155065"/>
            <a:ext cx="11266358" cy="5112793"/>
          </a:xfrm>
        </p:spPr>
        <p:txBody>
          <a:bodyPr>
            <a:normAutofit lnSpcReduction="10000"/>
          </a:bodyPr>
          <a:lstStyle/>
          <a:p>
            <a:pPr marL="0" indent="0">
              <a:spcBef>
                <a:spcPts val="0"/>
              </a:spcBef>
              <a:buNone/>
            </a:pPr>
            <a:r>
              <a:rPr lang="en-GB" dirty="0"/>
              <a:t>They come from a long ‘oral tradition’ of folktales passed down through/over time.</a:t>
            </a:r>
          </a:p>
          <a:p>
            <a:pPr marL="0" indent="0">
              <a:spcBef>
                <a:spcPts val="0"/>
              </a:spcBef>
              <a:buNone/>
            </a:pPr>
            <a:endParaRPr lang="en-GB" sz="1050" dirty="0"/>
          </a:p>
          <a:p>
            <a:pPr marL="0" indent="0">
              <a:spcBef>
                <a:spcPts val="0"/>
              </a:spcBef>
              <a:buNone/>
            </a:pPr>
            <a:r>
              <a:rPr lang="en-GB" dirty="0"/>
              <a:t>King </a:t>
            </a:r>
            <a:r>
              <a:rPr lang="en-GB" dirty="0" err="1"/>
              <a:t>Schahriar</a:t>
            </a:r>
            <a:r>
              <a:rPr lang="en-GB" dirty="0"/>
              <a:t> is the first story of the collection known as ‘Arabian nights’ or ‘One thousand and one nights’</a:t>
            </a:r>
            <a:r>
              <a:rPr lang="en-US" dirty="0"/>
              <a:t> a collection of Middle Eastern and South Asian stories and folk tales. These were compiled, in Arabic, during the Islamic Golden Age or the Medieval age (around 1066 – 1500).</a:t>
            </a:r>
          </a:p>
          <a:p>
            <a:pPr marL="0" indent="0">
              <a:spcBef>
                <a:spcPts val="0"/>
              </a:spcBef>
              <a:buNone/>
            </a:pPr>
            <a:endParaRPr lang="en-US" sz="1100" dirty="0"/>
          </a:p>
          <a:p>
            <a:pPr marL="0" indent="0">
              <a:spcBef>
                <a:spcPts val="0"/>
              </a:spcBef>
              <a:buNone/>
            </a:pPr>
            <a:r>
              <a:rPr lang="en-GB" dirty="0"/>
              <a:t>The stories contained have no known author and were written by a collection of </a:t>
            </a:r>
          </a:p>
          <a:p>
            <a:pPr marL="0" indent="0">
              <a:spcBef>
                <a:spcPts val="0"/>
              </a:spcBef>
              <a:buNone/>
            </a:pPr>
            <a:r>
              <a:rPr lang="en-GB" dirty="0"/>
              <a:t>medieval scholars – you may even recognise some of them from famous Disney films</a:t>
            </a:r>
          </a:p>
          <a:p>
            <a:pPr marL="0" indent="0">
              <a:spcBef>
                <a:spcPts val="0"/>
              </a:spcBef>
              <a:buNone/>
            </a:pPr>
            <a:r>
              <a:rPr lang="en-GB" dirty="0"/>
              <a:t> </a:t>
            </a:r>
            <a:r>
              <a:rPr lang="en-GB" i="1" dirty="0"/>
              <a:t>(though they are NOT child friendly and much more gory in reality)</a:t>
            </a:r>
          </a:p>
          <a:p>
            <a:pPr marL="0" indent="0">
              <a:spcBef>
                <a:spcPts val="0"/>
              </a:spcBef>
              <a:buNone/>
            </a:pPr>
            <a:endParaRPr lang="en-GB" i="1" dirty="0"/>
          </a:p>
          <a:p>
            <a:pPr marL="0" indent="0">
              <a:spcBef>
                <a:spcPts val="0"/>
              </a:spcBef>
              <a:buNone/>
            </a:pPr>
            <a:r>
              <a:rPr lang="en-US" dirty="0"/>
              <a:t>The Arabian Nights was originally written in Arabic over a thousand years ago. King </a:t>
            </a:r>
          </a:p>
          <a:p>
            <a:pPr marL="0" indent="0">
              <a:spcBef>
                <a:spcPts val="0"/>
              </a:spcBef>
              <a:buNone/>
            </a:pPr>
            <a:r>
              <a:rPr lang="en-US" dirty="0" err="1"/>
              <a:t>Schahriar</a:t>
            </a:r>
            <a:r>
              <a:rPr lang="en-US" dirty="0"/>
              <a:t> and his brother is the initial frame story that sets the stage for the rest.</a:t>
            </a:r>
          </a:p>
          <a:p>
            <a:pPr marL="0" indent="0">
              <a:spcBef>
                <a:spcPts val="0"/>
              </a:spcBef>
              <a:buNone/>
            </a:pPr>
            <a:r>
              <a:rPr lang="en-US" dirty="0"/>
              <a:t> </a:t>
            </a:r>
          </a:p>
          <a:p>
            <a:pPr marL="0" indent="0" algn="ctr">
              <a:spcBef>
                <a:spcPts val="0"/>
              </a:spcBef>
              <a:buNone/>
            </a:pPr>
            <a:r>
              <a:rPr lang="en-GB" sz="1900" b="1" dirty="0"/>
              <a:t>The stories in The Arabian Nights deal with many questions about </a:t>
            </a:r>
          </a:p>
          <a:p>
            <a:pPr marL="0" indent="0" algn="ctr">
              <a:spcBef>
                <a:spcPts val="0"/>
              </a:spcBef>
              <a:buNone/>
            </a:pPr>
            <a:r>
              <a:rPr lang="en-GB" sz="1900" b="1" dirty="0"/>
              <a:t>human life and experience. They address universal concerns such as</a:t>
            </a:r>
          </a:p>
          <a:p>
            <a:pPr marL="0" indent="0" algn="ctr">
              <a:spcBef>
                <a:spcPts val="0"/>
              </a:spcBef>
              <a:buNone/>
            </a:pPr>
            <a:r>
              <a:rPr lang="en-GB" sz="1900" b="1" dirty="0"/>
              <a:t> love, death, happiness and fate in a manner that transcends cultural boundaries. They also cover spiritual matters, exploring questions about how to live in a world that contains both good and evil, with these opposites represented by various characters, such as King </a:t>
            </a:r>
            <a:r>
              <a:rPr lang="en-GB" sz="1900" b="1" dirty="0" err="1"/>
              <a:t>Schahriar</a:t>
            </a:r>
            <a:r>
              <a:rPr lang="en-GB" sz="1900" b="1" dirty="0"/>
              <a:t> and his Brother. </a:t>
            </a:r>
          </a:p>
          <a:p>
            <a:endParaRPr lang="en-GB" dirty="0"/>
          </a:p>
        </p:txBody>
      </p:sp>
      <p:sp>
        <p:nvSpPr>
          <p:cNvPr id="7" name="Rectangle 6">
            <a:extLst>
              <a:ext uri="{FF2B5EF4-FFF2-40B4-BE49-F238E27FC236}">
                <a16:creationId xmlns:a16="http://schemas.microsoft.com/office/drawing/2014/main" id="{F20A8422-A914-4C3F-826E-35A91F2BC2CB}"/>
              </a:ext>
            </a:extLst>
          </p:cNvPr>
          <p:cNvSpPr/>
          <p:nvPr/>
        </p:nvSpPr>
        <p:spPr>
          <a:xfrm>
            <a:off x="4651257" y="455231"/>
            <a:ext cx="2264210" cy="830997"/>
          </a:xfrm>
          <a:prstGeom prst="rect">
            <a:avLst/>
          </a:prstGeom>
        </p:spPr>
        <p:txBody>
          <a:bodyPr wrap="none">
            <a:spAutoFit/>
          </a:bodyPr>
          <a:lstStyle/>
          <a:p>
            <a:r>
              <a:rPr lang="en-GB" sz="4800" u="sng" dirty="0">
                <a:solidFill>
                  <a:srgbClr val="0070C0"/>
                </a:solidFill>
                <a:latin typeface="Modern Love" panose="04090805081005020601" pitchFamily="82" charset="0"/>
              </a:rPr>
              <a:t>Context</a:t>
            </a:r>
          </a:p>
        </p:txBody>
      </p:sp>
      <p:sp>
        <p:nvSpPr>
          <p:cNvPr id="8" name="TextBox 7">
            <a:extLst>
              <a:ext uri="{FF2B5EF4-FFF2-40B4-BE49-F238E27FC236}">
                <a16:creationId xmlns:a16="http://schemas.microsoft.com/office/drawing/2014/main" id="{ACB24D04-F0C6-4950-8D07-6A012D10AE3B}"/>
              </a:ext>
            </a:extLst>
          </p:cNvPr>
          <p:cNvSpPr txBox="1"/>
          <p:nvPr/>
        </p:nvSpPr>
        <p:spPr>
          <a:xfrm>
            <a:off x="626465" y="6034526"/>
            <a:ext cx="10822898" cy="461665"/>
          </a:xfrm>
          <a:prstGeom prst="rect">
            <a:avLst/>
          </a:prstGeom>
          <a:noFill/>
        </p:spPr>
        <p:txBody>
          <a:bodyPr wrap="square" rtlCol="0">
            <a:spAutoFit/>
          </a:bodyPr>
          <a:lstStyle/>
          <a:p>
            <a:pPr algn="ctr"/>
            <a:r>
              <a:rPr lang="en-GB" sz="2400" b="1" dirty="0">
                <a:solidFill>
                  <a:srgbClr val="FF0000"/>
                </a:solidFill>
              </a:rPr>
              <a:t>EXTENSION: List 4 things that you have discovered </a:t>
            </a:r>
          </a:p>
        </p:txBody>
      </p:sp>
      <p:pic>
        <p:nvPicPr>
          <p:cNvPr id="9" name="Picture 2" descr="Image result for read symbol">
            <a:extLst>
              <a:ext uri="{FF2B5EF4-FFF2-40B4-BE49-F238E27FC236}">
                <a16:creationId xmlns:a16="http://schemas.microsoft.com/office/drawing/2014/main" id="{1D996538-288B-4F0B-A74D-24C33AE6E7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5514" y="2511311"/>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59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fade">
                                      <p:cBhvr>
                                        <p:cTn id="47" dur="500"/>
                                        <p:tgtEl>
                                          <p:spTgt spid="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2" end="12"/>
                                            </p:txEl>
                                          </p:spTgt>
                                        </p:tgtEl>
                                        <p:attrNameLst>
                                          <p:attrName>style.visibility</p:attrName>
                                        </p:attrNameLst>
                                      </p:cBhvr>
                                      <p:to>
                                        <p:strVal val="visible"/>
                                      </p:to>
                                    </p:set>
                                    <p:animEffect transition="in" filter="fade">
                                      <p:cBhvr>
                                        <p:cTn id="52" dur="500"/>
                                        <p:tgtEl>
                                          <p:spTgt spid="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3" end="13"/>
                                            </p:txEl>
                                          </p:spTgt>
                                        </p:tgtEl>
                                        <p:attrNameLst>
                                          <p:attrName>style.visibility</p:attrName>
                                        </p:attrNameLst>
                                      </p:cBhvr>
                                      <p:to>
                                        <p:strVal val="visible"/>
                                      </p:to>
                                    </p:set>
                                    <p:animEffect transition="in" filter="fade">
                                      <p:cBhvr>
                                        <p:cTn id="57"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460B4-2AC0-472C-948B-54D7E9401178}"/>
              </a:ext>
            </a:extLst>
          </p:cNvPr>
          <p:cNvSpPr>
            <a:spLocks noGrp="1"/>
          </p:cNvSpPr>
          <p:nvPr>
            <p:ph idx="1"/>
          </p:nvPr>
        </p:nvSpPr>
        <p:spPr>
          <a:xfrm>
            <a:off x="647073" y="1165402"/>
            <a:ext cx="10897850" cy="3849624"/>
          </a:xfrm>
        </p:spPr>
        <p:txBody>
          <a:bodyPr/>
          <a:lstStyle/>
          <a:p>
            <a:pPr marL="0" indent="0">
              <a:buNone/>
            </a:pPr>
            <a:r>
              <a:rPr lang="en-GB" dirty="0">
                <a:solidFill>
                  <a:srgbClr val="FF0000"/>
                </a:solidFill>
              </a:rPr>
              <a:t>Make sure you open up the story </a:t>
            </a:r>
            <a:r>
              <a:rPr lang="en-GB" u="sng" dirty="0">
                <a:solidFill>
                  <a:srgbClr val="FF0000"/>
                </a:solidFill>
                <a:latin typeface="Modern Love" panose="04090805081005020601" pitchFamily="82" charset="0"/>
              </a:rPr>
              <a:t>‘King Shahryar and his brother’</a:t>
            </a:r>
            <a:r>
              <a:rPr lang="en-GB" b="1" dirty="0">
                <a:solidFill>
                  <a:srgbClr val="FF0000"/>
                </a:solidFill>
                <a:latin typeface="Modern Love" panose="04090805081005020601" pitchFamily="82" charset="0"/>
              </a:rPr>
              <a:t> </a:t>
            </a:r>
            <a:r>
              <a:rPr lang="en-GB" dirty="0">
                <a:solidFill>
                  <a:srgbClr val="FF0000"/>
                </a:solidFill>
              </a:rPr>
              <a:t>saved under ‘Files’ on Teams (Week 11). You must read the entire story and complete the following tasks (as you go along or at the end).</a:t>
            </a:r>
          </a:p>
        </p:txBody>
      </p:sp>
      <p:sp>
        <p:nvSpPr>
          <p:cNvPr id="4" name="Rectangle 3">
            <a:extLst>
              <a:ext uri="{FF2B5EF4-FFF2-40B4-BE49-F238E27FC236}">
                <a16:creationId xmlns:a16="http://schemas.microsoft.com/office/drawing/2014/main" id="{C1D923C8-83A0-4663-88A0-4C3C934FC87B}"/>
              </a:ext>
            </a:extLst>
          </p:cNvPr>
          <p:cNvSpPr/>
          <p:nvPr/>
        </p:nvSpPr>
        <p:spPr>
          <a:xfrm>
            <a:off x="3926975" y="413080"/>
            <a:ext cx="4338047" cy="830997"/>
          </a:xfrm>
          <a:prstGeom prst="rect">
            <a:avLst/>
          </a:prstGeom>
        </p:spPr>
        <p:txBody>
          <a:bodyPr wrap="none">
            <a:spAutoFit/>
          </a:bodyPr>
          <a:lstStyle/>
          <a:p>
            <a:r>
              <a:rPr lang="en-GB" sz="4800" u="sng" dirty="0">
                <a:solidFill>
                  <a:srgbClr val="0070C0"/>
                </a:solidFill>
                <a:latin typeface="Modern Love" panose="04090805081005020601" pitchFamily="82" charset="0"/>
              </a:rPr>
              <a:t>Reading Tasks</a:t>
            </a:r>
          </a:p>
        </p:txBody>
      </p:sp>
      <p:sp>
        <p:nvSpPr>
          <p:cNvPr id="5" name="TextBox 4">
            <a:extLst>
              <a:ext uri="{FF2B5EF4-FFF2-40B4-BE49-F238E27FC236}">
                <a16:creationId xmlns:a16="http://schemas.microsoft.com/office/drawing/2014/main" id="{E5C341E3-C924-4755-962E-0C0ED4C85B9C}"/>
              </a:ext>
            </a:extLst>
          </p:cNvPr>
          <p:cNvSpPr txBox="1"/>
          <p:nvPr/>
        </p:nvSpPr>
        <p:spPr>
          <a:xfrm>
            <a:off x="499671" y="1776530"/>
            <a:ext cx="11192658" cy="1199213"/>
          </a:xfrm>
          <a:prstGeom prst="rect">
            <a:avLst/>
          </a:prstGeom>
          <a:solidFill>
            <a:schemeClr val="bg1"/>
          </a:solidFill>
          <a:ln>
            <a:solidFill>
              <a:schemeClr val="tx1"/>
            </a:solidFill>
          </a:ln>
        </p:spPr>
        <p:txBody>
          <a:bodyPr wrap="square" rtlCol="0">
            <a:spAutoFit/>
          </a:bodyPr>
          <a:lstStyle/>
          <a:p>
            <a:pPr marL="342900" indent="-342900">
              <a:buAutoNum type="arabicPeriod"/>
            </a:pPr>
            <a:r>
              <a:rPr lang="en-GB" dirty="0"/>
              <a:t>Read lines 1-4 and list </a:t>
            </a:r>
            <a:r>
              <a:rPr lang="en-GB" b="1" dirty="0"/>
              <a:t>at least two</a:t>
            </a:r>
            <a:r>
              <a:rPr lang="en-GB" dirty="0"/>
              <a:t> things you discover about the king: </a:t>
            </a:r>
          </a:p>
          <a:p>
            <a:pPr marL="342900" indent="-342900">
              <a:buAutoNum type="arabicPeriod"/>
            </a:pPr>
            <a:endParaRPr lang="en-GB" dirty="0"/>
          </a:p>
          <a:p>
            <a:pPr marL="342900" indent="-342900">
              <a:buAutoNum type="arabicPeriod"/>
            </a:pPr>
            <a:r>
              <a:rPr lang="en-GB" dirty="0"/>
              <a:t>He was part of the </a:t>
            </a:r>
            <a:r>
              <a:rPr lang="en-GB" dirty="0" err="1"/>
              <a:t>Sassiende</a:t>
            </a:r>
            <a:r>
              <a:rPr lang="en-GB" dirty="0"/>
              <a:t> dynasty </a:t>
            </a:r>
          </a:p>
          <a:p>
            <a:endParaRPr lang="en-GB" dirty="0"/>
          </a:p>
        </p:txBody>
      </p:sp>
      <p:sp>
        <p:nvSpPr>
          <p:cNvPr id="6" name="TextBox 5">
            <a:extLst>
              <a:ext uri="{FF2B5EF4-FFF2-40B4-BE49-F238E27FC236}">
                <a16:creationId xmlns:a16="http://schemas.microsoft.com/office/drawing/2014/main" id="{A4D3B287-08A4-45A2-8836-5024BB3B3029}"/>
              </a:ext>
            </a:extLst>
          </p:cNvPr>
          <p:cNvSpPr txBox="1"/>
          <p:nvPr/>
        </p:nvSpPr>
        <p:spPr>
          <a:xfrm>
            <a:off x="499669" y="3090214"/>
            <a:ext cx="11192658" cy="2031325"/>
          </a:xfrm>
          <a:prstGeom prst="rect">
            <a:avLst/>
          </a:prstGeom>
          <a:solidFill>
            <a:schemeClr val="bg1"/>
          </a:solidFill>
          <a:ln>
            <a:solidFill>
              <a:schemeClr val="tx1"/>
            </a:solidFill>
          </a:ln>
        </p:spPr>
        <p:txBody>
          <a:bodyPr wrap="square" rtlCol="0">
            <a:spAutoFit/>
          </a:bodyPr>
          <a:lstStyle/>
          <a:p>
            <a:r>
              <a:rPr lang="en-GB" dirty="0"/>
              <a:t>2. Read lines 9-15 and answer: </a:t>
            </a:r>
            <a:r>
              <a:rPr lang="en-GB" b="1" dirty="0">
                <a:solidFill>
                  <a:srgbClr val="FF0000"/>
                </a:solidFill>
              </a:rPr>
              <a:t>1) </a:t>
            </a:r>
            <a:r>
              <a:rPr lang="en-GB" dirty="0"/>
              <a:t>What happened between Sultan </a:t>
            </a:r>
            <a:r>
              <a:rPr lang="en-GB" dirty="0" err="1"/>
              <a:t>Schahriar</a:t>
            </a:r>
            <a:r>
              <a:rPr lang="en-GB" dirty="0"/>
              <a:t> and his wife? </a:t>
            </a:r>
            <a:r>
              <a:rPr lang="en-GB" b="1" dirty="0">
                <a:solidFill>
                  <a:srgbClr val="FF0000"/>
                </a:solidFill>
              </a:rPr>
              <a:t>2) </a:t>
            </a:r>
            <a:r>
              <a:rPr lang="en-GB" dirty="0"/>
              <a:t>How did this change his perception of women?</a:t>
            </a:r>
          </a:p>
          <a:p>
            <a:pPr marL="342900" indent="-342900">
              <a:buAutoNum type="arabicPeriod"/>
            </a:pPr>
            <a:endParaRPr lang="en-GB" dirty="0"/>
          </a:p>
          <a:p>
            <a:r>
              <a:rPr lang="en-GB" dirty="0"/>
              <a:t>The Sultans wife was found cheating on him therefore she was executed, after that he declared all women to be as wicked as her </a:t>
            </a:r>
          </a:p>
          <a:p>
            <a:pPr marL="342900" indent="-342900">
              <a:buAutoNum type="arabicPeriod"/>
            </a:pPr>
            <a:endParaRPr lang="en-GB" dirty="0"/>
          </a:p>
          <a:p>
            <a:endParaRPr lang="en-GB" dirty="0"/>
          </a:p>
        </p:txBody>
      </p:sp>
      <p:sp>
        <p:nvSpPr>
          <p:cNvPr id="7" name="TextBox 6">
            <a:extLst>
              <a:ext uri="{FF2B5EF4-FFF2-40B4-BE49-F238E27FC236}">
                <a16:creationId xmlns:a16="http://schemas.microsoft.com/office/drawing/2014/main" id="{4490B03F-758B-4FBF-AB0F-738CF66B99FA}"/>
              </a:ext>
            </a:extLst>
          </p:cNvPr>
          <p:cNvSpPr txBox="1"/>
          <p:nvPr/>
        </p:nvSpPr>
        <p:spPr>
          <a:xfrm>
            <a:off x="499669" y="4887490"/>
            <a:ext cx="11192658" cy="1477328"/>
          </a:xfrm>
          <a:prstGeom prst="rect">
            <a:avLst/>
          </a:prstGeom>
          <a:solidFill>
            <a:schemeClr val="bg1"/>
          </a:solidFill>
          <a:ln>
            <a:solidFill>
              <a:schemeClr val="tx1"/>
            </a:solidFill>
          </a:ln>
        </p:spPr>
        <p:txBody>
          <a:bodyPr wrap="square" rtlCol="0">
            <a:spAutoFit/>
          </a:bodyPr>
          <a:lstStyle/>
          <a:p>
            <a:r>
              <a:rPr lang="en-GB" dirty="0"/>
              <a:t>3. Using lines 16-18 answer: </a:t>
            </a:r>
            <a:r>
              <a:rPr lang="en-GB" b="1" dirty="0">
                <a:solidFill>
                  <a:srgbClr val="FF0000"/>
                </a:solidFill>
              </a:rPr>
              <a:t>1) </a:t>
            </a:r>
            <a:r>
              <a:rPr lang="en-GB" dirty="0"/>
              <a:t>What is a grand-</a:t>
            </a:r>
            <a:r>
              <a:rPr lang="en-GB" dirty="0" err="1"/>
              <a:t>vizir</a:t>
            </a:r>
            <a:r>
              <a:rPr lang="en-GB" dirty="0"/>
              <a:t>? (You can research) </a:t>
            </a:r>
            <a:r>
              <a:rPr lang="en-GB" b="1" dirty="0">
                <a:solidFill>
                  <a:srgbClr val="FF0000"/>
                </a:solidFill>
              </a:rPr>
              <a:t>2) </a:t>
            </a:r>
            <a:r>
              <a:rPr lang="en-GB" dirty="0"/>
              <a:t>What was his role? </a:t>
            </a:r>
            <a:r>
              <a:rPr lang="en-GB" b="1" dirty="0">
                <a:solidFill>
                  <a:srgbClr val="FF0000"/>
                </a:solidFill>
              </a:rPr>
              <a:t>3) </a:t>
            </a:r>
            <a:r>
              <a:rPr lang="en-GB" dirty="0"/>
              <a:t>How did he feel about this?</a:t>
            </a:r>
          </a:p>
          <a:p>
            <a:endParaRPr lang="en-GB" dirty="0"/>
          </a:p>
          <a:p>
            <a:r>
              <a:rPr lang="en-GB" dirty="0"/>
              <a:t>A grand-</a:t>
            </a:r>
            <a:r>
              <a:rPr lang="en-GB" dirty="0" err="1"/>
              <a:t>vizir</a:t>
            </a:r>
            <a:r>
              <a:rPr lang="en-GB" dirty="0"/>
              <a:t> is essentially the head of the government, he was reluctant with this task</a:t>
            </a:r>
          </a:p>
          <a:p>
            <a:endParaRPr lang="en-GB" dirty="0"/>
          </a:p>
        </p:txBody>
      </p:sp>
      <p:pic>
        <p:nvPicPr>
          <p:cNvPr id="8" name="Picture 4" descr="Image result for write symbol">
            <a:extLst>
              <a:ext uri="{FF2B5EF4-FFF2-40B4-BE49-F238E27FC236}">
                <a16:creationId xmlns:a16="http://schemas.microsoft.com/office/drawing/2014/main" id="{201984C1-AE3A-4879-9CD3-1EF0A20FB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2488" y="1598738"/>
            <a:ext cx="743543" cy="743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22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460B4-2AC0-472C-948B-54D7E9401178}"/>
              </a:ext>
            </a:extLst>
          </p:cNvPr>
          <p:cNvSpPr>
            <a:spLocks noGrp="1"/>
          </p:cNvSpPr>
          <p:nvPr>
            <p:ph idx="1"/>
          </p:nvPr>
        </p:nvSpPr>
        <p:spPr>
          <a:xfrm>
            <a:off x="647073" y="1112227"/>
            <a:ext cx="10897850" cy="3849624"/>
          </a:xfrm>
        </p:spPr>
        <p:txBody>
          <a:bodyPr/>
          <a:lstStyle/>
          <a:p>
            <a:pPr marL="0" indent="0">
              <a:buNone/>
            </a:pPr>
            <a:r>
              <a:rPr lang="en-GB" dirty="0">
                <a:solidFill>
                  <a:srgbClr val="FF0000"/>
                </a:solidFill>
              </a:rPr>
              <a:t>Make sure you open up the story </a:t>
            </a:r>
            <a:r>
              <a:rPr lang="en-GB" u="sng" dirty="0">
                <a:solidFill>
                  <a:srgbClr val="FF0000"/>
                </a:solidFill>
                <a:latin typeface="Modern Love" panose="04090805081005020601" pitchFamily="82" charset="0"/>
              </a:rPr>
              <a:t>‘King Shahryar and his brother’</a:t>
            </a:r>
            <a:r>
              <a:rPr lang="en-GB" b="1" dirty="0">
                <a:solidFill>
                  <a:srgbClr val="FF0000"/>
                </a:solidFill>
                <a:latin typeface="Modern Love" panose="04090805081005020601" pitchFamily="82" charset="0"/>
              </a:rPr>
              <a:t> </a:t>
            </a:r>
            <a:r>
              <a:rPr lang="en-GB" dirty="0">
                <a:solidFill>
                  <a:srgbClr val="FF0000"/>
                </a:solidFill>
              </a:rPr>
              <a:t>saved under ‘Files’ on Teams (Week 11). You must read the entire story and complete the following tasks (as you go along or at the end).</a:t>
            </a:r>
          </a:p>
        </p:txBody>
      </p:sp>
      <p:sp>
        <p:nvSpPr>
          <p:cNvPr id="4" name="Rectangle 3">
            <a:extLst>
              <a:ext uri="{FF2B5EF4-FFF2-40B4-BE49-F238E27FC236}">
                <a16:creationId xmlns:a16="http://schemas.microsoft.com/office/drawing/2014/main" id="{C1D923C8-83A0-4663-88A0-4C3C934FC87B}"/>
              </a:ext>
            </a:extLst>
          </p:cNvPr>
          <p:cNvSpPr/>
          <p:nvPr/>
        </p:nvSpPr>
        <p:spPr>
          <a:xfrm>
            <a:off x="3926975" y="413080"/>
            <a:ext cx="4338047" cy="830997"/>
          </a:xfrm>
          <a:prstGeom prst="rect">
            <a:avLst/>
          </a:prstGeom>
        </p:spPr>
        <p:txBody>
          <a:bodyPr wrap="none">
            <a:spAutoFit/>
          </a:bodyPr>
          <a:lstStyle/>
          <a:p>
            <a:r>
              <a:rPr lang="en-GB" sz="4800" u="sng" dirty="0">
                <a:solidFill>
                  <a:srgbClr val="0070C0"/>
                </a:solidFill>
                <a:latin typeface="Modern Love" panose="04090805081005020601" pitchFamily="82" charset="0"/>
              </a:rPr>
              <a:t>Reading Tasks</a:t>
            </a:r>
          </a:p>
        </p:txBody>
      </p:sp>
      <p:sp>
        <p:nvSpPr>
          <p:cNvPr id="5" name="TextBox 4">
            <a:extLst>
              <a:ext uri="{FF2B5EF4-FFF2-40B4-BE49-F238E27FC236}">
                <a16:creationId xmlns:a16="http://schemas.microsoft.com/office/drawing/2014/main" id="{E5C341E3-C924-4755-962E-0C0ED4C85B9C}"/>
              </a:ext>
            </a:extLst>
          </p:cNvPr>
          <p:cNvSpPr txBox="1"/>
          <p:nvPr/>
        </p:nvSpPr>
        <p:spPr>
          <a:xfrm>
            <a:off x="499669" y="1776530"/>
            <a:ext cx="11192658" cy="1200329"/>
          </a:xfrm>
          <a:prstGeom prst="rect">
            <a:avLst/>
          </a:prstGeom>
          <a:solidFill>
            <a:schemeClr val="bg1"/>
          </a:solidFill>
          <a:ln>
            <a:solidFill>
              <a:schemeClr val="tx1"/>
            </a:solidFill>
          </a:ln>
        </p:spPr>
        <p:txBody>
          <a:bodyPr wrap="square" rtlCol="0">
            <a:spAutoFit/>
          </a:bodyPr>
          <a:lstStyle/>
          <a:p>
            <a:r>
              <a:rPr lang="en-GB" dirty="0"/>
              <a:t>4. Using lines 23-27 answer: </a:t>
            </a:r>
            <a:r>
              <a:rPr lang="en-GB" b="1" dirty="0">
                <a:solidFill>
                  <a:srgbClr val="FF0000"/>
                </a:solidFill>
              </a:rPr>
              <a:t>1) </a:t>
            </a:r>
            <a:r>
              <a:rPr lang="en-GB" dirty="0"/>
              <a:t>What are the names of the grand-</a:t>
            </a:r>
            <a:r>
              <a:rPr lang="en-GB" dirty="0" err="1"/>
              <a:t>vizir’s</a:t>
            </a:r>
            <a:r>
              <a:rPr lang="en-GB" dirty="0"/>
              <a:t> two daughters </a:t>
            </a:r>
            <a:r>
              <a:rPr lang="en-GB" b="1" dirty="0">
                <a:solidFill>
                  <a:srgbClr val="FF0000"/>
                </a:solidFill>
              </a:rPr>
              <a:t>2) </a:t>
            </a:r>
            <a:r>
              <a:rPr lang="en-GB" dirty="0"/>
              <a:t>What is his opinion of his eldest daughter?</a:t>
            </a:r>
          </a:p>
          <a:p>
            <a:r>
              <a:rPr lang="en-GB" dirty="0"/>
              <a:t>Scheherazade, </a:t>
            </a:r>
            <a:r>
              <a:rPr lang="en-GB" dirty="0" err="1"/>
              <a:t>Dinarzade</a:t>
            </a:r>
            <a:r>
              <a:rPr lang="en-GB" dirty="0"/>
              <a:t>. His opinion on his elder daughter is that she is smart and clever</a:t>
            </a:r>
          </a:p>
          <a:p>
            <a:r>
              <a:rPr lang="en-GB" dirty="0"/>
              <a:t> </a:t>
            </a:r>
          </a:p>
        </p:txBody>
      </p:sp>
      <p:sp>
        <p:nvSpPr>
          <p:cNvPr id="6" name="TextBox 5">
            <a:extLst>
              <a:ext uri="{FF2B5EF4-FFF2-40B4-BE49-F238E27FC236}">
                <a16:creationId xmlns:a16="http://schemas.microsoft.com/office/drawing/2014/main" id="{A4D3B287-08A4-45A2-8836-5024BB3B3029}"/>
              </a:ext>
            </a:extLst>
          </p:cNvPr>
          <p:cNvSpPr txBox="1"/>
          <p:nvPr/>
        </p:nvSpPr>
        <p:spPr>
          <a:xfrm>
            <a:off x="499669" y="3037039"/>
            <a:ext cx="11192658" cy="1754326"/>
          </a:xfrm>
          <a:prstGeom prst="rect">
            <a:avLst/>
          </a:prstGeom>
          <a:solidFill>
            <a:schemeClr val="bg1"/>
          </a:solidFill>
          <a:ln>
            <a:solidFill>
              <a:schemeClr val="tx1"/>
            </a:solidFill>
          </a:ln>
        </p:spPr>
        <p:txBody>
          <a:bodyPr wrap="square" rtlCol="0">
            <a:spAutoFit/>
          </a:bodyPr>
          <a:lstStyle/>
          <a:p>
            <a:r>
              <a:rPr lang="en-GB" dirty="0"/>
              <a:t>5. Read up to line 50 and answer: </a:t>
            </a:r>
            <a:r>
              <a:rPr lang="en-GB" b="1" dirty="0">
                <a:solidFill>
                  <a:srgbClr val="FF0000"/>
                </a:solidFill>
              </a:rPr>
              <a:t>1) </a:t>
            </a:r>
            <a:r>
              <a:rPr lang="en-GB" dirty="0"/>
              <a:t>What does his daughter ask for? </a:t>
            </a:r>
            <a:r>
              <a:rPr lang="en-GB" b="1" dirty="0">
                <a:solidFill>
                  <a:srgbClr val="FF0000"/>
                </a:solidFill>
              </a:rPr>
              <a:t>2) </a:t>
            </a:r>
            <a:r>
              <a:rPr lang="en-GB" dirty="0"/>
              <a:t>What are the consequences for the grand-</a:t>
            </a:r>
            <a:r>
              <a:rPr lang="en-GB" dirty="0" err="1"/>
              <a:t>vizir</a:t>
            </a:r>
            <a:r>
              <a:rPr lang="en-GB" dirty="0"/>
              <a:t>?</a:t>
            </a:r>
          </a:p>
          <a:p>
            <a:pPr marL="342900" indent="-342900">
              <a:buAutoNum type="arabicPeriod"/>
            </a:pPr>
            <a:endParaRPr lang="en-GB" dirty="0"/>
          </a:p>
          <a:p>
            <a:r>
              <a:rPr lang="en-GB" dirty="0"/>
              <a:t>His daughter asks to stop the Sultans mal-practice, the Grand-</a:t>
            </a:r>
            <a:r>
              <a:rPr lang="en-GB" dirty="0" err="1"/>
              <a:t>vizir</a:t>
            </a:r>
            <a:r>
              <a:rPr lang="en-GB" dirty="0"/>
              <a:t> might die.</a:t>
            </a:r>
          </a:p>
          <a:p>
            <a:pPr marL="342900" indent="-342900">
              <a:buAutoNum type="arabicPeriod"/>
            </a:pPr>
            <a:endParaRPr lang="en-GB" dirty="0"/>
          </a:p>
          <a:p>
            <a:endParaRPr lang="en-GB" dirty="0"/>
          </a:p>
        </p:txBody>
      </p:sp>
      <p:sp>
        <p:nvSpPr>
          <p:cNvPr id="7" name="TextBox 6">
            <a:extLst>
              <a:ext uri="{FF2B5EF4-FFF2-40B4-BE49-F238E27FC236}">
                <a16:creationId xmlns:a16="http://schemas.microsoft.com/office/drawing/2014/main" id="{4490B03F-758B-4FBF-AB0F-738CF66B99FA}"/>
              </a:ext>
            </a:extLst>
          </p:cNvPr>
          <p:cNvSpPr txBox="1"/>
          <p:nvPr/>
        </p:nvSpPr>
        <p:spPr>
          <a:xfrm>
            <a:off x="499669" y="4887490"/>
            <a:ext cx="11192658" cy="1477328"/>
          </a:xfrm>
          <a:prstGeom prst="rect">
            <a:avLst/>
          </a:prstGeom>
          <a:solidFill>
            <a:schemeClr val="bg1"/>
          </a:solidFill>
          <a:ln>
            <a:solidFill>
              <a:schemeClr val="tx1"/>
            </a:solidFill>
          </a:ln>
        </p:spPr>
        <p:txBody>
          <a:bodyPr wrap="square" rtlCol="0">
            <a:spAutoFit/>
          </a:bodyPr>
          <a:lstStyle/>
          <a:p>
            <a:r>
              <a:rPr lang="en-GB" dirty="0"/>
              <a:t>6. Read until the end and answer: </a:t>
            </a:r>
            <a:r>
              <a:rPr lang="en-GB" b="1" dirty="0">
                <a:solidFill>
                  <a:srgbClr val="FF0000"/>
                </a:solidFill>
              </a:rPr>
              <a:t>1) </a:t>
            </a:r>
            <a:r>
              <a:rPr lang="en-GB" dirty="0"/>
              <a:t>Why do you think Scheherazade asked her sister to complete this specific task? </a:t>
            </a:r>
            <a:r>
              <a:rPr lang="en-GB" b="1" dirty="0">
                <a:solidFill>
                  <a:srgbClr val="FF0000"/>
                </a:solidFill>
              </a:rPr>
              <a:t>2)</a:t>
            </a:r>
            <a:r>
              <a:rPr lang="en-GB" dirty="0"/>
              <a:t> What do you believe happened after this?</a:t>
            </a:r>
          </a:p>
          <a:p>
            <a:endParaRPr lang="en-GB" dirty="0"/>
          </a:p>
          <a:p>
            <a:r>
              <a:rPr lang="en-GB" dirty="0"/>
              <a:t>Because she is busy dealing with the Sultan, I think that </a:t>
            </a:r>
            <a:r>
              <a:rPr lang="en-GB" dirty="0" err="1"/>
              <a:t>Dinarzade</a:t>
            </a:r>
            <a:r>
              <a:rPr lang="en-GB" dirty="0"/>
              <a:t> will fail because she is younger </a:t>
            </a:r>
            <a:r>
              <a:rPr lang="en-GB"/>
              <a:t>and stubborn</a:t>
            </a:r>
            <a:endParaRPr lang="en-GB" dirty="0"/>
          </a:p>
          <a:p>
            <a:endParaRPr lang="en-GB" dirty="0"/>
          </a:p>
        </p:txBody>
      </p:sp>
      <p:pic>
        <p:nvPicPr>
          <p:cNvPr id="8" name="Picture 4" descr="Image result for write symbol">
            <a:extLst>
              <a:ext uri="{FF2B5EF4-FFF2-40B4-BE49-F238E27FC236}">
                <a16:creationId xmlns:a16="http://schemas.microsoft.com/office/drawing/2014/main" id="{41273616-7AB6-4095-A622-A3AB2DCA5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8141" y="485561"/>
            <a:ext cx="554186" cy="554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85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6DD7-9152-4249-8892-F7B2B467FBB2}"/>
              </a:ext>
            </a:extLst>
          </p:cNvPr>
          <p:cNvSpPr>
            <a:spLocks noGrp="1"/>
          </p:cNvSpPr>
          <p:nvPr>
            <p:ph type="title"/>
          </p:nvPr>
        </p:nvSpPr>
        <p:spPr>
          <a:xfrm>
            <a:off x="1113879" y="562131"/>
            <a:ext cx="9720072" cy="840933"/>
          </a:xfrm>
          <a:noFill/>
          <a:ln>
            <a:noFill/>
          </a:ln>
        </p:spPr>
        <p:txBody>
          <a:bodyPr>
            <a:normAutofit fontScale="90000"/>
          </a:bodyPr>
          <a:lstStyle/>
          <a:p>
            <a:pPr algn="ctr"/>
            <a:r>
              <a:rPr lang="en-GB" dirty="0">
                <a:latin typeface="Modern Love" panose="04090805081005020601" pitchFamily="82" charset="0"/>
              </a:rPr>
              <a:t>Extension - Summarise, in 100 words or less, what the story is about.</a:t>
            </a:r>
          </a:p>
        </p:txBody>
      </p:sp>
      <p:graphicFrame>
        <p:nvGraphicFramePr>
          <p:cNvPr id="4" name="Content Placeholder 3">
            <a:extLst>
              <a:ext uri="{FF2B5EF4-FFF2-40B4-BE49-F238E27FC236}">
                <a16:creationId xmlns:a16="http://schemas.microsoft.com/office/drawing/2014/main" id="{A07B78DB-3D8D-4C50-9C3C-76FEB57353A9}"/>
              </a:ext>
            </a:extLst>
          </p:cNvPr>
          <p:cNvGraphicFramePr>
            <a:graphicFrameLocks noGrp="1"/>
          </p:cNvGraphicFramePr>
          <p:nvPr>
            <p:ph idx="1"/>
            <p:extLst>
              <p:ext uri="{D42A27DB-BD31-4B8C-83A1-F6EECF244321}">
                <p14:modId xmlns:p14="http://schemas.microsoft.com/office/powerpoint/2010/main" val="2097610851"/>
              </p:ext>
            </p:extLst>
          </p:nvPr>
        </p:nvGraphicFramePr>
        <p:xfrm>
          <a:off x="464694" y="1403064"/>
          <a:ext cx="11257610" cy="5012730"/>
        </p:xfrm>
        <a:graphic>
          <a:graphicData uri="http://schemas.openxmlformats.org/drawingml/2006/table">
            <a:tbl>
              <a:tblPr firstRow="1" bandRow="1">
                <a:tableStyleId>{5940675A-B579-460E-94D1-54222C63F5DA}</a:tableStyleId>
              </a:tblPr>
              <a:tblGrid>
                <a:gridCol w="1125761">
                  <a:extLst>
                    <a:ext uri="{9D8B030D-6E8A-4147-A177-3AD203B41FA5}">
                      <a16:colId xmlns:a16="http://schemas.microsoft.com/office/drawing/2014/main" val="3938550585"/>
                    </a:ext>
                  </a:extLst>
                </a:gridCol>
                <a:gridCol w="1125761">
                  <a:extLst>
                    <a:ext uri="{9D8B030D-6E8A-4147-A177-3AD203B41FA5}">
                      <a16:colId xmlns:a16="http://schemas.microsoft.com/office/drawing/2014/main" val="1458207271"/>
                    </a:ext>
                  </a:extLst>
                </a:gridCol>
                <a:gridCol w="1125761">
                  <a:extLst>
                    <a:ext uri="{9D8B030D-6E8A-4147-A177-3AD203B41FA5}">
                      <a16:colId xmlns:a16="http://schemas.microsoft.com/office/drawing/2014/main" val="1277618839"/>
                    </a:ext>
                  </a:extLst>
                </a:gridCol>
                <a:gridCol w="1125761">
                  <a:extLst>
                    <a:ext uri="{9D8B030D-6E8A-4147-A177-3AD203B41FA5}">
                      <a16:colId xmlns:a16="http://schemas.microsoft.com/office/drawing/2014/main" val="2028617745"/>
                    </a:ext>
                  </a:extLst>
                </a:gridCol>
                <a:gridCol w="1125761">
                  <a:extLst>
                    <a:ext uri="{9D8B030D-6E8A-4147-A177-3AD203B41FA5}">
                      <a16:colId xmlns:a16="http://schemas.microsoft.com/office/drawing/2014/main" val="3013918076"/>
                    </a:ext>
                  </a:extLst>
                </a:gridCol>
                <a:gridCol w="1125761">
                  <a:extLst>
                    <a:ext uri="{9D8B030D-6E8A-4147-A177-3AD203B41FA5}">
                      <a16:colId xmlns:a16="http://schemas.microsoft.com/office/drawing/2014/main" val="3804086784"/>
                    </a:ext>
                  </a:extLst>
                </a:gridCol>
                <a:gridCol w="1125761">
                  <a:extLst>
                    <a:ext uri="{9D8B030D-6E8A-4147-A177-3AD203B41FA5}">
                      <a16:colId xmlns:a16="http://schemas.microsoft.com/office/drawing/2014/main" val="1514924867"/>
                    </a:ext>
                  </a:extLst>
                </a:gridCol>
                <a:gridCol w="1125761">
                  <a:extLst>
                    <a:ext uri="{9D8B030D-6E8A-4147-A177-3AD203B41FA5}">
                      <a16:colId xmlns:a16="http://schemas.microsoft.com/office/drawing/2014/main" val="104152871"/>
                    </a:ext>
                  </a:extLst>
                </a:gridCol>
                <a:gridCol w="1125761">
                  <a:extLst>
                    <a:ext uri="{9D8B030D-6E8A-4147-A177-3AD203B41FA5}">
                      <a16:colId xmlns:a16="http://schemas.microsoft.com/office/drawing/2014/main" val="3180463345"/>
                    </a:ext>
                  </a:extLst>
                </a:gridCol>
                <a:gridCol w="1125761">
                  <a:extLst>
                    <a:ext uri="{9D8B030D-6E8A-4147-A177-3AD203B41FA5}">
                      <a16:colId xmlns:a16="http://schemas.microsoft.com/office/drawing/2014/main" val="1214018253"/>
                    </a:ext>
                  </a:extLst>
                </a:gridCol>
              </a:tblGrid>
              <a:tr h="501273">
                <a:tc>
                  <a:txBody>
                    <a:bodyPr/>
                    <a:lstStyle/>
                    <a:p>
                      <a:endParaRPr lang="en-GB" dirty="0"/>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dirty="0"/>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extLst>
                  <a:ext uri="{0D108BD9-81ED-4DB2-BD59-A6C34878D82A}">
                    <a16:rowId xmlns:a16="http://schemas.microsoft.com/office/drawing/2014/main" val="3507985427"/>
                  </a:ext>
                </a:extLst>
              </a:tr>
              <a:tr h="501273">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extLst>
                  <a:ext uri="{0D108BD9-81ED-4DB2-BD59-A6C34878D82A}">
                    <a16:rowId xmlns:a16="http://schemas.microsoft.com/office/drawing/2014/main" val="3276791859"/>
                  </a:ext>
                </a:extLst>
              </a:tr>
              <a:tr h="501273">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dirty="0"/>
                    </a:p>
                  </a:txBody>
                  <a:tcPr>
                    <a:solidFill>
                      <a:schemeClr val="bg1"/>
                    </a:solidFill>
                  </a:tcPr>
                </a:tc>
                <a:extLst>
                  <a:ext uri="{0D108BD9-81ED-4DB2-BD59-A6C34878D82A}">
                    <a16:rowId xmlns:a16="http://schemas.microsoft.com/office/drawing/2014/main" val="53437230"/>
                  </a:ext>
                </a:extLst>
              </a:tr>
              <a:tr h="501273">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extLst>
                  <a:ext uri="{0D108BD9-81ED-4DB2-BD59-A6C34878D82A}">
                    <a16:rowId xmlns:a16="http://schemas.microsoft.com/office/drawing/2014/main" val="719147958"/>
                  </a:ext>
                </a:extLst>
              </a:tr>
              <a:tr h="501273">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extLst>
                  <a:ext uri="{0D108BD9-81ED-4DB2-BD59-A6C34878D82A}">
                    <a16:rowId xmlns:a16="http://schemas.microsoft.com/office/drawing/2014/main" val="844216067"/>
                  </a:ext>
                </a:extLst>
              </a:tr>
              <a:tr h="501273">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extLst>
                  <a:ext uri="{0D108BD9-81ED-4DB2-BD59-A6C34878D82A}">
                    <a16:rowId xmlns:a16="http://schemas.microsoft.com/office/drawing/2014/main" val="4098676997"/>
                  </a:ext>
                </a:extLst>
              </a:tr>
              <a:tr h="501273">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extLst>
                  <a:ext uri="{0D108BD9-81ED-4DB2-BD59-A6C34878D82A}">
                    <a16:rowId xmlns:a16="http://schemas.microsoft.com/office/drawing/2014/main" val="1882853447"/>
                  </a:ext>
                </a:extLst>
              </a:tr>
              <a:tr h="501273">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extLst>
                  <a:ext uri="{0D108BD9-81ED-4DB2-BD59-A6C34878D82A}">
                    <a16:rowId xmlns:a16="http://schemas.microsoft.com/office/drawing/2014/main" val="3940040782"/>
                  </a:ext>
                </a:extLst>
              </a:tr>
              <a:tr h="501273">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extLst>
                  <a:ext uri="{0D108BD9-81ED-4DB2-BD59-A6C34878D82A}">
                    <a16:rowId xmlns:a16="http://schemas.microsoft.com/office/drawing/2014/main" val="2870932855"/>
                  </a:ext>
                </a:extLst>
              </a:tr>
              <a:tr h="501273">
                <a:tc>
                  <a:txBody>
                    <a:bodyPr/>
                    <a:lstStyle/>
                    <a:p>
                      <a:endParaRPr lang="en-GB"/>
                    </a:p>
                  </a:txBody>
                  <a:tcPr>
                    <a:solidFill>
                      <a:schemeClr val="bg1"/>
                    </a:solidFill>
                  </a:tcPr>
                </a:tc>
                <a:tc>
                  <a:txBody>
                    <a:bodyPr/>
                    <a:lstStyle/>
                    <a:p>
                      <a:endParaRPr lang="en-GB" dirty="0"/>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a:p>
                  </a:txBody>
                  <a:tcPr>
                    <a:solidFill>
                      <a:schemeClr val="bg1"/>
                    </a:solidFill>
                  </a:tcPr>
                </a:tc>
                <a:tc>
                  <a:txBody>
                    <a:bodyPr/>
                    <a:lstStyle/>
                    <a:p>
                      <a:endParaRPr lang="en-GB" dirty="0"/>
                    </a:p>
                  </a:txBody>
                  <a:tcPr>
                    <a:solidFill>
                      <a:schemeClr val="bg1"/>
                    </a:solidFill>
                  </a:tcPr>
                </a:tc>
                <a:extLst>
                  <a:ext uri="{0D108BD9-81ED-4DB2-BD59-A6C34878D82A}">
                    <a16:rowId xmlns:a16="http://schemas.microsoft.com/office/drawing/2014/main" val="168871851"/>
                  </a:ext>
                </a:extLst>
              </a:tr>
            </a:tbl>
          </a:graphicData>
        </a:graphic>
      </p:graphicFrame>
      <p:pic>
        <p:nvPicPr>
          <p:cNvPr id="5" name="Picture 4" descr="Image result for write symbol">
            <a:extLst>
              <a:ext uri="{FF2B5EF4-FFF2-40B4-BE49-F238E27FC236}">
                <a16:creationId xmlns:a16="http://schemas.microsoft.com/office/drawing/2014/main" id="{302D495F-0BFE-4B84-A492-16B24AB5D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3061" y="0"/>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35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C2D1-E0C2-4785-A8BC-B1995CF2081B}"/>
              </a:ext>
            </a:extLst>
          </p:cNvPr>
          <p:cNvSpPr>
            <a:spLocks noGrp="1"/>
          </p:cNvSpPr>
          <p:nvPr>
            <p:ph type="title"/>
          </p:nvPr>
        </p:nvSpPr>
        <p:spPr>
          <a:xfrm>
            <a:off x="1066800" y="2888397"/>
            <a:ext cx="10058400" cy="1371600"/>
          </a:xfrm>
        </p:spPr>
        <p:txBody>
          <a:bodyPr/>
          <a:lstStyle/>
          <a:p>
            <a:pPr algn="ctr"/>
            <a:r>
              <a:rPr lang="en-GB" u="sng" dirty="0">
                <a:latin typeface="Modern Love" panose="04090805081005020601" pitchFamily="82" charset="0"/>
              </a:rPr>
              <a:t>‘King Shahryar and his brother’ Continued</a:t>
            </a:r>
          </a:p>
        </p:txBody>
      </p:sp>
      <p:sp>
        <p:nvSpPr>
          <p:cNvPr id="4" name="TextBox 3">
            <a:extLst>
              <a:ext uri="{FF2B5EF4-FFF2-40B4-BE49-F238E27FC236}">
                <a16:creationId xmlns:a16="http://schemas.microsoft.com/office/drawing/2014/main" id="{B101659C-4574-4018-9935-6C69E676AF75}"/>
              </a:ext>
            </a:extLst>
          </p:cNvPr>
          <p:cNvSpPr txBox="1"/>
          <p:nvPr/>
        </p:nvSpPr>
        <p:spPr>
          <a:xfrm>
            <a:off x="1263748" y="1674674"/>
            <a:ext cx="10058399" cy="923330"/>
          </a:xfrm>
          <a:prstGeom prst="rect">
            <a:avLst/>
          </a:prstGeom>
          <a:noFill/>
        </p:spPr>
        <p:txBody>
          <a:bodyPr wrap="square" rtlCol="0">
            <a:spAutoFit/>
          </a:bodyPr>
          <a:lstStyle/>
          <a:p>
            <a:pPr algn="ctr"/>
            <a:r>
              <a:rPr lang="en-GB" sz="5400" u="sng" dirty="0">
                <a:solidFill>
                  <a:srgbClr val="00B050"/>
                </a:solidFill>
                <a:latin typeface="Modern Love" panose="04090805081005020601" pitchFamily="82" charset="0"/>
              </a:rPr>
              <a:t>Lesson 2 – Tuesday 2</a:t>
            </a:r>
            <a:r>
              <a:rPr lang="en-GB" sz="5400" u="sng" baseline="30000" dirty="0">
                <a:solidFill>
                  <a:srgbClr val="00B050"/>
                </a:solidFill>
                <a:latin typeface="Modern Love" panose="04090805081005020601" pitchFamily="82" charset="0"/>
              </a:rPr>
              <a:t>nd</a:t>
            </a:r>
            <a:r>
              <a:rPr lang="en-GB" sz="5400" u="sng" dirty="0">
                <a:solidFill>
                  <a:srgbClr val="00B050"/>
                </a:solidFill>
                <a:latin typeface="Modern Love" panose="04090805081005020601" pitchFamily="82" charset="0"/>
              </a:rPr>
              <a:t> June</a:t>
            </a:r>
          </a:p>
        </p:txBody>
      </p:sp>
    </p:spTree>
    <p:extLst>
      <p:ext uri="{BB962C8B-B14F-4D97-AF65-F5344CB8AC3E}">
        <p14:creationId xmlns:p14="http://schemas.microsoft.com/office/powerpoint/2010/main" val="427224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0CE2-F3EC-4835-BB63-7322EB071C0B}"/>
              </a:ext>
            </a:extLst>
          </p:cNvPr>
          <p:cNvSpPr>
            <a:spLocks noGrp="1"/>
          </p:cNvSpPr>
          <p:nvPr>
            <p:ph type="title"/>
          </p:nvPr>
        </p:nvSpPr>
        <p:spPr/>
        <p:txBody>
          <a:bodyPr>
            <a:normAutofit/>
          </a:bodyPr>
          <a:lstStyle/>
          <a:p>
            <a:r>
              <a:rPr lang="en-GB" sz="5400" dirty="0">
                <a:solidFill>
                  <a:srgbClr val="0070C0"/>
                </a:solidFill>
                <a:latin typeface="Modern Love" panose="04090805081005020601" pitchFamily="82" charset="0"/>
              </a:rPr>
              <a:t>TASKS:</a:t>
            </a:r>
          </a:p>
        </p:txBody>
      </p:sp>
      <p:sp>
        <p:nvSpPr>
          <p:cNvPr id="3" name="Content Placeholder 2">
            <a:extLst>
              <a:ext uri="{FF2B5EF4-FFF2-40B4-BE49-F238E27FC236}">
                <a16:creationId xmlns:a16="http://schemas.microsoft.com/office/drawing/2014/main" id="{D0680935-D67C-4EB2-B1D0-A8907DF3AB47}"/>
              </a:ext>
            </a:extLst>
          </p:cNvPr>
          <p:cNvSpPr>
            <a:spLocks noGrp="1"/>
          </p:cNvSpPr>
          <p:nvPr>
            <p:ph idx="1"/>
          </p:nvPr>
        </p:nvSpPr>
        <p:spPr>
          <a:xfrm>
            <a:off x="1066800" y="1773336"/>
            <a:ext cx="9606197" cy="3849624"/>
          </a:xfrm>
        </p:spPr>
        <p:txBody>
          <a:bodyPr>
            <a:normAutofit/>
          </a:bodyPr>
          <a:lstStyle/>
          <a:p>
            <a:pPr marL="514350" indent="-514350">
              <a:buFont typeface="+mj-lt"/>
              <a:buAutoNum type="arabicPeriod"/>
            </a:pPr>
            <a:r>
              <a:rPr lang="en-GB" sz="3200" dirty="0"/>
              <a:t>Complete the tasks on slides 10-13</a:t>
            </a:r>
          </a:p>
          <a:p>
            <a:pPr marL="514350" indent="-514350">
              <a:buFont typeface="+mj-lt"/>
              <a:buAutoNum type="arabicPeriod"/>
            </a:pPr>
            <a:r>
              <a:rPr lang="en-GB" sz="3200" dirty="0"/>
              <a:t>Read slides 14 and 15 (you do </a:t>
            </a:r>
            <a:r>
              <a:rPr lang="en-GB" sz="3200" u="sng" dirty="0"/>
              <a:t>not</a:t>
            </a:r>
            <a:r>
              <a:rPr lang="en-GB" sz="3200" dirty="0"/>
              <a:t> need to answer the exam question today)</a:t>
            </a:r>
          </a:p>
          <a:p>
            <a:pPr marL="514350" indent="-514350">
              <a:buFont typeface="+mj-lt"/>
              <a:buAutoNum type="arabicPeriod"/>
            </a:pPr>
            <a:r>
              <a:rPr lang="en-GB" sz="3200" u="sng" dirty="0"/>
              <a:t>Extension: </a:t>
            </a:r>
            <a:r>
              <a:rPr lang="en-GB" sz="3200" dirty="0"/>
              <a:t>Plenary task on slide 15</a:t>
            </a:r>
          </a:p>
        </p:txBody>
      </p:sp>
      <p:sp>
        <p:nvSpPr>
          <p:cNvPr id="4" name="TextBox 3">
            <a:extLst>
              <a:ext uri="{FF2B5EF4-FFF2-40B4-BE49-F238E27FC236}">
                <a16:creationId xmlns:a16="http://schemas.microsoft.com/office/drawing/2014/main" id="{161B490C-FEBD-467F-93BA-D4A2B4D7A4F4}"/>
              </a:ext>
            </a:extLst>
          </p:cNvPr>
          <p:cNvSpPr txBox="1"/>
          <p:nvPr/>
        </p:nvSpPr>
        <p:spPr>
          <a:xfrm>
            <a:off x="839449" y="4219519"/>
            <a:ext cx="10285751" cy="1815882"/>
          </a:xfrm>
          <a:prstGeom prst="rect">
            <a:avLst/>
          </a:prstGeom>
          <a:noFill/>
        </p:spPr>
        <p:txBody>
          <a:bodyPr wrap="square" rtlCol="0">
            <a:spAutoFit/>
          </a:bodyPr>
          <a:lstStyle/>
          <a:p>
            <a:pPr algn="ctr"/>
            <a:r>
              <a:rPr lang="en-GB" sz="2800" i="1" dirty="0">
                <a:solidFill>
                  <a:srgbClr val="FF0000"/>
                </a:solidFill>
              </a:rPr>
              <a:t>Remember this unit of work is organised to prepare you for your transition into KS4. Therefore, you are likely to see example exam questions and possibly new terminology.  Ask questions and challenge yourselves during the next few and final weeks.</a:t>
            </a:r>
          </a:p>
        </p:txBody>
      </p:sp>
      <p:pic>
        <p:nvPicPr>
          <p:cNvPr id="5" name="Picture 4" descr="Image result for write symbol">
            <a:extLst>
              <a:ext uri="{FF2B5EF4-FFF2-40B4-BE49-F238E27FC236}">
                <a16:creationId xmlns:a16="http://schemas.microsoft.com/office/drawing/2014/main" id="{EB1F08EB-C266-4B8A-A78F-44E38FCDC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285" y="3188142"/>
            <a:ext cx="1031377" cy="10313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read symbol">
            <a:extLst>
              <a:ext uri="{FF2B5EF4-FFF2-40B4-BE49-F238E27FC236}">
                <a16:creationId xmlns:a16="http://schemas.microsoft.com/office/drawing/2014/main" id="{80A174DD-0951-4D8C-8A18-DFAC6DD18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9024" y="2039411"/>
            <a:ext cx="120015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write symbol">
            <a:extLst>
              <a:ext uri="{FF2B5EF4-FFF2-40B4-BE49-F238E27FC236}">
                <a16:creationId xmlns:a16="http://schemas.microsoft.com/office/drawing/2014/main" id="{EC2B40E3-17AF-4BDF-A77A-F06124266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5829" y="1257647"/>
            <a:ext cx="1031377" cy="103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953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303C22"/>
      </a:dk2>
      <a:lt2>
        <a:srgbClr val="E8E2E4"/>
      </a:lt2>
      <a:accent1>
        <a:srgbClr val="20B789"/>
      </a:accent1>
      <a:accent2>
        <a:srgbClr val="14BA42"/>
      </a:accent2>
      <a:accent3>
        <a:srgbClr val="36B721"/>
      </a:accent3>
      <a:accent4>
        <a:srgbClr val="6CB313"/>
      </a:accent4>
      <a:accent5>
        <a:srgbClr val="A2A61D"/>
      </a:accent5>
      <a:accent6>
        <a:srgbClr val="D58B17"/>
      </a:accent6>
      <a:hlink>
        <a:srgbClr val="78892D"/>
      </a:hlink>
      <a:folHlink>
        <a:srgbClr val="828282"/>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1AE20CFB5B4A4DBEC7206C5020D1AC" ma:contentTypeVersion="6" ma:contentTypeDescription="Create a new document." ma:contentTypeScope="" ma:versionID="8a8b5af45d9020c7c3b549eddff9a633">
  <xsd:schema xmlns:xsd="http://www.w3.org/2001/XMLSchema" xmlns:xs="http://www.w3.org/2001/XMLSchema" xmlns:p="http://schemas.microsoft.com/office/2006/metadata/properties" xmlns:ns2="e15b67ea-916f-415c-b047-2da1313bc61b" targetNamespace="http://schemas.microsoft.com/office/2006/metadata/properties" ma:root="true" ma:fieldsID="4ff40d23b569c6acc9f815c9d940c4d9" ns2:_="">
    <xsd:import namespace="e15b67ea-916f-415c-b047-2da1313bc6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5b67ea-916f-415c-b047-2da1313bc6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C82B31-7B09-4463-B103-B10D771EB8C1}">
  <ds:schemaRefs>
    <ds:schemaRef ds:uri="http://purl.org/dc/terms/"/>
    <ds:schemaRef ds:uri="http://schemas.microsoft.com/office/2006/documentManagement/types"/>
    <ds:schemaRef ds:uri="http://www.w3.org/XML/1998/namespace"/>
    <ds:schemaRef ds:uri="http://purl.org/dc/elements/1.1/"/>
    <ds:schemaRef ds:uri="http://purl.org/dc/dcmitype/"/>
    <ds:schemaRef ds:uri="e15b67ea-916f-415c-b047-2da1313bc61b"/>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462531E-5F9B-4748-889B-01F5BA8AF902}">
  <ds:schemaRefs>
    <ds:schemaRef ds:uri="http://schemas.microsoft.com/sharepoint/v3/contenttype/forms"/>
  </ds:schemaRefs>
</ds:datastoreItem>
</file>

<file path=customXml/itemProps3.xml><?xml version="1.0" encoding="utf-8"?>
<ds:datastoreItem xmlns:ds="http://schemas.openxmlformats.org/officeDocument/2006/customXml" ds:itemID="{0AC076EE-591B-4592-8C9A-4BC6792F9C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5b67ea-916f-415c-b047-2da1313bc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129</TotalTime>
  <Words>1771</Words>
  <Application>Microsoft Office PowerPoint</Application>
  <PresentationFormat>Widescreen</PresentationFormat>
  <Paragraphs>133</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Century Gothic</vt:lpstr>
      <vt:lpstr>Garamond</vt:lpstr>
      <vt:lpstr>Gill Sans MT</vt:lpstr>
      <vt:lpstr>Modern Love</vt:lpstr>
      <vt:lpstr>Tw Cen MT</vt:lpstr>
      <vt:lpstr>Tw Cen MT Condensed</vt:lpstr>
      <vt:lpstr>SavonVTI</vt:lpstr>
      <vt:lpstr>Week 11 Sunday (PD Day)   Monday 01st June – Thursday 4th June</vt:lpstr>
      <vt:lpstr>Introduction  –  ‘King Shahryar and his brother’ </vt:lpstr>
      <vt:lpstr>Tasks</vt:lpstr>
      <vt:lpstr>PowerPoint Presentation</vt:lpstr>
      <vt:lpstr>PowerPoint Presentation</vt:lpstr>
      <vt:lpstr>PowerPoint Presentation</vt:lpstr>
      <vt:lpstr>Extension - Summarise, in 100 words or less, what the story is about.</vt:lpstr>
      <vt:lpstr>‘King Shahryar and his brother’ Continued</vt:lpstr>
      <vt:lpstr>TASKS:</vt:lpstr>
      <vt:lpstr>PowerPoint Presentation</vt:lpstr>
      <vt:lpstr>PowerPoint Presentation</vt:lpstr>
      <vt:lpstr>Tone</vt:lpstr>
      <vt:lpstr>Pick a Task </vt:lpstr>
      <vt:lpstr>Example annotations</vt:lpstr>
      <vt:lpstr>EXAMPLE EXAM STYLE QUESTION </vt:lpstr>
      <vt:lpstr>Plenary</vt:lpstr>
      <vt:lpstr>Catch up Library Lesson: Spellings and Read Theory</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 Sunday (PD Day)   Monday 01st June – Thursday 4th June</dc:title>
  <dc:creator>Lauren Higham</dc:creator>
  <cp:lastModifiedBy>Zein Ionescu</cp:lastModifiedBy>
  <cp:revision>13</cp:revision>
  <dcterms:created xsi:type="dcterms:W3CDTF">2020-05-31T05:28:20Z</dcterms:created>
  <dcterms:modified xsi:type="dcterms:W3CDTF">2020-06-01T05:49:15Z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0x0101005F1AE20CFB5B4A4DBEC7206C5020D1AC</vt:lpwstr>
  </property>
</Properties>
</file>