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0" r:id="rId6"/>
    <p:sldId id="262" r:id="rId7"/>
    <p:sldId id="264" r:id="rId8"/>
    <p:sldId id="263"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F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06C2A89-DEFE-4925-9570-14D88D91D87F}" type="datetimeFigureOut">
              <a:rPr lang="en-US" smtClean="0"/>
              <a:t>4/22/2020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F574F96-08DA-4CE1-974A-8BA734DBF08A}"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13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C2A89-DEFE-4925-9570-14D88D91D87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298040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06C2A89-DEFE-4925-9570-14D88D91D87F}" type="datetimeFigureOut">
              <a:rPr lang="en-US" smtClean="0"/>
              <a:t>4/22/2020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1F574F96-08DA-4CE1-974A-8BA734DBF08A}"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82557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C2A89-DEFE-4925-9570-14D88D91D87F}"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324289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06C2A89-DEFE-4925-9570-14D88D91D87F}" type="datetimeFigureOut">
              <a:rPr lang="en-US" smtClean="0"/>
              <a:t>4/22/2020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F574F96-08DA-4CE1-974A-8BA734DBF08A}"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74643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C2A89-DEFE-4925-9570-14D88D91D87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232226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C2A89-DEFE-4925-9570-14D88D91D87F}"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31775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C2A89-DEFE-4925-9570-14D88D91D87F}"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2900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C2A89-DEFE-4925-9570-14D88D91D87F}"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343264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C2A89-DEFE-4925-9570-14D88D91D87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100742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C2A89-DEFE-4925-9570-14D88D91D87F}"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74F96-08DA-4CE1-974A-8BA734DBF08A}" type="slidenum">
              <a:rPr lang="en-US" smtClean="0"/>
              <a:t>‹#›</a:t>
            </a:fld>
            <a:endParaRPr lang="en-US"/>
          </a:p>
        </p:txBody>
      </p:sp>
    </p:spTree>
    <p:extLst>
      <p:ext uri="{BB962C8B-B14F-4D97-AF65-F5344CB8AC3E}">
        <p14:creationId xmlns:p14="http://schemas.microsoft.com/office/powerpoint/2010/main" val="323450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06C2A89-DEFE-4925-9570-14D88D91D87F}" type="datetimeFigureOut">
              <a:rPr lang="en-US" smtClean="0"/>
              <a:t>4/22/2020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F574F96-08DA-4CE1-974A-8BA734DBF08A}"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24668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850D-F002-488A-9A04-5941BF68C761}"/>
              </a:ext>
            </a:extLst>
          </p:cNvPr>
          <p:cNvSpPr>
            <a:spLocks noGrp="1"/>
          </p:cNvSpPr>
          <p:nvPr>
            <p:ph type="ctrTitle"/>
          </p:nvPr>
        </p:nvSpPr>
        <p:spPr>
          <a:solidFill>
            <a:schemeClr val="bg1"/>
          </a:solidFill>
        </p:spPr>
        <p:txBody>
          <a:bodyPr/>
          <a:lstStyle/>
          <a:p>
            <a:r>
              <a:rPr lang="en-US" dirty="0">
                <a:solidFill>
                  <a:srgbClr val="FF0000"/>
                </a:solidFill>
              </a:rPr>
              <a:t>Layers of the Earth </a:t>
            </a:r>
          </a:p>
        </p:txBody>
      </p:sp>
      <p:sp>
        <p:nvSpPr>
          <p:cNvPr id="3" name="Subtitle 2">
            <a:extLst>
              <a:ext uri="{FF2B5EF4-FFF2-40B4-BE49-F238E27FC236}">
                <a16:creationId xmlns:a16="http://schemas.microsoft.com/office/drawing/2014/main" id="{0E551E04-9212-489A-ACC2-3054791189F6}"/>
              </a:ext>
            </a:extLst>
          </p:cNvPr>
          <p:cNvSpPr>
            <a:spLocks noGrp="1"/>
          </p:cNvSpPr>
          <p:nvPr>
            <p:ph type="subTitle" idx="1"/>
          </p:nvPr>
        </p:nvSpPr>
        <p:spPr/>
        <p:txBody>
          <a:bodyPr/>
          <a:lstStyle/>
          <a:p>
            <a:r>
              <a:rPr lang="en-US" dirty="0">
                <a:solidFill>
                  <a:srgbClr val="13F5EA"/>
                </a:solidFill>
                <a:latin typeface="Constantia" panose="02030602050306030303" pitchFamily="18" charset="0"/>
              </a:rPr>
              <a:t>Geography 26</a:t>
            </a:r>
            <a:r>
              <a:rPr lang="en-US" baseline="30000" dirty="0">
                <a:solidFill>
                  <a:srgbClr val="13F5EA"/>
                </a:solidFill>
                <a:latin typeface="Constantia" panose="02030602050306030303" pitchFamily="18" charset="0"/>
              </a:rPr>
              <a:t>th</a:t>
            </a:r>
            <a:r>
              <a:rPr lang="en-US" dirty="0">
                <a:solidFill>
                  <a:srgbClr val="13F5EA"/>
                </a:solidFill>
                <a:latin typeface="Constantia" panose="02030602050306030303" pitchFamily="18" charset="0"/>
              </a:rPr>
              <a:t>- 31</a:t>
            </a:r>
            <a:r>
              <a:rPr lang="en-US" baseline="30000" dirty="0">
                <a:solidFill>
                  <a:srgbClr val="13F5EA"/>
                </a:solidFill>
                <a:latin typeface="Constantia" panose="02030602050306030303" pitchFamily="18" charset="0"/>
              </a:rPr>
              <a:t>st</a:t>
            </a:r>
            <a:r>
              <a:rPr lang="en-US" dirty="0">
                <a:solidFill>
                  <a:srgbClr val="13F5EA"/>
                </a:solidFill>
                <a:latin typeface="Constantia" panose="02030602050306030303" pitchFamily="18" charset="0"/>
              </a:rPr>
              <a:t> April</a:t>
            </a:r>
          </a:p>
        </p:txBody>
      </p:sp>
    </p:spTree>
    <p:extLst>
      <p:ext uri="{BB962C8B-B14F-4D97-AF65-F5344CB8AC3E}">
        <p14:creationId xmlns:p14="http://schemas.microsoft.com/office/powerpoint/2010/main" val="296385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4537-7A46-4BB8-88F3-47BF7376CD9A}"/>
              </a:ext>
            </a:extLst>
          </p:cNvPr>
          <p:cNvSpPr>
            <a:spLocks noGrp="1"/>
          </p:cNvSpPr>
          <p:nvPr>
            <p:ph type="title"/>
          </p:nvPr>
        </p:nvSpPr>
        <p:spPr/>
        <p:txBody>
          <a:bodyPr/>
          <a:lstStyle/>
          <a:p>
            <a:r>
              <a:rPr lang="en-US" dirty="0">
                <a:solidFill>
                  <a:srgbClr val="FF0000"/>
                </a:solidFill>
                <a:latin typeface="Constantia" panose="02030602050306030303" pitchFamily="18" charset="0"/>
              </a:rPr>
              <a:t>Layers of the Earth (Overview)</a:t>
            </a:r>
          </a:p>
        </p:txBody>
      </p:sp>
      <p:sp>
        <p:nvSpPr>
          <p:cNvPr id="3" name="Content Placeholder 2">
            <a:extLst>
              <a:ext uri="{FF2B5EF4-FFF2-40B4-BE49-F238E27FC236}">
                <a16:creationId xmlns:a16="http://schemas.microsoft.com/office/drawing/2014/main" id="{30934EE2-AE37-4149-AAD0-777F8724BB08}"/>
              </a:ext>
            </a:extLst>
          </p:cNvPr>
          <p:cNvSpPr>
            <a:spLocks noGrp="1"/>
          </p:cNvSpPr>
          <p:nvPr>
            <p:ph idx="1"/>
          </p:nvPr>
        </p:nvSpPr>
        <p:spPr>
          <a:xfrm>
            <a:off x="4857750" y="2684592"/>
            <a:ext cx="6248398" cy="5655156"/>
          </a:xfrm>
        </p:spPr>
        <p:txBody>
          <a:bodyPr/>
          <a:lstStyle/>
          <a:p>
            <a:pPr marL="0" indent="0">
              <a:buNone/>
            </a:pPr>
            <a:r>
              <a:rPr lang="en-US" b="1" dirty="0">
                <a:solidFill>
                  <a:srgbClr val="13F5EA"/>
                </a:solidFill>
                <a:latin typeface="Constantia" panose="02030602050306030303" pitchFamily="18" charset="0"/>
              </a:rPr>
              <a:t>Layers from surface to center:</a:t>
            </a:r>
          </a:p>
          <a:p>
            <a:pPr>
              <a:buFont typeface="Wingdings" panose="05000000000000000000" pitchFamily="2" charset="2"/>
              <a:buChar char="§"/>
            </a:pPr>
            <a:r>
              <a:rPr lang="en-US" dirty="0">
                <a:solidFill>
                  <a:srgbClr val="13F5EA"/>
                </a:solidFill>
                <a:latin typeface="Constantia" panose="02030602050306030303" pitchFamily="18" charset="0"/>
              </a:rPr>
              <a:t>Crust</a:t>
            </a:r>
          </a:p>
          <a:p>
            <a:pPr>
              <a:buFont typeface="Wingdings" panose="05000000000000000000" pitchFamily="2" charset="2"/>
              <a:buChar char="§"/>
            </a:pPr>
            <a:r>
              <a:rPr lang="en-US" dirty="0">
                <a:solidFill>
                  <a:srgbClr val="13F5EA"/>
                </a:solidFill>
                <a:latin typeface="Constantia" panose="02030602050306030303" pitchFamily="18" charset="0"/>
              </a:rPr>
              <a:t>Asthenosphere</a:t>
            </a:r>
          </a:p>
          <a:p>
            <a:pPr>
              <a:buFont typeface="Wingdings" panose="05000000000000000000" pitchFamily="2" charset="2"/>
              <a:buChar char="§"/>
            </a:pPr>
            <a:r>
              <a:rPr lang="en-US" dirty="0">
                <a:solidFill>
                  <a:srgbClr val="13F5EA"/>
                </a:solidFill>
                <a:latin typeface="Constantia" panose="02030602050306030303" pitchFamily="18" charset="0"/>
              </a:rPr>
              <a:t>Mantle</a:t>
            </a:r>
          </a:p>
          <a:p>
            <a:pPr>
              <a:buFont typeface="Wingdings" panose="05000000000000000000" pitchFamily="2" charset="2"/>
              <a:buChar char="§"/>
            </a:pPr>
            <a:r>
              <a:rPr lang="en-US" dirty="0">
                <a:solidFill>
                  <a:srgbClr val="13F5EA"/>
                </a:solidFill>
                <a:latin typeface="Constantia" panose="02030602050306030303" pitchFamily="18" charset="0"/>
              </a:rPr>
              <a:t>Core</a:t>
            </a:r>
          </a:p>
          <a:p>
            <a:pPr marL="0" indent="0">
              <a:buNone/>
            </a:pPr>
            <a:endParaRPr lang="en-US" dirty="0">
              <a:solidFill>
                <a:srgbClr val="13F5EA"/>
              </a:solidFill>
              <a:latin typeface="Constantia" panose="02030602050306030303" pitchFamily="18" charset="0"/>
            </a:endParaRPr>
          </a:p>
          <a:p>
            <a:pPr marL="0" indent="0">
              <a:buNone/>
            </a:pPr>
            <a:endParaRPr lang="en-US" dirty="0">
              <a:solidFill>
                <a:srgbClr val="13F5EA"/>
              </a:solidFill>
              <a:latin typeface="Constantia" panose="02030602050306030303" pitchFamily="18" charset="0"/>
            </a:endParaRPr>
          </a:p>
        </p:txBody>
      </p:sp>
    </p:spTree>
    <p:extLst>
      <p:ext uri="{BB962C8B-B14F-4D97-AF65-F5344CB8AC3E}">
        <p14:creationId xmlns:p14="http://schemas.microsoft.com/office/powerpoint/2010/main" val="290629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B698-00B8-430C-B1E2-077CC9D78FAF}"/>
              </a:ext>
            </a:extLst>
          </p:cNvPr>
          <p:cNvSpPr>
            <a:spLocks noGrp="1"/>
          </p:cNvSpPr>
          <p:nvPr>
            <p:ph type="title"/>
          </p:nvPr>
        </p:nvSpPr>
        <p:spPr/>
        <p:txBody>
          <a:bodyPr/>
          <a:lstStyle/>
          <a:p>
            <a:r>
              <a:rPr lang="en-US" dirty="0">
                <a:solidFill>
                  <a:srgbClr val="FF0000"/>
                </a:solidFill>
                <a:latin typeface="Constantia" panose="02030602050306030303" pitchFamily="18" charset="0"/>
              </a:rPr>
              <a:t>Crust</a:t>
            </a:r>
          </a:p>
        </p:txBody>
      </p:sp>
      <p:sp>
        <p:nvSpPr>
          <p:cNvPr id="3" name="Content Placeholder 2">
            <a:extLst>
              <a:ext uri="{FF2B5EF4-FFF2-40B4-BE49-F238E27FC236}">
                <a16:creationId xmlns:a16="http://schemas.microsoft.com/office/drawing/2014/main" id="{2ACF26B8-A9B5-41E6-860C-C4D1D1FF792C}"/>
              </a:ext>
            </a:extLst>
          </p:cNvPr>
          <p:cNvSpPr>
            <a:spLocks noGrp="1"/>
          </p:cNvSpPr>
          <p:nvPr>
            <p:ph idx="1"/>
          </p:nvPr>
        </p:nvSpPr>
        <p:spPr>
          <a:xfrm>
            <a:off x="3264914" y="1522921"/>
            <a:ext cx="8662363" cy="3989249"/>
          </a:xfrm>
        </p:spPr>
        <p:txBody>
          <a:bodyPr>
            <a:normAutofit fontScale="92500" lnSpcReduction="10000"/>
          </a:bodyPr>
          <a:lstStyle/>
          <a:p>
            <a:pPr marL="0" indent="0">
              <a:buNone/>
            </a:pPr>
            <a:r>
              <a:rPr lang="en-US" dirty="0">
                <a:solidFill>
                  <a:srgbClr val="13F5EA"/>
                </a:solidFill>
                <a:latin typeface="Constantia" panose="02030602050306030303" pitchFamily="18" charset="0"/>
              </a:rPr>
              <a:t>There are to types of crust. Continental and Oceanic, these are very different due to the thickness as well as the composition.</a:t>
            </a:r>
          </a:p>
          <a:p>
            <a:pPr marL="0" indent="0">
              <a:buNone/>
            </a:pPr>
            <a:r>
              <a:rPr lang="en-US" b="1" dirty="0">
                <a:solidFill>
                  <a:srgbClr val="13F5EA"/>
                </a:solidFill>
                <a:latin typeface="Constantia" panose="02030602050306030303" pitchFamily="18" charset="0"/>
              </a:rPr>
              <a:t>Continental:</a:t>
            </a:r>
          </a:p>
          <a:p>
            <a:pPr marL="0" indent="0">
              <a:buNone/>
            </a:pPr>
            <a:r>
              <a:rPr lang="en-US" dirty="0">
                <a:solidFill>
                  <a:srgbClr val="13F5EA"/>
                </a:solidFill>
                <a:latin typeface="Constantia" panose="02030602050306030303" pitchFamily="18" charset="0"/>
              </a:rPr>
              <a:t>This is part of the crust is the solid part mainly composed by felsic rocks. Its density is 2.7 cm^3 and its temperature ranges from the ambient air temperature to 900 deg C. It depth is between 30-50 km at certain areas and this was the first layer of the crust that formed</a:t>
            </a:r>
          </a:p>
          <a:p>
            <a:pPr marL="0" indent="0">
              <a:buNone/>
            </a:pPr>
            <a:r>
              <a:rPr lang="en-US" b="1" dirty="0">
                <a:solidFill>
                  <a:srgbClr val="13F5EA"/>
                </a:solidFill>
                <a:latin typeface="Constantia" panose="02030602050306030303" pitchFamily="18" charset="0"/>
              </a:rPr>
              <a:t>Oceanic:</a:t>
            </a:r>
          </a:p>
          <a:p>
            <a:pPr marL="0" indent="0">
              <a:buNone/>
            </a:pPr>
            <a:r>
              <a:rPr lang="en-US" dirty="0">
                <a:solidFill>
                  <a:srgbClr val="13F5EA"/>
                </a:solidFill>
                <a:latin typeface="Constantia" panose="02030602050306030303" pitchFamily="18" charset="0"/>
              </a:rPr>
              <a:t>This part of the crust is the liquid part. It is primarily composed by mafic rocks. Its density is 3.3 cm^3 and its temperature ranges from the ambient air temperature to 900 deg C. Its depth is 5-10 km (in certain areas) . </a:t>
            </a:r>
          </a:p>
          <a:p>
            <a:pPr marL="0" indent="0">
              <a:buNone/>
            </a:pPr>
            <a:endParaRPr lang="en-US" dirty="0">
              <a:solidFill>
                <a:srgbClr val="13F5EA"/>
              </a:solidFill>
              <a:latin typeface="Constantia" panose="02030602050306030303" pitchFamily="18" charset="0"/>
            </a:endParaRPr>
          </a:p>
        </p:txBody>
      </p:sp>
      <p:sp>
        <p:nvSpPr>
          <p:cNvPr id="4" name="Content Placeholder 2">
            <a:extLst>
              <a:ext uri="{FF2B5EF4-FFF2-40B4-BE49-F238E27FC236}">
                <a16:creationId xmlns:a16="http://schemas.microsoft.com/office/drawing/2014/main" id="{D12E2B18-015B-4C80-97F3-F9343555C378}"/>
              </a:ext>
            </a:extLst>
          </p:cNvPr>
          <p:cNvSpPr txBox="1">
            <a:spLocks/>
          </p:cNvSpPr>
          <p:nvPr/>
        </p:nvSpPr>
        <p:spPr>
          <a:xfrm>
            <a:off x="8015997" y="2947479"/>
            <a:ext cx="3585454" cy="4002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13F5EA"/>
              </a:solidFill>
              <a:latin typeface="Constantia" panose="02030602050306030303" pitchFamily="18" charset="0"/>
            </a:endParaRPr>
          </a:p>
        </p:txBody>
      </p:sp>
    </p:spTree>
    <p:extLst>
      <p:ext uri="{BB962C8B-B14F-4D97-AF65-F5344CB8AC3E}">
        <p14:creationId xmlns:p14="http://schemas.microsoft.com/office/powerpoint/2010/main" val="334815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A7C44D-BB75-4326-8751-61A104866A7D}"/>
              </a:ext>
            </a:extLst>
          </p:cNvPr>
          <p:cNvSpPr>
            <a:spLocks noGrp="1"/>
          </p:cNvSpPr>
          <p:nvPr>
            <p:ph type="ctrTitle"/>
          </p:nvPr>
        </p:nvSpPr>
        <p:spPr>
          <a:solidFill>
            <a:schemeClr val="bg1"/>
          </a:solidFill>
        </p:spPr>
        <p:txBody>
          <a:bodyPr/>
          <a:lstStyle/>
          <a:p>
            <a:r>
              <a:rPr lang="en-US" dirty="0">
                <a:solidFill>
                  <a:srgbClr val="FF0000"/>
                </a:solidFill>
              </a:rPr>
              <a:t>Mantle</a:t>
            </a:r>
          </a:p>
        </p:txBody>
      </p:sp>
      <p:sp>
        <p:nvSpPr>
          <p:cNvPr id="5" name="Subtitle 4">
            <a:extLst>
              <a:ext uri="{FF2B5EF4-FFF2-40B4-BE49-F238E27FC236}">
                <a16:creationId xmlns:a16="http://schemas.microsoft.com/office/drawing/2014/main" id="{CC1481E7-32D2-42CB-93B3-682DD2AE119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359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DDAE-7D9C-41AA-A173-38916026DD1E}"/>
              </a:ext>
            </a:extLst>
          </p:cNvPr>
          <p:cNvSpPr>
            <a:spLocks noGrp="1"/>
          </p:cNvSpPr>
          <p:nvPr>
            <p:ph type="title"/>
          </p:nvPr>
        </p:nvSpPr>
        <p:spPr>
          <a:xfrm>
            <a:off x="762000" y="207253"/>
            <a:ext cx="4419600" cy="4952492"/>
          </a:xfrm>
        </p:spPr>
        <p:txBody>
          <a:bodyPr/>
          <a:lstStyle/>
          <a:p>
            <a:r>
              <a:rPr lang="en-US" dirty="0">
                <a:solidFill>
                  <a:srgbClr val="FF0000"/>
                </a:solidFill>
                <a:latin typeface="Constantia" panose="02030602050306030303" pitchFamily="18" charset="0"/>
              </a:rPr>
              <a:t>Asthenosphere</a:t>
            </a:r>
          </a:p>
        </p:txBody>
      </p:sp>
      <p:sp>
        <p:nvSpPr>
          <p:cNvPr id="3" name="Content Placeholder 2">
            <a:extLst>
              <a:ext uri="{FF2B5EF4-FFF2-40B4-BE49-F238E27FC236}">
                <a16:creationId xmlns:a16="http://schemas.microsoft.com/office/drawing/2014/main" id="{FA0F0CF3-8B2E-442A-A368-F9E362227BF3}"/>
              </a:ext>
            </a:extLst>
          </p:cNvPr>
          <p:cNvSpPr>
            <a:spLocks noGrp="1"/>
          </p:cNvSpPr>
          <p:nvPr>
            <p:ph idx="1"/>
          </p:nvPr>
        </p:nvSpPr>
        <p:spPr>
          <a:xfrm>
            <a:off x="3514725" y="1464416"/>
            <a:ext cx="6248398" cy="5655156"/>
          </a:xfrm>
        </p:spPr>
        <p:txBody>
          <a:bodyPr/>
          <a:lstStyle/>
          <a:p>
            <a:pPr marL="0" indent="0">
              <a:buNone/>
            </a:pPr>
            <a:r>
              <a:rPr lang="en-US" dirty="0">
                <a:solidFill>
                  <a:srgbClr val="13F5EA"/>
                </a:solidFill>
                <a:latin typeface="Constantia" panose="02030602050306030303" pitchFamily="18" charset="0"/>
              </a:rPr>
              <a:t>The Asthenosphere is a partially molten layers of the Earth that is found at the depth of 80-193 km below the surface. Its density is 3.4-4.4 cm^3. Its temperature ranges from 900-1600 deg C. Its state is partially molten and it is mainly composed of peridotite. This is the upper part of the mantle</a:t>
            </a:r>
          </a:p>
        </p:txBody>
      </p:sp>
    </p:spTree>
    <p:extLst>
      <p:ext uri="{BB962C8B-B14F-4D97-AF65-F5344CB8AC3E}">
        <p14:creationId xmlns:p14="http://schemas.microsoft.com/office/powerpoint/2010/main" val="25767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99FF-63D2-4FAD-97B5-5A30F13BD02E}"/>
              </a:ext>
            </a:extLst>
          </p:cNvPr>
          <p:cNvSpPr>
            <a:spLocks noGrp="1"/>
          </p:cNvSpPr>
          <p:nvPr>
            <p:ph type="title"/>
          </p:nvPr>
        </p:nvSpPr>
        <p:spPr>
          <a:xfrm>
            <a:off x="476250" y="158652"/>
            <a:ext cx="5619750" cy="4952492"/>
          </a:xfrm>
        </p:spPr>
        <p:txBody>
          <a:bodyPr/>
          <a:lstStyle/>
          <a:p>
            <a:r>
              <a:rPr lang="en-US" dirty="0">
                <a:solidFill>
                  <a:srgbClr val="FF0000"/>
                </a:solidFill>
              </a:rPr>
              <a:t>Lower Mantle </a:t>
            </a:r>
          </a:p>
        </p:txBody>
      </p:sp>
      <p:sp>
        <p:nvSpPr>
          <p:cNvPr id="3" name="Content Placeholder 2">
            <a:extLst>
              <a:ext uri="{FF2B5EF4-FFF2-40B4-BE49-F238E27FC236}">
                <a16:creationId xmlns:a16="http://schemas.microsoft.com/office/drawing/2014/main" id="{CB16DD7D-ABDC-4393-BECB-40F91B7347B3}"/>
              </a:ext>
            </a:extLst>
          </p:cNvPr>
          <p:cNvSpPr>
            <a:spLocks noGrp="1"/>
          </p:cNvSpPr>
          <p:nvPr>
            <p:ph idx="1"/>
          </p:nvPr>
        </p:nvSpPr>
        <p:spPr>
          <a:xfrm>
            <a:off x="4352925" y="1350116"/>
            <a:ext cx="6248398" cy="5655156"/>
          </a:xfrm>
        </p:spPr>
        <p:txBody>
          <a:bodyPr/>
          <a:lstStyle/>
          <a:p>
            <a:pPr marL="0" indent="0">
              <a:buNone/>
            </a:pPr>
            <a:r>
              <a:rPr lang="en-US" dirty="0">
                <a:solidFill>
                  <a:srgbClr val="13F5EA"/>
                </a:solidFill>
                <a:latin typeface="Constantia" panose="02030602050306030303" pitchFamily="18" charset="0"/>
              </a:rPr>
              <a:t>The Lower Mantle has a density of 4.4-5.6 cm^3. Its temperature has the same range as the asthenosphere (900-1600 deg C) . It is located 660-2900 km below the surface. It is mainly composed of peridotite just like the asthenosphere and its state is solid. This is not included in lithosphere unlike the crust (s) and the asthenosphere. </a:t>
            </a:r>
          </a:p>
        </p:txBody>
      </p:sp>
    </p:spTree>
    <p:extLst>
      <p:ext uri="{BB962C8B-B14F-4D97-AF65-F5344CB8AC3E}">
        <p14:creationId xmlns:p14="http://schemas.microsoft.com/office/powerpoint/2010/main" val="381500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AAA7-1DA3-4606-9B17-FD073DF75E58}"/>
              </a:ext>
            </a:extLst>
          </p:cNvPr>
          <p:cNvSpPr>
            <a:spLocks noGrp="1"/>
          </p:cNvSpPr>
          <p:nvPr>
            <p:ph type="ctrTitle"/>
          </p:nvPr>
        </p:nvSpPr>
        <p:spPr>
          <a:solidFill>
            <a:schemeClr val="bg1"/>
          </a:solidFill>
        </p:spPr>
        <p:txBody>
          <a:bodyPr/>
          <a:lstStyle/>
          <a:p>
            <a:r>
              <a:rPr lang="en-US" dirty="0">
                <a:solidFill>
                  <a:srgbClr val="FF0000"/>
                </a:solidFill>
              </a:rPr>
              <a:t>Core</a:t>
            </a:r>
          </a:p>
        </p:txBody>
      </p:sp>
      <p:sp>
        <p:nvSpPr>
          <p:cNvPr id="3" name="Subtitle 2">
            <a:extLst>
              <a:ext uri="{FF2B5EF4-FFF2-40B4-BE49-F238E27FC236}">
                <a16:creationId xmlns:a16="http://schemas.microsoft.com/office/drawing/2014/main" id="{5DC41F0D-916F-41D1-8505-976A01AAC4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408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E409-E931-4FDD-83DF-D510F89C621B}"/>
              </a:ext>
            </a:extLst>
          </p:cNvPr>
          <p:cNvSpPr>
            <a:spLocks noGrp="1"/>
          </p:cNvSpPr>
          <p:nvPr>
            <p:ph type="title"/>
          </p:nvPr>
        </p:nvSpPr>
        <p:spPr>
          <a:xfrm>
            <a:off x="1666875" y="254878"/>
            <a:ext cx="3833906" cy="4952492"/>
          </a:xfrm>
        </p:spPr>
        <p:txBody>
          <a:bodyPr/>
          <a:lstStyle/>
          <a:p>
            <a:r>
              <a:rPr lang="en-US" dirty="0">
                <a:solidFill>
                  <a:srgbClr val="FF0000"/>
                </a:solidFill>
              </a:rPr>
              <a:t>Core</a:t>
            </a:r>
          </a:p>
        </p:txBody>
      </p:sp>
      <p:sp>
        <p:nvSpPr>
          <p:cNvPr id="3" name="Content Placeholder 2">
            <a:extLst>
              <a:ext uri="{FF2B5EF4-FFF2-40B4-BE49-F238E27FC236}">
                <a16:creationId xmlns:a16="http://schemas.microsoft.com/office/drawing/2014/main" id="{2F76CF2D-74BF-4917-9A2C-3CDBBCEB842C}"/>
              </a:ext>
            </a:extLst>
          </p:cNvPr>
          <p:cNvSpPr>
            <a:spLocks noGrp="1"/>
          </p:cNvSpPr>
          <p:nvPr>
            <p:ph idx="1"/>
          </p:nvPr>
        </p:nvSpPr>
        <p:spPr>
          <a:xfrm>
            <a:off x="5433922" y="1092941"/>
            <a:ext cx="6248398" cy="5655156"/>
          </a:xfrm>
        </p:spPr>
        <p:txBody>
          <a:bodyPr/>
          <a:lstStyle/>
          <a:p>
            <a:pPr marL="0" indent="0">
              <a:buNone/>
            </a:pPr>
            <a:r>
              <a:rPr lang="en-US" dirty="0">
                <a:solidFill>
                  <a:srgbClr val="13F5EA"/>
                </a:solidFill>
                <a:latin typeface="Constantia" panose="02030602050306030303" pitchFamily="18" charset="0"/>
              </a:rPr>
              <a:t>The core is the hottest part of the earth with a temperature ranging from 4000-5000 deg C. This is the liquid part of the earth. It is composed of iron and nickel and its density ranges from 9.9-12.2 cm^3. The flow of molten iron and nickel dictates the magnitude and speed of the magnetic field.</a:t>
            </a:r>
          </a:p>
        </p:txBody>
      </p:sp>
    </p:spTree>
    <p:extLst>
      <p:ext uri="{BB962C8B-B14F-4D97-AF65-F5344CB8AC3E}">
        <p14:creationId xmlns:p14="http://schemas.microsoft.com/office/powerpoint/2010/main" val="34941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C222-481D-4BFC-8194-88B3AA9CD1CE}"/>
              </a:ext>
            </a:extLst>
          </p:cNvPr>
          <p:cNvSpPr>
            <a:spLocks noGrp="1"/>
          </p:cNvSpPr>
          <p:nvPr>
            <p:ph type="title"/>
          </p:nvPr>
        </p:nvSpPr>
        <p:spPr/>
        <p:txBody>
          <a:bodyPr/>
          <a:lstStyle/>
          <a:p>
            <a:r>
              <a:rPr lang="en-US" dirty="0">
                <a:solidFill>
                  <a:srgbClr val="FF0000"/>
                </a:solidFill>
                <a:latin typeface="Constantia" panose="02030602050306030303" pitchFamily="18" charset="0"/>
              </a:rPr>
              <a:t>Extra Notes </a:t>
            </a:r>
          </a:p>
        </p:txBody>
      </p:sp>
      <p:sp>
        <p:nvSpPr>
          <p:cNvPr id="3" name="Content Placeholder 2">
            <a:extLst>
              <a:ext uri="{FF2B5EF4-FFF2-40B4-BE49-F238E27FC236}">
                <a16:creationId xmlns:a16="http://schemas.microsoft.com/office/drawing/2014/main" id="{92076823-ABFF-4AB0-9552-BBF2B5D19135}"/>
              </a:ext>
            </a:extLst>
          </p:cNvPr>
          <p:cNvSpPr>
            <a:spLocks noGrp="1"/>
          </p:cNvSpPr>
          <p:nvPr>
            <p:ph idx="1"/>
          </p:nvPr>
        </p:nvSpPr>
        <p:spPr>
          <a:xfrm>
            <a:off x="4981575" y="2112116"/>
            <a:ext cx="6248398" cy="5655156"/>
          </a:xfrm>
        </p:spPr>
        <p:txBody>
          <a:bodyPr/>
          <a:lstStyle/>
          <a:p>
            <a:pPr>
              <a:buFont typeface="Wingdings" panose="05000000000000000000" pitchFamily="2" charset="2"/>
              <a:buChar char="§"/>
            </a:pPr>
            <a:r>
              <a:rPr lang="en-US" dirty="0">
                <a:solidFill>
                  <a:srgbClr val="13F5EA"/>
                </a:solidFill>
                <a:latin typeface="Constantia" panose="02030602050306030303" pitchFamily="18" charset="0"/>
              </a:rPr>
              <a:t>Earth can sustain life because it has liquid on its surface</a:t>
            </a:r>
          </a:p>
          <a:p>
            <a:pPr>
              <a:buFont typeface="Wingdings" panose="05000000000000000000" pitchFamily="2" charset="2"/>
              <a:buChar char="§"/>
            </a:pPr>
            <a:r>
              <a:rPr lang="en-US" dirty="0">
                <a:solidFill>
                  <a:srgbClr val="13F5EA"/>
                </a:solidFill>
                <a:latin typeface="Constantia" panose="02030602050306030303" pitchFamily="18" charset="0"/>
              </a:rPr>
              <a:t>The extraction of minerals might change the composition of the Earth</a:t>
            </a:r>
          </a:p>
          <a:p>
            <a:pPr>
              <a:buFont typeface="Wingdings" panose="05000000000000000000" pitchFamily="2" charset="2"/>
              <a:buChar char="§"/>
            </a:pPr>
            <a:r>
              <a:rPr lang="en-US" dirty="0">
                <a:solidFill>
                  <a:srgbClr val="13F5EA"/>
                </a:solidFill>
                <a:latin typeface="Constantia" panose="02030602050306030303" pitchFamily="18" charset="0"/>
              </a:rPr>
              <a:t>Mars’ surface is composed of basalt, just as part of the oceanic crust</a:t>
            </a:r>
          </a:p>
          <a:p>
            <a:pPr>
              <a:buFont typeface="Wingdings" panose="05000000000000000000" pitchFamily="2" charset="2"/>
              <a:buChar char="§"/>
            </a:pPr>
            <a:r>
              <a:rPr lang="en-US" dirty="0">
                <a:solidFill>
                  <a:srgbClr val="13F5EA"/>
                </a:solidFill>
                <a:latin typeface="Constantia" panose="02030602050306030303" pitchFamily="18" charset="0"/>
              </a:rPr>
              <a:t>A decrease in the speed of the rotation of the core might result in a change of minerals due to the change in flow of lava.</a:t>
            </a:r>
          </a:p>
        </p:txBody>
      </p:sp>
    </p:spTree>
    <p:extLst>
      <p:ext uri="{BB962C8B-B14F-4D97-AF65-F5344CB8AC3E}">
        <p14:creationId xmlns:p14="http://schemas.microsoft.com/office/powerpoint/2010/main" val="117371999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96</TotalTime>
  <Words>423</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Schoolbook</vt:lpstr>
      <vt:lpstr>Constantia</vt:lpstr>
      <vt:lpstr>Corbel</vt:lpstr>
      <vt:lpstr>Wingdings</vt:lpstr>
      <vt:lpstr>Headlines</vt:lpstr>
      <vt:lpstr>Layers of the Earth </vt:lpstr>
      <vt:lpstr>Layers of the Earth (Overview)</vt:lpstr>
      <vt:lpstr>Crust</vt:lpstr>
      <vt:lpstr>Mantle</vt:lpstr>
      <vt:lpstr>Asthenosphere</vt:lpstr>
      <vt:lpstr>Lower Mantle </vt:lpstr>
      <vt:lpstr>Core</vt:lpstr>
      <vt:lpstr>Core</vt:lpstr>
      <vt:lpstr>Extra Notes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Layers of the Earth</dc:title>
  <dc:creator>Zein Ionescu</dc:creator>
  <cp:lastModifiedBy>Zein Ionescu</cp:lastModifiedBy>
  <cp:revision>12</cp:revision>
  <dcterms:created xsi:type="dcterms:W3CDTF">2020-04-21T13:52:12Z</dcterms:created>
  <dcterms:modified xsi:type="dcterms:W3CDTF">2020-04-22T14:31:50Z</dcterms:modified>
</cp:coreProperties>
</file>