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8" r:id="rId6"/>
    <p:sldId id="257" r:id="rId7"/>
    <p:sldId id="259" r:id="rId8"/>
    <p:sldId id="260" r:id="rId9"/>
    <p:sldId id="261" r:id="rId10"/>
    <p:sldId id="266" r:id="rId11"/>
    <p:sldId id="262" r:id="rId12"/>
    <p:sldId id="267" r:id="rId13"/>
    <p:sldId id="264" r:id="rId14"/>
    <p:sldId id="268" r:id="rId15"/>
    <p:sldId id="269" r:id="rId16"/>
    <p:sldId id="272" r:id="rId17"/>
    <p:sldId id="270" r:id="rId18"/>
    <p:sldId id="271" r:id="rId19"/>
    <p:sldId id="273"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3" autoAdjust="0"/>
    <p:restoredTop sz="94660"/>
  </p:normalViewPr>
  <p:slideViewPr>
    <p:cSldViewPr snapToGrid="0">
      <p:cViewPr varScale="1">
        <p:scale>
          <a:sx n="86" d="100"/>
          <a:sy n="86" d="100"/>
        </p:scale>
        <p:origin x="46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5/6/2020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5/6/2020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wb5KEO9z_kc" TargetMode="External"/><Relationship Id="rId2" Type="http://schemas.openxmlformats.org/officeDocument/2006/relationships/hyperlink" Target="https://www.youtube.com/watch?v=qz4ZsDo9kTc" TargetMode="External"/><Relationship Id="rId1" Type="http://schemas.openxmlformats.org/officeDocument/2006/relationships/slideLayout" Target="../slideLayouts/slideLayout2.xml"/><Relationship Id="rId4" Type="http://schemas.openxmlformats.org/officeDocument/2006/relationships/hyperlink" Target="https://www.youtube.com/watch?v=Y4najWe1ZB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prirvhXCx8w" TargetMode="External"/><Relationship Id="rId2" Type="http://schemas.openxmlformats.org/officeDocument/2006/relationships/hyperlink" Target="https://www.youtube.com/watch?v=u31FO_4d9TY" TargetMode="External"/><Relationship Id="rId1" Type="http://schemas.openxmlformats.org/officeDocument/2006/relationships/slideLayout" Target="../slideLayouts/slideLayout2.xml"/><Relationship Id="rId4" Type="http://schemas.openxmlformats.org/officeDocument/2006/relationships/hyperlink" Target="https://www.youtube.com/watch?v=vLIFQ5d8cV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8412D-1383-4BEF-BB56-9AD4B73D9142}"/>
              </a:ext>
            </a:extLst>
          </p:cNvPr>
          <p:cNvSpPr>
            <a:spLocks noGrp="1"/>
          </p:cNvSpPr>
          <p:nvPr>
            <p:ph type="ctrTitle"/>
          </p:nvPr>
        </p:nvSpPr>
        <p:spPr/>
        <p:txBody>
          <a:bodyPr/>
          <a:lstStyle/>
          <a:p>
            <a:r>
              <a:rPr lang="en-US" dirty="0">
                <a:latin typeface="Constantia" panose="02030602050306030303" pitchFamily="18" charset="0"/>
              </a:rPr>
              <a:t>Gangster Rap</a:t>
            </a:r>
          </a:p>
        </p:txBody>
      </p:sp>
      <p:sp>
        <p:nvSpPr>
          <p:cNvPr id="3" name="Subtitle 2">
            <a:extLst>
              <a:ext uri="{FF2B5EF4-FFF2-40B4-BE49-F238E27FC236}">
                <a16:creationId xmlns:a16="http://schemas.microsoft.com/office/drawing/2014/main" id="{8EC80740-FE83-4F09-BF80-3F513729F1EA}"/>
              </a:ext>
            </a:extLst>
          </p:cNvPr>
          <p:cNvSpPr>
            <a:spLocks noGrp="1"/>
          </p:cNvSpPr>
          <p:nvPr>
            <p:ph type="subTitle" idx="1"/>
          </p:nvPr>
        </p:nvSpPr>
        <p:spPr/>
        <p:txBody>
          <a:bodyPr/>
          <a:lstStyle/>
          <a:p>
            <a:endParaRPr lang="en-US" dirty="0"/>
          </a:p>
        </p:txBody>
      </p:sp>
      <p:pic>
        <p:nvPicPr>
          <p:cNvPr id="1026" name="Picture 2" descr="Conspiracy Theory Says Tupac Is Still Alive And The Proof Is His ...">
            <a:extLst>
              <a:ext uri="{FF2B5EF4-FFF2-40B4-BE49-F238E27FC236}">
                <a16:creationId xmlns:a16="http://schemas.microsoft.com/office/drawing/2014/main" id="{0E0A4E92-CC09-4ED6-AC8A-F06F2E5C66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4773" y="185181"/>
            <a:ext cx="5424256" cy="3474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462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E298B-D0E6-458D-90C1-47E8B63A9FBF}"/>
              </a:ext>
            </a:extLst>
          </p:cNvPr>
          <p:cNvSpPr>
            <a:spLocks noGrp="1"/>
          </p:cNvSpPr>
          <p:nvPr>
            <p:ph type="title"/>
          </p:nvPr>
        </p:nvSpPr>
        <p:spPr/>
        <p:txBody>
          <a:bodyPr/>
          <a:lstStyle/>
          <a:p>
            <a:r>
              <a:rPr lang="en-US" dirty="0"/>
              <a:t>Eazy E Top 20 songs</a:t>
            </a:r>
          </a:p>
        </p:txBody>
      </p:sp>
      <p:sp>
        <p:nvSpPr>
          <p:cNvPr id="3" name="Content Placeholder 2">
            <a:extLst>
              <a:ext uri="{FF2B5EF4-FFF2-40B4-BE49-F238E27FC236}">
                <a16:creationId xmlns:a16="http://schemas.microsoft.com/office/drawing/2014/main" id="{D8A617C1-926D-4413-99D0-CF8D0214D77F}"/>
              </a:ext>
            </a:extLst>
          </p:cNvPr>
          <p:cNvSpPr>
            <a:spLocks noGrp="1"/>
          </p:cNvSpPr>
          <p:nvPr>
            <p:ph idx="1"/>
          </p:nvPr>
        </p:nvSpPr>
        <p:spPr>
          <a:xfrm>
            <a:off x="818712" y="2222287"/>
            <a:ext cx="10554574" cy="4320556"/>
          </a:xfrm>
        </p:spPr>
        <p:txBody>
          <a:bodyPr>
            <a:normAutofit fontScale="47500" lnSpcReduction="20000"/>
          </a:bodyPr>
          <a:lstStyle/>
          <a:p>
            <a:pPr>
              <a:buFont typeface="Wingdings" panose="05000000000000000000" pitchFamily="2" charset="2"/>
              <a:buChar char="§"/>
            </a:pPr>
            <a:r>
              <a:rPr lang="en-US" dirty="0" err="1"/>
              <a:t>Boyz</a:t>
            </a:r>
            <a:r>
              <a:rPr lang="en-US" dirty="0"/>
              <a:t>-N-the-Hood</a:t>
            </a:r>
          </a:p>
          <a:p>
            <a:pPr>
              <a:buFont typeface="Wingdings" panose="05000000000000000000" pitchFamily="2" charset="2"/>
              <a:buChar char="§"/>
            </a:pPr>
            <a:r>
              <a:rPr lang="en-US" dirty="0"/>
              <a:t>It's On </a:t>
            </a:r>
          </a:p>
          <a:p>
            <a:pPr>
              <a:buFont typeface="Wingdings" panose="05000000000000000000" pitchFamily="2" charset="2"/>
              <a:buChar char="§"/>
            </a:pPr>
            <a:r>
              <a:rPr lang="en-US" dirty="0" err="1"/>
              <a:t>Eazy</a:t>
            </a:r>
            <a:r>
              <a:rPr lang="en-US" dirty="0"/>
              <a:t>-</a:t>
            </a:r>
            <a:r>
              <a:rPr lang="en-US" dirty="0" err="1"/>
              <a:t>Duz</a:t>
            </a:r>
            <a:r>
              <a:rPr lang="en-US" dirty="0"/>
              <a:t>-It </a:t>
            </a:r>
          </a:p>
          <a:p>
            <a:pPr>
              <a:buFont typeface="Wingdings" panose="05000000000000000000" pitchFamily="2" charset="2"/>
              <a:buChar char="§"/>
            </a:pPr>
            <a:r>
              <a:rPr lang="en-US" dirty="0"/>
              <a:t>Only If You Want It</a:t>
            </a:r>
          </a:p>
          <a:p>
            <a:pPr>
              <a:buFont typeface="Wingdings" panose="05000000000000000000" pitchFamily="2" charset="2"/>
              <a:buChar char="§"/>
            </a:pPr>
            <a:r>
              <a:rPr lang="en-US" dirty="0"/>
              <a:t>Straight </a:t>
            </a:r>
            <a:r>
              <a:rPr lang="en-US" dirty="0" err="1"/>
              <a:t>Outta</a:t>
            </a:r>
            <a:r>
              <a:rPr lang="en-US" dirty="0"/>
              <a:t> Compton</a:t>
            </a:r>
          </a:p>
          <a:p>
            <a:pPr>
              <a:buFont typeface="Wingdings" panose="05000000000000000000" pitchFamily="2" charset="2"/>
              <a:buChar char="§"/>
            </a:pPr>
            <a:r>
              <a:rPr lang="en-US" dirty="0" err="1"/>
              <a:t>Er</a:t>
            </a:r>
            <a:r>
              <a:rPr lang="en-US" dirty="0"/>
              <a:t> Said Than Dunn</a:t>
            </a:r>
          </a:p>
          <a:p>
            <a:pPr>
              <a:buFont typeface="Wingdings" panose="05000000000000000000" pitchFamily="2" charset="2"/>
              <a:buChar char="§"/>
            </a:pPr>
            <a:r>
              <a:rPr lang="en-US" dirty="0"/>
              <a:t>Down 2 </a:t>
            </a:r>
            <a:r>
              <a:rPr lang="en-US" dirty="0" err="1"/>
              <a:t>Tha</a:t>
            </a:r>
            <a:r>
              <a:rPr lang="en-US" dirty="0"/>
              <a:t> Last Roach</a:t>
            </a:r>
          </a:p>
          <a:p>
            <a:pPr>
              <a:buFont typeface="Wingdings" panose="05000000000000000000" pitchFamily="2" charset="2"/>
              <a:buChar char="§"/>
            </a:pPr>
            <a:r>
              <a:rPr lang="en-US" dirty="0"/>
              <a:t>No </a:t>
            </a:r>
            <a:r>
              <a:rPr lang="en-US" dirty="0" err="1"/>
              <a:t>More?’s</a:t>
            </a:r>
            <a:endParaRPr lang="en-US" dirty="0"/>
          </a:p>
          <a:p>
            <a:pPr>
              <a:buFont typeface="Wingdings" panose="05000000000000000000" pitchFamily="2" charset="2"/>
              <a:buChar char="§"/>
            </a:pPr>
            <a:r>
              <a:rPr lang="en-US" dirty="0"/>
              <a:t>We Want Eazy</a:t>
            </a:r>
          </a:p>
          <a:p>
            <a:pPr>
              <a:buFont typeface="Wingdings" panose="05000000000000000000" pitchFamily="2" charset="2"/>
              <a:buChar char="§"/>
            </a:pPr>
            <a:r>
              <a:rPr lang="en-US" dirty="0"/>
              <a:t>2 Hard </a:t>
            </a:r>
            <a:r>
              <a:rPr lang="en-US" dirty="0" err="1"/>
              <a:t>Mutha’s</a:t>
            </a:r>
            <a:endParaRPr lang="en-US" dirty="0"/>
          </a:p>
          <a:p>
            <a:pPr>
              <a:buFont typeface="Wingdings" panose="05000000000000000000" pitchFamily="2" charset="2"/>
              <a:buChar char="§"/>
            </a:pPr>
            <a:r>
              <a:rPr lang="en-US" dirty="0"/>
              <a:t>Sorry Louie</a:t>
            </a:r>
          </a:p>
          <a:p>
            <a:pPr>
              <a:buFont typeface="Wingdings" panose="05000000000000000000" pitchFamily="2" charset="2"/>
              <a:buChar char="§"/>
            </a:pPr>
            <a:r>
              <a:rPr lang="en-US" dirty="0"/>
              <a:t>Nobody Move</a:t>
            </a:r>
          </a:p>
          <a:p>
            <a:pPr>
              <a:buFont typeface="Wingdings" panose="05000000000000000000" pitchFamily="2" charset="2"/>
              <a:buChar char="§"/>
            </a:pPr>
            <a:r>
              <a:rPr lang="en-US" dirty="0" err="1"/>
              <a:t>Switchez</a:t>
            </a:r>
            <a:r>
              <a:rPr lang="en-US" dirty="0"/>
              <a:t> - Impact of a Legend</a:t>
            </a:r>
          </a:p>
          <a:p>
            <a:pPr>
              <a:buFont typeface="Wingdings" panose="05000000000000000000" pitchFamily="2" charset="2"/>
              <a:buChar char="§"/>
            </a:pPr>
            <a:r>
              <a:rPr lang="en-US" dirty="0" err="1"/>
              <a:t>Wut</a:t>
            </a:r>
            <a:r>
              <a:rPr lang="en-US" dirty="0"/>
              <a:t> Would You Do</a:t>
            </a:r>
          </a:p>
          <a:p>
            <a:pPr>
              <a:buFont typeface="Wingdings" panose="05000000000000000000" pitchFamily="2" charset="2"/>
              <a:buChar char="§"/>
            </a:pPr>
            <a:r>
              <a:rPr lang="en-US" dirty="0"/>
              <a:t>How We Do (Remix)</a:t>
            </a:r>
          </a:p>
          <a:p>
            <a:pPr>
              <a:buFont typeface="Wingdings" panose="05000000000000000000" pitchFamily="2" charset="2"/>
              <a:buChar char="§"/>
            </a:pPr>
            <a:r>
              <a:rPr lang="en-US" dirty="0"/>
              <a:t>Radio</a:t>
            </a:r>
          </a:p>
          <a:p>
            <a:pPr>
              <a:buFont typeface="Wingdings" panose="05000000000000000000" pitchFamily="2" charset="2"/>
              <a:buChar char="§"/>
            </a:pPr>
            <a:r>
              <a:rPr lang="en-US" dirty="0"/>
              <a:t>Tumblr Girls</a:t>
            </a:r>
          </a:p>
          <a:p>
            <a:pPr>
              <a:buFont typeface="Wingdings" panose="05000000000000000000" pitchFamily="2" charset="2"/>
              <a:buChar char="§"/>
            </a:pPr>
            <a:r>
              <a:rPr lang="en-US" dirty="0" err="1"/>
              <a:t>Cruisin</a:t>
            </a:r>
            <a:r>
              <a:rPr lang="en-US" dirty="0"/>
              <a:t> Down the Street In My 64</a:t>
            </a:r>
          </a:p>
          <a:p>
            <a:pPr>
              <a:buFont typeface="Wingdings" panose="05000000000000000000" pitchFamily="2" charset="2"/>
              <a:buChar char="§"/>
            </a:pPr>
            <a:r>
              <a:rPr lang="en-US" dirty="0"/>
              <a:t>Any Last </a:t>
            </a:r>
            <a:r>
              <a:rPr lang="en-US" dirty="0" err="1"/>
              <a:t>Werdz</a:t>
            </a:r>
            <a:endParaRPr lang="en-US" dirty="0"/>
          </a:p>
          <a:p>
            <a:pPr>
              <a:buFont typeface="Wingdings" panose="05000000000000000000" pitchFamily="2" charset="2"/>
              <a:buChar char="§"/>
            </a:pPr>
            <a:r>
              <a:rPr lang="en-US" dirty="0" err="1"/>
              <a:t>Sippin</a:t>
            </a:r>
            <a:r>
              <a:rPr lang="en-US" dirty="0"/>
              <a:t>' On a 40</a:t>
            </a:r>
          </a:p>
        </p:txBody>
      </p:sp>
    </p:spTree>
    <p:extLst>
      <p:ext uri="{BB962C8B-B14F-4D97-AF65-F5344CB8AC3E}">
        <p14:creationId xmlns:p14="http://schemas.microsoft.com/office/powerpoint/2010/main" val="3493122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496F0-EB83-4FC7-9832-78AAF118766A}"/>
              </a:ext>
            </a:extLst>
          </p:cNvPr>
          <p:cNvSpPr>
            <a:spLocks noGrp="1"/>
          </p:cNvSpPr>
          <p:nvPr>
            <p:ph type="title"/>
          </p:nvPr>
        </p:nvSpPr>
        <p:spPr/>
        <p:txBody>
          <a:bodyPr/>
          <a:lstStyle/>
          <a:p>
            <a:r>
              <a:rPr lang="en-US" dirty="0"/>
              <a:t>Eazy E fact file</a:t>
            </a:r>
          </a:p>
        </p:txBody>
      </p:sp>
      <p:sp>
        <p:nvSpPr>
          <p:cNvPr id="3" name="Content Placeholder 2">
            <a:extLst>
              <a:ext uri="{FF2B5EF4-FFF2-40B4-BE49-F238E27FC236}">
                <a16:creationId xmlns:a16="http://schemas.microsoft.com/office/drawing/2014/main" id="{E5DF4608-BDFB-412A-81CE-C38039DD8760}"/>
              </a:ext>
            </a:extLst>
          </p:cNvPr>
          <p:cNvSpPr>
            <a:spLocks noGrp="1"/>
          </p:cNvSpPr>
          <p:nvPr>
            <p:ph idx="1"/>
          </p:nvPr>
        </p:nvSpPr>
        <p:spPr/>
        <p:txBody>
          <a:bodyPr>
            <a:normAutofit fontScale="62500" lnSpcReduction="20000"/>
          </a:bodyPr>
          <a:lstStyle/>
          <a:p>
            <a:r>
              <a:rPr lang="en-US" dirty="0">
                <a:latin typeface="Constantia" panose="02030602050306030303" pitchFamily="18" charset="0"/>
              </a:rPr>
              <a:t>Eazy-E was an American Rapper who is referred to as The Godfather of </a:t>
            </a:r>
            <a:r>
              <a:rPr lang="en-US" dirty="0" err="1">
                <a:latin typeface="Constantia" panose="02030602050306030303" pitchFamily="18" charset="0"/>
              </a:rPr>
              <a:t>Gagsta</a:t>
            </a:r>
            <a:r>
              <a:rPr lang="en-US" dirty="0">
                <a:latin typeface="Constantia" panose="02030602050306030303" pitchFamily="18" charset="0"/>
              </a:rPr>
              <a:t> rap. He was born Eric Lynn Wright on September 7th, 1964, in Compton, California, to Kathie and Richard Wright. Compton was known for its gang related action and tall crime rate. </a:t>
            </a:r>
            <a:r>
              <a:rPr lang="en-US" dirty="0" err="1">
                <a:latin typeface="Constantia" panose="02030602050306030303" pitchFamily="18" charset="0"/>
              </a:rPr>
              <a:t>Eazy</a:t>
            </a:r>
            <a:r>
              <a:rPr lang="en-US" dirty="0">
                <a:latin typeface="Constantia" panose="02030602050306030303" pitchFamily="18" charset="0"/>
              </a:rPr>
              <a:t>-E dropped out of high school in grade 10 and backed himself as a drug dealer, an movement his cousin taught him. </a:t>
            </a:r>
            <a:r>
              <a:rPr lang="en-US" dirty="0" err="1">
                <a:latin typeface="Constantia" panose="02030602050306030303" pitchFamily="18" charset="0"/>
              </a:rPr>
              <a:t>Eazy</a:t>
            </a:r>
            <a:r>
              <a:rPr lang="en-US" dirty="0">
                <a:latin typeface="Constantia" panose="02030602050306030303" pitchFamily="18" charset="0"/>
              </a:rPr>
              <a:t>-E's cousin was shot and murdered and he chosen to undertake the hip hop scene in Los Angeles. Within the mid-1980s he started to record tunes in a domestic studio. </a:t>
            </a:r>
            <a:r>
              <a:rPr lang="en-US" dirty="0" err="1">
                <a:latin typeface="Constantia" panose="02030602050306030303" pitchFamily="18" charset="0"/>
              </a:rPr>
              <a:t>Eazy</a:t>
            </a:r>
            <a:r>
              <a:rPr lang="en-US" dirty="0">
                <a:latin typeface="Constantia" panose="02030602050306030303" pitchFamily="18" charset="0"/>
              </a:rPr>
              <a:t>-E went into business with Jerry Heller and begun Ruthless Records. </a:t>
            </a:r>
            <a:r>
              <a:rPr lang="en-US" dirty="0" err="1">
                <a:latin typeface="Constantia" panose="02030602050306030303" pitchFamily="18" charset="0"/>
              </a:rPr>
              <a:t>Eazy</a:t>
            </a:r>
            <a:r>
              <a:rPr lang="en-US" dirty="0">
                <a:latin typeface="Constantia" panose="02030602050306030303" pitchFamily="18" charset="0"/>
              </a:rPr>
              <a:t>-E joined Arabian Prince, Dr. Dre, and Ice Cube to form NWA (MC Ren and DJ </a:t>
            </a:r>
            <a:r>
              <a:rPr lang="en-US" dirty="0" err="1">
                <a:latin typeface="Constantia" panose="02030602050306030303" pitchFamily="18" charset="0"/>
              </a:rPr>
              <a:t>Yella</a:t>
            </a:r>
            <a:r>
              <a:rPr lang="en-US" dirty="0">
                <a:latin typeface="Constantia" panose="02030602050306030303" pitchFamily="18" charset="0"/>
              </a:rPr>
              <a:t> joined later). Ice Cube and Dr Dre produced their first song titled </a:t>
            </a:r>
            <a:r>
              <a:rPr lang="en-US" dirty="0" err="1">
                <a:latin typeface="Constantia" panose="02030602050306030303" pitchFamily="18" charset="0"/>
              </a:rPr>
              <a:t>Boyz</a:t>
            </a:r>
            <a:r>
              <a:rPr lang="en-US" dirty="0">
                <a:latin typeface="Constantia" panose="02030602050306030303" pitchFamily="18" charset="0"/>
              </a:rPr>
              <a:t>-n-da-hood however they didn’t have anyone to sing it, then Eazy E step up and sang it, after that NWA where official.</a:t>
            </a:r>
          </a:p>
          <a:p>
            <a:r>
              <a:rPr lang="en-US" dirty="0">
                <a:latin typeface="Constantia" panose="02030602050306030303" pitchFamily="18" charset="0"/>
              </a:rPr>
              <a:t>With other rap artists such as DJ </a:t>
            </a:r>
            <a:r>
              <a:rPr lang="en-US" dirty="0" err="1">
                <a:latin typeface="Constantia" panose="02030602050306030303" pitchFamily="18" charset="0"/>
              </a:rPr>
              <a:t>Yella</a:t>
            </a:r>
            <a:r>
              <a:rPr lang="en-US" dirty="0">
                <a:latin typeface="Constantia" panose="02030602050306030303" pitchFamily="18" charset="0"/>
              </a:rPr>
              <a:t>, MC Ren, and the D.O.C. joining the act, the bunch released its debut album, N.W.A. and the Posse, in 1987, dropping its another collection, Straight </a:t>
            </a:r>
            <a:r>
              <a:rPr lang="en-US" dirty="0" err="1">
                <a:latin typeface="Constantia" panose="02030602050306030303" pitchFamily="18" charset="0"/>
              </a:rPr>
              <a:t>Outta</a:t>
            </a:r>
            <a:r>
              <a:rPr lang="en-US" dirty="0">
                <a:latin typeface="Constantia" panose="02030602050306030303" pitchFamily="18" charset="0"/>
              </a:rPr>
              <a:t> Compton, the taking after year. The disc, which went on to win double-platinum deals, moreover contained the track that attacked the police, impelling the FBI to send a cautionary letter to the company that housed Wright's name.</a:t>
            </a:r>
          </a:p>
          <a:p>
            <a:r>
              <a:rPr lang="en-US" dirty="0" err="1">
                <a:latin typeface="Constantia" panose="02030602050306030303" pitchFamily="18" charset="0"/>
              </a:rPr>
              <a:t>Eazy</a:t>
            </a:r>
            <a:r>
              <a:rPr lang="en-US" dirty="0">
                <a:latin typeface="Constantia" panose="02030602050306030303" pitchFamily="18" charset="0"/>
              </a:rPr>
              <a:t>-E released his solo collection </a:t>
            </a:r>
            <a:r>
              <a:rPr lang="en-US" dirty="0" err="1">
                <a:latin typeface="Constantia" panose="02030602050306030303" pitchFamily="18" charset="0"/>
              </a:rPr>
              <a:t>Eazy</a:t>
            </a:r>
            <a:r>
              <a:rPr lang="en-US" dirty="0">
                <a:latin typeface="Constantia" panose="02030602050306030303" pitchFamily="18" charset="0"/>
              </a:rPr>
              <a:t>-</a:t>
            </a:r>
            <a:r>
              <a:rPr lang="en-US" dirty="0" err="1">
                <a:latin typeface="Constantia" panose="02030602050306030303" pitchFamily="18" charset="0"/>
              </a:rPr>
              <a:t>Duz</a:t>
            </a:r>
            <a:r>
              <a:rPr lang="en-US" dirty="0">
                <a:latin typeface="Constantia" panose="02030602050306030303" pitchFamily="18" charset="0"/>
              </a:rPr>
              <a:t>-It the same year, which was in reality another collaborative exertion between t individuals of N.W.A. with Eazy serving as the most performer. After Ice Cube left the bunch in 1989, N.W.A. released the EP 100 Miles and </a:t>
            </a:r>
            <a:r>
              <a:rPr lang="en-US" dirty="0" err="1">
                <a:latin typeface="Constantia" panose="02030602050306030303" pitchFamily="18" charset="0"/>
              </a:rPr>
              <a:t>Runnin</a:t>
            </a:r>
            <a:r>
              <a:rPr lang="en-US" dirty="0">
                <a:latin typeface="Constantia" panose="02030602050306030303" pitchFamily="18" charset="0"/>
              </a:rPr>
              <a:t>' in 1990 and the full-length Efil4zaggin the following year, which hit No. 1 on the Bulletin charts.</a:t>
            </a:r>
          </a:p>
          <a:p>
            <a:r>
              <a:rPr lang="en-US" dirty="0">
                <a:latin typeface="Constantia" panose="02030602050306030303" pitchFamily="18" charset="0"/>
              </a:rPr>
              <a:t>N.W.A. broke up within the early '90s, with Eazy and Dr. Dre involved in quarrelsome debate that also saw the two attacking and ridiculing each other in their particular work. Eazy, a perfect businessman who commented on how rap discussion may be utilized to spur album sales, proceeded running Ruthless Records, finding acts like Bone Thugs-N-Harmony. In 1992, he released his claim solo EP, 5150 Domestic 4 </a:t>
            </a:r>
            <a:r>
              <a:rPr lang="en-US" dirty="0" err="1">
                <a:latin typeface="Constantia" panose="02030602050306030303" pitchFamily="18" charset="0"/>
              </a:rPr>
              <a:t>tha</a:t>
            </a:r>
            <a:r>
              <a:rPr lang="en-US" dirty="0">
                <a:latin typeface="Constantia" panose="02030602050306030303" pitchFamily="18" charset="0"/>
              </a:rPr>
              <a:t> Sick; another EP was released the taking after year.</a:t>
            </a:r>
          </a:p>
          <a:p>
            <a:r>
              <a:rPr lang="en-US" dirty="0">
                <a:latin typeface="Constantia" panose="02030602050306030303" pitchFamily="18" charset="0"/>
              </a:rPr>
              <a:t>In 1995, after Eazy was hospitalized for severe respiratory issues, it was learned that the rapper had contracted AIDS. He soon revealed his condition to the public and, weeks after his diagnosis, would die from complications related to the disease on March 26, 1995, at age 31.</a:t>
            </a:r>
          </a:p>
          <a:p>
            <a:endParaRPr lang="en-US" dirty="0">
              <a:latin typeface="Constantia" panose="02030602050306030303" pitchFamily="18" charset="0"/>
            </a:endParaRPr>
          </a:p>
          <a:p>
            <a:endParaRPr lang="en-US" dirty="0"/>
          </a:p>
        </p:txBody>
      </p:sp>
    </p:spTree>
    <p:extLst>
      <p:ext uri="{BB962C8B-B14F-4D97-AF65-F5344CB8AC3E}">
        <p14:creationId xmlns:p14="http://schemas.microsoft.com/office/powerpoint/2010/main" val="1072626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085990-4563-4E4F-9AD4-BC70406A0A1A}"/>
              </a:ext>
            </a:extLst>
          </p:cNvPr>
          <p:cNvSpPr>
            <a:spLocks noGrp="1"/>
          </p:cNvSpPr>
          <p:nvPr>
            <p:ph type="ctrTitle"/>
          </p:nvPr>
        </p:nvSpPr>
        <p:spPr/>
        <p:txBody>
          <a:bodyPr/>
          <a:lstStyle/>
          <a:p>
            <a:r>
              <a:rPr lang="en-US" dirty="0"/>
              <a:t>Lesson 4</a:t>
            </a:r>
          </a:p>
        </p:txBody>
      </p:sp>
      <p:sp>
        <p:nvSpPr>
          <p:cNvPr id="5" name="Subtitle 4">
            <a:extLst>
              <a:ext uri="{FF2B5EF4-FFF2-40B4-BE49-F238E27FC236}">
                <a16:creationId xmlns:a16="http://schemas.microsoft.com/office/drawing/2014/main" id="{2152B970-51F8-4050-86AE-934B721EE5E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22818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0CD8D-F31B-4736-9734-0ABFF2C16871}"/>
              </a:ext>
            </a:extLst>
          </p:cNvPr>
          <p:cNvSpPr>
            <a:spLocks noGrp="1"/>
          </p:cNvSpPr>
          <p:nvPr>
            <p:ph type="title"/>
          </p:nvPr>
        </p:nvSpPr>
        <p:spPr/>
        <p:txBody>
          <a:bodyPr/>
          <a:lstStyle/>
          <a:p>
            <a:r>
              <a:rPr lang="en-US" dirty="0" err="1"/>
              <a:t>Gangsta</a:t>
            </a:r>
            <a:r>
              <a:rPr lang="en-US" dirty="0"/>
              <a:t> Rap extra information</a:t>
            </a:r>
          </a:p>
        </p:txBody>
      </p:sp>
      <p:sp>
        <p:nvSpPr>
          <p:cNvPr id="3" name="Content Placeholder 2">
            <a:extLst>
              <a:ext uri="{FF2B5EF4-FFF2-40B4-BE49-F238E27FC236}">
                <a16:creationId xmlns:a16="http://schemas.microsoft.com/office/drawing/2014/main" id="{36EFAECE-066E-48EF-8669-92D3673789D2}"/>
              </a:ext>
            </a:extLst>
          </p:cNvPr>
          <p:cNvSpPr>
            <a:spLocks noGrp="1"/>
          </p:cNvSpPr>
          <p:nvPr>
            <p:ph idx="1"/>
          </p:nvPr>
        </p:nvSpPr>
        <p:spPr/>
        <p:txBody>
          <a:bodyPr>
            <a:normAutofit fontScale="77500" lnSpcReduction="20000"/>
          </a:bodyPr>
          <a:lstStyle/>
          <a:p>
            <a:pPr marL="0" indent="0">
              <a:buNone/>
            </a:pPr>
            <a:r>
              <a:rPr lang="en-US" b="1" dirty="0">
                <a:latin typeface="Constantia" panose="02030602050306030303" pitchFamily="18" charset="0"/>
              </a:rPr>
              <a:t>Change from original Rap:</a:t>
            </a:r>
          </a:p>
          <a:p>
            <a:pPr marL="0" indent="0">
              <a:buNone/>
            </a:pPr>
            <a:r>
              <a:rPr lang="en-US" dirty="0">
                <a:latin typeface="Constantia" panose="02030602050306030303" pitchFamily="18" charset="0"/>
              </a:rPr>
              <a:t>This rap (to begin with) was mainly sang by criminals (or people who were unfairly arrested). They create rap groups that were viewed as gangs due to their rebelliousness (</a:t>
            </a:r>
            <a:r>
              <a:rPr lang="en-US" dirty="0" err="1">
                <a:latin typeface="Constantia" panose="02030602050306030303" pitchFamily="18" charset="0"/>
              </a:rPr>
              <a:t>Outlawz</a:t>
            </a:r>
            <a:r>
              <a:rPr lang="en-US" dirty="0">
                <a:latin typeface="Constantia" panose="02030602050306030303" pitchFamily="18" charset="0"/>
              </a:rPr>
              <a:t>, Junior Mafia, NWA). Rap started transitioning into ‘</a:t>
            </a:r>
            <a:r>
              <a:rPr lang="en-US" dirty="0" err="1">
                <a:latin typeface="Constantia" panose="02030602050306030303" pitchFamily="18" charset="0"/>
              </a:rPr>
              <a:t>Gangsta</a:t>
            </a:r>
            <a:r>
              <a:rPr lang="en-US" dirty="0">
                <a:latin typeface="Constantia" panose="02030602050306030303" pitchFamily="18" charset="0"/>
              </a:rPr>
              <a:t> Rap’ after Eric B and Rakim made their debut album. This changed the way Rappers rhyme which gave people who were innocent convicts, had many run ins with the law… the idea to make autobiographical lyrics and express it in a vulgar way (not all the time). E.g. NWA’s official video of ‘Straight </a:t>
            </a:r>
            <a:r>
              <a:rPr lang="en-US" dirty="0" err="1">
                <a:latin typeface="Constantia" panose="02030602050306030303" pitchFamily="18" charset="0"/>
              </a:rPr>
              <a:t>Outta</a:t>
            </a:r>
            <a:r>
              <a:rPr lang="en-US" dirty="0">
                <a:latin typeface="Constantia" panose="02030602050306030303" pitchFamily="18" charset="0"/>
              </a:rPr>
              <a:t> Compton’ shows them running from police and rappers like Ice Cube expressing how he is the craziest ‘Gangster’ in the ‘hood’.  </a:t>
            </a:r>
          </a:p>
          <a:p>
            <a:pPr marL="0" indent="0">
              <a:buNone/>
            </a:pPr>
            <a:r>
              <a:rPr lang="en-US" dirty="0">
                <a:latin typeface="Constantia" panose="02030602050306030303" pitchFamily="18" charset="0"/>
              </a:rPr>
              <a:t>This was concerning to the ‘Whites’ due to the fact that ‘</a:t>
            </a:r>
            <a:r>
              <a:rPr lang="en-US" dirty="0" err="1">
                <a:latin typeface="Constantia" panose="02030602050306030303" pitchFamily="18" charset="0"/>
              </a:rPr>
              <a:t>Gangsta</a:t>
            </a:r>
            <a:r>
              <a:rPr lang="en-US" dirty="0">
                <a:latin typeface="Constantia" panose="02030602050306030303" pitchFamily="18" charset="0"/>
              </a:rPr>
              <a:t> Rappers’ had guns in their videos and their lyrics had lines such as ‘I shot the b**** and I don’t give a damn’. </a:t>
            </a:r>
          </a:p>
          <a:p>
            <a:pPr marL="0" indent="0">
              <a:buNone/>
            </a:pPr>
            <a:r>
              <a:rPr lang="en-US" b="1" dirty="0">
                <a:latin typeface="Constantia" panose="02030602050306030303" pitchFamily="18" charset="0"/>
              </a:rPr>
              <a:t>Feuds and escalations:</a:t>
            </a:r>
          </a:p>
          <a:p>
            <a:pPr marL="0" indent="0">
              <a:buNone/>
            </a:pPr>
            <a:r>
              <a:rPr lang="en-US" dirty="0">
                <a:latin typeface="Constantia" panose="02030602050306030303" pitchFamily="18" charset="0"/>
              </a:rPr>
              <a:t>This rap caused violent feuds that resulted in the death of 2pac and Biggie Smalls as well as an assault of </a:t>
            </a:r>
            <a:r>
              <a:rPr lang="en-US" dirty="0" err="1">
                <a:latin typeface="Constantia" panose="02030602050306030303" pitchFamily="18" charset="0"/>
              </a:rPr>
              <a:t>Eazy</a:t>
            </a:r>
            <a:r>
              <a:rPr lang="en-US" dirty="0">
                <a:latin typeface="Constantia" panose="02030602050306030303" pitchFamily="18" charset="0"/>
              </a:rPr>
              <a:t>-E. To begin with, </a:t>
            </a:r>
            <a:r>
              <a:rPr lang="en-US" dirty="0" err="1">
                <a:latin typeface="Constantia" panose="02030602050306030303" pitchFamily="18" charset="0"/>
              </a:rPr>
              <a:t>Eazy</a:t>
            </a:r>
            <a:r>
              <a:rPr lang="en-US" dirty="0">
                <a:latin typeface="Constantia" panose="02030602050306030303" pitchFamily="18" charset="0"/>
              </a:rPr>
              <a:t>-E wouldn’t sign a contract that let Dr Dre and the D.O.C out of NWA. This resulted in thug Suge Knight beating him badly after tricking him into meeting him. </a:t>
            </a:r>
            <a:r>
              <a:rPr lang="en-US" dirty="0" err="1">
                <a:latin typeface="Constantia" panose="02030602050306030303" pitchFamily="18" charset="0"/>
              </a:rPr>
              <a:t>Gangsta</a:t>
            </a:r>
            <a:r>
              <a:rPr lang="en-US" dirty="0">
                <a:latin typeface="Constantia" panose="02030602050306030303" pitchFamily="18" charset="0"/>
              </a:rPr>
              <a:t> rap also help now convict Suge Knight rise to power in ‘Death Row records’. He was believed to be involved in the death of 2pac and Biggie and briefly involved in </a:t>
            </a:r>
            <a:r>
              <a:rPr lang="en-US" dirty="0" err="1">
                <a:latin typeface="Constantia" panose="02030602050306030303" pitchFamily="18" charset="0"/>
              </a:rPr>
              <a:t>Eazy</a:t>
            </a:r>
            <a:r>
              <a:rPr lang="en-US" dirty="0">
                <a:latin typeface="Constantia" panose="02030602050306030303" pitchFamily="18" charset="0"/>
              </a:rPr>
              <a:t>-E’s death. 2pac also made a incredibly </a:t>
            </a:r>
            <a:r>
              <a:rPr lang="en-US" i="1" dirty="0">
                <a:latin typeface="Constantia" panose="02030602050306030303" pitchFamily="18" charset="0"/>
              </a:rPr>
              <a:t>vulgar </a:t>
            </a:r>
            <a:r>
              <a:rPr lang="en-US" dirty="0">
                <a:latin typeface="Constantia" panose="02030602050306030303" pitchFamily="18" charset="0"/>
              </a:rPr>
              <a:t>diss track ‘Hit </a:t>
            </a:r>
            <a:r>
              <a:rPr lang="en-US" dirty="0" err="1">
                <a:latin typeface="Constantia" panose="02030602050306030303" pitchFamily="18" charset="0"/>
              </a:rPr>
              <a:t>em</a:t>
            </a:r>
            <a:r>
              <a:rPr lang="en-US" dirty="0">
                <a:latin typeface="Constantia" panose="02030602050306030303" pitchFamily="18" charset="0"/>
              </a:rPr>
              <a:t> Up’ in which he disses Biggie, </a:t>
            </a:r>
            <a:r>
              <a:rPr lang="en-US" dirty="0" err="1">
                <a:latin typeface="Constantia" panose="02030602050306030303" pitchFamily="18" charset="0"/>
              </a:rPr>
              <a:t>Mobb</a:t>
            </a:r>
            <a:r>
              <a:rPr lang="en-US" dirty="0">
                <a:latin typeface="Constantia" panose="02030602050306030303" pitchFamily="18" charset="0"/>
              </a:rPr>
              <a:t> Deep and pretty much the whole East coast. NWA’s rise to success also played a part in the L.A riots. Tim Dog also wanted to record his diss track on Compton however he was threatened by west coast rappers. Ice Cube also destroyed prized items in the priority records HQ after he was refused his money when he recorded ‘</a:t>
            </a:r>
            <a:r>
              <a:rPr lang="en-US" dirty="0" err="1">
                <a:latin typeface="Constantia" panose="02030602050306030303" pitchFamily="18" charset="0"/>
              </a:rPr>
              <a:t>Amerikkaz</a:t>
            </a:r>
            <a:r>
              <a:rPr lang="en-US" dirty="0">
                <a:latin typeface="Constantia" panose="02030602050306030303" pitchFamily="18" charset="0"/>
              </a:rPr>
              <a:t> Most Wanted’.</a:t>
            </a:r>
            <a:endParaRPr lang="en-US" i="1" dirty="0">
              <a:latin typeface="Constantia" panose="02030602050306030303" pitchFamily="18" charset="0"/>
            </a:endParaRPr>
          </a:p>
        </p:txBody>
      </p:sp>
      <p:sp>
        <p:nvSpPr>
          <p:cNvPr id="4" name="TextBox 3">
            <a:extLst>
              <a:ext uri="{FF2B5EF4-FFF2-40B4-BE49-F238E27FC236}">
                <a16:creationId xmlns:a16="http://schemas.microsoft.com/office/drawing/2014/main" id="{F184D2DE-1B9A-4E83-A75B-64BCD061B852}"/>
              </a:ext>
            </a:extLst>
          </p:cNvPr>
          <p:cNvSpPr txBox="1"/>
          <p:nvPr/>
        </p:nvSpPr>
        <p:spPr>
          <a:xfrm>
            <a:off x="10114626" y="197331"/>
            <a:ext cx="2077374" cy="923330"/>
          </a:xfrm>
          <a:prstGeom prst="rect">
            <a:avLst/>
          </a:prstGeom>
          <a:noFill/>
        </p:spPr>
        <p:txBody>
          <a:bodyPr wrap="square" rtlCol="0">
            <a:spAutoFit/>
          </a:bodyPr>
          <a:lstStyle/>
          <a:p>
            <a:r>
              <a:rPr lang="en-US" dirty="0"/>
              <a:t>Please don’t mind the 1 censored word! </a:t>
            </a:r>
          </a:p>
        </p:txBody>
      </p:sp>
    </p:spTree>
    <p:extLst>
      <p:ext uri="{BB962C8B-B14F-4D97-AF65-F5344CB8AC3E}">
        <p14:creationId xmlns:p14="http://schemas.microsoft.com/office/powerpoint/2010/main" val="4023016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5D780-7B4E-45F1-8EBC-CE9D244A78BC}"/>
              </a:ext>
            </a:extLst>
          </p:cNvPr>
          <p:cNvSpPr>
            <a:spLocks noGrp="1"/>
          </p:cNvSpPr>
          <p:nvPr>
            <p:ph type="title"/>
          </p:nvPr>
        </p:nvSpPr>
        <p:spPr/>
        <p:txBody>
          <a:bodyPr/>
          <a:lstStyle/>
          <a:p>
            <a:r>
              <a:rPr lang="en-US" dirty="0" err="1"/>
              <a:t>Mobb</a:t>
            </a:r>
            <a:r>
              <a:rPr lang="en-US" dirty="0"/>
              <a:t> Deep Top 20 Songs</a:t>
            </a:r>
          </a:p>
        </p:txBody>
      </p:sp>
      <p:sp>
        <p:nvSpPr>
          <p:cNvPr id="3" name="Content Placeholder 2">
            <a:extLst>
              <a:ext uri="{FF2B5EF4-FFF2-40B4-BE49-F238E27FC236}">
                <a16:creationId xmlns:a16="http://schemas.microsoft.com/office/drawing/2014/main" id="{C13A200A-5802-4F59-841B-0F0AED1C447E}"/>
              </a:ext>
            </a:extLst>
          </p:cNvPr>
          <p:cNvSpPr>
            <a:spLocks noGrp="1"/>
          </p:cNvSpPr>
          <p:nvPr>
            <p:ph idx="1"/>
          </p:nvPr>
        </p:nvSpPr>
        <p:spPr>
          <a:xfrm>
            <a:off x="810000" y="1864311"/>
            <a:ext cx="10554574" cy="4793941"/>
          </a:xfrm>
        </p:spPr>
        <p:txBody>
          <a:bodyPr>
            <a:normAutofit fontScale="55000" lnSpcReduction="20000"/>
          </a:bodyPr>
          <a:lstStyle/>
          <a:p>
            <a:pPr>
              <a:buFont typeface="Wingdings" panose="05000000000000000000" pitchFamily="2" charset="2"/>
              <a:buChar char="§"/>
            </a:pPr>
            <a:r>
              <a:rPr lang="en-US" dirty="0">
                <a:latin typeface="Constantia" panose="02030602050306030303" pitchFamily="18" charset="0"/>
              </a:rPr>
              <a:t>Shook Ones (Part II)</a:t>
            </a:r>
          </a:p>
          <a:p>
            <a:pPr>
              <a:buFont typeface="Wingdings" panose="05000000000000000000" pitchFamily="2" charset="2"/>
              <a:buChar char="§"/>
            </a:pPr>
            <a:r>
              <a:rPr lang="en-US" dirty="0">
                <a:latin typeface="Constantia" panose="02030602050306030303" pitchFamily="18" charset="0"/>
              </a:rPr>
              <a:t>Quiet Storm (Remix)</a:t>
            </a:r>
          </a:p>
          <a:p>
            <a:pPr>
              <a:buFont typeface="Wingdings" panose="05000000000000000000" pitchFamily="2" charset="2"/>
              <a:buChar char="§"/>
            </a:pPr>
            <a:r>
              <a:rPr lang="en-US" dirty="0">
                <a:latin typeface="Constantia" panose="02030602050306030303" pitchFamily="18" charset="0"/>
              </a:rPr>
              <a:t>Survival of the Fittest</a:t>
            </a:r>
          </a:p>
          <a:p>
            <a:pPr>
              <a:buFont typeface="Wingdings" panose="05000000000000000000" pitchFamily="2" charset="2"/>
              <a:buChar char="§"/>
            </a:pPr>
            <a:r>
              <a:rPr lang="en-US" dirty="0">
                <a:latin typeface="Constantia" panose="02030602050306030303" pitchFamily="18" charset="0"/>
              </a:rPr>
              <a:t>Give Up the Goods (Just Step)</a:t>
            </a:r>
          </a:p>
          <a:p>
            <a:pPr>
              <a:buFont typeface="Wingdings" panose="05000000000000000000" pitchFamily="2" charset="2"/>
              <a:buChar char="§"/>
            </a:pPr>
            <a:r>
              <a:rPr lang="en-US" dirty="0">
                <a:latin typeface="Constantia" panose="02030602050306030303" pitchFamily="18" charset="0"/>
              </a:rPr>
              <a:t>Eye for an Eye (Your Beef Is Mine)</a:t>
            </a:r>
          </a:p>
          <a:p>
            <a:pPr>
              <a:buFont typeface="Wingdings" panose="05000000000000000000" pitchFamily="2" charset="2"/>
              <a:buChar char="§"/>
            </a:pPr>
            <a:r>
              <a:rPr lang="en-US" dirty="0">
                <a:latin typeface="Constantia" panose="02030602050306030303" pitchFamily="18" charset="0"/>
              </a:rPr>
              <a:t>Hell On Earth (Front Lines)</a:t>
            </a:r>
          </a:p>
          <a:p>
            <a:pPr>
              <a:buFont typeface="Wingdings" panose="05000000000000000000" pitchFamily="2" charset="2"/>
              <a:buChar char="§"/>
            </a:pPr>
            <a:r>
              <a:rPr lang="en-US" dirty="0">
                <a:latin typeface="Constantia" panose="02030602050306030303" pitchFamily="18" charset="0"/>
              </a:rPr>
              <a:t>Drink Away the Pain</a:t>
            </a:r>
          </a:p>
          <a:p>
            <a:pPr>
              <a:buFont typeface="Wingdings" panose="05000000000000000000" pitchFamily="2" charset="2"/>
              <a:buChar char="§"/>
            </a:pPr>
            <a:r>
              <a:rPr lang="en-US" dirty="0">
                <a:latin typeface="Constantia" panose="02030602050306030303" pitchFamily="18" charset="0"/>
              </a:rPr>
              <a:t>It's Mine</a:t>
            </a:r>
          </a:p>
          <a:p>
            <a:pPr>
              <a:buFont typeface="Wingdings" panose="05000000000000000000" pitchFamily="2" charset="2"/>
              <a:buChar char="§"/>
            </a:pPr>
            <a:r>
              <a:rPr lang="pt-BR" dirty="0">
                <a:latin typeface="Constantia" panose="02030602050306030303" pitchFamily="18" charset="0"/>
              </a:rPr>
              <a:t>Drop a Gem on ‘Em</a:t>
            </a:r>
          </a:p>
          <a:p>
            <a:pPr>
              <a:buFont typeface="Wingdings" panose="05000000000000000000" pitchFamily="2" charset="2"/>
              <a:buChar char="§"/>
            </a:pPr>
            <a:r>
              <a:rPr lang="en-US" dirty="0">
                <a:latin typeface="Constantia" panose="02030602050306030303" pitchFamily="18" charset="0"/>
              </a:rPr>
              <a:t>The Learning (Burn)</a:t>
            </a:r>
          </a:p>
          <a:p>
            <a:pPr>
              <a:buFont typeface="Wingdings" panose="05000000000000000000" pitchFamily="2" charset="2"/>
              <a:buChar char="§"/>
            </a:pPr>
            <a:r>
              <a:rPr lang="en-US" dirty="0">
                <a:latin typeface="Constantia" panose="02030602050306030303" pitchFamily="18" charset="0"/>
              </a:rPr>
              <a:t>Quiet Storm</a:t>
            </a:r>
          </a:p>
          <a:p>
            <a:pPr>
              <a:buFont typeface="Wingdings" panose="05000000000000000000" pitchFamily="2" charset="2"/>
              <a:buChar char="§"/>
            </a:pPr>
            <a:r>
              <a:rPr lang="en-US" dirty="0">
                <a:latin typeface="Constantia" panose="02030602050306030303" pitchFamily="18" charset="0"/>
              </a:rPr>
              <a:t>G.O.D. Pt. III</a:t>
            </a:r>
          </a:p>
          <a:p>
            <a:pPr>
              <a:buFont typeface="Wingdings" panose="05000000000000000000" pitchFamily="2" charset="2"/>
              <a:buChar char="§"/>
            </a:pPr>
            <a:r>
              <a:rPr lang="en-US" dirty="0">
                <a:latin typeface="Constantia" panose="02030602050306030303" pitchFamily="18" charset="0"/>
              </a:rPr>
              <a:t>Right Back at You</a:t>
            </a:r>
          </a:p>
          <a:p>
            <a:pPr>
              <a:buFont typeface="Wingdings" panose="05000000000000000000" pitchFamily="2" charset="2"/>
              <a:buChar char="§"/>
            </a:pPr>
            <a:r>
              <a:rPr lang="en-US" dirty="0" err="1">
                <a:latin typeface="Constantia" panose="02030602050306030303" pitchFamily="18" charset="0"/>
              </a:rPr>
              <a:t>Temparature's</a:t>
            </a:r>
            <a:r>
              <a:rPr lang="en-US" dirty="0">
                <a:latin typeface="Constantia" panose="02030602050306030303" pitchFamily="18" charset="0"/>
              </a:rPr>
              <a:t> Rising</a:t>
            </a:r>
          </a:p>
          <a:p>
            <a:pPr>
              <a:buFont typeface="Wingdings" panose="05000000000000000000" pitchFamily="2" charset="2"/>
              <a:buChar char="§"/>
            </a:pPr>
            <a:r>
              <a:rPr lang="en-US" dirty="0">
                <a:latin typeface="Constantia" panose="02030602050306030303" pitchFamily="18" charset="0"/>
              </a:rPr>
              <a:t>The Realest</a:t>
            </a:r>
          </a:p>
          <a:p>
            <a:pPr>
              <a:buFont typeface="Wingdings" panose="05000000000000000000" pitchFamily="2" charset="2"/>
              <a:buChar char="§"/>
            </a:pPr>
            <a:r>
              <a:rPr lang="en-US" dirty="0">
                <a:latin typeface="Constantia" panose="02030602050306030303" pitchFamily="18" charset="0"/>
              </a:rPr>
              <a:t>Up North Trip</a:t>
            </a:r>
          </a:p>
          <a:p>
            <a:pPr>
              <a:buFont typeface="Wingdings" panose="05000000000000000000" pitchFamily="2" charset="2"/>
              <a:buChar char="§"/>
            </a:pPr>
            <a:r>
              <a:rPr lang="en-US" dirty="0">
                <a:latin typeface="Constantia" panose="02030602050306030303" pitchFamily="18" charset="0"/>
              </a:rPr>
              <a:t>What's </a:t>
            </a:r>
            <a:r>
              <a:rPr lang="en-US" dirty="0" err="1">
                <a:latin typeface="Constantia" panose="02030602050306030303" pitchFamily="18" charset="0"/>
              </a:rPr>
              <a:t>Ya</a:t>
            </a:r>
            <a:r>
              <a:rPr lang="en-US" dirty="0">
                <a:latin typeface="Constantia" panose="02030602050306030303" pitchFamily="18" charset="0"/>
              </a:rPr>
              <a:t> Poison</a:t>
            </a:r>
          </a:p>
          <a:p>
            <a:pPr>
              <a:buFont typeface="Wingdings" panose="05000000000000000000" pitchFamily="2" charset="2"/>
              <a:buChar char="§"/>
            </a:pPr>
            <a:r>
              <a:rPr lang="en-US" dirty="0" err="1">
                <a:latin typeface="Constantia" panose="02030602050306030303" pitchFamily="18" charset="0"/>
              </a:rPr>
              <a:t>Trife</a:t>
            </a:r>
            <a:r>
              <a:rPr lang="en-US" dirty="0">
                <a:latin typeface="Constantia" panose="02030602050306030303" pitchFamily="18" charset="0"/>
              </a:rPr>
              <a:t> Life</a:t>
            </a:r>
          </a:p>
          <a:p>
            <a:pPr>
              <a:buFont typeface="Wingdings" panose="05000000000000000000" pitchFamily="2" charset="2"/>
              <a:buChar char="§"/>
            </a:pPr>
            <a:r>
              <a:rPr lang="en-US" dirty="0">
                <a:latin typeface="Constantia" panose="02030602050306030303" pitchFamily="18" charset="0"/>
              </a:rPr>
              <a:t>The Start of Your Ending (41st Side)</a:t>
            </a:r>
          </a:p>
          <a:p>
            <a:pPr>
              <a:buFont typeface="Wingdings" panose="05000000000000000000" pitchFamily="2" charset="2"/>
              <a:buChar char="§"/>
            </a:pPr>
            <a:r>
              <a:rPr lang="en-US" dirty="0">
                <a:latin typeface="Constantia" panose="02030602050306030303" pitchFamily="18" charset="0"/>
              </a:rPr>
              <a:t>Q.U. Hectic</a:t>
            </a:r>
          </a:p>
          <a:p>
            <a:pPr>
              <a:buFont typeface="Wingdings" panose="05000000000000000000" pitchFamily="2" charset="2"/>
              <a:buChar char="§"/>
            </a:pPr>
            <a:endParaRPr lang="en-US" dirty="0">
              <a:latin typeface="Constantia" panose="02030602050306030303" pitchFamily="18" charset="0"/>
            </a:endParaRPr>
          </a:p>
        </p:txBody>
      </p:sp>
    </p:spTree>
    <p:extLst>
      <p:ext uri="{BB962C8B-B14F-4D97-AF65-F5344CB8AC3E}">
        <p14:creationId xmlns:p14="http://schemas.microsoft.com/office/powerpoint/2010/main" val="990095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5066-1137-4EF2-8F80-1B34D693C6F0}"/>
              </a:ext>
            </a:extLst>
          </p:cNvPr>
          <p:cNvSpPr>
            <a:spLocks noGrp="1"/>
          </p:cNvSpPr>
          <p:nvPr>
            <p:ph type="title"/>
          </p:nvPr>
        </p:nvSpPr>
        <p:spPr/>
        <p:txBody>
          <a:bodyPr/>
          <a:lstStyle/>
          <a:p>
            <a:r>
              <a:rPr lang="en-US" dirty="0"/>
              <a:t>Prodigy (Member of </a:t>
            </a:r>
            <a:r>
              <a:rPr lang="en-US" dirty="0" err="1"/>
              <a:t>Mobb</a:t>
            </a:r>
            <a:r>
              <a:rPr lang="en-US" dirty="0"/>
              <a:t> Deep)</a:t>
            </a:r>
          </a:p>
        </p:txBody>
      </p:sp>
      <p:sp>
        <p:nvSpPr>
          <p:cNvPr id="3" name="Content Placeholder 2">
            <a:extLst>
              <a:ext uri="{FF2B5EF4-FFF2-40B4-BE49-F238E27FC236}">
                <a16:creationId xmlns:a16="http://schemas.microsoft.com/office/drawing/2014/main" id="{40D1A04F-F58C-476C-A7F9-911345752D10}"/>
              </a:ext>
            </a:extLst>
          </p:cNvPr>
          <p:cNvSpPr>
            <a:spLocks noGrp="1"/>
          </p:cNvSpPr>
          <p:nvPr>
            <p:ph idx="1"/>
          </p:nvPr>
        </p:nvSpPr>
        <p:spPr/>
        <p:txBody>
          <a:bodyPr>
            <a:normAutofit fontScale="47500" lnSpcReduction="20000"/>
          </a:bodyPr>
          <a:lstStyle/>
          <a:p>
            <a:r>
              <a:rPr lang="en-US" dirty="0"/>
              <a:t>Albert Johnson ( born November 2, 1974, died June 20, 2017), better known by his stage name Prodigy, was an American rapper, author, with Havoc, was one half of the hip hop duo </a:t>
            </a:r>
            <a:r>
              <a:rPr lang="en-US" dirty="0" err="1"/>
              <a:t>Mobb</a:t>
            </a:r>
            <a:r>
              <a:rPr lang="en-US" dirty="0"/>
              <a:t> Deep.</a:t>
            </a:r>
          </a:p>
          <a:p>
            <a:r>
              <a:rPr lang="en-US" dirty="0"/>
              <a:t>At first compared to individual rapper </a:t>
            </a:r>
            <a:r>
              <a:rPr lang="en-US" dirty="0" err="1"/>
              <a:t>Nas</a:t>
            </a:r>
            <a:r>
              <a:rPr lang="en-US" dirty="0"/>
              <a:t>, who took a comparative approach expressively on his Illmatic album from 1994, </a:t>
            </a:r>
            <a:r>
              <a:rPr lang="en-US" dirty="0" err="1"/>
              <a:t>Mobb</a:t>
            </a:r>
            <a:r>
              <a:rPr lang="en-US" dirty="0"/>
              <a:t> Profound discharged The Notorious in 1995, which was certified Gold by the RIAA inside the primary two months of its release. 1995 was moreover the year that Prodigy started to raise his solo profile, by giving a visitor appearance on LL Cool J's questionable I Shot </a:t>
            </a:r>
            <a:r>
              <a:rPr lang="en-US" dirty="0" err="1"/>
              <a:t>Ya</a:t>
            </a:r>
            <a:r>
              <a:rPr lang="en-US" dirty="0"/>
              <a:t> (remix). The tune got to be a minor portion of the East Coast–West Coast hip hop rivalry, due to Tupac Shakur believing the tune to be a diss alluding to his robbery/shooting in Manhattan, Modern York at Quad Recording Studios - singling out the song's title (which numerous expected associated to Biggie's "Who Shot </a:t>
            </a:r>
            <a:r>
              <a:rPr lang="en-US" dirty="0" err="1"/>
              <a:t>Ya</a:t>
            </a:r>
            <a:r>
              <a:rPr lang="en-US" dirty="0"/>
              <a:t>?)," certain verses, and the timing of discharge - which was the taking after year after the shooting occurrence.</a:t>
            </a:r>
          </a:p>
          <a:p>
            <a:r>
              <a:rPr lang="en-US" dirty="0"/>
              <a:t>In spite of the fact that the track was expressed by Keith Murray to not have any lyrical shots pointed at Tupac, </a:t>
            </a:r>
            <a:r>
              <a:rPr lang="en-US" dirty="0" err="1"/>
              <a:t>Mobb</a:t>
            </a:r>
            <a:r>
              <a:rPr lang="en-US" dirty="0"/>
              <a:t> Deep would react within the following year to Tupac's "Hit </a:t>
            </a:r>
            <a:r>
              <a:rPr lang="en-US" dirty="0" err="1"/>
              <a:t>Em</a:t>
            </a:r>
            <a:r>
              <a:rPr lang="en-US" dirty="0"/>
              <a:t> Up" with "Drop a Diamond on '</a:t>
            </a:r>
            <a:r>
              <a:rPr lang="en-US" dirty="0" err="1"/>
              <a:t>Em</a:t>
            </a:r>
            <a:r>
              <a:rPr lang="en-US" dirty="0"/>
              <a:t>," a promotional single from their 1996 collection "Hell On Earth. Unexpectedly, "I Shot </a:t>
            </a:r>
            <a:r>
              <a:rPr lang="en-US" dirty="0" err="1"/>
              <a:t>Ya</a:t>
            </a:r>
            <a:r>
              <a:rPr lang="en-US" dirty="0"/>
              <a:t>" does highlight a subliminal point in Prodigy's verse to Murray, which proceeded contact that begun at some point earlier with an interlude from </a:t>
            </a:r>
            <a:r>
              <a:rPr lang="en-US" dirty="0" err="1"/>
              <a:t>Mobb</a:t>
            </a:r>
            <a:r>
              <a:rPr lang="en-US" dirty="0"/>
              <a:t> Deep's 1995 The Scandalous collection. A year and a half afterward, at the conclusion of 1996, Prodigy and Havoc released Hell on Earth, which debuted at number six on SoundScan. Its following release, </a:t>
            </a:r>
            <a:r>
              <a:rPr lang="en-US" dirty="0" err="1"/>
              <a:t>Murda</a:t>
            </a:r>
            <a:r>
              <a:rPr lang="en-US" dirty="0"/>
              <a:t> </a:t>
            </a:r>
            <a:r>
              <a:rPr lang="en-US" dirty="0" err="1"/>
              <a:t>Muzik</a:t>
            </a:r>
            <a:r>
              <a:rPr lang="en-US" dirty="0"/>
              <a:t>, was intensely bootlegged whereas still in its demo stage, spilling, onto the roads and over the web, unpleasant adaptations of the about 30 melodies the team had recorded.</a:t>
            </a:r>
          </a:p>
          <a:p>
            <a:r>
              <a:rPr lang="en-US" dirty="0"/>
              <a:t>In November 2000, Prodigy released his debut solo collection </a:t>
            </a:r>
            <a:r>
              <a:rPr lang="en-US" dirty="0" err="1"/>
              <a:t>H.N.I.C.His</a:t>
            </a:r>
            <a:r>
              <a:rPr lang="en-US" dirty="0"/>
              <a:t> take after up solo album would be released in 2008. But amid the another 6 years, between the release of his to begin with two solo collections, Wonder proceeded to work with </a:t>
            </a:r>
            <a:r>
              <a:rPr lang="en-US" dirty="0" err="1"/>
              <a:t>Mobb</a:t>
            </a:r>
            <a:r>
              <a:rPr lang="en-US" dirty="0"/>
              <a:t> Deep, releasing Infamy in 2001, </a:t>
            </a:r>
            <a:r>
              <a:rPr lang="en-US" dirty="0" err="1"/>
              <a:t>Amerikaz</a:t>
            </a:r>
            <a:r>
              <a:rPr lang="en-US" dirty="0"/>
              <a:t> Bad dream in 2004, and Blood Cash in 2006.</a:t>
            </a:r>
          </a:p>
          <a:p>
            <a:r>
              <a:rPr lang="en-US" dirty="0"/>
              <a:t>Amid this time, Wonder had begun work on his second solo collection H.N.I.C. Portion 2, which was to begin with previewed on his official mixtape The Return of the Mac, and was afterward released on the free label Koch Records. The mixtape single, along with the mixtape video, was called "Mac 10 Handle". Wonder at that point released H.N.I.C. Pt. 2 through </a:t>
            </a:r>
            <a:r>
              <a:rPr lang="en-US" dirty="0" err="1"/>
              <a:t>Voxonic</a:t>
            </a:r>
            <a:r>
              <a:rPr lang="en-US" dirty="0"/>
              <a:t> Inc., a company in which he was an value holder. In late 2009, </a:t>
            </a:r>
            <a:r>
              <a:rPr lang="en-US" dirty="0" err="1"/>
              <a:t>Mobb</a:t>
            </a:r>
            <a:r>
              <a:rPr lang="en-US" dirty="0"/>
              <a:t> Profound was released from its contract with 50 Cent's G-Unit label.</a:t>
            </a:r>
          </a:p>
          <a:p>
            <a:r>
              <a:rPr lang="en-US" dirty="0"/>
              <a:t>In 2013, Prodigy released his second collaboration album with the Chemist titled Albert Einstein. On April 1, 2014, </a:t>
            </a:r>
            <a:r>
              <a:rPr lang="en-US" dirty="0" err="1"/>
              <a:t>Mobb</a:t>
            </a:r>
            <a:r>
              <a:rPr lang="en-US" dirty="0"/>
              <a:t> Profound discharged The Infamous </a:t>
            </a:r>
            <a:r>
              <a:rPr lang="en-US" dirty="0" err="1"/>
              <a:t>Mobb</a:t>
            </a:r>
            <a:r>
              <a:rPr lang="en-US" dirty="0"/>
              <a:t> Deep, their eighth studio album. In August 2016, he released an untitled EP of five tracks, released in organization with BitTorrent, an association that Prodigy had been working up for a while.</a:t>
            </a:r>
          </a:p>
          <a:p>
            <a:r>
              <a:rPr lang="en-US" dirty="0"/>
              <a:t>On June 20, 2017, it was reported that Prodigy had died at the Spring Valley Medical Center in Las Vegas, Nevada, while hospitalized for complications related to his sickle-cell anemia. He was performing in the Art of Rap Tour in Las Vegas with Havoc, Ghostface </a:t>
            </a:r>
            <a:r>
              <a:rPr lang="en-US" dirty="0" err="1"/>
              <a:t>Killah</a:t>
            </a:r>
            <a:r>
              <a:rPr lang="en-US" dirty="0"/>
              <a:t>, Onyx, KRS-One, and Ice-T when he was hospitalized.</a:t>
            </a:r>
          </a:p>
          <a:p>
            <a:endParaRPr lang="en-US" dirty="0"/>
          </a:p>
        </p:txBody>
      </p:sp>
    </p:spTree>
    <p:extLst>
      <p:ext uri="{BB962C8B-B14F-4D97-AF65-F5344CB8AC3E}">
        <p14:creationId xmlns:p14="http://schemas.microsoft.com/office/powerpoint/2010/main" val="3565086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34C7BA-5C1A-4154-81DE-738A491F71D5}"/>
              </a:ext>
            </a:extLst>
          </p:cNvPr>
          <p:cNvSpPr>
            <a:spLocks noGrp="1"/>
          </p:cNvSpPr>
          <p:nvPr>
            <p:ph type="ctrTitle"/>
          </p:nvPr>
        </p:nvSpPr>
        <p:spPr/>
        <p:txBody>
          <a:bodyPr/>
          <a:lstStyle/>
          <a:p>
            <a:r>
              <a:rPr lang="en-US" dirty="0"/>
              <a:t>Lesson 5</a:t>
            </a:r>
          </a:p>
        </p:txBody>
      </p:sp>
      <p:sp>
        <p:nvSpPr>
          <p:cNvPr id="5" name="Subtitle 4">
            <a:extLst>
              <a:ext uri="{FF2B5EF4-FFF2-40B4-BE49-F238E27FC236}">
                <a16:creationId xmlns:a16="http://schemas.microsoft.com/office/drawing/2014/main" id="{3C37E4ED-DCA8-4B08-B181-A98FE7E56AD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02220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DDA2B-993B-4E58-B6DE-C8041E01DAD4}"/>
              </a:ext>
            </a:extLst>
          </p:cNvPr>
          <p:cNvSpPr>
            <a:spLocks noGrp="1"/>
          </p:cNvSpPr>
          <p:nvPr>
            <p:ph type="title"/>
          </p:nvPr>
        </p:nvSpPr>
        <p:spPr/>
        <p:txBody>
          <a:bodyPr/>
          <a:lstStyle/>
          <a:p>
            <a:r>
              <a:rPr lang="en-US" dirty="0"/>
              <a:t>Straight </a:t>
            </a:r>
            <a:r>
              <a:rPr lang="en-US" dirty="0" err="1"/>
              <a:t>Outta</a:t>
            </a:r>
            <a:r>
              <a:rPr lang="en-US" dirty="0"/>
              <a:t> Compton-N.W.A</a:t>
            </a:r>
          </a:p>
        </p:txBody>
      </p:sp>
      <p:sp>
        <p:nvSpPr>
          <p:cNvPr id="3" name="Content Placeholder 2">
            <a:extLst>
              <a:ext uri="{FF2B5EF4-FFF2-40B4-BE49-F238E27FC236}">
                <a16:creationId xmlns:a16="http://schemas.microsoft.com/office/drawing/2014/main" id="{55FDA834-6CAE-41EB-825D-EEA37097AB8E}"/>
              </a:ext>
            </a:extLst>
          </p:cNvPr>
          <p:cNvSpPr>
            <a:spLocks noGrp="1"/>
          </p:cNvSpPr>
          <p:nvPr>
            <p:ph idx="1"/>
          </p:nvPr>
        </p:nvSpPr>
        <p:spPr/>
        <p:txBody>
          <a:bodyPr>
            <a:normAutofit/>
          </a:bodyPr>
          <a:lstStyle/>
          <a:p>
            <a:r>
              <a:rPr lang="en-US" dirty="0"/>
              <a:t>Instruments: drums, trombone?</a:t>
            </a:r>
          </a:p>
          <a:p>
            <a:r>
              <a:rPr lang="en-US" dirty="0"/>
              <a:t>Tempo: Presto</a:t>
            </a:r>
          </a:p>
          <a:p>
            <a:r>
              <a:rPr lang="en-US" dirty="0"/>
              <a:t>Dynamics: </a:t>
            </a:r>
            <a:r>
              <a:rPr lang="en-US" dirty="0" err="1"/>
              <a:t>Forto</a:t>
            </a:r>
            <a:endParaRPr lang="en-US" dirty="0"/>
          </a:p>
          <a:p>
            <a:r>
              <a:rPr lang="en-US" dirty="0"/>
              <a:t>Mood: The mood is very lively and energetic. I can see that the music is meant to played very loudly in concerts and will be complemented by the crowds energy</a:t>
            </a:r>
          </a:p>
          <a:p>
            <a:pPr marL="0" indent="0">
              <a:buNone/>
            </a:pPr>
            <a:r>
              <a:rPr lang="en-US" dirty="0"/>
              <a:t>Lyrics:</a:t>
            </a:r>
          </a:p>
          <a:p>
            <a:pPr marL="0" indent="0">
              <a:buNone/>
            </a:pPr>
            <a:r>
              <a:rPr lang="en-US" dirty="0"/>
              <a:t>The lyrics are outlining how the gang is nothing to mess with and how they will shoot someone if they are messed with. Part of it attacks women who ‘do scandalous things to you’. It also says that the police will never seize.</a:t>
            </a:r>
          </a:p>
        </p:txBody>
      </p:sp>
    </p:spTree>
    <p:extLst>
      <p:ext uri="{BB962C8B-B14F-4D97-AF65-F5344CB8AC3E}">
        <p14:creationId xmlns:p14="http://schemas.microsoft.com/office/powerpoint/2010/main" val="560006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9AD69-3453-4326-9FAE-8315992FAC86}"/>
              </a:ext>
            </a:extLst>
          </p:cNvPr>
          <p:cNvSpPr>
            <a:spLocks noGrp="1"/>
          </p:cNvSpPr>
          <p:nvPr>
            <p:ph type="title"/>
          </p:nvPr>
        </p:nvSpPr>
        <p:spPr/>
        <p:txBody>
          <a:bodyPr/>
          <a:lstStyle/>
          <a:p>
            <a:r>
              <a:rPr lang="en-US" dirty="0"/>
              <a:t>Hit </a:t>
            </a:r>
            <a:r>
              <a:rPr lang="en-US" dirty="0" err="1"/>
              <a:t>em</a:t>
            </a:r>
            <a:r>
              <a:rPr lang="en-US" dirty="0"/>
              <a:t> Up – 2pac &amp; </a:t>
            </a:r>
            <a:r>
              <a:rPr lang="en-US" dirty="0" err="1"/>
              <a:t>Outlawz</a:t>
            </a:r>
            <a:endParaRPr lang="en-US" dirty="0"/>
          </a:p>
        </p:txBody>
      </p:sp>
      <p:sp>
        <p:nvSpPr>
          <p:cNvPr id="3" name="Content Placeholder 2">
            <a:extLst>
              <a:ext uri="{FF2B5EF4-FFF2-40B4-BE49-F238E27FC236}">
                <a16:creationId xmlns:a16="http://schemas.microsoft.com/office/drawing/2014/main" id="{0CE9BCC4-14A1-4FAF-B9D8-89A331977908}"/>
              </a:ext>
            </a:extLst>
          </p:cNvPr>
          <p:cNvSpPr>
            <a:spLocks noGrp="1"/>
          </p:cNvSpPr>
          <p:nvPr>
            <p:ph idx="1"/>
          </p:nvPr>
        </p:nvSpPr>
        <p:spPr/>
        <p:txBody>
          <a:bodyPr>
            <a:normAutofit fontScale="85000" lnSpcReduction="20000"/>
          </a:bodyPr>
          <a:lstStyle/>
          <a:p>
            <a:r>
              <a:rPr lang="en-US" dirty="0"/>
              <a:t>Instruments: keyboard, drums</a:t>
            </a:r>
          </a:p>
          <a:p>
            <a:r>
              <a:rPr lang="en-US" dirty="0"/>
              <a:t>Tempo: sostenuto</a:t>
            </a:r>
          </a:p>
          <a:p>
            <a:r>
              <a:rPr lang="en-US" dirty="0"/>
              <a:t>Dynamics: </a:t>
            </a:r>
            <a:r>
              <a:rPr lang="en-US" dirty="0" err="1"/>
              <a:t>Forto</a:t>
            </a:r>
            <a:endParaRPr lang="en-US" dirty="0"/>
          </a:p>
          <a:p>
            <a:r>
              <a:rPr lang="en-US" dirty="0"/>
              <a:t>Mood: The mood is set to be angry and threating due to the fact that this is meant to be a diss</a:t>
            </a:r>
          </a:p>
          <a:p>
            <a:pPr marL="0" indent="0">
              <a:buNone/>
            </a:pPr>
            <a:r>
              <a:rPr lang="en-US" dirty="0"/>
              <a:t>Lyrics:</a:t>
            </a:r>
          </a:p>
          <a:p>
            <a:pPr marL="0" indent="0">
              <a:buNone/>
            </a:pPr>
            <a:r>
              <a:rPr lang="en-US" dirty="0"/>
              <a:t>2pac goes all in with his insults against Biggie such as talking about how he took care of him, as well as claiming that he had been intimate with his wife, alludes to murdering his rivals. He says ‘5 shots couldn’t drop me, I took it and smiled’ because he had a shooting the year before where he was shot 5 times, he believed that Biggie had orchestrated that murder. Over all, the </a:t>
            </a:r>
            <a:r>
              <a:rPr lang="en-US" dirty="0" err="1"/>
              <a:t>Outlawz</a:t>
            </a:r>
            <a:r>
              <a:rPr lang="en-US" dirty="0"/>
              <a:t> talk about Sean Puffy while 2pac talks about biggie. </a:t>
            </a:r>
          </a:p>
          <a:p>
            <a:pPr marL="0" indent="0">
              <a:buNone/>
            </a:pPr>
            <a:r>
              <a:rPr lang="en-US" dirty="0"/>
              <a:t>This song also has a vicious monologue where he mentions some other East Coast (i.e. New York) rappers outside of Bad Boy who offended him, such as </a:t>
            </a:r>
            <a:r>
              <a:rPr lang="en-US" dirty="0" err="1"/>
              <a:t>Mobb</a:t>
            </a:r>
            <a:r>
              <a:rPr lang="en-US" dirty="0"/>
              <a:t> Deep and Chino XL. In fact he even calls out one member of </a:t>
            </a:r>
            <a:r>
              <a:rPr lang="en-US" dirty="0" err="1"/>
              <a:t>Mobb</a:t>
            </a:r>
            <a:r>
              <a:rPr lang="en-US" dirty="0"/>
              <a:t> Deep for having “sickle cell” anemia in real life, showing how personal this track really is. Indeed during the course of it all Tupac actually gets quite emotional, and you can detect the genuine anger in his speech.</a:t>
            </a:r>
            <a:br>
              <a:rPr lang="en-US" dirty="0"/>
            </a:br>
            <a:br>
              <a:rPr lang="en-US" dirty="0"/>
            </a:br>
            <a:endParaRPr lang="en-US" dirty="0"/>
          </a:p>
        </p:txBody>
      </p:sp>
    </p:spTree>
    <p:extLst>
      <p:ext uri="{BB962C8B-B14F-4D97-AF65-F5344CB8AC3E}">
        <p14:creationId xmlns:p14="http://schemas.microsoft.com/office/powerpoint/2010/main" val="1772161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5A17A-076A-4FEA-AB83-05859E3F35B9}"/>
              </a:ext>
            </a:extLst>
          </p:cNvPr>
          <p:cNvSpPr>
            <a:spLocks noGrp="1"/>
          </p:cNvSpPr>
          <p:nvPr>
            <p:ph type="ctrTitle"/>
          </p:nvPr>
        </p:nvSpPr>
        <p:spPr/>
        <p:txBody>
          <a:bodyPr/>
          <a:lstStyle/>
          <a:p>
            <a:r>
              <a:rPr lang="en-US" dirty="0">
                <a:latin typeface="Constantia" panose="02030602050306030303" pitchFamily="18" charset="0"/>
              </a:rPr>
              <a:t>Lesson 1</a:t>
            </a:r>
          </a:p>
        </p:txBody>
      </p:sp>
      <p:sp>
        <p:nvSpPr>
          <p:cNvPr id="3" name="Subtitle 2">
            <a:extLst>
              <a:ext uri="{FF2B5EF4-FFF2-40B4-BE49-F238E27FC236}">
                <a16:creationId xmlns:a16="http://schemas.microsoft.com/office/drawing/2014/main" id="{BE03FEF9-BC44-4C29-902A-A84B080297E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58350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E969A-1DF2-415D-8C7A-CDE77AC9C0E8}"/>
              </a:ext>
            </a:extLst>
          </p:cNvPr>
          <p:cNvSpPr>
            <a:spLocks noGrp="1"/>
          </p:cNvSpPr>
          <p:nvPr>
            <p:ph type="title"/>
          </p:nvPr>
        </p:nvSpPr>
        <p:spPr/>
        <p:txBody>
          <a:bodyPr/>
          <a:lstStyle/>
          <a:p>
            <a:r>
              <a:rPr lang="en-US" dirty="0">
                <a:latin typeface="Constantia" panose="02030602050306030303" pitchFamily="18" charset="0"/>
              </a:rPr>
              <a:t>History of Gangster Rap</a:t>
            </a:r>
          </a:p>
        </p:txBody>
      </p:sp>
      <p:sp>
        <p:nvSpPr>
          <p:cNvPr id="3" name="Content Placeholder 2">
            <a:extLst>
              <a:ext uri="{FF2B5EF4-FFF2-40B4-BE49-F238E27FC236}">
                <a16:creationId xmlns:a16="http://schemas.microsoft.com/office/drawing/2014/main" id="{0D698429-8AB4-40B6-81EE-F990012932B9}"/>
              </a:ext>
            </a:extLst>
          </p:cNvPr>
          <p:cNvSpPr>
            <a:spLocks noGrp="1"/>
          </p:cNvSpPr>
          <p:nvPr>
            <p:ph idx="1"/>
          </p:nvPr>
        </p:nvSpPr>
        <p:spPr/>
        <p:txBody>
          <a:bodyPr>
            <a:normAutofit/>
          </a:bodyPr>
          <a:lstStyle/>
          <a:p>
            <a:pPr marL="0" indent="0">
              <a:buNone/>
            </a:pPr>
            <a:r>
              <a:rPr lang="en-US" dirty="0">
                <a:latin typeface="Constantia" panose="02030602050306030303" pitchFamily="18" charset="0"/>
              </a:rPr>
              <a:t>Gangster or ‘</a:t>
            </a:r>
            <a:r>
              <a:rPr lang="en-US" dirty="0" err="1">
                <a:latin typeface="Constantia" panose="02030602050306030303" pitchFamily="18" charset="0"/>
              </a:rPr>
              <a:t>Gangsta</a:t>
            </a:r>
            <a:r>
              <a:rPr lang="en-US" dirty="0">
                <a:latin typeface="Constantia" panose="02030602050306030303" pitchFamily="18" charset="0"/>
              </a:rPr>
              <a:t>’ rap is a branch of rap emphasize a ‘Thug-life’ lifestyle. The genre became popularized in the 1980’s by the West Coast. People like the now famous actor Ice Cube was an important  influencer of this genre. He and other rappers formed a band which became very influential because they made songs about how they were abused by police in their childhood. Eventually, many more rappers became famous adopting the ‘</a:t>
            </a:r>
            <a:r>
              <a:rPr lang="en-US" dirty="0" err="1">
                <a:latin typeface="Constantia" panose="02030602050306030303" pitchFamily="18" charset="0"/>
              </a:rPr>
              <a:t>Gangsta</a:t>
            </a:r>
            <a:r>
              <a:rPr lang="en-US" dirty="0">
                <a:latin typeface="Constantia" panose="02030602050306030303" pitchFamily="18" charset="0"/>
              </a:rPr>
              <a:t> Rap’ style such as Tupac Shakur. </a:t>
            </a:r>
          </a:p>
          <a:p>
            <a:pPr marL="0" indent="0">
              <a:buNone/>
            </a:pPr>
            <a:r>
              <a:rPr lang="en-US" dirty="0">
                <a:latin typeface="Constantia" panose="02030602050306030303" pitchFamily="18" charset="0"/>
              </a:rPr>
              <a:t>Later, East Coast adopted the </a:t>
            </a:r>
            <a:r>
              <a:rPr lang="en-US" dirty="0" err="1">
                <a:latin typeface="Constantia" panose="02030602050306030303" pitchFamily="18" charset="0"/>
              </a:rPr>
              <a:t>Gangsta</a:t>
            </a:r>
            <a:r>
              <a:rPr lang="en-US" dirty="0">
                <a:latin typeface="Constantia" panose="02030602050306030303" pitchFamily="18" charset="0"/>
              </a:rPr>
              <a:t> Rap and there became a rivalry between West and East Coast. The Wu-tang Clan emerged after Ice cube and his band disbanded however people were considering have Wu-Tang as their favorite. However East Coast </a:t>
            </a:r>
            <a:r>
              <a:rPr lang="en-US" dirty="0" err="1">
                <a:latin typeface="Constantia" panose="02030602050306030303" pitchFamily="18" charset="0"/>
              </a:rPr>
              <a:t>gansgta</a:t>
            </a:r>
            <a:r>
              <a:rPr lang="en-US" dirty="0">
                <a:latin typeface="Constantia" panose="02030602050306030303" pitchFamily="18" charset="0"/>
              </a:rPr>
              <a:t> rap was different to West Coast because they focused on more philosophical lyrics rather than rapping about their problems with gruesome lyrics. Eventually, East Coast rappers overtook West Coast in popularity. The face of this was Notorious B.I.G, he played a big role in the rivalry and is considered one of the best rappers in history. </a:t>
            </a:r>
          </a:p>
        </p:txBody>
      </p:sp>
      <p:pic>
        <p:nvPicPr>
          <p:cNvPr id="1028" name="Picture 4" descr="Inside Notorious B.I.G.'s Final Days and Drive-By Murder in Los ...">
            <a:extLst>
              <a:ext uri="{FF2B5EF4-FFF2-40B4-BE49-F238E27FC236}">
                <a16:creationId xmlns:a16="http://schemas.microsoft.com/office/drawing/2014/main" id="{F337A6C3-8893-4147-BBE4-295FC6ACE2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4861" y="5571363"/>
            <a:ext cx="1784289" cy="99920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C209009-9024-4CE0-8030-B25DC28CE7AF}"/>
              </a:ext>
            </a:extLst>
          </p:cNvPr>
          <p:cNvPicPr>
            <a:picLocks noChangeAspect="1"/>
          </p:cNvPicPr>
          <p:nvPr/>
        </p:nvPicPr>
        <p:blipFill>
          <a:blip r:embed="rId3"/>
          <a:stretch>
            <a:fillRect/>
          </a:stretch>
        </p:blipFill>
        <p:spPr>
          <a:xfrm>
            <a:off x="7866927" y="207262"/>
            <a:ext cx="4094287" cy="1210376"/>
          </a:xfrm>
          <a:prstGeom prst="rect">
            <a:avLst/>
          </a:prstGeom>
        </p:spPr>
      </p:pic>
      <p:sp>
        <p:nvSpPr>
          <p:cNvPr id="5" name="TextBox 4">
            <a:extLst>
              <a:ext uri="{FF2B5EF4-FFF2-40B4-BE49-F238E27FC236}">
                <a16:creationId xmlns:a16="http://schemas.microsoft.com/office/drawing/2014/main" id="{6057CC3F-521B-4C89-8C0E-C791374FEA58}"/>
              </a:ext>
            </a:extLst>
          </p:cNvPr>
          <p:cNvSpPr txBox="1"/>
          <p:nvPr/>
        </p:nvSpPr>
        <p:spPr>
          <a:xfrm>
            <a:off x="6529740" y="1417638"/>
            <a:ext cx="2928892" cy="523220"/>
          </a:xfrm>
          <a:prstGeom prst="rect">
            <a:avLst/>
          </a:prstGeom>
          <a:noFill/>
        </p:spPr>
        <p:txBody>
          <a:bodyPr wrap="square" rtlCol="0">
            <a:spAutoFit/>
          </a:bodyPr>
          <a:lstStyle/>
          <a:p>
            <a:r>
              <a:rPr lang="en-US" sz="1400" dirty="0"/>
              <a:t>The rappers who popularized Gangster rap</a:t>
            </a:r>
          </a:p>
        </p:txBody>
      </p:sp>
      <p:sp>
        <p:nvSpPr>
          <p:cNvPr id="6" name="Arc 5">
            <a:extLst>
              <a:ext uri="{FF2B5EF4-FFF2-40B4-BE49-F238E27FC236}">
                <a16:creationId xmlns:a16="http://schemas.microsoft.com/office/drawing/2014/main" id="{017E5835-848B-4869-91CB-904EBA4B73DD}"/>
              </a:ext>
            </a:extLst>
          </p:cNvPr>
          <p:cNvSpPr/>
          <p:nvPr/>
        </p:nvSpPr>
        <p:spPr>
          <a:xfrm rot="16200000">
            <a:off x="7021808" y="558864"/>
            <a:ext cx="1589542" cy="1909117"/>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99995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79E89-E327-40EC-B33B-6C81A9DB22C1}"/>
              </a:ext>
            </a:extLst>
          </p:cNvPr>
          <p:cNvSpPr>
            <a:spLocks noGrp="1"/>
          </p:cNvSpPr>
          <p:nvPr>
            <p:ph type="ctrTitle"/>
          </p:nvPr>
        </p:nvSpPr>
        <p:spPr/>
        <p:txBody>
          <a:bodyPr/>
          <a:lstStyle/>
          <a:p>
            <a:r>
              <a:rPr lang="en-US" dirty="0">
                <a:latin typeface="Constantia" panose="02030602050306030303" pitchFamily="18" charset="0"/>
              </a:rPr>
              <a:t>Lesson 2 </a:t>
            </a:r>
          </a:p>
        </p:txBody>
      </p:sp>
      <p:sp>
        <p:nvSpPr>
          <p:cNvPr id="3" name="Subtitle 2">
            <a:extLst>
              <a:ext uri="{FF2B5EF4-FFF2-40B4-BE49-F238E27FC236}">
                <a16:creationId xmlns:a16="http://schemas.microsoft.com/office/drawing/2014/main" id="{330FB418-AA99-4BC9-BBBF-492DD4A22685}"/>
              </a:ext>
            </a:extLst>
          </p:cNvPr>
          <p:cNvSpPr>
            <a:spLocks noGrp="1"/>
          </p:cNvSpPr>
          <p:nvPr>
            <p:ph type="subTitle" idx="1"/>
          </p:nvPr>
        </p:nvSpPr>
        <p:spPr/>
        <p:txBody>
          <a:bodyPr/>
          <a:lstStyle/>
          <a:p>
            <a:r>
              <a:rPr lang="en-US" dirty="0">
                <a:latin typeface="Constantia" panose="02030602050306030303" pitchFamily="18" charset="0"/>
              </a:rPr>
              <a:t>The Artist </a:t>
            </a:r>
          </a:p>
        </p:txBody>
      </p:sp>
      <p:pic>
        <p:nvPicPr>
          <p:cNvPr id="2050" name="Picture 2" descr="Biggie Smalls (Notorious B.I.G.) - Songs, Death &amp; Tupac - Biography">
            <a:extLst>
              <a:ext uri="{FF2B5EF4-FFF2-40B4-BE49-F238E27FC236}">
                <a16:creationId xmlns:a16="http://schemas.microsoft.com/office/drawing/2014/main" id="{FB64EB76-2E75-4006-AF9D-DED877C32A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8877" y="564273"/>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respass (1992)">
            <a:extLst>
              <a:ext uri="{FF2B5EF4-FFF2-40B4-BE49-F238E27FC236}">
                <a16:creationId xmlns:a16="http://schemas.microsoft.com/office/drawing/2014/main" id="{09C4ABA2-4E7F-4521-AF69-1D9890A10F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6377" y="564273"/>
            <a:ext cx="2656888"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011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2A91F-5975-4A25-BB29-58C46FFB87C4}"/>
              </a:ext>
            </a:extLst>
          </p:cNvPr>
          <p:cNvSpPr>
            <a:spLocks noGrp="1"/>
          </p:cNvSpPr>
          <p:nvPr>
            <p:ph type="title"/>
          </p:nvPr>
        </p:nvSpPr>
        <p:spPr/>
        <p:txBody>
          <a:bodyPr/>
          <a:lstStyle/>
          <a:p>
            <a:r>
              <a:rPr lang="en-US" dirty="0">
                <a:latin typeface="Constantia" panose="02030602050306030303" pitchFamily="18" charset="0"/>
              </a:rPr>
              <a:t>Notorious B.I.G</a:t>
            </a:r>
          </a:p>
        </p:txBody>
      </p:sp>
      <p:sp>
        <p:nvSpPr>
          <p:cNvPr id="3" name="Content Placeholder 2">
            <a:extLst>
              <a:ext uri="{FF2B5EF4-FFF2-40B4-BE49-F238E27FC236}">
                <a16:creationId xmlns:a16="http://schemas.microsoft.com/office/drawing/2014/main" id="{9CC4971E-8663-41AD-AAC1-240C8FACA7B4}"/>
              </a:ext>
            </a:extLst>
          </p:cNvPr>
          <p:cNvSpPr>
            <a:spLocks noGrp="1"/>
          </p:cNvSpPr>
          <p:nvPr>
            <p:ph idx="1"/>
          </p:nvPr>
        </p:nvSpPr>
        <p:spPr>
          <a:xfrm>
            <a:off x="254492" y="2401834"/>
            <a:ext cx="11683014" cy="4213164"/>
          </a:xfrm>
        </p:spPr>
        <p:txBody>
          <a:bodyPr>
            <a:normAutofit fontScale="70000" lnSpcReduction="20000"/>
          </a:bodyPr>
          <a:lstStyle/>
          <a:p>
            <a:r>
              <a:rPr lang="en-US" dirty="0">
                <a:latin typeface="Constantia" panose="02030602050306030303" pitchFamily="18" charset="0"/>
              </a:rPr>
              <a:t>Christopher George Wallace was a rapper from New York. He was considered the best from the East coast. With a lyrical delivery laidback and yet slick, belying the lyrics' often grim content and his own intimidating appearance, his songs were often semi-autobiographical, telling of hardship and criminality, but also of debauchery and celebration. </a:t>
            </a:r>
          </a:p>
          <a:p>
            <a:r>
              <a:rPr lang="en-US" dirty="0">
                <a:latin typeface="Constantia" panose="02030602050306030303" pitchFamily="18" charset="0"/>
              </a:rPr>
              <a:t>His debut album was Ready to Die (1994). Songs like ‘Juicy’ and ‘Big Poppa’ were the hits of this album. Shortly after, he led a protegee group called JUNIOR M.A.F.I.A. and became friends with Tupac Shakur. </a:t>
            </a:r>
          </a:p>
          <a:p>
            <a:r>
              <a:rPr lang="en-US" dirty="0">
                <a:latin typeface="Constantia" panose="02030602050306030303" pitchFamily="18" charset="0"/>
              </a:rPr>
              <a:t>In 1995, Wallace's protégé group, Junior M.A.F.I.A. ("Junior Aces At Finding Shrewdly States of mind"), discharged their make a big appearance collection Scheme. The bunch comprised of his companions from childhood and included rappers such as Lil' Kim and Lil' Desist, who went on to have solo careers. The record went Gold and its singles, "Player's Song of devotion" and "Get Cash", both including Wallace, went Gold and Platinum. </a:t>
            </a:r>
          </a:p>
          <a:p>
            <a:r>
              <a:rPr lang="en-US" dirty="0">
                <a:latin typeface="Constantia" panose="02030602050306030303" pitchFamily="18" charset="0"/>
              </a:rPr>
              <a:t>Wallace got to be included in a contention between the East and West Coast hip jump scenes with Shakur, now his previous companion. In an meet with Vibe in April 1995, whereas serving time in Clinton Restorative Office, Shakur blamed Uptown Records' originator Andre Harrell, Sean Combs, and Wallace of having earlier information of a theft that come about in him being shot five times and losing thousands of dollars worth of adornments on the night of November 30, 1994.</a:t>
            </a:r>
          </a:p>
          <a:p>
            <a:r>
              <a:rPr lang="en-US" dirty="0">
                <a:latin typeface="Constantia" panose="02030602050306030303" pitchFamily="18" charset="0"/>
              </a:rPr>
              <a:t>Wallace started recording his moment studio collection in September 1995 over 18 months in Modern York City, Trinidad, and Los Angeles. The recording was hindered by harm, lawful debate, and a profoundly publicized hip bounce dispute. Amid this time, Wallace moreover worked with pop artist Michael Jackson on the collection History. Lil' Terminate afterward claimed that whereas Wallace met Jackson, he was constrained to remain behind, with Wallace citing that he did not "believe Michael with kids". </a:t>
            </a:r>
          </a:p>
          <a:p>
            <a:r>
              <a:rPr lang="en-US" dirty="0">
                <a:latin typeface="Constantia" panose="02030602050306030303" pitchFamily="18" charset="0"/>
              </a:rPr>
              <a:t>In June 1996, Shakur released "Hit '</a:t>
            </a:r>
            <a:r>
              <a:rPr lang="en-US" dirty="0" err="1">
                <a:latin typeface="Constantia" panose="02030602050306030303" pitchFamily="18" charset="0"/>
              </a:rPr>
              <a:t>Em</a:t>
            </a:r>
            <a:r>
              <a:rPr lang="en-US" dirty="0">
                <a:latin typeface="Constantia" panose="02030602050306030303" pitchFamily="18" charset="0"/>
              </a:rPr>
              <a:t> Up", a diss track in which he claimed to have been intimate with Faith Evans, who was offended from Wallace at the time, which Wallace had replicated his fashion and picture.</a:t>
            </a:r>
          </a:p>
          <a:p>
            <a:r>
              <a:rPr lang="en-US" dirty="0">
                <a:latin typeface="Constantia" panose="02030602050306030303" pitchFamily="18" charset="0"/>
              </a:rPr>
              <a:t>In February 1997, Wallace traveled to California to promote </a:t>
            </a:r>
            <a:r>
              <a:rPr lang="en-US" i="1" dirty="0">
                <a:latin typeface="Constantia" panose="02030602050306030303" pitchFamily="18" charset="0"/>
              </a:rPr>
              <a:t>Life After Death</a:t>
            </a:r>
            <a:r>
              <a:rPr lang="en-US" dirty="0">
                <a:latin typeface="Constantia" panose="02030602050306030303" pitchFamily="18" charset="0"/>
              </a:rPr>
              <a:t> and record a music video for its lead single, "Hypnotize".  He was driving home from a party when a car pulled up and shot him 4 times.  At age 24, Christopher Wallace was pronounced dead at 1 am.</a:t>
            </a:r>
          </a:p>
          <a:p>
            <a:endParaRPr lang="en-US" dirty="0">
              <a:latin typeface="Constantia" panose="02030602050306030303" pitchFamily="18" charset="0"/>
            </a:endParaRPr>
          </a:p>
        </p:txBody>
      </p:sp>
      <p:sp>
        <p:nvSpPr>
          <p:cNvPr id="4" name="TextBox 3">
            <a:extLst>
              <a:ext uri="{FF2B5EF4-FFF2-40B4-BE49-F238E27FC236}">
                <a16:creationId xmlns:a16="http://schemas.microsoft.com/office/drawing/2014/main" id="{EFAB4660-E33C-4838-B50D-8CB4C9621914}"/>
              </a:ext>
            </a:extLst>
          </p:cNvPr>
          <p:cNvSpPr txBox="1"/>
          <p:nvPr/>
        </p:nvSpPr>
        <p:spPr>
          <a:xfrm>
            <a:off x="6738151" y="124287"/>
            <a:ext cx="5015883" cy="2277547"/>
          </a:xfrm>
          <a:prstGeom prst="rect">
            <a:avLst/>
          </a:prstGeom>
          <a:noFill/>
        </p:spPr>
        <p:txBody>
          <a:bodyPr wrap="square" rtlCol="0">
            <a:spAutoFit/>
          </a:bodyPr>
          <a:lstStyle/>
          <a:p>
            <a:r>
              <a:rPr lang="en-US" dirty="0"/>
              <a:t>Songs listened to:</a:t>
            </a:r>
          </a:p>
          <a:p>
            <a:r>
              <a:rPr lang="en-US" dirty="0"/>
              <a:t>Big Poppa: </a:t>
            </a:r>
          </a:p>
          <a:p>
            <a:r>
              <a:rPr lang="en-US" sz="1300" dirty="0">
                <a:hlinkClick r:id="rId2"/>
              </a:rPr>
              <a:t>https://www.youtube.com/watch?v=qz4ZsDo9kTc</a:t>
            </a:r>
            <a:r>
              <a:rPr lang="en-US" sz="1300" dirty="0"/>
              <a:t> </a:t>
            </a:r>
          </a:p>
          <a:p>
            <a:r>
              <a:rPr lang="en-US" dirty="0"/>
              <a:t>Juicy: </a:t>
            </a:r>
          </a:p>
          <a:p>
            <a:r>
              <a:rPr lang="en-US" sz="1300" dirty="0">
                <a:hlinkClick r:id="rId3"/>
              </a:rPr>
              <a:t>https://www.youtube.com/watch?v=wb5KEO9z_kc</a:t>
            </a:r>
            <a:endParaRPr lang="en-US" sz="1300" dirty="0"/>
          </a:p>
          <a:p>
            <a:r>
              <a:rPr lang="en-US" dirty="0"/>
              <a:t>Unbelievable:</a:t>
            </a:r>
          </a:p>
          <a:p>
            <a:r>
              <a:rPr lang="en-US" sz="1300" dirty="0">
                <a:hlinkClick r:id="rId4"/>
              </a:rPr>
              <a:t>https://www.youtube.com/watch?v=Y4najWe1ZBg</a:t>
            </a:r>
            <a:endParaRPr lang="en-US" sz="1300" dirty="0"/>
          </a:p>
          <a:p>
            <a:endParaRPr lang="en-US" sz="1300" dirty="0"/>
          </a:p>
          <a:p>
            <a:endParaRPr lang="en-US" dirty="0"/>
          </a:p>
        </p:txBody>
      </p:sp>
    </p:spTree>
    <p:extLst>
      <p:ext uri="{BB962C8B-B14F-4D97-AF65-F5344CB8AC3E}">
        <p14:creationId xmlns:p14="http://schemas.microsoft.com/office/powerpoint/2010/main" val="2758481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9F4B0-6F08-49AD-9C11-5158DF64AB3B}"/>
              </a:ext>
            </a:extLst>
          </p:cNvPr>
          <p:cNvSpPr>
            <a:spLocks noGrp="1"/>
          </p:cNvSpPr>
          <p:nvPr>
            <p:ph type="title"/>
          </p:nvPr>
        </p:nvSpPr>
        <p:spPr/>
        <p:txBody>
          <a:bodyPr/>
          <a:lstStyle/>
          <a:p>
            <a:r>
              <a:rPr lang="en-US" dirty="0">
                <a:latin typeface="Constantia" panose="02030602050306030303" pitchFamily="18" charset="0"/>
              </a:rPr>
              <a:t>Ice Cube</a:t>
            </a:r>
          </a:p>
        </p:txBody>
      </p:sp>
      <p:sp>
        <p:nvSpPr>
          <p:cNvPr id="3" name="Content Placeholder 2">
            <a:extLst>
              <a:ext uri="{FF2B5EF4-FFF2-40B4-BE49-F238E27FC236}">
                <a16:creationId xmlns:a16="http://schemas.microsoft.com/office/drawing/2014/main" id="{F65DA3AA-4C43-47FE-9ADA-A51984298DDB}"/>
              </a:ext>
            </a:extLst>
          </p:cNvPr>
          <p:cNvSpPr>
            <a:spLocks noGrp="1"/>
          </p:cNvSpPr>
          <p:nvPr>
            <p:ph idx="1"/>
          </p:nvPr>
        </p:nvSpPr>
        <p:spPr>
          <a:xfrm>
            <a:off x="818712" y="2192784"/>
            <a:ext cx="10554574" cy="4447713"/>
          </a:xfrm>
        </p:spPr>
        <p:txBody>
          <a:bodyPr>
            <a:normAutofit fontScale="77500" lnSpcReduction="20000"/>
          </a:bodyPr>
          <a:lstStyle/>
          <a:p>
            <a:r>
              <a:rPr lang="en-US" dirty="0">
                <a:latin typeface="Constantia" panose="02030602050306030303" pitchFamily="18" charset="0"/>
              </a:rPr>
              <a:t>O’Shea Jackson was born In 1969. He is an American rapper, writer, actor that goes by the name of Ice Cube. Ice Cube at first picked up acknowledgment in 1986 as a part of the hip hop gather N.W.A., which picked up commercial success earlier to disbanding around the time N.W.A formed. </a:t>
            </a:r>
          </a:p>
          <a:p>
            <a:pPr marL="0" indent="0">
              <a:buNone/>
            </a:pPr>
            <a:endParaRPr lang="en-US" dirty="0">
              <a:latin typeface="Constantia" panose="02030602050306030303" pitchFamily="18" charset="0"/>
            </a:endParaRPr>
          </a:p>
          <a:p>
            <a:r>
              <a:rPr lang="en-US" dirty="0">
                <a:latin typeface="Constantia" panose="02030602050306030303" pitchFamily="18" charset="0"/>
              </a:rPr>
              <a:t>Ice cube, nearby Dr. Dre and Eazy E, formed the group N.W.A, where he picked up extraordinary reputation as the group's essential lyricist and entertainer, famous for getting to be one of the founders of </a:t>
            </a:r>
            <a:r>
              <a:rPr lang="en-US" dirty="0" err="1">
                <a:latin typeface="Constantia" panose="02030602050306030303" pitchFamily="18" charset="0"/>
              </a:rPr>
              <a:t>gangsta</a:t>
            </a:r>
            <a:r>
              <a:rPr lang="en-US" dirty="0">
                <a:latin typeface="Constantia" panose="02030602050306030303" pitchFamily="18" charset="0"/>
              </a:rPr>
              <a:t> rap, and pushing the boundaries of expressive lyrics and music videos in well known music. They would be joined by DJ </a:t>
            </a:r>
            <a:r>
              <a:rPr lang="en-US" dirty="0" err="1">
                <a:latin typeface="Constantia" panose="02030602050306030303" pitchFamily="18" charset="0"/>
              </a:rPr>
              <a:t>Yella</a:t>
            </a:r>
            <a:r>
              <a:rPr lang="en-US" dirty="0">
                <a:latin typeface="Constantia" panose="02030602050306030303" pitchFamily="18" charset="0"/>
              </a:rPr>
              <a:t> and MC Ren. </a:t>
            </a:r>
          </a:p>
          <a:p>
            <a:r>
              <a:rPr lang="en-US" dirty="0">
                <a:latin typeface="Constantia" panose="02030602050306030303" pitchFamily="18" charset="0"/>
              </a:rPr>
              <a:t>After leaving N.W.A in December 1989, Ice Cube embarked on a successful solo career, releasing the albums AmeriKKKa's Most Wanted (1990) and Death Certificate (1991), both of which have attained platinum certification in the United States, while also being classed as defining albums of the 1990s. Much of his musical output has contained harsh socio-political commentary and storytelling, which has earned him several accolades from multiple publications and artists, often cited as an influence and one of the best rappers of all time.</a:t>
            </a:r>
          </a:p>
          <a:p>
            <a:r>
              <a:rPr lang="en-US" dirty="0">
                <a:latin typeface="Constantia" panose="02030602050306030303" pitchFamily="18" charset="0"/>
              </a:rPr>
              <a:t>Ice Cube would later transition into the film industry where who would start in </a:t>
            </a:r>
            <a:r>
              <a:rPr lang="en-US" dirty="0" err="1">
                <a:latin typeface="Constantia" panose="02030602050306030303" pitchFamily="18" charset="0"/>
              </a:rPr>
              <a:t>Boyz</a:t>
            </a:r>
            <a:r>
              <a:rPr lang="en-US" dirty="0">
                <a:latin typeface="Constantia" panose="02030602050306030303" pitchFamily="18" charset="0"/>
              </a:rPr>
              <a:t> in da hood (his debut), he would write Friday and Straight </a:t>
            </a:r>
            <a:r>
              <a:rPr lang="en-US" dirty="0" err="1">
                <a:latin typeface="Constantia" panose="02030602050306030303" pitchFamily="18" charset="0"/>
              </a:rPr>
              <a:t>outta</a:t>
            </a:r>
            <a:r>
              <a:rPr lang="en-US" dirty="0">
                <a:latin typeface="Constantia" panose="02030602050306030303" pitchFamily="18" charset="0"/>
              </a:rPr>
              <a:t> Compton, he would star in comedic films such as ride along. </a:t>
            </a:r>
          </a:p>
          <a:p>
            <a:r>
              <a:rPr lang="en-US" dirty="0">
                <a:latin typeface="Constantia" panose="02030602050306030303" pitchFamily="18" charset="0"/>
              </a:rPr>
              <a:t>In 1996, Ice Cube shaped Westside Connection with Mack 10 and WC, and together they released an collection called Bow Down. A few of the collection was utilized to engage within the East Coast–West Coast hip hop competition of the 1990s. The album's eponymous single come to number 21 on the singles charts, and the collection itself was certified Platinum by the conclusion of 1996. With Bow Down, Westside Connection brought their possess plan to the hip jump scene. Ice Cube, Mack 10 and WC had developed tired of being ignored by most East Coast media outlets; the collection was outlined to inject a sense of pride in West Coast hip bounce fans and to begin a bigger development that a few individuals who felt underappreciated might recognize with. </a:t>
            </a:r>
          </a:p>
        </p:txBody>
      </p:sp>
      <p:sp>
        <p:nvSpPr>
          <p:cNvPr id="4" name="TextBox 3">
            <a:extLst>
              <a:ext uri="{FF2B5EF4-FFF2-40B4-BE49-F238E27FC236}">
                <a16:creationId xmlns:a16="http://schemas.microsoft.com/office/drawing/2014/main" id="{6343F7C1-4856-45B9-9B9C-F2A433F1FAA8}"/>
              </a:ext>
            </a:extLst>
          </p:cNvPr>
          <p:cNvSpPr txBox="1"/>
          <p:nvPr/>
        </p:nvSpPr>
        <p:spPr>
          <a:xfrm>
            <a:off x="7306323" y="0"/>
            <a:ext cx="5433134" cy="2354491"/>
          </a:xfrm>
          <a:prstGeom prst="rect">
            <a:avLst/>
          </a:prstGeom>
          <a:noFill/>
        </p:spPr>
        <p:txBody>
          <a:bodyPr wrap="square" rtlCol="0">
            <a:spAutoFit/>
          </a:bodyPr>
          <a:lstStyle/>
          <a:p>
            <a:r>
              <a:rPr lang="en-US" dirty="0">
                <a:latin typeface="Constantia" panose="02030602050306030303" pitchFamily="18" charset="0"/>
              </a:rPr>
              <a:t>Songs Listened To:</a:t>
            </a:r>
          </a:p>
          <a:p>
            <a:r>
              <a:rPr lang="en-US" dirty="0">
                <a:latin typeface="Constantia" panose="02030602050306030303" pitchFamily="18" charset="0"/>
              </a:rPr>
              <a:t>Express yourself:</a:t>
            </a:r>
          </a:p>
          <a:p>
            <a:r>
              <a:rPr lang="en-US" sz="1300" dirty="0">
                <a:latin typeface="Constantia" panose="02030602050306030303" pitchFamily="18" charset="0"/>
                <a:hlinkClick r:id="rId2"/>
              </a:rPr>
              <a:t>https://www.youtube.com/watch?v=u31FO_4d9TY</a:t>
            </a:r>
            <a:endParaRPr lang="en-US" sz="1300" dirty="0">
              <a:latin typeface="Constantia" panose="02030602050306030303" pitchFamily="18" charset="0"/>
            </a:endParaRPr>
          </a:p>
          <a:p>
            <a:r>
              <a:rPr lang="en-US" dirty="0" err="1">
                <a:latin typeface="Constantia" panose="02030602050306030303" pitchFamily="18" charset="0"/>
              </a:rPr>
              <a:t>Amerikka’s</a:t>
            </a:r>
            <a:r>
              <a:rPr lang="en-US" dirty="0">
                <a:latin typeface="Constantia" panose="02030602050306030303" pitchFamily="18" charset="0"/>
              </a:rPr>
              <a:t> most Wanted:</a:t>
            </a:r>
          </a:p>
          <a:p>
            <a:r>
              <a:rPr lang="en-US" sz="1300" dirty="0">
                <a:latin typeface="Constantia" panose="02030602050306030303" pitchFamily="18" charset="0"/>
                <a:hlinkClick r:id="rId3"/>
              </a:rPr>
              <a:t>https://www.youtube.com/watch?v=prirvhXCx8w</a:t>
            </a:r>
            <a:endParaRPr lang="en-US" sz="1300" dirty="0">
              <a:latin typeface="Constantia" panose="02030602050306030303" pitchFamily="18" charset="0"/>
            </a:endParaRPr>
          </a:p>
          <a:p>
            <a:r>
              <a:rPr lang="en-US" dirty="0">
                <a:latin typeface="Constantia" panose="02030602050306030303" pitchFamily="18" charset="0"/>
              </a:rPr>
              <a:t>You know how we do it:</a:t>
            </a:r>
          </a:p>
          <a:p>
            <a:r>
              <a:rPr lang="en-US" sz="1300" dirty="0">
                <a:latin typeface="Constantia" panose="02030602050306030303" pitchFamily="18" charset="0"/>
                <a:hlinkClick r:id="rId4"/>
              </a:rPr>
              <a:t>https://www.youtube.com/watch?v=vLIFQ5d8cVo</a:t>
            </a:r>
            <a:endParaRPr lang="en-US" sz="1300" dirty="0">
              <a:latin typeface="Constantia" panose="02030602050306030303" pitchFamily="18" charset="0"/>
            </a:endParaRPr>
          </a:p>
          <a:p>
            <a:endParaRPr lang="en-US" dirty="0">
              <a:latin typeface="Constantia" panose="02030602050306030303" pitchFamily="18" charset="0"/>
            </a:endParaRPr>
          </a:p>
          <a:p>
            <a:endParaRPr lang="en-US" dirty="0">
              <a:latin typeface="Constantia" panose="02030602050306030303" pitchFamily="18" charset="0"/>
            </a:endParaRPr>
          </a:p>
        </p:txBody>
      </p:sp>
    </p:spTree>
    <p:extLst>
      <p:ext uri="{BB962C8B-B14F-4D97-AF65-F5344CB8AC3E}">
        <p14:creationId xmlns:p14="http://schemas.microsoft.com/office/powerpoint/2010/main" val="1834908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A4AC1B-C583-4D67-9307-3397CB7D16A8}"/>
              </a:ext>
            </a:extLst>
          </p:cNvPr>
          <p:cNvSpPr>
            <a:spLocks noGrp="1"/>
          </p:cNvSpPr>
          <p:nvPr>
            <p:ph type="ctrTitle"/>
          </p:nvPr>
        </p:nvSpPr>
        <p:spPr/>
        <p:txBody>
          <a:bodyPr/>
          <a:lstStyle/>
          <a:p>
            <a:r>
              <a:rPr lang="en-US"/>
              <a:t>Lesson 3</a:t>
            </a:r>
          </a:p>
        </p:txBody>
      </p:sp>
      <p:sp>
        <p:nvSpPr>
          <p:cNvPr id="5" name="Subtitle 4">
            <a:extLst>
              <a:ext uri="{FF2B5EF4-FFF2-40B4-BE49-F238E27FC236}">
                <a16:creationId xmlns:a16="http://schemas.microsoft.com/office/drawing/2014/main" id="{819632E6-9EB6-4E33-B92A-0447D6FE20A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4141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102D9-433B-491E-91AF-A1F2D25561A0}"/>
              </a:ext>
            </a:extLst>
          </p:cNvPr>
          <p:cNvSpPr>
            <a:spLocks noGrp="1"/>
          </p:cNvSpPr>
          <p:nvPr>
            <p:ph type="title"/>
          </p:nvPr>
        </p:nvSpPr>
        <p:spPr/>
        <p:txBody>
          <a:bodyPr/>
          <a:lstStyle/>
          <a:p>
            <a:r>
              <a:rPr lang="en-US" dirty="0"/>
              <a:t>Notorious B.I.G Top 20 songs </a:t>
            </a:r>
          </a:p>
        </p:txBody>
      </p:sp>
      <p:sp>
        <p:nvSpPr>
          <p:cNvPr id="3" name="Content Placeholder 2">
            <a:extLst>
              <a:ext uri="{FF2B5EF4-FFF2-40B4-BE49-F238E27FC236}">
                <a16:creationId xmlns:a16="http://schemas.microsoft.com/office/drawing/2014/main" id="{D069A853-7C0D-4981-8F10-CBF21F1CABF0}"/>
              </a:ext>
            </a:extLst>
          </p:cNvPr>
          <p:cNvSpPr>
            <a:spLocks noGrp="1"/>
          </p:cNvSpPr>
          <p:nvPr>
            <p:ph idx="1"/>
          </p:nvPr>
        </p:nvSpPr>
        <p:spPr>
          <a:xfrm>
            <a:off x="996265" y="1762219"/>
            <a:ext cx="5404535" cy="5095781"/>
          </a:xfrm>
        </p:spPr>
        <p:txBody>
          <a:bodyPr>
            <a:normAutofit fontScale="70000" lnSpcReduction="20000"/>
          </a:bodyPr>
          <a:lstStyle/>
          <a:p>
            <a:pPr>
              <a:buFont typeface="Wingdings" panose="05000000000000000000" pitchFamily="2" charset="2"/>
              <a:buChar char="§"/>
            </a:pPr>
            <a:r>
              <a:rPr lang="en-US" dirty="0">
                <a:latin typeface="Constantia" panose="02030602050306030303" pitchFamily="18" charset="0"/>
              </a:rPr>
              <a:t>The What</a:t>
            </a:r>
          </a:p>
          <a:p>
            <a:pPr>
              <a:buFont typeface="Wingdings" panose="05000000000000000000" pitchFamily="2" charset="2"/>
              <a:buChar char="§"/>
            </a:pPr>
            <a:r>
              <a:rPr lang="en-US" dirty="0">
                <a:latin typeface="Constantia" panose="02030602050306030303" pitchFamily="18" charset="0"/>
              </a:rPr>
              <a:t>Get Money</a:t>
            </a:r>
          </a:p>
          <a:p>
            <a:pPr>
              <a:buFont typeface="Wingdings" panose="05000000000000000000" pitchFamily="2" charset="2"/>
              <a:buChar char="§"/>
            </a:pPr>
            <a:r>
              <a:rPr lang="en-US" dirty="0">
                <a:latin typeface="Constantia" panose="02030602050306030303" pitchFamily="18" charset="0"/>
              </a:rPr>
              <a:t>One More Chance – Remix</a:t>
            </a:r>
          </a:p>
          <a:p>
            <a:pPr>
              <a:buFont typeface="Wingdings" panose="05000000000000000000" pitchFamily="2" charset="2"/>
              <a:buChar char="§"/>
            </a:pPr>
            <a:r>
              <a:rPr lang="en-US" dirty="0">
                <a:latin typeface="Constantia" panose="02030602050306030303" pitchFamily="18" charset="0"/>
              </a:rPr>
              <a:t>Notorious Thugs</a:t>
            </a:r>
          </a:p>
          <a:p>
            <a:pPr>
              <a:buFont typeface="Wingdings" panose="05000000000000000000" pitchFamily="2" charset="2"/>
              <a:buChar char="§"/>
            </a:pPr>
            <a:r>
              <a:rPr lang="en-US" dirty="0">
                <a:latin typeface="Constantia" panose="02030602050306030303" pitchFamily="18" charset="0"/>
              </a:rPr>
              <a:t>Live at MSG Freestyle</a:t>
            </a:r>
          </a:p>
          <a:p>
            <a:pPr>
              <a:buFont typeface="Wingdings" panose="05000000000000000000" pitchFamily="2" charset="2"/>
              <a:buChar char="§"/>
            </a:pPr>
            <a:r>
              <a:rPr lang="en-US" dirty="0">
                <a:latin typeface="Constantia" panose="02030602050306030303" pitchFamily="18" charset="0"/>
              </a:rPr>
              <a:t>Dead Wrong</a:t>
            </a:r>
          </a:p>
          <a:p>
            <a:pPr>
              <a:buFont typeface="Wingdings" panose="05000000000000000000" pitchFamily="2" charset="2"/>
              <a:buChar char="§"/>
            </a:pPr>
            <a:r>
              <a:rPr lang="en-US" dirty="0">
                <a:latin typeface="Constantia" panose="02030602050306030303" pitchFamily="18" charset="0"/>
              </a:rPr>
              <a:t>Things Done Changed</a:t>
            </a:r>
          </a:p>
          <a:p>
            <a:pPr>
              <a:buFont typeface="Wingdings" panose="05000000000000000000" pitchFamily="2" charset="2"/>
              <a:buChar char="§"/>
            </a:pPr>
            <a:r>
              <a:rPr lang="en-US" dirty="0">
                <a:latin typeface="Constantia" panose="02030602050306030303" pitchFamily="18" charset="0"/>
              </a:rPr>
              <a:t>Suicidal Thoughts</a:t>
            </a:r>
          </a:p>
          <a:p>
            <a:pPr>
              <a:buFont typeface="Wingdings" panose="05000000000000000000" pitchFamily="2" charset="2"/>
              <a:buChar char="§"/>
            </a:pPr>
            <a:r>
              <a:rPr lang="en-US" dirty="0">
                <a:latin typeface="Constantia" panose="02030602050306030303" pitchFamily="18" charset="0"/>
              </a:rPr>
              <a:t>Hypnotize</a:t>
            </a:r>
          </a:p>
          <a:p>
            <a:pPr>
              <a:buFont typeface="Wingdings" panose="05000000000000000000" pitchFamily="2" charset="2"/>
              <a:buChar char="§"/>
            </a:pPr>
            <a:r>
              <a:rPr lang="en-US" dirty="0">
                <a:latin typeface="Constantia" panose="02030602050306030303" pitchFamily="18" charset="0"/>
              </a:rPr>
              <a:t>I Got a Story to Tell</a:t>
            </a:r>
          </a:p>
          <a:p>
            <a:pPr>
              <a:buFont typeface="Wingdings" panose="05000000000000000000" pitchFamily="2" charset="2"/>
              <a:buChar char="§"/>
            </a:pPr>
            <a:r>
              <a:rPr lang="en-US" dirty="0">
                <a:latin typeface="Constantia" panose="02030602050306030303" pitchFamily="18" charset="0"/>
              </a:rPr>
              <a:t>Flava in </a:t>
            </a:r>
            <a:r>
              <a:rPr lang="en-US" dirty="0" err="1">
                <a:latin typeface="Constantia" panose="02030602050306030303" pitchFamily="18" charset="0"/>
              </a:rPr>
              <a:t>Ya</a:t>
            </a:r>
            <a:r>
              <a:rPr lang="en-US" dirty="0">
                <a:latin typeface="Constantia" panose="02030602050306030303" pitchFamily="18" charset="0"/>
              </a:rPr>
              <a:t> Ear – Remix</a:t>
            </a:r>
          </a:p>
          <a:p>
            <a:pPr>
              <a:buFont typeface="Wingdings" panose="05000000000000000000" pitchFamily="2" charset="2"/>
              <a:buChar char="§"/>
            </a:pPr>
            <a:r>
              <a:rPr lang="en-US" dirty="0">
                <a:latin typeface="Constantia" panose="02030602050306030303" pitchFamily="18" charset="0"/>
              </a:rPr>
              <a:t>Kick in the Door</a:t>
            </a:r>
          </a:p>
          <a:p>
            <a:pPr>
              <a:buFont typeface="Wingdings" panose="05000000000000000000" pitchFamily="2" charset="2"/>
              <a:buChar char="§"/>
            </a:pPr>
            <a:r>
              <a:rPr lang="en-US" dirty="0">
                <a:latin typeface="Constantia" panose="02030602050306030303" pitchFamily="18" charset="0"/>
              </a:rPr>
              <a:t>What's Beef?</a:t>
            </a:r>
          </a:p>
          <a:p>
            <a:pPr>
              <a:buFont typeface="Wingdings" panose="05000000000000000000" pitchFamily="2" charset="2"/>
              <a:buChar char="§"/>
            </a:pPr>
            <a:r>
              <a:rPr lang="en-US" dirty="0">
                <a:latin typeface="Constantia" panose="02030602050306030303" pitchFamily="18" charset="0"/>
              </a:rPr>
              <a:t>The 10 Crack Commandments</a:t>
            </a:r>
          </a:p>
          <a:p>
            <a:pPr>
              <a:buFont typeface="Wingdings" panose="05000000000000000000" pitchFamily="2" charset="2"/>
              <a:buChar char="§"/>
            </a:pPr>
            <a:r>
              <a:rPr lang="en-US" dirty="0">
                <a:latin typeface="Constantia" panose="02030602050306030303" pitchFamily="18" charset="0"/>
              </a:rPr>
              <a:t>Sky's the Limit</a:t>
            </a:r>
          </a:p>
          <a:p>
            <a:pPr>
              <a:buFont typeface="Wingdings" panose="05000000000000000000" pitchFamily="2" charset="2"/>
              <a:buChar char="§"/>
            </a:pPr>
            <a:r>
              <a:rPr lang="en-US" dirty="0">
                <a:latin typeface="Constantia" panose="02030602050306030303" pitchFamily="18" charset="0"/>
              </a:rPr>
              <a:t>Who Shot </a:t>
            </a:r>
            <a:r>
              <a:rPr lang="en-US" dirty="0" err="1">
                <a:latin typeface="Constantia" panose="02030602050306030303" pitchFamily="18" charset="0"/>
              </a:rPr>
              <a:t>Ya</a:t>
            </a:r>
            <a:endParaRPr lang="en-US" dirty="0">
              <a:latin typeface="Constantia" panose="02030602050306030303" pitchFamily="18" charset="0"/>
            </a:endParaRPr>
          </a:p>
          <a:p>
            <a:pPr>
              <a:buFont typeface="Wingdings" panose="05000000000000000000" pitchFamily="2" charset="2"/>
              <a:buChar char="§"/>
            </a:pPr>
            <a:r>
              <a:rPr lang="en-US" dirty="0">
                <a:latin typeface="Constantia" panose="02030602050306030303" pitchFamily="18" charset="0"/>
              </a:rPr>
              <a:t>Warning</a:t>
            </a:r>
          </a:p>
          <a:p>
            <a:pPr>
              <a:buFont typeface="Wingdings" panose="05000000000000000000" pitchFamily="2" charset="2"/>
              <a:buChar char="§"/>
            </a:pPr>
            <a:r>
              <a:rPr lang="en-US" dirty="0">
                <a:latin typeface="Constantia" panose="02030602050306030303" pitchFamily="18" charset="0"/>
              </a:rPr>
              <a:t>Juicy</a:t>
            </a:r>
          </a:p>
        </p:txBody>
      </p:sp>
    </p:spTree>
    <p:extLst>
      <p:ext uri="{BB962C8B-B14F-4D97-AF65-F5344CB8AC3E}">
        <p14:creationId xmlns:p14="http://schemas.microsoft.com/office/powerpoint/2010/main" val="936950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32015-8C32-41F9-9974-F0DC96AF2E0B}"/>
              </a:ext>
            </a:extLst>
          </p:cNvPr>
          <p:cNvSpPr>
            <a:spLocks noGrp="1"/>
          </p:cNvSpPr>
          <p:nvPr>
            <p:ph type="title"/>
          </p:nvPr>
        </p:nvSpPr>
        <p:spPr/>
        <p:txBody>
          <a:bodyPr/>
          <a:lstStyle/>
          <a:p>
            <a:r>
              <a:rPr lang="en-US" dirty="0"/>
              <a:t>Notorious B.I.G fact file</a:t>
            </a:r>
          </a:p>
        </p:txBody>
      </p:sp>
      <p:sp>
        <p:nvSpPr>
          <p:cNvPr id="3" name="Content Placeholder 2">
            <a:extLst>
              <a:ext uri="{FF2B5EF4-FFF2-40B4-BE49-F238E27FC236}">
                <a16:creationId xmlns:a16="http://schemas.microsoft.com/office/drawing/2014/main" id="{5082C38F-A3E4-4E67-97F5-D0FF7291D6A5}"/>
              </a:ext>
            </a:extLst>
          </p:cNvPr>
          <p:cNvSpPr>
            <a:spLocks noGrp="1"/>
          </p:cNvSpPr>
          <p:nvPr>
            <p:ph idx="1"/>
          </p:nvPr>
        </p:nvSpPr>
        <p:spPr>
          <a:xfrm>
            <a:off x="818712" y="2222287"/>
            <a:ext cx="10554574" cy="4382699"/>
          </a:xfrm>
        </p:spPr>
        <p:txBody>
          <a:bodyPr>
            <a:normAutofit fontScale="62500" lnSpcReduction="20000"/>
          </a:bodyPr>
          <a:lstStyle/>
          <a:p>
            <a:r>
              <a:rPr lang="en-US" dirty="0">
                <a:latin typeface="Constantia" panose="02030602050306030303" pitchFamily="18" charset="0"/>
              </a:rPr>
              <a:t>Christopher Wallace, a.k.a. Biggie Smalls, was born on May 21, 1972 in Brooklyn, Modern York. He was the child of Jamaican parents, </a:t>
            </a:r>
            <a:r>
              <a:rPr lang="en-US" dirty="0" err="1">
                <a:latin typeface="Constantia" panose="02030602050306030303" pitchFamily="18" charset="0"/>
              </a:rPr>
              <a:t>Voletta</a:t>
            </a:r>
            <a:r>
              <a:rPr lang="en-US" dirty="0">
                <a:latin typeface="Constantia" panose="02030602050306030303" pitchFamily="18" charset="0"/>
              </a:rPr>
              <a:t> Wallace, a pre-school instructor, and George </a:t>
            </a:r>
            <a:r>
              <a:rPr lang="en-US" dirty="0" err="1">
                <a:latin typeface="Constantia" panose="02030602050306030303" pitchFamily="18" charset="0"/>
              </a:rPr>
              <a:t>Latore</a:t>
            </a:r>
            <a:r>
              <a:rPr lang="en-US" dirty="0">
                <a:latin typeface="Constantia" panose="02030602050306030303" pitchFamily="18" charset="0"/>
              </a:rPr>
              <a:t>, a welder and small-time politician.</a:t>
            </a:r>
          </a:p>
          <a:p>
            <a:r>
              <a:rPr lang="en-US" dirty="0">
                <a:latin typeface="Constantia" panose="02030602050306030303" pitchFamily="18" charset="0"/>
              </a:rPr>
              <a:t>Not greatly alluring, Wallace named himself Biggie, for his weight. Biggie was a Dark man who was overweight, amazingly dark skinned, and had a hooligan in his eye, however he was a charmer. A youthful producer and at some point producer by the title of Sean Combs listened Biggie's early tapes. Inspired, Puffy went to sign Biggie to his new label, Bad Boy Records.</a:t>
            </a:r>
          </a:p>
          <a:p>
            <a:r>
              <a:rPr lang="en-US" dirty="0">
                <a:latin typeface="Constantia" panose="02030602050306030303" pitchFamily="18" charset="0"/>
              </a:rPr>
              <a:t>Puffy and Biggie worked on the artist's to begin with album. Biggie was to begin with being on a remix of a Mary J. Blige tune and a track on the Who's the Man? (1991) soundtrack. After these triumphs, the album worked on prior went through its last touches and was released in 1994, titled "Ready to Die." The record was certified platinum rapidly, and the Notorious B.I.G. was named MC of the Year at the 1995 Billboard Music Awards. Shortly after that, he met a west coast rapper named Tupac Shakur. </a:t>
            </a:r>
          </a:p>
          <a:p>
            <a:r>
              <a:rPr lang="en-US" dirty="0">
                <a:latin typeface="Constantia" panose="02030602050306030303" pitchFamily="18" charset="0"/>
              </a:rPr>
              <a:t>Tupac backed Biggie and was frequently giving him counsel. In any case, their friendship turned into the foremost violent period of hip-hop music on November 30, 1994. While Biggie and Puffy were at a recording session at Quad Recording Studios in Manhattan, Tupac went there to record with another rapper for his third studio album, "Me Against The World" at the same time, but within the lobby, Tupac was held at gunpoint and ransacked of $40,000 worth of gems. Tupac was shot five times. Biggie surged down fair in time to see Tupac being stacked into an emergency vehicle. Expanding a center finger, Pac faulted Biggie for the shooting and said that Biggie knew approximately it and fizzled to caution him. This started the East Coast, West Coast rivalry. Tupac afterward recovered from his wounds.</a:t>
            </a:r>
          </a:p>
          <a:p>
            <a:r>
              <a:rPr lang="en-US" dirty="0">
                <a:latin typeface="Constantia" panose="02030602050306030303" pitchFamily="18" charset="0"/>
              </a:rPr>
              <a:t>Afterward, The whole nation got to be divided into two groups, the west side and the east side, which got to be Death Row Records versus Bad Boy Records, Marion 'Suge' Knight versus Puff Daddy, and Tupac versus Biggie. The two of them at long last met once more late in 1995, and Tupac subtly said to Biggie, "I'm just </a:t>
            </a:r>
            <a:r>
              <a:rPr lang="en-US" dirty="0" err="1">
                <a:latin typeface="Constantia" panose="02030602050306030303" pitchFamily="18" charset="0"/>
              </a:rPr>
              <a:t>tryin</a:t>
            </a:r>
            <a:r>
              <a:rPr lang="en-US" dirty="0">
                <a:latin typeface="Constantia" panose="02030602050306030303" pitchFamily="18" charset="0"/>
              </a:rPr>
              <a:t>' to sell a few records." Shockingly, it got to be exceptionally real when on September 7, 1996, Tupac was shot four times in a drive-by shooting off the Las Vegas strip after he cleared out a battle he was included in interior of the MGM Amazing Inn after a Mike Tyson boxing coordinate. He died six days afterward.</a:t>
            </a:r>
          </a:p>
          <a:p>
            <a:r>
              <a:rPr lang="en-US" dirty="0">
                <a:latin typeface="Constantia" panose="02030602050306030303" pitchFamily="18" charset="0"/>
              </a:rPr>
              <a:t>Biggie went to the west coast for a few occasions, to back for his following release album, "Life After Death," but also to form a statement that the rivalry was over. On Walk 7, 1997, he gone to the Soul Train Music Grants and went to the after party facilitated by Vibe magazine and Qwest Records on Walk 8. On Walk 9, Biggie was sitting in an SUV on the road when he was shot numerous times by an obscure attacker. He died nearly right away. Hip-Hop faced its most prominent catastrophe when both Tupac Shakur and The Notorious B.I.G. were murdered. Biggie was as it were 24 years old.</a:t>
            </a:r>
          </a:p>
        </p:txBody>
      </p:sp>
    </p:spTree>
    <p:extLst>
      <p:ext uri="{BB962C8B-B14F-4D97-AF65-F5344CB8AC3E}">
        <p14:creationId xmlns:p14="http://schemas.microsoft.com/office/powerpoint/2010/main" val="3073209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BD406D2B3903419053AD3B0AB152B4" ma:contentTypeVersion="10" ma:contentTypeDescription="Create a new document." ma:contentTypeScope="" ma:versionID="b338bf3b7b426e365433a4bd415492d8">
  <xsd:schema xmlns:xsd="http://www.w3.org/2001/XMLSchema" xmlns:xs="http://www.w3.org/2001/XMLSchema" xmlns:p="http://schemas.microsoft.com/office/2006/metadata/properties" xmlns:ns3="ffd8af27-1c3d-459e-ac76-4315cef9ba08" xmlns:ns4="b82d105e-ee6d-4a02-84c9-e99524aa4a1a" targetNamespace="http://schemas.microsoft.com/office/2006/metadata/properties" ma:root="true" ma:fieldsID="6c6714e69838b64c8242b0ba5b07b45c" ns3:_="" ns4:_="">
    <xsd:import namespace="ffd8af27-1c3d-459e-ac76-4315cef9ba08"/>
    <xsd:import namespace="b82d105e-ee6d-4a02-84c9-e99524aa4a1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d8af27-1c3d-459e-ac76-4315cef9ba0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82d105e-ee6d-4a02-84c9-e99524aa4a1a"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E48A91B-8081-468C-9A4B-D28AB5543C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d8af27-1c3d-459e-ac76-4315cef9ba08"/>
    <ds:schemaRef ds:uri="b82d105e-ee6d-4a02-84c9-e99524aa4a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ED74A7-3F61-4268-8D18-B01862E3C2EF}">
  <ds:schemaRefs>
    <ds:schemaRef ds:uri="http://schemas.microsoft.com/office/infopath/2007/PartnerControls"/>
    <ds:schemaRef ds:uri="http://schemas.microsoft.com/office/2006/documentManagement/types"/>
    <ds:schemaRef ds:uri="http://purl.org/dc/dcmitype/"/>
    <ds:schemaRef ds:uri="http://schemas.microsoft.com/office/2006/metadata/properties"/>
    <ds:schemaRef ds:uri="http://schemas.openxmlformats.org/package/2006/metadata/core-properties"/>
    <ds:schemaRef ds:uri="http://purl.org/dc/terms/"/>
    <ds:schemaRef ds:uri="http://purl.org/dc/elements/1.1/"/>
    <ds:schemaRef ds:uri="http://www.w3.org/XML/1998/namespace"/>
    <ds:schemaRef ds:uri="b82d105e-ee6d-4a02-84c9-e99524aa4a1a"/>
    <ds:schemaRef ds:uri="ffd8af27-1c3d-459e-ac76-4315cef9ba08"/>
  </ds:schemaRefs>
</ds:datastoreItem>
</file>

<file path=customXml/itemProps3.xml><?xml version="1.0" encoding="utf-8"?>
<ds:datastoreItem xmlns:ds="http://schemas.openxmlformats.org/officeDocument/2006/customXml" ds:itemID="{DE760363-3ED9-4339-8CF8-9F0B5B9CB81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Quotable</Template>
  <TotalTime>346</TotalTime>
  <Words>4070</Words>
  <Application>Microsoft Office PowerPoint</Application>
  <PresentationFormat>Widescreen</PresentationFormat>
  <Paragraphs>144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Century Gothic</vt:lpstr>
      <vt:lpstr>Constantia</vt:lpstr>
      <vt:lpstr>Wingdings</vt:lpstr>
      <vt:lpstr>Wingdings 2</vt:lpstr>
      <vt:lpstr>Quotable</vt:lpstr>
      <vt:lpstr>Gangster Rap</vt:lpstr>
      <vt:lpstr>Lesson 1</vt:lpstr>
      <vt:lpstr>History of Gangster Rap</vt:lpstr>
      <vt:lpstr>Lesson 2 </vt:lpstr>
      <vt:lpstr>Notorious B.I.G</vt:lpstr>
      <vt:lpstr>Ice Cube</vt:lpstr>
      <vt:lpstr>Lesson 3</vt:lpstr>
      <vt:lpstr>Notorious B.I.G Top 20 songs </vt:lpstr>
      <vt:lpstr>Notorious B.I.G fact file</vt:lpstr>
      <vt:lpstr>Eazy E Top 20 songs</vt:lpstr>
      <vt:lpstr>Eazy E fact file</vt:lpstr>
      <vt:lpstr>Lesson 4</vt:lpstr>
      <vt:lpstr>Gangsta Rap extra information</vt:lpstr>
      <vt:lpstr>Mobb Deep Top 20 Songs</vt:lpstr>
      <vt:lpstr>Prodigy (Member of Mobb Deep)</vt:lpstr>
      <vt:lpstr>Lesson 5</vt:lpstr>
      <vt:lpstr>Straight Outta Compton-N.W.A</vt:lpstr>
      <vt:lpstr>Hit em Up – 2pac &amp; Outlawz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Gangster Rap</dc:title>
  <dc:creator>Zein Ionescu</dc:creator>
  <cp:lastModifiedBy>Zein Ionescu</cp:lastModifiedBy>
  <cp:revision>40</cp:revision>
  <dcterms:created xsi:type="dcterms:W3CDTF">2020-04-08T10:39:17Z</dcterms:created>
  <dcterms:modified xsi:type="dcterms:W3CDTF">2020-05-06T10:09:36Z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0x01010070BD406D2B3903419053AD3B0AB152B4</vt:lpwstr>
  </property>
</Properties>
</file>