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4" r:id="rId4"/>
  </p:sldMasterIdLst>
  <p:notesMasterIdLst>
    <p:notesMasterId r:id="rId17"/>
  </p:notesMasterIdLst>
  <p:sldIdLst>
    <p:sldId id="257" r:id="rId5"/>
    <p:sldId id="258" r:id="rId6"/>
    <p:sldId id="261" r:id="rId7"/>
    <p:sldId id="262" r:id="rId8"/>
    <p:sldId id="263" r:id="rId9"/>
    <p:sldId id="264" r:id="rId10"/>
    <p:sldId id="265" r:id="rId11"/>
    <p:sldId id="267" r:id="rId12"/>
    <p:sldId id="268" r:id="rId13"/>
    <p:sldId id="269" r:id="rId14"/>
    <p:sldId id="271"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D233"/>
    <a:srgbClr val="344529"/>
    <a:srgbClr val="2B3922"/>
    <a:srgbClr val="2E3722"/>
    <a:srgbClr val="FCF7F1"/>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C8BF58-DEAB-D87B-67C3-9DFF0AA484E7}" v="58" dt="2020-04-15T07:29:33.700"/>
    <p1510:client id="{1A2EBD2F-7CC5-4B76-8D6A-6A9AF5EAF4DA}" v="45" dt="2020-04-14T07:52:03.598"/>
    <p1510:client id="{498AB9AB-D75E-B4E9-CB14-62FBA027952D}" v="56" dt="2020-04-14T07:45:24.671"/>
    <p1510:client id="{8789597B-6A73-6E96-F230-8DCA8EC3D103}" v="1" dt="2020-04-14T07:47:31.693"/>
    <p1510:client id="{C6FF1639-C628-4468-B4C5-A55311141559}" v="2573" dt="2020-04-14T07:50:11.582"/>
    <p1510:client id="{E6F8D5DB-CA75-C954-DE98-27698DF3394D}" v="9" dt="2020-04-15T07:51:04.2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86" d="100"/>
          <a:sy n="86" d="100"/>
        </p:scale>
        <p:origin x="51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6B763C-48D6-4B9B-BAC6-056D03A159B4}" type="datetimeFigureOut">
              <a:rPr lang="en-US" smtClean="0"/>
              <a:t>4/25/2020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65F2DF-9ED4-4E6F-87B1-8302EEDE21FE}" type="slidenum">
              <a:rPr lang="en-US" smtClean="0"/>
              <a:t>‹#›</a:t>
            </a:fld>
            <a:endParaRPr lang="en-US"/>
          </a:p>
        </p:txBody>
      </p:sp>
    </p:spTree>
    <p:extLst>
      <p:ext uri="{BB962C8B-B14F-4D97-AF65-F5344CB8AC3E}">
        <p14:creationId xmlns:p14="http://schemas.microsoft.com/office/powerpoint/2010/main" val="611112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65F2DF-9ED4-4E6F-87B1-8302EEDE21FE}" type="slidenum">
              <a:rPr lang="en-US" smtClean="0"/>
              <a:t>12</a:t>
            </a:fld>
            <a:endParaRPr lang="en-US"/>
          </a:p>
        </p:txBody>
      </p:sp>
    </p:spTree>
    <p:extLst>
      <p:ext uri="{BB962C8B-B14F-4D97-AF65-F5344CB8AC3E}">
        <p14:creationId xmlns:p14="http://schemas.microsoft.com/office/powerpoint/2010/main" val="961497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EA0C0817-A112-4847-8014-A94B7D2A4EA3}" type="datetime1">
              <a:rPr lang="en-US" smtClean="0"/>
              <a:t>4/25/2020</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34B7E4EF-A1BD-40F4-AB7B-04F084DD991D}" type="slidenum">
              <a:rPr lang="en-US" smtClean="0"/>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49669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839080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F6FA2B21-3FCD-4721-B95C-427943F61125}" type="datetime1">
              <a:rPr lang="en-US" smtClean="0"/>
              <a:t>4/25/2020</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34B7E4EF-A1BD-40F4-AB7B-04F084DD991D}" type="slidenum">
              <a:rPr lang="en-US" smtClean="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093016"/>
      </p:ext>
    </p:extLst>
  </p:cSld>
  <p:clrMapOvr>
    <a:masterClrMapping/>
  </p:clrMapOvr>
  <p:hf sldNum="0" hdr="0" ftr="0" dt="0"/>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405999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D9C646AA-F36E-4540-911D-FFFC0A0EF24A}" type="datetime1">
              <a:rPr lang="en-US" smtClean="0"/>
              <a:t>4/25/2020</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34B7E4EF-A1BD-40F4-AB7B-04F084DD991D}" type="slidenum">
              <a:rPr lang="en-US" smtClean="0"/>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966356"/>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24625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80806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2490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79938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70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4/25/2020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63901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F6FA2B21-3FCD-4721-B95C-427943F61125}" type="datetime1">
              <a:rPr lang="en-US" smtClean="0"/>
              <a:t>4/25/2020</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34B7E4EF-A1BD-40F4-AB7B-04F084DD991D}" type="slidenum">
              <a:rPr lang="en-US" smtClean="0"/>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69346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2"/>
            <a:ext cx="12192000" cy="6858001"/>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263780" y="2613546"/>
            <a:ext cx="4775075" cy="1630907"/>
          </a:xfrm>
        </p:spPr>
        <p:txBody>
          <a:bodyPr>
            <a:normAutofit/>
          </a:bodyPr>
          <a:lstStyle/>
          <a:p>
            <a:r>
              <a:rPr lang="en-US" sz="4400" b="1" dirty="0">
                <a:solidFill>
                  <a:schemeClr val="tx1"/>
                </a:solidFill>
              </a:rPr>
              <a:t>Science Fair</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263780" y="3684797"/>
            <a:ext cx="4775075" cy="559656"/>
          </a:xfrm>
        </p:spPr>
        <p:txBody>
          <a:bodyPr>
            <a:normAutofit/>
          </a:bodyPr>
          <a:lstStyle/>
          <a:p>
            <a:pPr>
              <a:spcAft>
                <a:spcPts val="600"/>
              </a:spcAft>
            </a:pPr>
            <a:r>
              <a:rPr lang="en-US" b="1" dirty="0">
                <a:solidFill>
                  <a:schemeClr val="tx1"/>
                </a:solidFill>
              </a:rPr>
              <a:t>By Abdul Wasaey Qasim &amp; Zein Ionescu </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0A054D-33BF-40FF-B630-713846C172DB}"/>
              </a:ext>
            </a:extLst>
          </p:cNvPr>
          <p:cNvSpPr>
            <a:spLocks noGrp="1"/>
          </p:cNvSpPr>
          <p:nvPr>
            <p:ph type="title"/>
          </p:nvPr>
        </p:nvSpPr>
        <p:spPr>
          <a:xfrm>
            <a:off x="830" y="796796"/>
            <a:ext cx="5565954" cy="923512"/>
          </a:xfrm>
        </p:spPr>
        <p:txBody>
          <a:bodyPr anchor="b">
            <a:normAutofit fontScale="90000"/>
          </a:bodyPr>
          <a:lstStyle/>
          <a:p>
            <a:r>
              <a:rPr lang="en-US" dirty="0">
                <a:solidFill>
                  <a:schemeClr val="bg1"/>
                </a:solidFill>
              </a:rPr>
              <a:t>How do we solve Climate change?</a:t>
            </a:r>
          </a:p>
        </p:txBody>
      </p:sp>
      <p:cxnSp>
        <p:nvCxnSpPr>
          <p:cNvPr id="12" name="Straight Connector 11">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a:extLst>
              <a:ext uri="{FF2B5EF4-FFF2-40B4-BE49-F238E27FC236}">
                <a16:creationId xmlns:a16="http://schemas.microsoft.com/office/drawing/2014/main" id="{565CBF44-0FA7-4A1A-B8D5-053C0A75BA1C}"/>
              </a:ext>
            </a:extLst>
          </p:cNvPr>
          <p:cNvSpPr>
            <a:spLocks noGrp="1"/>
          </p:cNvSpPr>
          <p:nvPr>
            <p:ph idx="1"/>
          </p:nvPr>
        </p:nvSpPr>
        <p:spPr>
          <a:xfrm>
            <a:off x="129610" y="2464459"/>
            <a:ext cx="5966390" cy="4092341"/>
          </a:xfrm>
        </p:spPr>
        <p:txBody>
          <a:bodyPr>
            <a:noAutofit/>
          </a:bodyPr>
          <a:lstStyle/>
          <a:p>
            <a:pPr marL="0" indent="0">
              <a:buNone/>
            </a:pPr>
            <a:r>
              <a:rPr lang="en-US" sz="1500" b="1" dirty="0">
                <a:solidFill>
                  <a:schemeClr val="tx1"/>
                </a:solidFill>
                <a:latin typeface="Century Schoolbook (Headings)"/>
              </a:rPr>
              <a:t>Be Efficient, Don’t waste energy:</a:t>
            </a:r>
          </a:p>
          <a:p>
            <a:pPr marL="0" indent="0">
              <a:buNone/>
            </a:pPr>
            <a:r>
              <a:rPr lang="en-US" sz="1500" dirty="0">
                <a:solidFill>
                  <a:schemeClr val="tx1"/>
                </a:solidFill>
                <a:latin typeface="Century Schoolbook (Headings)"/>
              </a:rPr>
              <a:t>A potentially simpler and even bigger impact can be made by doing more with less. Citizens of many developed countries are profligate wasters of energy, whether by speeding in a gas-guzzling sport- utility vehicle or leaving the lights on when not in a room.</a:t>
            </a:r>
          </a:p>
          <a:p>
            <a:pPr marL="0" indent="0">
              <a:buNone/>
            </a:pPr>
            <a:r>
              <a:rPr lang="en-US" sz="1500" dirty="0">
                <a:solidFill>
                  <a:schemeClr val="tx1"/>
                </a:solidFill>
                <a:latin typeface="Century Schoolbook (Headings)"/>
              </a:rPr>
              <a:t>Good driving- and good car maintenance, such as making sure tires are properly inflated – can limit the amount of greenhouse gas emissions from a vehicle and, perhaps more importantly, lower the frequency of payment at the pump. </a:t>
            </a:r>
          </a:p>
          <a:p>
            <a:pPr marL="0" indent="0">
              <a:buNone/>
            </a:pPr>
            <a:r>
              <a:rPr lang="en-US" sz="1500" dirty="0">
                <a:solidFill>
                  <a:schemeClr val="tx1"/>
                </a:solidFill>
                <a:latin typeface="Century Schoolbook (Headings)"/>
              </a:rPr>
              <a:t>Similarly, employing more efficient refrigerators, air conditioners and other appliances, such as those rated highly for efficiency these can cut electric bills while something as simple as weatherproofing the windows of a home can reduce heating and cooling bills </a:t>
            </a:r>
          </a:p>
        </p:txBody>
      </p:sp>
      <p:pic>
        <p:nvPicPr>
          <p:cNvPr id="2050" name="Picture 2" descr="EWWR | Did you know: 5 facts about waste in the EU that may ...">
            <a:extLst>
              <a:ext uri="{FF2B5EF4-FFF2-40B4-BE49-F238E27FC236}">
                <a16:creationId xmlns:a16="http://schemas.microsoft.com/office/drawing/2014/main" id="{8912B99B-A402-401A-8B80-D06C86C4C9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359"/>
          <a:stretch/>
        </p:blipFill>
        <p:spPr bwMode="auto">
          <a:xfrm>
            <a:off x="6761527" y="2428909"/>
            <a:ext cx="5022484" cy="4286185"/>
          </a:xfrm>
          <a:prstGeom prst="rect">
            <a:avLst/>
          </a:prstGeom>
          <a:noFill/>
          <a:ln>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135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B9FC6610-A5F8-45EA-B7D4-AFDF75D208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23" name="Straight Connector 22">
            <a:extLst>
              <a:ext uri="{FF2B5EF4-FFF2-40B4-BE49-F238E27FC236}">
                <a16:creationId xmlns:a16="http://schemas.microsoft.com/office/drawing/2014/main" id="{4E9AB7A3-4EBC-40F6-99B4-4B1FE7F9DD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7865333E-6BF7-40FE-AC7D-EB8A0900A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9A7D42-5210-4C6C-A309-53BBC828456F}"/>
              </a:ext>
            </a:extLst>
          </p:cNvPr>
          <p:cNvSpPr>
            <a:spLocks noGrp="1"/>
          </p:cNvSpPr>
          <p:nvPr>
            <p:ph type="title"/>
          </p:nvPr>
        </p:nvSpPr>
        <p:spPr>
          <a:xfrm>
            <a:off x="2865120" y="1564688"/>
            <a:ext cx="9326863" cy="920348"/>
          </a:xfrm>
        </p:spPr>
        <p:txBody>
          <a:bodyPr vert="horz" lIns="91440" tIns="45720" rIns="91440" bIns="45720" rtlCol="0" anchor="t">
            <a:normAutofit fontScale="90000"/>
          </a:bodyPr>
          <a:lstStyle/>
          <a:p>
            <a:pPr algn="l">
              <a:lnSpc>
                <a:spcPct val="85000"/>
              </a:lnSpc>
            </a:pPr>
            <a:r>
              <a:rPr lang="en-US" sz="8000" cap="all" dirty="0">
                <a:solidFill>
                  <a:srgbClr val="00B0F0"/>
                </a:solidFill>
              </a:rPr>
              <a:t>Summary Slide:</a:t>
            </a:r>
          </a:p>
        </p:txBody>
      </p:sp>
      <p:sp>
        <p:nvSpPr>
          <p:cNvPr id="27" name="Freeform 6">
            <a:extLst>
              <a:ext uri="{FF2B5EF4-FFF2-40B4-BE49-F238E27FC236}">
                <a16:creationId xmlns:a16="http://schemas.microsoft.com/office/drawing/2014/main" id="{C971C6CD-6DA8-4FDD-A89B-4B681DEA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1457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29" name="Straight Connector 28">
            <a:extLst>
              <a:ext uri="{FF2B5EF4-FFF2-40B4-BE49-F238E27FC236}">
                <a16:creationId xmlns:a16="http://schemas.microsoft.com/office/drawing/2014/main" id="{ED3CBB7D-B825-489C-9789-70D05A25C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65120" y="2519131"/>
            <a:ext cx="932688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85942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96AE14-F302-4A03-9DF5-1BE7BA54BA0A}"/>
              </a:ext>
            </a:extLst>
          </p:cNvPr>
          <p:cNvSpPr txBox="1"/>
          <p:nvPr/>
        </p:nvSpPr>
        <p:spPr>
          <a:xfrm>
            <a:off x="-2" y="-1"/>
            <a:ext cx="3951215" cy="369332"/>
          </a:xfrm>
          <a:prstGeom prst="rect">
            <a:avLst/>
          </a:prstGeom>
          <a:solidFill>
            <a:schemeClr val="accent1">
              <a:lumMod val="20000"/>
              <a:lumOff val="80000"/>
            </a:schemeClr>
          </a:solidFill>
          <a:ln>
            <a:solidFill>
              <a:schemeClr val="tx1"/>
            </a:solidFill>
          </a:ln>
        </p:spPr>
        <p:txBody>
          <a:bodyPr wrap="square" rtlCol="0" anchor="t">
            <a:spAutoFit/>
          </a:bodyPr>
          <a:lstStyle/>
          <a:p>
            <a:r>
              <a:rPr lang="en-US" dirty="0">
                <a:latin typeface="Forte"/>
              </a:rPr>
              <a:t>How Do We Solve Climate Change</a:t>
            </a:r>
          </a:p>
        </p:txBody>
      </p:sp>
      <p:sp>
        <p:nvSpPr>
          <p:cNvPr id="5" name="TextBox 4">
            <a:extLst>
              <a:ext uri="{FF2B5EF4-FFF2-40B4-BE49-F238E27FC236}">
                <a16:creationId xmlns:a16="http://schemas.microsoft.com/office/drawing/2014/main" id="{6F35940D-BC16-4A8B-A8ED-2BCB7A819B96}"/>
              </a:ext>
            </a:extLst>
          </p:cNvPr>
          <p:cNvSpPr txBox="1"/>
          <p:nvPr/>
        </p:nvSpPr>
        <p:spPr>
          <a:xfrm>
            <a:off x="0" y="369330"/>
            <a:ext cx="3951213" cy="1477328"/>
          </a:xfrm>
          <a:prstGeom prst="rect">
            <a:avLst/>
          </a:prstGeom>
          <a:solidFill>
            <a:schemeClr val="accent1">
              <a:lumMod val="20000"/>
              <a:lumOff val="80000"/>
            </a:schemeClr>
          </a:solidFill>
          <a:ln>
            <a:solidFill>
              <a:schemeClr val="tx1"/>
            </a:solidFill>
          </a:ln>
        </p:spPr>
        <p:txBody>
          <a:bodyPr wrap="square" rtlCol="0" anchor="t">
            <a:spAutoFit/>
          </a:bodyPr>
          <a:lstStyle/>
          <a:p>
            <a:r>
              <a:rPr lang="en-US" dirty="0">
                <a:latin typeface="Forte"/>
              </a:rPr>
              <a:t>Our Solutions:</a:t>
            </a:r>
          </a:p>
          <a:p>
            <a:pPr marL="285750" indent="-285750">
              <a:buFont typeface="Wingdings" panose="05000000000000000000" pitchFamily="2" charset="2"/>
              <a:buChar char="§"/>
            </a:pPr>
            <a:r>
              <a:rPr lang="en-US" dirty="0">
                <a:latin typeface="Forte"/>
              </a:rPr>
              <a:t>We  need to stop deforestation</a:t>
            </a:r>
          </a:p>
          <a:p>
            <a:pPr marL="285750" indent="-285750">
              <a:buFont typeface="Wingdings" panose="05000000000000000000" pitchFamily="2" charset="2"/>
              <a:buChar char="§"/>
            </a:pPr>
            <a:r>
              <a:rPr lang="en-US" dirty="0">
                <a:latin typeface="Forte"/>
              </a:rPr>
              <a:t>We must be efficient with our energy  </a:t>
            </a:r>
          </a:p>
          <a:p>
            <a:pPr marL="285750" indent="-285750">
              <a:buFont typeface="Wingdings" panose="05000000000000000000" pitchFamily="2" charset="2"/>
              <a:buChar char="§"/>
            </a:pPr>
            <a:r>
              <a:rPr lang="en-US" dirty="0">
                <a:latin typeface="Forte"/>
              </a:rPr>
              <a:t>We must have clean energy sources</a:t>
            </a:r>
          </a:p>
        </p:txBody>
      </p:sp>
      <p:sp>
        <p:nvSpPr>
          <p:cNvPr id="6" name="TextBox 5">
            <a:extLst>
              <a:ext uri="{FF2B5EF4-FFF2-40B4-BE49-F238E27FC236}">
                <a16:creationId xmlns:a16="http://schemas.microsoft.com/office/drawing/2014/main" id="{2261BB4E-A385-4AEA-B9AA-C196EAFFA977}"/>
              </a:ext>
            </a:extLst>
          </p:cNvPr>
          <p:cNvSpPr txBox="1"/>
          <p:nvPr/>
        </p:nvSpPr>
        <p:spPr>
          <a:xfrm>
            <a:off x="3951213" y="0"/>
            <a:ext cx="8240787" cy="369332"/>
          </a:xfrm>
          <a:prstGeom prst="rect">
            <a:avLst/>
          </a:prstGeom>
          <a:solidFill>
            <a:schemeClr val="accent1">
              <a:lumMod val="20000"/>
              <a:lumOff val="80000"/>
            </a:schemeClr>
          </a:solidFill>
          <a:ln>
            <a:solidFill>
              <a:schemeClr val="tx1"/>
            </a:solidFill>
          </a:ln>
        </p:spPr>
        <p:txBody>
          <a:bodyPr wrap="square" rtlCol="0" anchor="t">
            <a:spAutoFit/>
          </a:bodyPr>
          <a:lstStyle/>
          <a:p>
            <a:r>
              <a:rPr lang="en-US" dirty="0">
                <a:latin typeface="Forte"/>
              </a:rPr>
              <a:t>At the end of the day we all need your help to stop climate change</a:t>
            </a:r>
          </a:p>
        </p:txBody>
      </p:sp>
      <p:sp>
        <p:nvSpPr>
          <p:cNvPr id="7" name="TextBox 6">
            <a:extLst>
              <a:ext uri="{FF2B5EF4-FFF2-40B4-BE49-F238E27FC236}">
                <a16:creationId xmlns:a16="http://schemas.microsoft.com/office/drawing/2014/main" id="{2EA3AE9A-ECB7-4264-B585-B8B9CEEA7B7D}"/>
              </a:ext>
            </a:extLst>
          </p:cNvPr>
          <p:cNvSpPr txBox="1"/>
          <p:nvPr/>
        </p:nvSpPr>
        <p:spPr>
          <a:xfrm>
            <a:off x="3951213" y="369330"/>
            <a:ext cx="4421000" cy="1754326"/>
          </a:xfrm>
          <a:prstGeom prst="rect">
            <a:avLst/>
          </a:prstGeom>
          <a:solidFill>
            <a:schemeClr val="accent1">
              <a:lumMod val="20000"/>
              <a:lumOff val="80000"/>
            </a:schemeClr>
          </a:solidFill>
          <a:ln>
            <a:solidFill>
              <a:schemeClr val="tx1"/>
            </a:solidFill>
          </a:ln>
        </p:spPr>
        <p:txBody>
          <a:bodyPr wrap="square" rtlCol="0" anchor="t">
            <a:spAutoFit/>
          </a:bodyPr>
          <a:lstStyle/>
          <a:p>
            <a:r>
              <a:rPr lang="en-US" dirty="0">
                <a:latin typeface="Forte"/>
              </a:rPr>
              <a:t>What Skills Did We Use?</a:t>
            </a:r>
          </a:p>
          <a:p>
            <a:pPr marL="285750" indent="-285750">
              <a:buFont typeface="Wingdings" panose="05000000000000000000" pitchFamily="2" charset="2"/>
              <a:buChar char="§"/>
            </a:pPr>
            <a:r>
              <a:rPr lang="en-US" dirty="0">
                <a:latin typeface="Forte"/>
              </a:rPr>
              <a:t>Coordination </a:t>
            </a:r>
          </a:p>
          <a:p>
            <a:pPr marL="285750" indent="-285750">
              <a:buFont typeface="Wingdings" panose="05000000000000000000" pitchFamily="2" charset="2"/>
              <a:buChar char="§"/>
            </a:pPr>
            <a:r>
              <a:rPr lang="en-US" dirty="0">
                <a:latin typeface="Forte"/>
              </a:rPr>
              <a:t>Conflict resolution </a:t>
            </a:r>
            <a:endParaRPr lang="en-US">
              <a:latin typeface="Forte"/>
            </a:endParaRPr>
          </a:p>
          <a:p>
            <a:pPr marL="285750" indent="-285750">
              <a:buFont typeface="Wingdings" panose="05000000000000000000" pitchFamily="2" charset="2"/>
              <a:buChar char="§"/>
            </a:pPr>
            <a:r>
              <a:rPr lang="en-US" dirty="0">
                <a:latin typeface="Forte"/>
              </a:rPr>
              <a:t>Decision-making </a:t>
            </a:r>
          </a:p>
          <a:p>
            <a:pPr marL="285750" indent="-285750">
              <a:buFont typeface="Wingdings" panose="05000000000000000000" pitchFamily="2" charset="2"/>
              <a:buChar char="§"/>
            </a:pPr>
            <a:r>
              <a:rPr lang="en-US" dirty="0">
                <a:latin typeface="Forte"/>
              </a:rPr>
              <a:t>Reliability</a:t>
            </a:r>
          </a:p>
          <a:p>
            <a:pPr marL="285750" indent="-285750">
              <a:buFont typeface="Wingdings" panose="05000000000000000000" pitchFamily="2" charset="2"/>
              <a:buChar char="§"/>
            </a:pPr>
            <a:r>
              <a:rPr lang="en-US" dirty="0">
                <a:latin typeface="Forte"/>
              </a:rPr>
              <a:t> Organizational &amp; Planning Skills</a:t>
            </a:r>
          </a:p>
        </p:txBody>
      </p:sp>
      <p:sp>
        <p:nvSpPr>
          <p:cNvPr id="8" name="TextBox 7">
            <a:extLst>
              <a:ext uri="{FF2B5EF4-FFF2-40B4-BE49-F238E27FC236}">
                <a16:creationId xmlns:a16="http://schemas.microsoft.com/office/drawing/2014/main" id="{65CBB809-D0FF-4F65-B05C-6A8479328EB3}"/>
              </a:ext>
            </a:extLst>
          </p:cNvPr>
          <p:cNvSpPr txBox="1"/>
          <p:nvPr/>
        </p:nvSpPr>
        <p:spPr>
          <a:xfrm>
            <a:off x="8372212" y="369329"/>
            <a:ext cx="3819787" cy="5632311"/>
          </a:xfrm>
          <a:prstGeom prst="rect">
            <a:avLst/>
          </a:prstGeom>
          <a:solidFill>
            <a:schemeClr val="accent1">
              <a:lumMod val="20000"/>
              <a:lumOff val="80000"/>
            </a:schemeClr>
          </a:solidFill>
          <a:ln>
            <a:solidFill>
              <a:schemeClr val="tx1"/>
            </a:solidFill>
          </a:ln>
        </p:spPr>
        <p:txBody>
          <a:bodyPr wrap="square" rtlCol="0" anchor="t">
            <a:spAutoFit/>
          </a:bodyPr>
          <a:lstStyle/>
          <a:p>
            <a:r>
              <a:rPr lang="en-US" dirty="0">
                <a:latin typeface="Forte"/>
              </a:rPr>
              <a:t>Famous quotes:</a:t>
            </a:r>
          </a:p>
          <a:p>
            <a:pPr marL="285750" indent="-285750">
              <a:buFont typeface="Wingdings" panose="05000000000000000000" pitchFamily="2" charset="2"/>
              <a:buChar char="§"/>
            </a:pPr>
            <a:r>
              <a:rPr lang="en-US" dirty="0">
                <a:latin typeface="Forte"/>
              </a:rPr>
              <a:t>“We have a single mission: to protect and hand on the planet to the next generation”  - Francois Hollande     (President of France)</a:t>
            </a:r>
          </a:p>
          <a:p>
            <a:pPr marL="285750" indent="-285750">
              <a:buFont typeface="Wingdings" panose="05000000000000000000" pitchFamily="2" charset="2"/>
              <a:buChar char="§"/>
            </a:pPr>
            <a:r>
              <a:rPr lang="en-US" dirty="0">
                <a:latin typeface="Forte"/>
              </a:rPr>
              <a:t>“There’s one issue that will define the contours of this century more dramatically than other, and that is the urgent threat of a changing climate” – Barack Obama       </a:t>
            </a:r>
            <a:endParaRPr lang="en-US">
              <a:latin typeface="Forte"/>
            </a:endParaRPr>
          </a:p>
          <a:p>
            <a:r>
              <a:rPr lang="en-US" dirty="0">
                <a:latin typeface="Forte"/>
              </a:rPr>
              <a:t>     ( Ex-president of the USA) </a:t>
            </a:r>
            <a:endParaRPr lang="en-US">
              <a:latin typeface="Forte"/>
            </a:endParaRPr>
          </a:p>
          <a:p>
            <a:pPr marL="285750" indent="-285750">
              <a:buFont typeface="Wingdings" panose="05000000000000000000" pitchFamily="2" charset="2"/>
              <a:buChar char="§"/>
            </a:pPr>
            <a:r>
              <a:rPr lang="en-US" dirty="0">
                <a:latin typeface="Forte"/>
              </a:rPr>
              <a:t>“We have to wake up to the fierce urgency of the now” – Jim Yong Kim ( President, The world bank)</a:t>
            </a:r>
          </a:p>
          <a:p>
            <a:pPr marL="285750" indent="-285750">
              <a:buFont typeface="Wingdings" panose="05000000000000000000" pitchFamily="2" charset="2"/>
              <a:buChar char="§"/>
            </a:pPr>
            <a:r>
              <a:rPr lang="en-US" dirty="0">
                <a:latin typeface="Forte"/>
              </a:rPr>
              <a:t>“The violence that exists in the human heart is also manifest in the symptoms of illness that we see in the Earth, the water, the air and in living things” – Pope Francis ( The Pope) </a:t>
            </a:r>
          </a:p>
        </p:txBody>
      </p:sp>
      <p:sp>
        <p:nvSpPr>
          <p:cNvPr id="10" name="TextBox 9">
            <a:extLst>
              <a:ext uri="{FF2B5EF4-FFF2-40B4-BE49-F238E27FC236}">
                <a16:creationId xmlns:a16="http://schemas.microsoft.com/office/drawing/2014/main" id="{31F25ADC-D109-4E72-8090-D59E1D154021}"/>
              </a:ext>
            </a:extLst>
          </p:cNvPr>
          <p:cNvSpPr txBox="1"/>
          <p:nvPr/>
        </p:nvSpPr>
        <p:spPr>
          <a:xfrm>
            <a:off x="-2" y="1838089"/>
            <a:ext cx="3951212" cy="3970318"/>
          </a:xfrm>
          <a:prstGeom prst="rect">
            <a:avLst/>
          </a:prstGeom>
          <a:solidFill>
            <a:schemeClr val="accent1">
              <a:lumMod val="20000"/>
              <a:lumOff val="80000"/>
            </a:schemeClr>
          </a:solidFill>
          <a:ln>
            <a:solidFill>
              <a:schemeClr val="tx1"/>
            </a:solidFill>
          </a:ln>
        </p:spPr>
        <p:txBody>
          <a:bodyPr wrap="square" rtlCol="0" anchor="t">
            <a:spAutoFit/>
          </a:bodyPr>
          <a:lstStyle/>
          <a:p>
            <a:r>
              <a:rPr lang="en-US" dirty="0">
                <a:latin typeface="Forte"/>
              </a:rPr>
              <a:t>Summary:</a:t>
            </a:r>
          </a:p>
          <a:p>
            <a:r>
              <a:rPr lang="en-US" dirty="0">
                <a:latin typeface="Forte"/>
              </a:rPr>
              <a:t>The problems that we are focusing on are as follows: atomic energy, climate change and finite fossil fuels. Fission plants is a problem because it can be used for proliferation and the efficiency is terrible. Finite Fossil Fuels are a problem because we have relied on fossil fuels for a long time however they are running out. Climate change is a problem because it destroys habitats and will cause a rise in the sea level which will affect many low-lying countries such as Maldives.</a:t>
            </a:r>
          </a:p>
        </p:txBody>
      </p:sp>
      <p:sp>
        <p:nvSpPr>
          <p:cNvPr id="9" name="TextBox 8">
            <a:extLst>
              <a:ext uri="{FF2B5EF4-FFF2-40B4-BE49-F238E27FC236}">
                <a16:creationId xmlns:a16="http://schemas.microsoft.com/office/drawing/2014/main" id="{BB075D3E-856B-4F7D-91D8-27ACC8D082A3}"/>
              </a:ext>
            </a:extLst>
          </p:cNvPr>
          <p:cNvSpPr txBox="1"/>
          <p:nvPr/>
        </p:nvSpPr>
        <p:spPr>
          <a:xfrm>
            <a:off x="3951212" y="2118466"/>
            <a:ext cx="4421000" cy="2031325"/>
          </a:xfrm>
          <a:prstGeom prst="rect">
            <a:avLst/>
          </a:prstGeom>
          <a:solidFill>
            <a:schemeClr val="accent1">
              <a:lumMod val="20000"/>
              <a:lumOff val="80000"/>
            </a:schemeClr>
          </a:solidFill>
          <a:ln>
            <a:solidFill>
              <a:schemeClr val="tx1"/>
            </a:solidFill>
          </a:ln>
        </p:spPr>
        <p:txBody>
          <a:bodyPr wrap="square" rtlCol="0" anchor="t">
            <a:spAutoFit/>
          </a:bodyPr>
          <a:lstStyle/>
          <a:p>
            <a:endParaRPr lang="en-US">
              <a:latin typeface="Harlow Solid Italic" panose="04030604020F02020D02" pitchFamily="82" charset="0"/>
            </a:endParaRPr>
          </a:p>
          <a:p>
            <a:endParaRPr lang="en-US">
              <a:latin typeface="Harlow Solid Italic" panose="04030604020F02020D02" pitchFamily="82" charset="0"/>
            </a:endParaRPr>
          </a:p>
          <a:p>
            <a:endParaRPr lang="en-US">
              <a:latin typeface="Harlow Solid Italic" panose="04030604020F02020D02" pitchFamily="82" charset="0"/>
            </a:endParaRPr>
          </a:p>
          <a:p>
            <a:endParaRPr lang="en-US">
              <a:latin typeface="Harlow Solid Italic" panose="04030604020F02020D02" pitchFamily="82" charset="0"/>
            </a:endParaRPr>
          </a:p>
          <a:p>
            <a:endParaRPr lang="en-US">
              <a:latin typeface="Harlow Solid Italic" panose="04030604020F02020D02" pitchFamily="82" charset="0"/>
            </a:endParaRPr>
          </a:p>
          <a:p>
            <a:endParaRPr lang="en-US">
              <a:latin typeface="Harlow Solid Italic" panose="04030604020F02020D02" pitchFamily="82" charset="0"/>
            </a:endParaRPr>
          </a:p>
          <a:p>
            <a:endParaRPr lang="en-US">
              <a:latin typeface="Harlow Solid Italic" panose="04030604020F02020D02" pitchFamily="82" charset="0"/>
            </a:endParaRPr>
          </a:p>
        </p:txBody>
      </p:sp>
      <p:pic>
        <p:nvPicPr>
          <p:cNvPr id="2" name="Picture 2" descr="A factory with smoke coming out of it&#10;&#10;Description generated with very high confidence">
            <a:extLst>
              <a:ext uri="{FF2B5EF4-FFF2-40B4-BE49-F238E27FC236}">
                <a16:creationId xmlns:a16="http://schemas.microsoft.com/office/drawing/2014/main" id="{FFE139C0-FC64-4BA5-94F7-F99384C4B4D7}"/>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artisticChalkSketch/>
                    </a14:imgEffect>
                  </a14:imgLayer>
                </a14:imgProps>
              </a:ext>
            </a:extLst>
          </a:blip>
          <a:stretch>
            <a:fillRect/>
          </a:stretch>
        </p:blipFill>
        <p:spPr>
          <a:xfrm>
            <a:off x="4023013" y="2187658"/>
            <a:ext cx="4293177" cy="1850570"/>
          </a:xfrm>
          <a:prstGeom prst="rect">
            <a:avLst/>
          </a:prstGeom>
          <a:solidFill>
            <a:schemeClr val="bg2">
              <a:lumMod val="50000"/>
            </a:schemeClr>
          </a:solidFill>
        </p:spPr>
      </p:pic>
    </p:spTree>
    <p:extLst>
      <p:ext uri="{BB962C8B-B14F-4D97-AF65-F5344CB8AC3E}">
        <p14:creationId xmlns:p14="http://schemas.microsoft.com/office/powerpoint/2010/main" val="3977915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B9FC6610-A5F8-45EA-B7D4-AFDF75D208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23" name="Straight Connector 22">
            <a:extLst>
              <a:ext uri="{FF2B5EF4-FFF2-40B4-BE49-F238E27FC236}">
                <a16:creationId xmlns:a16="http://schemas.microsoft.com/office/drawing/2014/main" id="{4E9AB7A3-4EBC-40F6-99B4-4B1FE7F9DD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7865333E-6BF7-40FE-AC7D-EB8A0900A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9A7D42-5210-4C6C-A309-53BBC828456F}"/>
              </a:ext>
            </a:extLst>
          </p:cNvPr>
          <p:cNvSpPr>
            <a:spLocks noGrp="1"/>
          </p:cNvSpPr>
          <p:nvPr>
            <p:ph type="title"/>
          </p:nvPr>
        </p:nvSpPr>
        <p:spPr>
          <a:xfrm>
            <a:off x="2957398" y="1598783"/>
            <a:ext cx="8283839" cy="920348"/>
          </a:xfrm>
        </p:spPr>
        <p:txBody>
          <a:bodyPr vert="horz" lIns="91440" tIns="45720" rIns="91440" bIns="45720" rtlCol="0" anchor="t">
            <a:normAutofit fontScale="90000"/>
          </a:bodyPr>
          <a:lstStyle/>
          <a:p>
            <a:pPr algn="l">
              <a:lnSpc>
                <a:spcPct val="85000"/>
              </a:lnSpc>
            </a:pPr>
            <a:r>
              <a:rPr lang="en-US" sz="8000" cap="all" dirty="0">
                <a:solidFill>
                  <a:srgbClr val="00B0F0"/>
                </a:solidFill>
              </a:rPr>
              <a:t>The Problems:</a:t>
            </a:r>
          </a:p>
        </p:txBody>
      </p:sp>
      <p:sp>
        <p:nvSpPr>
          <p:cNvPr id="27" name="Freeform 6">
            <a:extLst>
              <a:ext uri="{FF2B5EF4-FFF2-40B4-BE49-F238E27FC236}">
                <a16:creationId xmlns:a16="http://schemas.microsoft.com/office/drawing/2014/main" id="{C971C6CD-6DA8-4FDD-A89B-4B681DEA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1457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29" name="Straight Connector 28">
            <a:extLst>
              <a:ext uri="{FF2B5EF4-FFF2-40B4-BE49-F238E27FC236}">
                <a16:creationId xmlns:a16="http://schemas.microsoft.com/office/drawing/2014/main" id="{ED3CBB7D-B825-489C-9789-70D05A25C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65120" y="2519131"/>
            <a:ext cx="932688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B79591D-FA47-4FEF-A88A-2ED3864C5139}"/>
              </a:ext>
            </a:extLst>
          </p:cNvPr>
          <p:cNvSpPr txBox="1"/>
          <p:nvPr/>
        </p:nvSpPr>
        <p:spPr>
          <a:xfrm>
            <a:off x="2722507" y="2750098"/>
            <a:ext cx="6943115" cy="2308324"/>
          </a:xfrm>
          <a:prstGeom prst="rect">
            <a:avLst/>
          </a:prstGeom>
          <a:noFill/>
        </p:spPr>
        <p:txBody>
          <a:bodyPr wrap="square" rtlCol="0" anchor="t">
            <a:spAutoFit/>
          </a:bodyPr>
          <a:lstStyle/>
          <a:p>
            <a:pPr marL="571500" indent="-571500">
              <a:buFont typeface="Wingdings" panose="05000000000000000000" pitchFamily="2" charset="2"/>
              <a:buChar char="Ø"/>
            </a:pPr>
            <a:r>
              <a:rPr lang="en-US" sz="3600" dirty="0">
                <a:solidFill>
                  <a:srgbClr val="00B0F0"/>
                </a:solidFill>
                <a:latin typeface="Century Schoolbook (Headings)"/>
              </a:rPr>
              <a:t>Atomic energy</a:t>
            </a:r>
          </a:p>
          <a:p>
            <a:pPr marL="571500" indent="-571500">
              <a:buFont typeface="Wingdings" panose="05000000000000000000" pitchFamily="2" charset="2"/>
              <a:buChar char="Ø"/>
            </a:pPr>
            <a:r>
              <a:rPr lang="en-US" sz="3600" dirty="0">
                <a:solidFill>
                  <a:srgbClr val="00B0F0"/>
                </a:solidFill>
                <a:latin typeface="Century Schoolbook (Headings)"/>
              </a:rPr>
              <a:t>The use of Finite Fossil Fuels</a:t>
            </a:r>
          </a:p>
          <a:p>
            <a:pPr marL="571500" indent="-571500">
              <a:buFont typeface="Wingdings" panose="05000000000000000000" pitchFamily="2" charset="2"/>
              <a:buChar char="Ø"/>
            </a:pPr>
            <a:r>
              <a:rPr lang="en-US" sz="3600" dirty="0">
                <a:solidFill>
                  <a:srgbClr val="00B0F0"/>
                </a:solidFill>
                <a:highlight>
                  <a:srgbClr val="FFFF00"/>
                </a:highlight>
                <a:latin typeface="Century Schoolbook (Headings)"/>
              </a:rPr>
              <a:t>Climate Change</a:t>
            </a:r>
          </a:p>
        </p:txBody>
      </p:sp>
      <p:sp>
        <p:nvSpPr>
          <p:cNvPr id="3" name="TextBox 2">
            <a:extLst>
              <a:ext uri="{FF2B5EF4-FFF2-40B4-BE49-F238E27FC236}">
                <a16:creationId xmlns:a16="http://schemas.microsoft.com/office/drawing/2014/main" id="{E2EB3110-BF57-45CD-B6AC-AD3EB8BA758C}"/>
              </a:ext>
            </a:extLst>
          </p:cNvPr>
          <p:cNvSpPr txBox="1"/>
          <p:nvPr/>
        </p:nvSpPr>
        <p:spPr>
          <a:xfrm>
            <a:off x="0" y="77496"/>
            <a:ext cx="2499919" cy="369332"/>
          </a:xfrm>
          <a:prstGeom prst="rect">
            <a:avLst/>
          </a:prstGeom>
          <a:noFill/>
        </p:spPr>
        <p:txBody>
          <a:bodyPr wrap="square" rtlCol="0">
            <a:spAutoFit/>
          </a:bodyPr>
          <a:lstStyle/>
          <a:p>
            <a:r>
              <a:rPr lang="en-US" b="1" dirty="0">
                <a:solidFill>
                  <a:schemeClr val="bg1"/>
                </a:solidFill>
                <a:highlight>
                  <a:srgbClr val="FFFF00"/>
                </a:highlight>
                <a:latin typeface="Century Schoolbook (Headings)"/>
              </a:rPr>
              <a:t>Our Main Problem  </a:t>
            </a:r>
          </a:p>
        </p:txBody>
      </p:sp>
    </p:spTree>
    <p:extLst>
      <p:ext uri="{BB962C8B-B14F-4D97-AF65-F5344CB8AC3E}">
        <p14:creationId xmlns:p14="http://schemas.microsoft.com/office/powerpoint/2010/main" val="59850941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B9FC6610-A5F8-45EA-B7D4-AFDF75D208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23" name="Straight Connector 22">
            <a:extLst>
              <a:ext uri="{FF2B5EF4-FFF2-40B4-BE49-F238E27FC236}">
                <a16:creationId xmlns:a16="http://schemas.microsoft.com/office/drawing/2014/main" id="{4E9AB7A3-4EBC-40F6-99B4-4B1FE7F9DD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7865333E-6BF7-40FE-AC7D-EB8A0900A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9A7D42-5210-4C6C-A309-53BBC828456F}"/>
              </a:ext>
            </a:extLst>
          </p:cNvPr>
          <p:cNvSpPr>
            <a:spLocks noGrp="1"/>
          </p:cNvSpPr>
          <p:nvPr>
            <p:ph type="title"/>
          </p:nvPr>
        </p:nvSpPr>
        <p:spPr>
          <a:xfrm>
            <a:off x="2957398" y="1598783"/>
            <a:ext cx="8283839" cy="920348"/>
          </a:xfrm>
        </p:spPr>
        <p:txBody>
          <a:bodyPr vert="horz" lIns="91440" tIns="45720" rIns="91440" bIns="45720" rtlCol="0" anchor="t">
            <a:normAutofit fontScale="90000"/>
          </a:bodyPr>
          <a:lstStyle/>
          <a:p>
            <a:pPr algn="l">
              <a:lnSpc>
                <a:spcPct val="85000"/>
              </a:lnSpc>
            </a:pPr>
            <a:r>
              <a:rPr lang="en-US" sz="8000" cap="all" dirty="0">
                <a:solidFill>
                  <a:srgbClr val="00B0F0"/>
                </a:solidFill>
              </a:rPr>
              <a:t>The Problems:</a:t>
            </a:r>
          </a:p>
        </p:txBody>
      </p:sp>
      <p:sp>
        <p:nvSpPr>
          <p:cNvPr id="27" name="Freeform 6">
            <a:extLst>
              <a:ext uri="{FF2B5EF4-FFF2-40B4-BE49-F238E27FC236}">
                <a16:creationId xmlns:a16="http://schemas.microsoft.com/office/drawing/2014/main" id="{C971C6CD-6DA8-4FDD-A89B-4B681DEA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1457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29" name="Straight Connector 28">
            <a:extLst>
              <a:ext uri="{FF2B5EF4-FFF2-40B4-BE49-F238E27FC236}">
                <a16:creationId xmlns:a16="http://schemas.microsoft.com/office/drawing/2014/main" id="{ED3CBB7D-B825-489C-9789-70D05A25C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65120" y="2519131"/>
            <a:ext cx="932688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B79591D-FA47-4FEF-A88A-2ED3864C5139}"/>
              </a:ext>
            </a:extLst>
          </p:cNvPr>
          <p:cNvSpPr txBox="1"/>
          <p:nvPr/>
        </p:nvSpPr>
        <p:spPr>
          <a:xfrm>
            <a:off x="142336" y="2782669"/>
            <a:ext cx="11641658" cy="646331"/>
          </a:xfrm>
          <a:prstGeom prst="rect">
            <a:avLst/>
          </a:prstGeom>
          <a:noFill/>
        </p:spPr>
        <p:txBody>
          <a:bodyPr wrap="square" rtlCol="0">
            <a:spAutoFit/>
          </a:bodyPr>
          <a:lstStyle/>
          <a:p>
            <a:pPr marL="571500" indent="-571500">
              <a:buFont typeface="Wingdings" panose="05000000000000000000" pitchFamily="2" charset="2"/>
              <a:buChar char="Ø"/>
            </a:pPr>
            <a:r>
              <a:rPr lang="en-US" sz="3600">
                <a:solidFill>
                  <a:srgbClr val="00B0F0"/>
                </a:solidFill>
                <a:latin typeface="Century Schoolbook (Headings)"/>
              </a:rPr>
              <a:t>Atomic Energy </a:t>
            </a:r>
            <a:endParaRPr lang="en-US" sz="3600" dirty="0">
              <a:solidFill>
                <a:srgbClr val="00B0F0"/>
              </a:solidFill>
              <a:latin typeface="Century Schoolbook (Headings)"/>
            </a:endParaRPr>
          </a:p>
        </p:txBody>
      </p:sp>
      <p:sp>
        <p:nvSpPr>
          <p:cNvPr id="3" name="TextBox 2">
            <a:extLst>
              <a:ext uri="{FF2B5EF4-FFF2-40B4-BE49-F238E27FC236}">
                <a16:creationId xmlns:a16="http://schemas.microsoft.com/office/drawing/2014/main" id="{0393DC43-6363-4F7A-849B-8362B4DDF1A3}"/>
              </a:ext>
            </a:extLst>
          </p:cNvPr>
          <p:cNvSpPr txBox="1"/>
          <p:nvPr/>
        </p:nvSpPr>
        <p:spPr>
          <a:xfrm>
            <a:off x="248591" y="3451870"/>
            <a:ext cx="11535403" cy="2800767"/>
          </a:xfrm>
          <a:prstGeom prst="rect">
            <a:avLst/>
          </a:prstGeom>
          <a:noFill/>
        </p:spPr>
        <p:txBody>
          <a:bodyPr wrap="square" rtlCol="0">
            <a:spAutoFit/>
          </a:bodyPr>
          <a:lstStyle/>
          <a:p>
            <a:r>
              <a:rPr lang="en-US" sz="1600" dirty="0">
                <a:solidFill>
                  <a:srgbClr val="00B0F0"/>
                </a:solidFill>
                <a:latin typeface="Century Schoolbook (Headings)"/>
              </a:rPr>
              <a:t>Atomic energy is a type of energy that is produced from nuclear fission (atoms splitting). This is clean energy however it produces a bi-product which is its waste. </a:t>
            </a:r>
          </a:p>
          <a:p>
            <a:endParaRPr lang="en-US" sz="1600" dirty="0">
              <a:solidFill>
                <a:srgbClr val="00B0F0"/>
              </a:solidFill>
              <a:latin typeface="Century Schoolbook (Headings)"/>
            </a:endParaRPr>
          </a:p>
          <a:p>
            <a:r>
              <a:rPr lang="en-US" sz="1600" dirty="0">
                <a:solidFill>
                  <a:srgbClr val="00B0F0"/>
                </a:solidFill>
                <a:latin typeface="Century Schoolbook (Headings)"/>
              </a:rPr>
              <a:t>Energy too cheap to meter’ is what was said in the 1950’s about this, granted, this is affordable however the waste causes a deadly syndrome called ‘ARS’ (Acute Radiation Syndrome). This is the reason for nuclear plants being isolated, so no-one would be in proximity of it and get radiation sickness. In addition to this, many errors can occur in these power plants. This is evident from the event in Chernobyl.</a:t>
            </a:r>
          </a:p>
          <a:p>
            <a:endParaRPr lang="en-US" sz="1600" dirty="0">
              <a:solidFill>
                <a:srgbClr val="00B0F0"/>
              </a:solidFill>
              <a:latin typeface="Century Schoolbook (Headings)"/>
            </a:endParaRPr>
          </a:p>
          <a:p>
            <a:r>
              <a:rPr lang="en-US" sz="1600" dirty="0">
                <a:solidFill>
                  <a:srgbClr val="00B0F0"/>
                </a:solidFill>
                <a:latin typeface="Century Schoolbook (Headings)"/>
              </a:rPr>
              <a:t>To add to this, &lt;4% of mass is converted to energy making these very ineffective. Even things such as Thorium are still ineffective despite its abundance. </a:t>
            </a:r>
          </a:p>
          <a:p>
            <a:endParaRPr lang="en-US" sz="1600" dirty="0">
              <a:solidFill>
                <a:srgbClr val="00B0F0"/>
              </a:solidFill>
              <a:latin typeface="Century Schoolbook (Headings)"/>
            </a:endParaRPr>
          </a:p>
        </p:txBody>
      </p:sp>
    </p:spTree>
    <p:extLst>
      <p:ext uri="{BB962C8B-B14F-4D97-AF65-F5344CB8AC3E}">
        <p14:creationId xmlns:p14="http://schemas.microsoft.com/office/powerpoint/2010/main" val="190817178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B9FC6610-A5F8-45EA-B7D4-AFDF75D208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23" name="Straight Connector 22">
            <a:extLst>
              <a:ext uri="{FF2B5EF4-FFF2-40B4-BE49-F238E27FC236}">
                <a16:creationId xmlns:a16="http://schemas.microsoft.com/office/drawing/2014/main" id="{4E9AB7A3-4EBC-40F6-99B4-4B1FE7F9DD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7865333E-6BF7-40FE-AC7D-EB8A0900A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9A7D42-5210-4C6C-A309-53BBC828456F}"/>
              </a:ext>
            </a:extLst>
          </p:cNvPr>
          <p:cNvSpPr>
            <a:spLocks noGrp="1"/>
          </p:cNvSpPr>
          <p:nvPr>
            <p:ph type="title"/>
          </p:nvPr>
        </p:nvSpPr>
        <p:spPr>
          <a:xfrm>
            <a:off x="2957398" y="1598783"/>
            <a:ext cx="8283839" cy="920348"/>
          </a:xfrm>
        </p:spPr>
        <p:txBody>
          <a:bodyPr vert="horz" lIns="91440" tIns="45720" rIns="91440" bIns="45720" rtlCol="0" anchor="t">
            <a:normAutofit fontScale="90000"/>
          </a:bodyPr>
          <a:lstStyle/>
          <a:p>
            <a:pPr algn="l">
              <a:lnSpc>
                <a:spcPct val="85000"/>
              </a:lnSpc>
            </a:pPr>
            <a:r>
              <a:rPr lang="en-US" sz="8000" cap="all" dirty="0">
                <a:solidFill>
                  <a:srgbClr val="00B0F0"/>
                </a:solidFill>
              </a:rPr>
              <a:t>The Problems:</a:t>
            </a:r>
          </a:p>
        </p:txBody>
      </p:sp>
      <p:sp>
        <p:nvSpPr>
          <p:cNvPr id="27" name="Freeform 6">
            <a:extLst>
              <a:ext uri="{FF2B5EF4-FFF2-40B4-BE49-F238E27FC236}">
                <a16:creationId xmlns:a16="http://schemas.microsoft.com/office/drawing/2014/main" id="{C971C6CD-6DA8-4FDD-A89B-4B681DEA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1457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29" name="Straight Connector 28">
            <a:extLst>
              <a:ext uri="{FF2B5EF4-FFF2-40B4-BE49-F238E27FC236}">
                <a16:creationId xmlns:a16="http://schemas.microsoft.com/office/drawing/2014/main" id="{ED3CBB7D-B825-489C-9789-70D05A25C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65120" y="2519131"/>
            <a:ext cx="932688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B79591D-FA47-4FEF-A88A-2ED3864C5139}"/>
              </a:ext>
            </a:extLst>
          </p:cNvPr>
          <p:cNvSpPr txBox="1"/>
          <p:nvPr/>
        </p:nvSpPr>
        <p:spPr>
          <a:xfrm>
            <a:off x="275170" y="2691140"/>
            <a:ext cx="11641658" cy="646331"/>
          </a:xfrm>
          <a:prstGeom prst="rect">
            <a:avLst/>
          </a:prstGeom>
          <a:noFill/>
        </p:spPr>
        <p:txBody>
          <a:bodyPr wrap="square" rtlCol="0">
            <a:spAutoFit/>
          </a:bodyPr>
          <a:lstStyle/>
          <a:p>
            <a:pPr marL="571500" indent="-571500">
              <a:buFont typeface="Wingdings" panose="05000000000000000000" pitchFamily="2" charset="2"/>
              <a:buChar char="Ø"/>
            </a:pPr>
            <a:r>
              <a:rPr lang="en-US" sz="3600" dirty="0">
                <a:solidFill>
                  <a:srgbClr val="00B0F0"/>
                </a:solidFill>
                <a:latin typeface="Century Schoolbook (Headings)"/>
              </a:rPr>
              <a:t>Finite Fossil Fuels </a:t>
            </a:r>
          </a:p>
        </p:txBody>
      </p:sp>
      <p:sp>
        <p:nvSpPr>
          <p:cNvPr id="3" name="TextBox 2">
            <a:extLst>
              <a:ext uri="{FF2B5EF4-FFF2-40B4-BE49-F238E27FC236}">
                <a16:creationId xmlns:a16="http://schemas.microsoft.com/office/drawing/2014/main" id="{EDB19052-1F6A-4D5F-9D5B-76E7EB6EFBBD}"/>
              </a:ext>
            </a:extLst>
          </p:cNvPr>
          <p:cNvSpPr txBox="1"/>
          <p:nvPr/>
        </p:nvSpPr>
        <p:spPr>
          <a:xfrm>
            <a:off x="275170" y="3337472"/>
            <a:ext cx="11578474" cy="3293209"/>
          </a:xfrm>
          <a:prstGeom prst="rect">
            <a:avLst/>
          </a:prstGeom>
          <a:noFill/>
        </p:spPr>
        <p:txBody>
          <a:bodyPr wrap="square" rtlCol="0">
            <a:spAutoFit/>
          </a:bodyPr>
          <a:lstStyle/>
          <a:p>
            <a:r>
              <a:rPr lang="en-US" sz="1600" dirty="0">
                <a:solidFill>
                  <a:srgbClr val="00B0F0"/>
                </a:solidFill>
                <a:latin typeface="Century Schoolbook (Headings)"/>
              </a:rPr>
              <a:t>Fossil fuels are non-renewable . They take a very long time to form and we are using them up faster than they can be replaced - once they have all been used up, they cannot be replaced. Fossil fuels are also finite resources . They are no longer being made or are being made extremely slow. Concerns surrounding this risk have persisted for decades. Meanwhile, actual global oil production and consumption continues to rise. However, currently due to a pandemic known as covid-19 the effects of fossil fuels have decreased. When fossil fuels are burned, they release nitrogen oxides into the atmosphere, which contribute to the formation of smog and acid rain. </a:t>
            </a:r>
          </a:p>
          <a:p>
            <a:endParaRPr lang="en-US" sz="1600" dirty="0">
              <a:solidFill>
                <a:srgbClr val="00B0F0"/>
              </a:solidFill>
              <a:latin typeface="Century Schoolbook (Headings)"/>
            </a:endParaRPr>
          </a:p>
          <a:p>
            <a:r>
              <a:rPr lang="en-US" sz="1600" dirty="0">
                <a:solidFill>
                  <a:srgbClr val="00B0F0"/>
                </a:solidFill>
                <a:latin typeface="Century Schoolbook (Headings)"/>
              </a:rPr>
              <a:t>As of 2019, the world's primary energy sources consisted of petroleum (34%), coal (27%), natural gas (24%), amounting to an 85% share for fossil fuels in primary energy consumption in the world. Non-fossil sources included nuclear (4.4%), hydroelectric (6.8%), and other renewables (4.0%, including geothermal, solar, tidal, wind, wood, waste). According to another source, world renewable energy-consumption was 18% in 2018. When compared with the previous year, world energy-consumption grew at a rate of 2.9%, almost double its 10-year average of 1.5% per year, and the fastest since 2010.</a:t>
            </a:r>
          </a:p>
        </p:txBody>
      </p:sp>
    </p:spTree>
    <p:extLst>
      <p:ext uri="{BB962C8B-B14F-4D97-AF65-F5344CB8AC3E}">
        <p14:creationId xmlns:p14="http://schemas.microsoft.com/office/powerpoint/2010/main" val="104721633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B9FC6610-A5F8-45EA-B7D4-AFDF75D208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23" name="Straight Connector 22">
            <a:extLst>
              <a:ext uri="{FF2B5EF4-FFF2-40B4-BE49-F238E27FC236}">
                <a16:creationId xmlns:a16="http://schemas.microsoft.com/office/drawing/2014/main" id="{4E9AB7A3-4EBC-40F6-99B4-4B1FE7F9DD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7865333E-6BF7-40FE-AC7D-EB8A0900A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9A7D42-5210-4C6C-A309-53BBC828456F}"/>
              </a:ext>
            </a:extLst>
          </p:cNvPr>
          <p:cNvSpPr>
            <a:spLocks noGrp="1"/>
          </p:cNvSpPr>
          <p:nvPr>
            <p:ph type="title"/>
          </p:nvPr>
        </p:nvSpPr>
        <p:spPr>
          <a:xfrm>
            <a:off x="2957398" y="1598783"/>
            <a:ext cx="8283839" cy="920348"/>
          </a:xfrm>
        </p:spPr>
        <p:txBody>
          <a:bodyPr vert="horz" lIns="91440" tIns="45720" rIns="91440" bIns="45720" rtlCol="0" anchor="t">
            <a:normAutofit fontScale="90000"/>
          </a:bodyPr>
          <a:lstStyle/>
          <a:p>
            <a:pPr algn="l">
              <a:lnSpc>
                <a:spcPct val="85000"/>
              </a:lnSpc>
            </a:pPr>
            <a:r>
              <a:rPr lang="en-US" sz="8000" cap="all" dirty="0">
                <a:solidFill>
                  <a:srgbClr val="00B0F0"/>
                </a:solidFill>
              </a:rPr>
              <a:t>The Problems:</a:t>
            </a:r>
          </a:p>
        </p:txBody>
      </p:sp>
      <p:sp>
        <p:nvSpPr>
          <p:cNvPr id="27" name="Freeform 6">
            <a:extLst>
              <a:ext uri="{FF2B5EF4-FFF2-40B4-BE49-F238E27FC236}">
                <a16:creationId xmlns:a16="http://schemas.microsoft.com/office/drawing/2014/main" id="{C971C6CD-6DA8-4FDD-A89B-4B681DEA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1457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29" name="Straight Connector 28">
            <a:extLst>
              <a:ext uri="{FF2B5EF4-FFF2-40B4-BE49-F238E27FC236}">
                <a16:creationId xmlns:a16="http://schemas.microsoft.com/office/drawing/2014/main" id="{ED3CBB7D-B825-489C-9789-70D05A25C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65120" y="2519131"/>
            <a:ext cx="932688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B79591D-FA47-4FEF-A88A-2ED3864C5139}"/>
              </a:ext>
            </a:extLst>
          </p:cNvPr>
          <p:cNvSpPr txBox="1"/>
          <p:nvPr/>
        </p:nvSpPr>
        <p:spPr>
          <a:xfrm>
            <a:off x="224856" y="2782669"/>
            <a:ext cx="11641658" cy="646331"/>
          </a:xfrm>
          <a:prstGeom prst="rect">
            <a:avLst/>
          </a:prstGeom>
          <a:noFill/>
        </p:spPr>
        <p:txBody>
          <a:bodyPr wrap="square" rtlCol="0">
            <a:spAutoFit/>
          </a:bodyPr>
          <a:lstStyle/>
          <a:p>
            <a:pPr marL="571500" indent="-571500">
              <a:buFont typeface="Wingdings" panose="05000000000000000000" pitchFamily="2" charset="2"/>
              <a:buChar char="Ø"/>
            </a:pPr>
            <a:r>
              <a:rPr lang="en-US" sz="3600" dirty="0">
                <a:solidFill>
                  <a:srgbClr val="00B0F0"/>
                </a:solidFill>
                <a:latin typeface="Century Schoolbook (Headings)"/>
              </a:rPr>
              <a:t>Climate Change</a:t>
            </a:r>
          </a:p>
        </p:txBody>
      </p:sp>
      <p:sp>
        <p:nvSpPr>
          <p:cNvPr id="5" name="TextBox 4">
            <a:extLst>
              <a:ext uri="{FF2B5EF4-FFF2-40B4-BE49-F238E27FC236}">
                <a16:creationId xmlns:a16="http://schemas.microsoft.com/office/drawing/2014/main" id="{75DAC20E-956C-46F8-94F2-E94355B877A1}"/>
              </a:ext>
            </a:extLst>
          </p:cNvPr>
          <p:cNvSpPr txBox="1"/>
          <p:nvPr/>
        </p:nvSpPr>
        <p:spPr>
          <a:xfrm>
            <a:off x="363985" y="3622089"/>
            <a:ext cx="11363400" cy="1815882"/>
          </a:xfrm>
          <a:prstGeom prst="rect">
            <a:avLst/>
          </a:prstGeom>
          <a:noFill/>
        </p:spPr>
        <p:txBody>
          <a:bodyPr wrap="square" rtlCol="0">
            <a:spAutoFit/>
          </a:bodyPr>
          <a:lstStyle/>
          <a:p>
            <a:r>
              <a:rPr lang="en-US" sz="1600" dirty="0">
                <a:solidFill>
                  <a:srgbClr val="00B0F0"/>
                </a:solidFill>
                <a:latin typeface="Century Schoolbook (Headings)"/>
              </a:rPr>
              <a:t>Climate Change is the increase of climate around the globe that is caused by greenhouse gases. These greenhouse gases primarily come from fossil fuels. These gases are mainly carbon gases which is why most countries are measuring their carbon footprint to monitor how much carbon they are emitting. Currently, carbon footprints are exponentially decreasing due to the Covid-19 lockdown, this was first evident in China. Climate change is also causing the rapid sea level rise due to the fact that the ice on the North and South Pole is melting. This effects many coastal countries heavily and is causing the sinking of Maldives. On a side note, many bacteria and viruses can be frozen in the ice in the North and South Pole. </a:t>
            </a:r>
          </a:p>
        </p:txBody>
      </p:sp>
    </p:spTree>
    <p:extLst>
      <p:ext uri="{BB962C8B-B14F-4D97-AF65-F5344CB8AC3E}">
        <p14:creationId xmlns:p14="http://schemas.microsoft.com/office/powerpoint/2010/main" val="156946728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0A054D-33BF-40FF-B630-713846C172DB}"/>
              </a:ext>
            </a:extLst>
          </p:cNvPr>
          <p:cNvSpPr>
            <a:spLocks noGrp="1"/>
          </p:cNvSpPr>
          <p:nvPr>
            <p:ph type="title"/>
          </p:nvPr>
        </p:nvSpPr>
        <p:spPr>
          <a:xfrm>
            <a:off x="-77102" y="883387"/>
            <a:ext cx="10008067" cy="923512"/>
          </a:xfrm>
        </p:spPr>
        <p:txBody>
          <a:bodyPr anchor="b">
            <a:normAutofit/>
          </a:bodyPr>
          <a:lstStyle/>
          <a:p>
            <a:r>
              <a:rPr lang="en-US" dirty="0">
                <a:solidFill>
                  <a:schemeClr val="bg1"/>
                </a:solidFill>
              </a:rPr>
              <a:t>How do we solve Climate change?</a:t>
            </a:r>
          </a:p>
        </p:txBody>
      </p:sp>
      <p:cxnSp>
        <p:nvCxnSpPr>
          <p:cNvPr id="12" name="Straight Connector 11">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a:extLst>
              <a:ext uri="{FF2B5EF4-FFF2-40B4-BE49-F238E27FC236}">
                <a16:creationId xmlns:a16="http://schemas.microsoft.com/office/drawing/2014/main" id="{565CBF44-0FA7-4A1A-B8D5-053C0A75BA1C}"/>
              </a:ext>
            </a:extLst>
          </p:cNvPr>
          <p:cNvSpPr>
            <a:spLocks noGrp="1"/>
          </p:cNvSpPr>
          <p:nvPr>
            <p:ph idx="1"/>
          </p:nvPr>
        </p:nvSpPr>
        <p:spPr>
          <a:xfrm>
            <a:off x="960119" y="2942252"/>
            <a:ext cx="10266681" cy="3172409"/>
          </a:xfrm>
        </p:spPr>
        <p:txBody>
          <a:bodyPr>
            <a:normAutofit fontScale="85000" lnSpcReduction="10000"/>
          </a:bodyPr>
          <a:lstStyle/>
          <a:p>
            <a:pPr marL="0" indent="0">
              <a:buNone/>
            </a:pPr>
            <a:r>
              <a:rPr lang="en-US" b="1" dirty="0">
                <a:solidFill>
                  <a:schemeClr val="tx1"/>
                </a:solidFill>
                <a:latin typeface="Century Schoolbook (Headings)"/>
              </a:rPr>
              <a:t>Nuclear Fusion:</a:t>
            </a:r>
          </a:p>
          <a:p>
            <a:pPr marL="0" indent="0">
              <a:buNone/>
            </a:pPr>
            <a:r>
              <a:rPr lang="en-US" dirty="0">
                <a:solidFill>
                  <a:schemeClr val="tx1"/>
                </a:solidFill>
                <a:latin typeface="Century Schoolbook (Headings)"/>
              </a:rPr>
              <a:t>This energy source is not popular amongst most countries. It has hasn’t been used much however it’s a promising energy source due to these 4 reasons:</a:t>
            </a:r>
          </a:p>
          <a:p>
            <a:r>
              <a:rPr lang="en-US" dirty="0">
                <a:solidFill>
                  <a:schemeClr val="tx1"/>
                </a:solidFill>
                <a:latin typeface="Century Schoolbook (Headings)"/>
              </a:rPr>
              <a:t>It is sustainable, the fuels are commonly found and don’t take long to form unlike fossil fuel</a:t>
            </a:r>
          </a:p>
          <a:p>
            <a:r>
              <a:rPr lang="en-US" dirty="0">
                <a:solidFill>
                  <a:schemeClr val="tx1"/>
                </a:solidFill>
                <a:latin typeface="Century Schoolbook (Headings)"/>
              </a:rPr>
              <a:t>It doesn’t emit CO</a:t>
            </a:r>
            <a:r>
              <a:rPr lang="en-US" sz="1800" dirty="0">
                <a:solidFill>
                  <a:schemeClr val="tx1"/>
                </a:solidFill>
                <a:latin typeface="Century Schoolbook (Headings)"/>
              </a:rPr>
              <a:t>2 so therefore its clean</a:t>
            </a:r>
          </a:p>
          <a:p>
            <a:r>
              <a:rPr lang="en-US" sz="1800" b="1" dirty="0">
                <a:solidFill>
                  <a:schemeClr val="tx1"/>
                </a:solidFill>
                <a:latin typeface="Century Schoolbook (Headings)"/>
              </a:rPr>
              <a:t>Limited</a:t>
            </a:r>
            <a:r>
              <a:rPr lang="en-US" sz="1800" dirty="0">
                <a:solidFill>
                  <a:schemeClr val="tx1"/>
                </a:solidFill>
                <a:latin typeface="Century Schoolbook (Headings)"/>
              </a:rPr>
              <a:t> risk of proliferation (nuclear weapons)</a:t>
            </a:r>
          </a:p>
          <a:p>
            <a:r>
              <a:rPr lang="en-US" sz="1800" dirty="0">
                <a:solidFill>
                  <a:schemeClr val="tx1"/>
                </a:solidFill>
                <a:latin typeface="Century Schoolbook (Headings)"/>
              </a:rPr>
              <a:t>No risk of meltdown (unlike like Fukushima or Chernobyl)</a:t>
            </a:r>
          </a:p>
          <a:p>
            <a:pPr marL="0" indent="0">
              <a:buNone/>
            </a:pPr>
            <a:r>
              <a:rPr lang="en-US" sz="1800" dirty="0">
                <a:solidFill>
                  <a:schemeClr val="tx1"/>
                </a:solidFill>
                <a:latin typeface="Century Schoolbook (Headings)"/>
              </a:rPr>
              <a:t>Currently, the cost is expensive, but this is due to the fact that this is still in testing. In half a century, the cost is envisaged to be the same as a regular fission reactor. </a:t>
            </a:r>
          </a:p>
          <a:p>
            <a:endParaRPr lang="en-US" dirty="0">
              <a:solidFill>
                <a:schemeClr val="tx1"/>
              </a:solidFill>
              <a:latin typeface="Century Schoolbook (Headings)"/>
            </a:endParaRPr>
          </a:p>
        </p:txBody>
      </p:sp>
    </p:spTree>
    <p:extLst>
      <p:ext uri="{BB962C8B-B14F-4D97-AF65-F5344CB8AC3E}">
        <p14:creationId xmlns:p14="http://schemas.microsoft.com/office/powerpoint/2010/main" val="583802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0A054D-33BF-40FF-B630-713846C172DB}"/>
              </a:ext>
            </a:extLst>
          </p:cNvPr>
          <p:cNvSpPr>
            <a:spLocks noGrp="1"/>
          </p:cNvSpPr>
          <p:nvPr>
            <p:ph type="title"/>
          </p:nvPr>
        </p:nvSpPr>
        <p:spPr>
          <a:xfrm>
            <a:off x="96054" y="1033916"/>
            <a:ext cx="9014390" cy="756607"/>
          </a:xfrm>
        </p:spPr>
        <p:txBody>
          <a:bodyPr anchor="b">
            <a:normAutofit fontScale="90000"/>
          </a:bodyPr>
          <a:lstStyle/>
          <a:p>
            <a:r>
              <a:rPr lang="en-US" dirty="0">
                <a:solidFill>
                  <a:schemeClr val="bg1"/>
                </a:solidFill>
              </a:rPr>
              <a:t>How do we solve Climate change?</a:t>
            </a:r>
          </a:p>
        </p:txBody>
      </p:sp>
      <p:cxnSp>
        <p:nvCxnSpPr>
          <p:cNvPr id="12" name="Straight Connector 11">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a:extLst>
              <a:ext uri="{FF2B5EF4-FFF2-40B4-BE49-F238E27FC236}">
                <a16:creationId xmlns:a16="http://schemas.microsoft.com/office/drawing/2014/main" id="{565CBF44-0FA7-4A1A-B8D5-053C0A75BA1C}"/>
              </a:ext>
            </a:extLst>
          </p:cNvPr>
          <p:cNvSpPr>
            <a:spLocks noGrp="1"/>
          </p:cNvSpPr>
          <p:nvPr>
            <p:ph idx="1"/>
          </p:nvPr>
        </p:nvSpPr>
        <p:spPr>
          <a:xfrm>
            <a:off x="96054" y="2373573"/>
            <a:ext cx="4970896" cy="4371176"/>
          </a:xfrm>
        </p:spPr>
        <p:txBody>
          <a:bodyPr>
            <a:normAutofit/>
          </a:bodyPr>
          <a:lstStyle/>
          <a:p>
            <a:pPr marL="0" indent="0">
              <a:buNone/>
            </a:pPr>
            <a:r>
              <a:rPr lang="en-US" sz="1600" b="1">
                <a:latin typeface="Century Schoolbook (Headings)"/>
              </a:rPr>
              <a:t>The Use </a:t>
            </a:r>
            <a:r>
              <a:rPr lang="en-US" sz="1600" b="1" dirty="0">
                <a:latin typeface="Century Schoolbook (Headings)"/>
              </a:rPr>
              <a:t>Of Solar Panels:</a:t>
            </a:r>
          </a:p>
          <a:p>
            <a:pPr marL="0" indent="0">
              <a:buNone/>
            </a:pPr>
            <a:r>
              <a:rPr lang="en-US" sz="1600" dirty="0">
                <a:latin typeface="Century Schoolbook (Headings)"/>
              </a:rPr>
              <a:t>Solar power is energy from the sun that is converted into thermal or electrical energy. Solar energy is the cleanest and most abundant </a:t>
            </a:r>
            <a:r>
              <a:rPr lang="en-US" sz="1600" dirty="0">
                <a:solidFill>
                  <a:schemeClr val="tx1"/>
                </a:solidFill>
                <a:latin typeface="Century Schoolbook (Headings)"/>
              </a:rPr>
              <a:t>renewable energy source available. Today, most solar panels provide an energy efficiency rating between 11 and 15 percent, which is the percentage of solar energy that is being converted into useable electricity. Solar panel efficiency is a measurement of how much of the sun's energy a certain panel can convert into usable electricity. The highest efficiency solar panels can reach almost 23 percent efficiency. But the average efficiency of solar panels falls between the 15 to 18 percent efficiency range.</a:t>
            </a:r>
          </a:p>
          <a:p>
            <a:endParaRPr lang="en-US" dirty="0">
              <a:latin typeface="Century Schoolbook (Headings)"/>
            </a:endParaRPr>
          </a:p>
        </p:txBody>
      </p:sp>
      <p:graphicFrame>
        <p:nvGraphicFramePr>
          <p:cNvPr id="4" name="Table 4">
            <a:extLst>
              <a:ext uri="{FF2B5EF4-FFF2-40B4-BE49-F238E27FC236}">
                <a16:creationId xmlns:a16="http://schemas.microsoft.com/office/drawing/2014/main" id="{FAC6E2A9-F8EF-4ACB-8E46-C3E39AEC5F8A}"/>
              </a:ext>
            </a:extLst>
          </p:cNvPr>
          <p:cNvGraphicFramePr>
            <a:graphicFrameLocks noGrp="1"/>
          </p:cNvGraphicFramePr>
          <p:nvPr>
            <p:extLst>
              <p:ext uri="{D42A27DB-BD31-4B8C-83A1-F6EECF244321}">
                <p14:modId xmlns:p14="http://schemas.microsoft.com/office/powerpoint/2010/main" val="2506922562"/>
              </p:ext>
            </p:extLst>
          </p:nvPr>
        </p:nvGraphicFramePr>
        <p:xfrm>
          <a:off x="5163004" y="2565659"/>
          <a:ext cx="6825002" cy="2811682"/>
        </p:xfrm>
        <a:graphic>
          <a:graphicData uri="http://schemas.openxmlformats.org/drawingml/2006/table">
            <a:tbl>
              <a:tblPr firstRow="1" bandRow="1">
                <a:tableStyleId>{5C22544A-7EE6-4342-B048-85BDC9FD1C3A}</a:tableStyleId>
              </a:tblPr>
              <a:tblGrid>
                <a:gridCol w="3412501">
                  <a:extLst>
                    <a:ext uri="{9D8B030D-6E8A-4147-A177-3AD203B41FA5}">
                      <a16:colId xmlns:a16="http://schemas.microsoft.com/office/drawing/2014/main" val="3413607560"/>
                    </a:ext>
                  </a:extLst>
                </a:gridCol>
                <a:gridCol w="3412501">
                  <a:extLst>
                    <a:ext uri="{9D8B030D-6E8A-4147-A177-3AD203B41FA5}">
                      <a16:colId xmlns:a16="http://schemas.microsoft.com/office/drawing/2014/main" val="2488313637"/>
                    </a:ext>
                  </a:extLst>
                </a:gridCol>
              </a:tblGrid>
              <a:tr h="463252">
                <a:tc>
                  <a:txBody>
                    <a:bodyPr/>
                    <a:lstStyle/>
                    <a:p>
                      <a:pPr algn="ctr"/>
                      <a:r>
                        <a:rPr lang="en-US" dirty="0"/>
                        <a:t>Advantages </a:t>
                      </a:r>
                    </a:p>
                  </a:txBody>
                  <a:tcPr/>
                </a:tc>
                <a:tc>
                  <a:txBody>
                    <a:bodyPr/>
                    <a:lstStyle/>
                    <a:p>
                      <a:pPr algn="ctr"/>
                      <a:r>
                        <a:rPr lang="en-US" dirty="0"/>
                        <a:t>Disadvantages</a:t>
                      </a:r>
                    </a:p>
                  </a:txBody>
                  <a:tcPr/>
                </a:tc>
                <a:extLst>
                  <a:ext uri="{0D108BD9-81ED-4DB2-BD59-A6C34878D82A}">
                    <a16:rowId xmlns:a16="http://schemas.microsoft.com/office/drawing/2014/main" val="2553752960"/>
                  </a:ext>
                </a:extLst>
              </a:tr>
              <a:tr h="469686">
                <a:tc>
                  <a:txBody>
                    <a:bodyPr/>
                    <a:lstStyle/>
                    <a:p>
                      <a:pPr algn="ctr"/>
                      <a:r>
                        <a:rPr lang="en-US" dirty="0"/>
                        <a:t>Renewable Energy Sources</a:t>
                      </a:r>
                    </a:p>
                  </a:txBody>
                  <a:tcPr/>
                </a:tc>
                <a:tc>
                  <a:txBody>
                    <a:bodyPr/>
                    <a:lstStyle/>
                    <a:p>
                      <a:pPr algn="ctr"/>
                      <a:r>
                        <a:rPr lang="en-US" dirty="0"/>
                        <a:t>Cost</a:t>
                      </a:r>
                    </a:p>
                  </a:txBody>
                  <a:tcPr/>
                </a:tc>
                <a:extLst>
                  <a:ext uri="{0D108BD9-81ED-4DB2-BD59-A6C34878D82A}">
                    <a16:rowId xmlns:a16="http://schemas.microsoft.com/office/drawing/2014/main" val="3836714577"/>
                  </a:ext>
                </a:extLst>
              </a:tr>
              <a:tr h="469686">
                <a:tc>
                  <a:txBody>
                    <a:bodyPr/>
                    <a:lstStyle/>
                    <a:p>
                      <a:pPr algn="ctr"/>
                      <a:r>
                        <a:rPr lang="en-US" dirty="0"/>
                        <a:t>Reduces Electric Bills</a:t>
                      </a:r>
                    </a:p>
                  </a:txBody>
                  <a:tcPr/>
                </a:tc>
                <a:tc>
                  <a:txBody>
                    <a:bodyPr/>
                    <a:lstStyle/>
                    <a:p>
                      <a:pPr algn="ctr"/>
                      <a:r>
                        <a:rPr lang="en-US" dirty="0"/>
                        <a:t>Weather Dependent </a:t>
                      </a:r>
                    </a:p>
                  </a:txBody>
                  <a:tcPr/>
                </a:tc>
                <a:extLst>
                  <a:ext uri="{0D108BD9-81ED-4DB2-BD59-A6C34878D82A}">
                    <a16:rowId xmlns:a16="http://schemas.microsoft.com/office/drawing/2014/main" val="578476819"/>
                  </a:ext>
                </a:extLst>
              </a:tr>
              <a:tr h="469686">
                <a:tc>
                  <a:txBody>
                    <a:bodyPr/>
                    <a:lstStyle/>
                    <a:p>
                      <a:pPr algn="ctr"/>
                      <a:r>
                        <a:rPr lang="en-US" dirty="0"/>
                        <a:t>Diverse Application </a:t>
                      </a:r>
                    </a:p>
                  </a:txBody>
                  <a:tcPr/>
                </a:tc>
                <a:tc>
                  <a:txBody>
                    <a:bodyPr/>
                    <a:lstStyle/>
                    <a:p>
                      <a:pPr algn="ctr"/>
                      <a:r>
                        <a:rPr lang="en-US" dirty="0"/>
                        <a:t>Solar energy storage is expensive </a:t>
                      </a:r>
                    </a:p>
                  </a:txBody>
                  <a:tcPr/>
                </a:tc>
                <a:extLst>
                  <a:ext uri="{0D108BD9-81ED-4DB2-BD59-A6C34878D82A}">
                    <a16:rowId xmlns:a16="http://schemas.microsoft.com/office/drawing/2014/main" val="1298381973"/>
                  </a:ext>
                </a:extLst>
              </a:tr>
              <a:tr h="469686">
                <a:tc>
                  <a:txBody>
                    <a:bodyPr/>
                    <a:lstStyle/>
                    <a:p>
                      <a:pPr algn="ctr"/>
                      <a:r>
                        <a:rPr lang="en-US" dirty="0"/>
                        <a:t>Low Maintenance Cost</a:t>
                      </a:r>
                    </a:p>
                  </a:txBody>
                  <a:tcPr/>
                </a:tc>
                <a:tc>
                  <a:txBody>
                    <a:bodyPr/>
                    <a:lstStyle/>
                    <a:p>
                      <a:pPr algn="ctr"/>
                      <a:r>
                        <a:rPr lang="en-US" dirty="0"/>
                        <a:t>Uses a lot of space</a:t>
                      </a:r>
                    </a:p>
                  </a:txBody>
                  <a:tcPr/>
                </a:tc>
                <a:extLst>
                  <a:ext uri="{0D108BD9-81ED-4DB2-BD59-A6C34878D82A}">
                    <a16:rowId xmlns:a16="http://schemas.microsoft.com/office/drawing/2014/main" val="3857282599"/>
                  </a:ext>
                </a:extLst>
              </a:tr>
              <a:tr h="469686">
                <a:tc>
                  <a:txBody>
                    <a:bodyPr/>
                    <a:lstStyle/>
                    <a:p>
                      <a:pPr algn="ctr"/>
                      <a:r>
                        <a:rPr lang="en-US" dirty="0"/>
                        <a:t>Technology Development</a:t>
                      </a:r>
                    </a:p>
                  </a:txBody>
                  <a:tcPr/>
                </a:tc>
                <a:tc>
                  <a:txBody>
                    <a:bodyPr/>
                    <a:lstStyle/>
                    <a:p>
                      <a:pPr algn="ctr"/>
                      <a:endParaRPr lang="en-US" dirty="0"/>
                    </a:p>
                  </a:txBody>
                  <a:tcPr/>
                </a:tc>
                <a:extLst>
                  <a:ext uri="{0D108BD9-81ED-4DB2-BD59-A6C34878D82A}">
                    <a16:rowId xmlns:a16="http://schemas.microsoft.com/office/drawing/2014/main" val="359814900"/>
                  </a:ext>
                </a:extLst>
              </a:tr>
            </a:tbl>
          </a:graphicData>
        </a:graphic>
      </p:graphicFrame>
      <p:sp>
        <p:nvSpPr>
          <p:cNvPr id="6" name="Rectangle 5">
            <a:extLst>
              <a:ext uri="{FF2B5EF4-FFF2-40B4-BE49-F238E27FC236}">
                <a16:creationId xmlns:a16="http://schemas.microsoft.com/office/drawing/2014/main" id="{CFEFD9F2-5BC5-49A6-913C-65F032C4756D}"/>
              </a:ext>
            </a:extLst>
          </p:cNvPr>
          <p:cNvSpPr/>
          <p:nvPr/>
        </p:nvSpPr>
        <p:spPr>
          <a:xfrm>
            <a:off x="8582747" y="4890782"/>
            <a:ext cx="3501313" cy="56206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5214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0A054D-33BF-40FF-B630-713846C172DB}"/>
              </a:ext>
            </a:extLst>
          </p:cNvPr>
          <p:cNvSpPr>
            <a:spLocks noGrp="1"/>
          </p:cNvSpPr>
          <p:nvPr>
            <p:ph type="title"/>
          </p:nvPr>
        </p:nvSpPr>
        <p:spPr>
          <a:xfrm>
            <a:off x="-51125" y="814114"/>
            <a:ext cx="10008067" cy="923512"/>
          </a:xfrm>
        </p:spPr>
        <p:txBody>
          <a:bodyPr anchor="b">
            <a:normAutofit/>
          </a:bodyPr>
          <a:lstStyle/>
          <a:p>
            <a:r>
              <a:rPr lang="en-US" dirty="0">
                <a:solidFill>
                  <a:schemeClr val="bg1"/>
                </a:solidFill>
              </a:rPr>
              <a:t>How do we solve Climate change?</a:t>
            </a:r>
          </a:p>
        </p:txBody>
      </p:sp>
      <p:cxnSp>
        <p:nvCxnSpPr>
          <p:cNvPr id="12" name="Straight Connector 11">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a:extLst>
              <a:ext uri="{FF2B5EF4-FFF2-40B4-BE49-F238E27FC236}">
                <a16:creationId xmlns:a16="http://schemas.microsoft.com/office/drawing/2014/main" id="{565CBF44-0FA7-4A1A-B8D5-053C0A75BA1C}"/>
              </a:ext>
            </a:extLst>
          </p:cNvPr>
          <p:cNvSpPr>
            <a:spLocks noGrp="1"/>
          </p:cNvSpPr>
          <p:nvPr>
            <p:ph idx="1"/>
          </p:nvPr>
        </p:nvSpPr>
        <p:spPr>
          <a:xfrm>
            <a:off x="201336" y="2404301"/>
            <a:ext cx="11769754" cy="4239779"/>
          </a:xfrm>
        </p:spPr>
        <p:txBody>
          <a:bodyPr vert="horz" lIns="91440" tIns="45720" rIns="91440" bIns="45720" rtlCol="0" anchor="t">
            <a:noAutofit/>
          </a:bodyPr>
          <a:lstStyle/>
          <a:p>
            <a:pPr marL="0" indent="0">
              <a:buNone/>
            </a:pPr>
            <a:r>
              <a:rPr lang="en-US" sz="1500" b="1" dirty="0">
                <a:latin typeface="Century Schoolbook (Headings)"/>
              </a:rPr>
              <a:t>                                                                                 Hydroelectric power</a:t>
            </a:r>
          </a:p>
          <a:p>
            <a:pPr marL="0" indent="0">
              <a:buNone/>
            </a:pPr>
            <a:r>
              <a:rPr lang="en-US" sz="1500" dirty="0">
                <a:latin typeface="Century Schoolbook (Headings)"/>
              </a:rPr>
              <a:t>Hydroelectric power tends to come from using pressure from water to generate kinetic energy which is then converted to heat then to electricity. There are multiple methods of achieving this. Here are some:</a:t>
            </a:r>
          </a:p>
          <a:p>
            <a:pPr marL="0" indent="0">
              <a:buNone/>
            </a:pPr>
            <a:r>
              <a:rPr lang="en-US" sz="1500" b="1" dirty="0">
                <a:latin typeface="Century Schoolbook (Headings)"/>
              </a:rPr>
              <a:t>Dams</a:t>
            </a:r>
            <a:r>
              <a:rPr lang="en-US" sz="1500" dirty="0">
                <a:latin typeface="Century Schoolbook (Headings)"/>
              </a:rPr>
              <a:t>:</a:t>
            </a:r>
          </a:p>
          <a:p>
            <a:pPr marL="0" indent="0">
              <a:buNone/>
            </a:pPr>
            <a:r>
              <a:rPr lang="en-US" sz="1500" dirty="0">
                <a:latin typeface="+mj-lt"/>
              </a:rPr>
              <a:t>This is the most common method; it uses dammed water (blocked water) to generate potential energy that will turn into kinetic energy which drives a turbine or generator. The power extracted from the water depends on the volume and on the difference in height between the source and the water's outflow. </a:t>
            </a:r>
          </a:p>
          <a:p>
            <a:pPr marL="0" indent="0">
              <a:buNone/>
            </a:pPr>
            <a:r>
              <a:rPr lang="en-US" sz="1500" b="1" dirty="0">
                <a:latin typeface="+mj-lt"/>
              </a:rPr>
              <a:t>Run of the river:</a:t>
            </a:r>
          </a:p>
          <a:p>
            <a:pPr marL="0" indent="0">
              <a:buNone/>
            </a:pPr>
            <a:r>
              <a:rPr lang="en-US" sz="1500" dirty="0">
                <a:latin typeface="+mj-lt"/>
              </a:rPr>
              <a:t>This method doesn’t use reservoirs so the water is coming is can only be used for that moment, this makes it so that excess is useless. The constant supply of water drives the turbine and generator.</a:t>
            </a:r>
          </a:p>
          <a:p>
            <a:pPr marL="0" indent="0">
              <a:buNone/>
            </a:pPr>
            <a:r>
              <a:rPr lang="en-US" sz="1500" b="1" dirty="0">
                <a:latin typeface="+mj-lt"/>
              </a:rPr>
              <a:t>Tidal:</a:t>
            </a:r>
          </a:p>
          <a:p>
            <a:pPr marL="0" indent="0">
              <a:buNone/>
            </a:pPr>
            <a:r>
              <a:rPr lang="en-US" sz="1500" dirty="0">
                <a:latin typeface="+mj-lt"/>
              </a:rPr>
              <a:t>This uses the oceans tides to create energy, these tides are easily predictable. Reservoirs will also help this. Tidal energy is inaccessible in most regions.</a:t>
            </a:r>
          </a:p>
        </p:txBody>
      </p:sp>
    </p:spTree>
    <p:extLst>
      <p:ext uri="{BB962C8B-B14F-4D97-AF65-F5344CB8AC3E}">
        <p14:creationId xmlns:p14="http://schemas.microsoft.com/office/powerpoint/2010/main" val="2598287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0A054D-33BF-40FF-B630-713846C172DB}"/>
              </a:ext>
            </a:extLst>
          </p:cNvPr>
          <p:cNvSpPr>
            <a:spLocks noGrp="1"/>
          </p:cNvSpPr>
          <p:nvPr>
            <p:ph type="title"/>
          </p:nvPr>
        </p:nvSpPr>
        <p:spPr>
          <a:xfrm>
            <a:off x="-51125" y="814114"/>
            <a:ext cx="10008067" cy="923512"/>
          </a:xfrm>
        </p:spPr>
        <p:txBody>
          <a:bodyPr anchor="b">
            <a:normAutofit/>
          </a:bodyPr>
          <a:lstStyle/>
          <a:p>
            <a:r>
              <a:rPr lang="en-US" dirty="0">
                <a:solidFill>
                  <a:schemeClr val="bg1"/>
                </a:solidFill>
              </a:rPr>
              <a:t>How do we solve Climate change?</a:t>
            </a:r>
          </a:p>
        </p:txBody>
      </p:sp>
      <p:cxnSp>
        <p:nvCxnSpPr>
          <p:cNvPr id="12" name="Straight Connector 11">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a:extLst>
              <a:ext uri="{FF2B5EF4-FFF2-40B4-BE49-F238E27FC236}">
                <a16:creationId xmlns:a16="http://schemas.microsoft.com/office/drawing/2014/main" id="{565CBF44-0FA7-4A1A-B8D5-053C0A75BA1C}"/>
              </a:ext>
            </a:extLst>
          </p:cNvPr>
          <p:cNvSpPr>
            <a:spLocks noGrp="1"/>
          </p:cNvSpPr>
          <p:nvPr>
            <p:ph idx="1"/>
          </p:nvPr>
        </p:nvSpPr>
        <p:spPr>
          <a:xfrm>
            <a:off x="125307" y="2424418"/>
            <a:ext cx="5002238" cy="4244830"/>
          </a:xfrm>
        </p:spPr>
        <p:txBody>
          <a:bodyPr>
            <a:normAutofit fontScale="25000" lnSpcReduction="20000"/>
          </a:bodyPr>
          <a:lstStyle/>
          <a:p>
            <a:pPr marL="0" indent="0">
              <a:buNone/>
            </a:pPr>
            <a:r>
              <a:rPr lang="en-US" sz="6400" b="1" dirty="0">
                <a:latin typeface="Century Schoolbook (Headings)"/>
              </a:rPr>
              <a:t>Stop Deforestation: </a:t>
            </a:r>
          </a:p>
          <a:p>
            <a:pPr marL="0" indent="0">
              <a:buNone/>
            </a:pPr>
            <a:r>
              <a:rPr lang="en-US" sz="6400" dirty="0">
                <a:solidFill>
                  <a:schemeClr val="tx1"/>
                </a:solidFill>
                <a:latin typeface="Century Schoolbook (Headings)"/>
              </a:rPr>
              <a:t>Every year, 33 million acres of forests are cut down. Timber harvesting in the tropics alone contributes 1.5 billion metric tons of carbon to the atmosphere. That represents 20 percent of human-made greenhouse gas emissions and a source that could be avoided relatively easily. Improved agricultural practices along with paper recycling and forest management - balancing the amount of wood taken out with the amount of new trees growing - could quickly eliminate this significant chunk of emissions.</a:t>
            </a:r>
          </a:p>
          <a:p>
            <a:pPr marL="0" indent="0">
              <a:buNone/>
            </a:pPr>
            <a:r>
              <a:rPr lang="en-US" sz="6400" dirty="0">
                <a:solidFill>
                  <a:schemeClr val="tx1"/>
                </a:solidFill>
                <a:latin typeface="Century Schoolbook (Headings)"/>
              </a:rPr>
              <a:t>W</a:t>
            </a:r>
            <a:r>
              <a:rPr lang="en-US" sz="6400" dirty="0">
                <a:latin typeface="Century Schoolbook (Headings)"/>
              </a:rPr>
              <a:t>hen purchasing wood products, such as furniture or flooring, buy used goods or, failing that, wood certified to have been sustainably harvested. The Amazon and other forests are not just the lungs of the earth, they may also be humanity's best short-term hope for limiting climate change.</a:t>
            </a:r>
            <a:endParaRPr lang="en-US" sz="6400" dirty="0">
              <a:solidFill>
                <a:schemeClr val="tx1"/>
              </a:solidFill>
              <a:latin typeface="Century Schoolbook (Headings)"/>
            </a:endParaRPr>
          </a:p>
          <a:p>
            <a:pPr marL="0" indent="0">
              <a:buNone/>
            </a:pPr>
            <a:endParaRPr lang="en-US" dirty="0">
              <a:latin typeface="Century Schoolbook (Headings)"/>
            </a:endParaRPr>
          </a:p>
        </p:txBody>
      </p:sp>
      <p:pic>
        <p:nvPicPr>
          <p:cNvPr id="1028" name="Picture 4" descr="Deforestation by region - Wikipedia">
            <a:extLst>
              <a:ext uri="{FF2B5EF4-FFF2-40B4-BE49-F238E27FC236}">
                <a16:creationId xmlns:a16="http://schemas.microsoft.com/office/drawing/2014/main" id="{8AD6F971-9847-49B3-BE3F-569C800C58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056"/>
          <a:stretch/>
        </p:blipFill>
        <p:spPr bwMode="auto">
          <a:xfrm>
            <a:off x="5220980" y="2852258"/>
            <a:ext cx="6845713" cy="341431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659002"/>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ecf8e47a-ca76-4531-bd42-4fb126ada10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CE298BF26FC8A478317BDDF84509305" ma:contentTypeVersion="9" ma:contentTypeDescription="Create a new document." ma:contentTypeScope="" ma:versionID="16e8722f851a38d8e1ffa84f11423433">
  <xsd:schema xmlns:xsd="http://www.w3.org/2001/XMLSchema" xmlns:xs="http://www.w3.org/2001/XMLSchema" xmlns:p="http://schemas.microsoft.com/office/2006/metadata/properties" xmlns:ns3="ecf8e47a-ca76-4531-bd42-4fb126ada101" xmlns:ns4="0a06521f-45d7-42c3-b737-13277736641c" targetNamespace="http://schemas.microsoft.com/office/2006/metadata/properties" ma:root="true" ma:fieldsID="b262dd28572c266c07e5c54c97670b88" ns3:_="" ns4:_="">
    <xsd:import namespace="ecf8e47a-ca76-4531-bd42-4fb126ada101"/>
    <xsd:import namespace="0a06521f-45d7-42c3-b737-13277736641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8e47a-ca76-4531-bd42-4fb126ada101"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06521f-45d7-42c3-b737-13277736641c"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SharingHintHash" ma:index="12"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ecf8e47a-ca76-4531-bd42-4fb126ada101"/>
    <ds:schemaRef ds:uri="http://purl.org/dc/elements/1.1/"/>
    <ds:schemaRef ds:uri="http://purl.org/dc/dcmitype/"/>
    <ds:schemaRef ds:uri="http://www.w3.org/XML/1998/namespace"/>
    <ds:schemaRef ds:uri="http://schemas.microsoft.com/office/infopath/2007/PartnerControls"/>
    <ds:schemaRef ds:uri="0a06521f-45d7-42c3-b737-13277736641c"/>
    <ds:schemaRef ds:uri="http://schemas.microsoft.com/office/2006/documentManagement/types"/>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F7D937A4-F1B4-4459-B16E-DE0FCE24F7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8e47a-ca76-4531-bd42-4fb126ada101"/>
    <ds:schemaRef ds:uri="0a06521f-45d7-42c3-b737-1327773664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1598</Words>
  <Application>Microsoft Office PowerPoint</Application>
  <PresentationFormat>Widescreen</PresentationFormat>
  <Paragraphs>89</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Century Schoolbook</vt:lpstr>
      <vt:lpstr>Century Schoolbook (Headings)</vt:lpstr>
      <vt:lpstr>Corbel</vt:lpstr>
      <vt:lpstr>Forte</vt:lpstr>
      <vt:lpstr>Harlow Solid Italic</vt:lpstr>
      <vt:lpstr>Wingdings</vt:lpstr>
      <vt:lpstr>Headlines</vt:lpstr>
      <vt:lpstr>Science Fair</vt:lpstr>
      <vt:lpstr>The Problems:</vt:lpstr>
      <vt:lpstr>The Problems:</vt:lpstr>
      <vt:lpstr>The Problems:</vt:lpstr>
      <vt:lpstr>The Problems:</vt:lpstr>
      <vt:lpstr>How do we solve Climate change?</vt:lpstr>
      <vt:lpstr>How do we solve Climate change?</vt:lpstr>
      <vt:lpstr>How do we solve Climate change?</vt:lpstr>
      <vt:lpstr>How do we solve Climate change?</vt:lpstr>
      <vt:lpstr>How do we solve Climate change?</vt:lpstr>
      <vt:lpstr>Summary Slide: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Fair</dc:title>
  <dc:creator/>
  <cp:lastModifiedBy/>
  <cp:revision>27</cp:revision>
  <dcterms:created xsi:type="dcterms:W3CDTF">2020-04-08T08:04:25Z</dcterms:created>
  <dcterms:modified xsi:type="dcterms:W3CDTF">2020-04-25T08:05:47Z</dcterms:modified>
</cp:coreProperties>
</file>