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1" r:id="rId2"/>
    <p:sldId id="259" r:id="rId3"/>
    <p:sldId id="257" r:id="rId4"/>
    <p:sldId id="258"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24FA2-B1B8-4869-8D41-E44273981A51}"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403626967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724FA2-B1B8-4869-8D41-E44273981A51}"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426912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7724FA2-B1B8-4869-8D41-E44273981A51}"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775250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7724FA2-B1B8-4869-8D41-E44273981A51}" type="datetimeFigureOut">
              <a:rPr lang="en-US" smtClean="0"/>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1869205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4FA2-B1B8-4869-8D41-E44273981A51}"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2129176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4FA2-B1B8-4869-8D41-E44273981A51}"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232098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4FA2-B1B8-4869-8D41-E44273981A51}"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422057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24FA2-B1B8-4869-8D41-E44273981A51}"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279866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24FA2-B1B8-4869-8D41-E44273981A51}"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258235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24FA2-B1B8-4869-8D41-E44273981A51}" type="datetimeFigureOut">
              <a:rPr lang="en-US" smtClean="0"/>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414497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24FA2-B1B8-4869-8D41-E44273981A51}" type="datetimeFigureOut">
              <a:rPr lang="en-US" smtClean="0"/>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144665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24FA2-B1B8-4869-8D41-E44273981A51}" type="datetimeFigureOut">
              <a:rPr lang="en-US" smtClean="0"/>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414687931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724FA2-B1B8-4869-8D41-E44273981A51}"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9916833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7724FA2-B1B8-4869-8D41-E44273981A51}" type="datetimeFigureOut">
              <a:rPr lang="en-US" smtClean="0"/>
              <a:t>4/5/2020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55AE4D9-8DAF-491F-9C52-FB25C6391DE9}" type="slidenum">
              <a:rPr lang="en-US" smtClean="0"/>
              <a:t>‹#›</a:t>
            </a:fld>
            <a:endParaRPr lang="en-US"/>
          </a:p>
        </p:txBody>
      </p:sp>
    </p:spTree>
    <p:extLst>
      <p:ext uri="{BB962C8B-B14F-4D97-AF65-F5344CB8AC3E}">
        <p14:creationId xmlns:p14="http://schemas.microsoft.com/office/powerpoint/2010/main" val="9917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7724FA2-B1B8-4869-8D41-E44273981A51}" type="datetimeFigureOut">
              <a:rPr lang="en-US" smtClean="0"/>
              <a:t>4/5/2020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55AE4D9-8DAF-491F-9C52-FB25C6391DE9}" type="slidenum">
              <a:rPr lang="en-US" smtClean="0"/>
              <a:t>‹#›</a:t>
            </a:fld>
            <a:endParaRPr lang="en-US"/>
          </a:p>
        </p:txBody>
      </p:sp>
    </p:spTree>
    <p:extLst>
      <p:ext uri="{BB962C8B-B14F-4D97-AF65-F5344CB8AC3E}">
        <p14:creationId xmlns:p14="http://schemas.microsoft.com/office/powerpoint/2010/main" val="127147783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F28416-B3B1-4C35-AC21-66438CBEBCD8}"/>
              </a:ext>
            </a:extLst>
          </p:cNvPr>
          <p:cNvSpPr>
            <a:spLocks noGrp="1"/>
          </p:cNvSpPr>
          <p:nvPr>
            <p:ph type="ctrTitle"/>
          </p:nvPr>
        </p:nvSpPr>
        <p:spPr/>
        <p:txBody>
          <a:bodyPr/>
          <a:lstStyle/>
          <a:p>
            <a:r>
              <a:rPr lang="en-US" dirty="0"/>
              <a:t>Bank Loan </a:t>
            </a:r>
          </a:p>
        </p:txBody>
      </p:sp>
      <p:sp>
        <p:nvSpPr>
          <p:cNvPr id="5" name="Subtitle 4">
            <a:extLst>
              <a:ext uri="{FF2B5EF4-FFF2-40B4-BE49-F238E27FC236}">
                <a16:creationId xmlns:a16="http://schemas.microsoft.com/office/drawing/2014/main" id="{E139AB91-5AF4-4BE0-89D6-1DBC0026D4AD}"/>
              </a:ext>
            </a:extLst>
          </p:cNvPr>
          <p:cNvSpPr>
            <a:spLocks noGrp="1"/>
          </p:cNvSpPr>
          <p:nvPr>
            <p:ph type="subTitle" idx="1"/>
          </p:nvPr>
        </p:nvSpPr>
        <p:spPr/>
        <p:txBody>
          <a:bodyPr/>
          <a:lstStyle/>
          <a:p>
            <a:r>
              <a:rPr lang="en-US" dirty="0"/>
              <a:t>By Zein 9s</a:t>
            </a:r>
          </a:p>
        </p:txBody>
      </p:sp>
    </p:spTree>
    <p:extLst>
      <p:ext uri="{BB962C8B-B14F-4D97-AF65-F5344CB8AC3E}">
        <p14:creationId xmlns:p14="http://schemas.microsoft.com/office/powerpoint/2010/main" val="64879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079-CFEE-4788-AC0C-857321D3CAA9}"/>
              </a:ext>
            </a:extLst>
          </p:cNvPr>
          <p:cNvSpPr>
            <a:spLocks noGrp="1"/>
          </p:cNvSpPr>
          <p:nvPr>
            <p:ph type="title"/>
          </p:nvPr>
        </p:nvSpPr>
        <p:spPr/>
        <p:txBody>
          <a:bodyPr/>
          <a:lstStyle/>
          <a:p>
            <a:r>
              <a:rPr lang="en-US" dirty="0"/>
              <a:t>My Idea</a:t>
            </a:r>
          </a:p>
        </p:txBody>
      </p:sp>
      <p:sp>
        <p:nvSpPr>
          <p:cNvPr id="3" name="Content Placeholder 2">
            <a:extLst>
              <a:ext uri="{FF2B5EF4-FFF2-40B4-BE49-F238E27FC236}">
                <a16:creationId xmlns:a16="http://schemas.microsoft.com/office/drawing/2014/main" id="{1BF29F1B-A692-4FD7-B558-71DCB557C8CF}"/>
              </a:ext>
            </a:extLst>
          </p:cNvPr>
          <p:cNvSpPr>
            <a:spLocks noGrp="1"/>
          </p:cNvSpPr>
          <p:nvPr>
            <p:ph idx="1"/>
          </p:nvPr>
        </p:nvSpPr>
        <p:spPr/>
        <p:txBody>
          <a:bodyPr/>
          <a:lstStyle/>
          <a:p>
            <a:r>
              <a:rPr lang="en-US" dirty="0"/>
              <a:t>The idea is to make mushroom and wheat to consume and sell part of it. Wasabi and Cotton is for selling because they are of high demand and value. The magic island can produce multiple climates and environments so this will be good for each of these crops. For this </a:t>
            </a:r>
          </a:p>
        </p:txBody>
      </p:sp>
    </p:spTree>
    <p:extLst>
      <p:ext uri="{BB962C8B-B14F-4D97-AF65-F5344CB8AC3E}">
        <p14:creationId xmlns:p14="http://schemas.microsoft.com/office/powerpoint/2010/main" val="3164282033"/>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D140-B4A8-47FD-9191-ED341E692083}"/>
              </a:ext>
            </a:extLst>
          </p:cNvPr>
          <p:cNvSpPr>
            <a:spLocks noGrp="1"/>
          </p:cNvSpPr>
          <p:nvPr>
            <p:ph type="title"/>
          </p:nvPr>
        </p:nvSpPr>
        <p:spPr/>
        <p:txBody>
          <a:bodyPr/>
          <a:lstStyle/>
          <a:p>
            <a:r>
              <a:rPr lang="en-US" b="1" dirty="0"/>
              <a:t>The plan</a:t>
            </a:r>
          </a:p>
        </p:txBody>
      </p:sp>
      <p:graphicFrame>
        <p:nvGraphicFramePr>
          <p:cNvPr id="4" name="Table 4">
            <a:extLst>
              <a:ext uri="{FF2B5EF4-FFF2-40B4-BE49-F238E27FC236}">
                <a16:creationId xmlns:a16="http://schemas.microsoft.com/office/drawing/2014/main" id="{A57BBF8E-0087-474D-A9FD-F29D7A55302B}"/>
              </a:ext>
            </a:extLst>
          </p:cNvPr>
          <p:cNvGraphicFramePr>
            <a:graphicFrameLocks noGrp="1"/>
          </p:cNvGraphicFramePr>
          <p:nvPr>
            <p:ph idx="1"/>
            <p:extLst>
              <p:ext uri="{D42A27DB-BD31-4B8C-83A1-F6EECF244321}">
                <p14:modId xmlns:p14="http://schemas.microsoft.com/office/powerpoint/2010/main" val="3506788085"/>
              </p:ext>
            </p:extLst>
          </p:nvPr>
        </p:nvGraphicFramePr>
        <p:xfrm>
          <a:off x="1871661" y="2020210"/>
          <a:ext cx="9244011" cy="4344944"/>
        </p:xfrm>
        <a:graphic>
          <a:graphicData uri="http://schemas.openxmlformats.org/drawingml/2006/table">
            <a:tbl>
              <a:tblPr firstRow="1" bandRow="1">
                <a:tableStyleId>{5C22544A-7EE6-4342-B048-85BDC9FD1C3A}</a:tableStyleId>
              </a:tblPr>
              <a:tblGrid>
                <a:gridCol w="1358054">
                  <a:extLst>
                    <a:ext uri="{9D8B030D-6E8A-4147-A177-3AD203B41FA5}">
                      <a16:colId xmlns:a16="http://schemas.microsoft.com/office/drawing/2014/main" val="3090548789"/>
                    </a:ext>
                  </a:extLst>
                </a:gridCol>
                <a:gridCol w="1699470">
                  <a:extLst>
                    <a:ext uri="{9D8B030D-6E8A-4147-A177-3AD203B41FA5}">
                      <a16:colId xmlns:a16="http://schemas.microsoft.com/office/drawing/2014/main" val="3719864418"/>
                    </a:ext>
                  </a:extLst>
                </a:gridCol>
                <a:gridCol w="2257425">
                  <a:extLst>
                    <a:ext uri="{9D8B030D-6E8A-4147-A177-3AD203B41FA5}">
                      <a16:colId xmlns:a16="http://schemas.microsoft.com/office/drawing/2014/main" val="367234610"/>
                    </a:ext>
                  </a:extLst>
                </a:gridCol>
                <a:gridCol w="2143125">
                  <a:extLst>
                    <a:ext uri="{9D8B030D-6E8A-4147-A177-3AD203B41FA5}">
                      <a16:colId xmlns:a16="http://schemas.microsoft.com/office/drawing/2014/main" val="106740564"/>
                    </a:ext>
                  </a:extLst>
                </a:gridCol>
                <a:gridCol w="1785937">
                  <a:extLst>
                    <a:ext uri="{9D8B030D-6E8A-4147-A177-3AD203B41FA5}">
                      <a16:colId xmlns:a16="http://schemas.microsoft.com/office/drawing/2014/main" val="2207471983"/>
                    </a:ext>
                  </a:extLst>
                </a:gridCol>
              </a:tblGrid>
              <a:tr h="470958">
                <a:tc>
                  <a:txBody>
                    <a:bodyPr/>
                    <a:lstStyle/>
                    <a:p>
                      <a:endParaRPr lang="en-US" sz="2000" b="1" dirty="0">
                        <a:solidFill>
                          <a:schemeClr val="tx1">
                            <a:lumMod val="95000"/>
                            <a:lumOff val="5000"/>
                          </a:schemeClr>
                        </a:solidFill>
                        <a:latin typeface="Corbel (Body)"/>
                      </a:endParaRPr>
                    </a:p>
                  </a:txBody>
                  <a:tcPr>
                    <a:lnR w="38100" cap="flat" cmpd="sng" algn="ctr">
                      <a:solidFill>
                        <a:schemeClr val="bg1">
                          <a:lumMod val="95000"/>
                          <a:lumOff val="5000"/>
                        </a:schemeClr>
                      </a:solidFill>
                      <a:prstDash val="solid"/>
                      <a:round/>
                      <a:headEnd type="none" w="med" len="med"/>
                      <a:tailEnd type="none" w="med" len="med"/>
                    </a:lnR>
                    <a:lnB w="38100" cap="flat" cmpd="sng" algn="ctr">
                      <a:solidFill>
                        <a:schemeClr val="bg1">
                          <a:lumMod val="95000"/>
                          <a:lumOff val="5000"/>
                        </a:schemeClr>
                      </a:solidFill>
                      <a:prstDash val="solid"/>
                      <a:round/>
                      <a:headEnd type="none" w="med" len="med"/>
                      <a:tailEnd type="none" w="med" len="med"/>
                    </a:lnB>
                    <a:solidFill>
                      <a:schemeClr val="bg1">
                        <a:lumMod val="95000"/>
                      </a:schemeClr>
                    </a:solidFill>
                  </a:tcPr>
                </a:tc>
                <a:tc>
                  <a:txBody>
                    <a:bodyPr/>
                    <a:lstStyle/>
                    <a:p>
                      <a:r>
                        <a:rPr lang="en-US" sz="2000" b="1" dirty="0">
                          <a:solidFill>
                            <a:schemeClr val="tx1">
                              <a:lumMod val="95000"/>
                              <a:lumOff val="5000"/>
                            </a:schemeClr>
                          </a:solidFill>
                          <a:latin typeface="Corbel (Body)"/>
                        </a:rPr>
                        <a:t>Cotton</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B w="38100" cap="flat" cmpd="sng" algn="ctr">
                      <a:solidFill>
                        <a:schemeClr val="bg1">
                          <a:lumMod val="95000"/>
                          <a:lumOff val="5000"/>
                        </a:schemeClr>
                      </a:solidFill>
                      <a:prstDash val="solid"/>
                      <a:round/>
                      <a:headEnd type="none" w="med" len="med"/>
                      <a:tailEnd type="none" w="med" len="med"/>
                    </a:lnB>
                    <a:solidFill>
                      <a:schemeClr val="accent1">
                        <a:lumMod val="60000"/>
                        <a:lumOff val="40000"/>
                      </a:schemeClr>
                    </a:solidFill>
                  </a:tcPr>
                </a:tc>
                <a:tc>
                  <a:txBody>
                    <a:bodyPr/>
                    <a:lstStyle/>
                    <a:p>
                      <a:r>
                        <a:rPr lang="en-US" sz="2000" b="1" dirty="0">
                          <a:solidFill>
                            <a:schemeClr val="tx1">
                              <a:lumMod val="95000"/>
                              <a:lumOff val="5000"/>
                            </a:schemeClr>
                          </a:solidFill>
                          <a:latin typeface="Corbel (Body)"/>
                        </a:rPr>
                        <a:t>Wheat</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B w="38100" cap="flat" cmpd="sng" algn="ctr">
                      <a:solidFill>
                        <a:schemeClr val="bg1">
                          <a:lumMod val="95000"/>
                          <a:lumOff val="5000"/>
                        </a:schemeClr>
                      </a:solidFill>
                      <a:prstDash val="solid"/>
                      <a:round/>
                      <a:headEnd type="none" w="med" len="med"/>
                      <a:tailEnd type="none" w="med" len="med"/>
                    </a:lnB>
                    <a:solidFill>
                      <a:schemeClr val="accent1">
                        <a:lumMod val="60000"/>
                        <a:lumOff val="40000"/>
                      </a:schemeClr>
                    </a:solidFill>
                  </a:tcPr>
                </a:tc>
                <a:tc>
                  <a:txBody>
                    <a:bodyPr/>
                    <a:lstStyle/>
                    <a:p>
                      <a:r>
                        <a:rPr lang="en-US" sz="2000" b="1" dirty="0">
                          <a:solidFill>
                            <a:schemeClr val="tx1">
                              <a:lumMod val="95000"/>
                              <a:lumOff val="5000"/>
                            </a:schemeClr>
                          </a:solidFill>
                          <a:latin typeface="Corbel (Body)"/>
                        </a:rPr>
                        <a:t>Wasabi</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B w="38100" cap="flat" cmpd="sng" algn="ctr">
                      <a:solidFill>
                        <a:schemeClr val="bg1">
                          <a:lumMod val="95000"/>
                          <a:lumOff val="5000"/>
                        </a:schemeClr>
                      </a:solidFill>
                      <a:prstDash val="solid"/>
                      <a:round/>
                      <a:headEnd type="none" w="med" len="med"/>
                      <a:tailEnd type="none" w="med" len="med"/>
                    </a:lnB>
                    <a:solidFill>
                      <a:schemeClr val="accent1">
                        <a:lumMod val="60000"/>
                        <a:lumOff val="40000"/>
                      </a:schemeClr>
                    </a:solidFill>
                  </a:tcPr>
                </a:tc>
                <a:tc>
                  <a:txBody>
                    <a:bodyPr/>
                    <a:lstStyle/>
                    <a:p>
                      <a:r>
                        <a:rPr lang="en-US" sz="2000" b="1" dirty="0">
                          <a:solidFill>
                            <a:schemeClr val="tx1">
                              <a:lumMod val="95000"/>
                              <a:lumOff val="5000"/>
                            </a:schemeClr>
                          </a:solidFill>
                          <a:latin typeface="Corbel (Body)"/>
                        </a:rPr>
                        <a:t>Mushroom</a:t>
                      </a:r>
                    </a:p>
                  </a:txBody>
                  <a:tcPr>
                    <a:lnL w="38100" cap="flat" cmpd="sng" algn="ctr">
                      <a:solidFill>
                        <a:schemeClr val="bg1">
                          <a:lumMod val="95000"/>
                          <a:lumOff val="5000"/>
                        </a:schemeClr>
                      </a:solidFill>
                      <a:prstDash val="solid"/>
                      <a:round/>
                      <a:headEnd type="none" w="med" len="med"/>
                      <a:tailEnd type="none" w="med" len="med"/>
                    </a:lnL>
                    <a:lnB w="38100" cap="flat" cmpd="sng" algn="ctr">
                      <a:solidFill>
                        <a:schemeClr val="bg1">
                          <a:lumMod val="95000"/>
                          <a:lumOff val="5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901827954"/>
                  </a:ext>
                </a:extLst>
              </a:tr>
              <a:tr h="1161266">
                <a:tc>
                  <a:txBody>
                    <a:bodyPr/>
                    <a:lstStyle/>
                    <a:p>
                      <a:r>
                        <a:rPr lang="en-US" sz="2000" b="1" dirty="0">
                          <a:solidFill>
                            <a:schemeClr val="tx1">
                              <a:lumMod val="95000"/>
                              <a:lumOff val="5000"/>
                            </a:schemeClr>
                          </a:solidFill>
                          <a:latin typeface="Corbel (Body)"/>
                        </a:rPr>
                        <a:t>Time it takes to grow</a:t>
                      </a:r>
                    </a:p>
                  </a:txBody>
                  <a:tcPr>
                    <a:lnL w="12700" cmpd="sng">
                      <a:noFill/>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2000" b="1" dirty="0">
                          <a:solidFill>
                            <a:schemeClr val="bg1">
                              <a:lumMod val="95000"/>
                              <a:lumOff val="5000"/>
                            </a:schemeClr>
                          </a:solidFill>
                          <a:latin typeface="Corbel (Body)"/>
                        </a:rPr>
                        <a:t>160 days</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tc>
                  <a:txBody>
                    <a:bodyPr/>
                    <a:lstStyle/>
                    <a:p>
                      <a:r>
                        <a:rPr lang="en-US" sz="2000" b="1" dirty="0">
                          <a:solidFill>
                            <a:schemeClr val="bg1">
                              <a:lumMod val="95000"/>
                              <a:lumOff val="5000"/>
                            </a:schemeClr>
                          </a:solidFill>
                          <a:latin typeface="Corbel (Body)"/>
                        </a:rPr>
                        <a:t>7-8 months</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tc>
                  <a:txBody>
                    <a:bodyPr/>
                    <a:lstStyle/>
                    <a:p>
                      <a:r>
                        <a:rPr lang="en-US" sz="2000" b="1" dirty="0">
                          <a:solidFill>
                            <a:schemeClr val="bg1">
                              <a:lumMod val="95000"/>
                              <a:lumOff val="5000"/>
                            </a:schemeClr>
                          </a:solidFill>
                          <a:latin typeface="Corbel (Body)"/>
                        </a:rPr>
                        <a:t>2 years</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tc>
                  <a:txBody>
                    <a:bodyPr/>
                    <a:lstStyle/>
                    <a:p>
                      <a:r>
                        <a:rPr lang="en-US" sz="2000" b="1" dirty="0">
                          <a:solidFill>
                            <a:schemeClr val="bg1">
                              <a:lumMod val="95000"/>
                              <a:lumOff val="5000"/>
                            </a:schemeClr>
                          </a:solidFill>
                          <a:latin typeface="Corbel (Body)"/>
                        </a:rPr>
                        <a:t>3 months</a:t>
                      </a:r>
                    </a:p>
                  </a:txBody>
                  <a:tcPr>
                    <a:lnL w="38100" cap="flat" cmpd="sng" algn="ctr">
                      <a:solidFill>
                        <a:schemeClr val="bg1">
                          <a:lumMod val="95000"/>
                          <a:lumOff val="5000"/>
                        </a:schemeClr>
                      </a:solidFill>
                      <a:prstDash val="solid"/>
                      <a:round/>
                      <a:headEnd type="none" w="med" len="med"/>
                      <a:tailEnd type="none" w="med" len="med"/>
                    </a:lnL>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290062882"/>
                  </a:ext>
                </a:extLst>
              </a:tr>
              <a:tr h="470958">
                <a:tc>
                  <a:txBody>
                    <a:bodyPr/>
                    <a:lstStyle/>
                    <a:p>
                      <a:r>
                        <a:rPr lang="en-US" sz="2000" b="1" dirty="0">
                          <a:solidFill>
                            <a:schemeClr val="tx1">
                              <a:lumMod val="95000"/>
                              <a:lumOff val="5000"/>
                            </a:schemeClr>
                          </a:solidFill>
                          <a:latin typeface="Corbel (Body)"/>
                        </a:rPr>
                        <a:t>Cost </a:t>
                      </a:r>
                    </a:p>
                  </a:txBody>
                  <a:tcPr>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solidFill>
                      <a:schemeClr val="accent1">
                        <a:lumMod val="60000"/>
                        <a:lumOff val="40000"/>
                      </a:schemeClr>
                    </a:solidFill>
                  </a:tcPr>
                </a:tc>
                <a:tc>
                  <a:txBody>
                    <a:bodyPr/>
                    <a:lstStyle/>
                    <a:p>
                      <a:r>
                        <a:rPr lang="en-US" sz="2000" b="1" dirty="0">
                          <a:solidFill>
                            <a:schemeClr val="bg1">
                              <a:lumMod val="95000"/>
                              <a:lumOff val="5000"/>
                            </a:schemeClr>
                          </a:solidFill>
                          <a:latin typeface="Corbel (Body)"/>
                        </a:rPr>
                        <a:t>$485 per acre</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tc>
                  <a:txBody>
                    <a:bodyPr/>
                    <a:lstStyle/>
                    <a:p>
                      <a:r>
                        <a:rPr lang="en-US" sz="2000" b="1" dirty="0">
                          <a:solidFill>
                            <a:schemeClr val="bg1">
                              <a:lumMod val="95000"/>
                              <a:lumOff val="5000"/>
                            </a:schemeClr>
                          </a:solidFill>
                          <a:latin typeface="Corbel (Body)"/>
                        </a:rPr>
                        <a:t>$170 per acre</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tc>
                  <a:txBody>
                    <a:bodyPr/>
                    <a:lstStyle/>
                    <a:p>
                      <a:r>
                        <a:rPr lang="en-US" sz="2000" b="1" dirty="0">
                          <a:solidFill>
                            <a:schemeClr val="bg1">
                              <a:lumMod val="95000"/>
                              <a:lumOff val="5000"/>
                            </a:schemeClr>
                          </a:solidFill>
                          <a:latin typeface="Corbel (Body)"/>
                        </a:rPr>
                        <a:t>$50 per 100 grams</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tc>
                  <a:txBody>
                    <a:bodyPr/>
                    <a:lstStyle/>
                    <a:p>
                      <a:r>
                        <a:rPr lang="en-US" sz="2000" b="1" dirty="0">
                          <a:solidFill>
                            <a:schemeClr val="bg1">
                              <a:lumMod val="95000"/>
                              <a:lumOff val="5000"/>
                            </a:schemeClr>
                          </a:solidFill>
                          <a:latin typeface="Corbel (Body)"/>
                        </a:rPr>
                        <a:t>$5.5 per gram</a:t>
                      </a:r>
                    </a:p>
                  </a:txBody>
                  <a:tcPr>
                    <a:lnL w="38100" cap="flat" cmpd="sng" algn="ctr">
                      <a:solidFill>
                        <a:schemeClr val="bg1">
                          <a:lumMod val="95000"/>
                          <a:lumOff val="5000"/>
                        </a:schemeClr>
                      </a:solidFill>
                      <a:prstDash val="solid"/>
                      <a:round/>
                      <a:headEnd type="none" w="med" len="med"/>
                      <a:tailEnd type="none" w="med" len="med"/>
                    </a:lnL>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497267465"/>
                  </a:ext>
                </a:extLst>
              </a:tr>
              <a:tr h="968631">
                <a:tc>
                  <a:txBody>
                    <a:bodyPr/>
                    <a:lstStyle/>
                    <a:p>
                      <a:r>
                        <a:rPr lang="en-US" sz="2000" b="1" dirty="0">
                          <a:solidFill>
                            <a:schemeClr val="tx1">
                              <a:lumMod val="95000"/>
                              <a:lumOff val="5000"/>
                            </a:schemeClr>
                          </a:solidFill>
                          <a:latin typeface="Corbel (Body)"/>
                        </a:rPr>
                        <a:t>How much it will sell for</a:t>
                      </a:r>
                    </a:p>
                  </a:txBody>
                  <a:tcPr>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solidFill>
                      <a:schemeClr val="accent1">
                        <a:lumMod val="60000"/>
                        <a:lumOff val="40000"/>
                      </a:schemeClr>
                    </a:solidFill>
                  </a:tcPr>
                </a:tc>
                <a:tc>
                  <a:txBody>
                    <a:bodyPr/>
                    <a:lstStyle/>
                    <a:p>
                      <a:r>
                        <a:rPr lang="en-US" sz="2000" b="1" dirty="0">
                          <a:solidFill>
                            <a:schemeClr val="bg1">
                              <a:lumMod val="95000"/>
                              <a:lumOff val="5000"/>
                            </a:schemeClr>
                          </a:solidFill>
                          <a:latin typeface="Corbel (Body)"/>
                        </a:rPr>
                        <a:t>771.3 AED per acre </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tc>
                  <a:txBody>
                    <a:bodyPr/>
                    <a:lstStyle/>
                    <a:p>
                      <a:r>
                        <a:rPr lang="en-US" sz="2000" b="1" dirty="0">
                          <a:solidFill>
                            <a:schemeClr val="bg1">
                              <a:lumMod val="95000"/>
                              <a:lumOff val="5000"/>
                            </a:schemeClr>
                          </a:solidFill>
                          <a:latin typeface="Corbel (Body)"/>
                        </a:rPr>
                        <a:t>1582AED per acre</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tc>
                  <a:txBody>
                    <a:bodyPr/>
                    <a:lstStyle/>
                    <a:p>
                      <a:r>
                        <a:rPr lang="en-US" sz="2000" b="1" dirty="0">
                          <a:solidFill>
                            <a:schemeClr val="bg1">
                              <a:lumMod val="95000"/>
                              <a:lumOff val="5000"/>
                            </a:schemeClr>
                          </a:solidFill>
                          <a:latin typeface="Corbel (Body)"/>
                        </a:rPr>
                        <a:t>$300 per kilo</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tc>
                  <a:txBody>
                    <a:bodyPr/>
                    <a:lstStyle/>
                    <a:p>
                      <a:r>
                        <a:rPr lang="en-US" sz="2000" b="1" dirty="0">
                          <a:solidFill>
                            <a:schemeClr val="bg1">
                              <a:lumMod val="95000"/>
                              <a:lumOff val="5000"/>
                            </a:schemeClr>
                          </a:solidFill>
                          <a:latin typeface="Corbel (Body)"/>
                        </a:rPr>
                        <a:t>$12 per pound</a:t>
                      </a:r>
                    </a:p>
                  </a:txBody>
                  <a:tcPr>
                    <a:lnL w="38100" cap="flat" cmpd="sng" algn="ctr">
                      <a:solidFill>
                        <a:schemeClr val="bg1">
                          <a:lumMod val="95000"/>
                          <a:lumOff val="5000"/>
                        </a:schemeClr>
                      </a:solidFill>
                      <a:prstDash val="solid"/>
                      <a:round/>
                      <a:headEnd type="none" w="med" len="med"/>
                      <a:tailEnd type="none" w="med" len="med"/>
                    </a:lnL>
                    <a:lnT w="38100" cap="flat" cmpd="sng" algn="ctr">
                      <a:solidFill>
                        <a:schemeClr val="bg1">
                          <a:lumMod val="95000"/>
                          <a:lumOff val="5000"/>
                        </a:schemeClr>
                      </a:solidFill>
                      <a:prstDash val="solid"/>
                      <a:round/>
                      <a:headEnd type="none" w="med" len="med"/>
                      <a:tailEnd type="none" w="med" len="med"/>
                    </a:lnT>
                    <a:lnB w="381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471944085"/>
                  </a:ext>
                </a:extLst>
              </a:tr>
              <a:tr h="812886">
                <a:tc>
                  <a:txBody>
                    <a:bodyPr/>
                    <a:lstStyle/>
                    <a:p>
                      <a:r>
                        <a:rPr lang="en-US" sz="2000" b="1" dirty="0">
                          <a:solidFill>
                            <a:schemeClr val="tx1">
                              <a:lumMod val="95000"/>
                              <a:lumOff val="5000"/>
                            </a:schemeClr>
                          </a:solidFill>
                          <a:latin typeface="Corbel (Body)"/>
                        </a:rPr>
                        <a:t>Climate it needs</a:t>
                      </a:r>
                    </a:p>
                  </a:txBody>
                  <a:tcPr>
                    <a:lnL w="12700" cap="flat" cmpd="sng" algn="ctr">
                      <a:solidFill>
                        <a:schemeClr val="tx1"/>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2000" b="1" dirty="0">
                          <a:solidFill>
                            <a:schemeClr val="bg1">
                              <a:lumMod val="95000"/>
                              <a:lumOff val="5000"/>
                            </a:schemeClr>
                          </a:solidFill>
                          <a:latin typeface="Corbel (Body)"/>
                        </a:rPr>
                        <a:t>Tropical and subtropical</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tcPr>
                </a:tc>
                <a:tc>
                  <a:txBody>
                    <a:bodyPr/>
                    <a:lstStyle/>
                    <a:p>
                      <a:r>
                        <a:rPr lang="en-US" sz="2000" b="1" dirty="0">
                          <a:solidFill>
                            <a:schemeClr val="bg1">
                              <a:lumMod val="95000"/>
                              <a:lumOff val="5000"/>
                            </a:schemeClr>
                          </a:solidFill>
                          <a:latin typeface="Corbel (Body)"/>
                        </a:rPr>
                        <a:t>Sunny weather but must me approx. 20</a:t>
                      </a:r>
                      <a:r>
                        <a:rPr lang="en-US" sz="1800" b="1" i="0" kern="1200" dirty="0">
                          <a:solidFill>
                            <a:schemeClr val="bg1">
                              <a:lumMod val="95000"/>
                              <a:lumOff val="5000"/>
                            </a:schemeClr>
                          </a:solidFill>
                          <a:effectLst/>
                          <a:latin typeface="+mn-lt"/>
                          <a:ea typeface="+mn-ea"/>
                          <a:cs typeface="+mn-cs"/>
                        </a:rPr>
                        <a:t>°c</a:t>
                      </a:r>
                      <a:endParaRPr lang="en-US" sz="2000" b="1" dirty="0">
                        <a:solidFill>
                          <a:schemeClr val="bg1">
                            <a:lumMod val="95000"/>
                            <a:lumOff val="5000"/>
                          </a:schemeClr>
                        </a:solidFill>
                        <a:latin typeface="Corbel (Body)"/>
                      </a:endParaRP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tcPr>
                </a:tc>
                <a:tc>
                  <a:txBody>
                    <a:bodyPr/>
                    <a:lstStyle/>
                    <a:p>
                      <a:r>
                        <a:rPr lang="en-US" sz="2000" b="1" dirty="0">
                          <a:solidFill>
                            <a:schemeClr val="bg1">
                              <a:lumMod val="95000"/>
                              <a:lumOff val="5000"/>
                            </a:schemeClr>
                          </a:solidFill>
                          <a:latin typeface="Corbel (Body)"/>
                        </a:rPr>
                        <a:t>Damp and Moist environment</a:t>
                      </a:r>
                    </a:p>
                  </a:txBody>
                  <a:tcPr>
                    <a:lnL w="38100" cap="flat" cmpd="sng" algn="ctr">
                      <a:solidFill>
                        <a:schemeClr val="bg1">
                          <a:lumMod val="95000"/>
                          <a:lumOff val="5000"/>
                        </a:schemeClr>
                      </a:solidFill>
                      <a:prstDash val="solid"/>
                      <a:round/>
                      <a:headEnd type="none" w="med" len="med"/>
                      <a:tailEnd type="none" w="med" len="med"/>
                    </a:lnL>
                    <a:lnR w="38100" cap="flat" cmpd="sng" algn="ctr">
                      <a:solidFill>
                        <a:schemeClr val="bg1">
                          <a:lumMod val="95000"/>
                          <a:lumOff val="5000"/>
                        </a:schemeClr>
                      </a:solidFill>
                      <a:prstDash val="solid"/>
                      <a:round/>
                      <a:headEnd type="none" w="med" len="med"/>
                      <a:tailEnd type="none" w="med" len="med"/>
                    </a:lnR>
                    <a:lnT w="38100" cap="flat" cmpd="sng" algn="ctr">
                      <a:solidFill>
                        <a:schemeClr val="bg1">
                          <a:lumMod val="95000"/>
                          <a:lumOff val="5000"/>
                        </a:schemeClr>
                      </a:solidFill>
                      <a:prstDash val="solid"/>
                      <a:round/>
                      <a:headEnd type="none" w="med" len="med"/>
                      <a:tailEnd type="none" w="med" len="med"/>
                    </a:lnT>
                  </a:tcPr>
                </a:tc>
                <a:tc>
                  <a:txBody>
                    <a:bodyPr/>
                    <a:lstStyle/>
                    <a:p>
                      <a:r>
                        <a:rPr lang="en-US" sz="2000" b="1" dirty="0">
                          <a:solidFill>
                            <a:schemeClr val="bg1">
                              <a:lumMod val="95000"/>
                              <a:lumOff val="5000"/>
                            </a:schemeClr>
                          </a:solidFill>
                          <a:latin typeface="Corbel (Body)"/>
                        </a:rPr>
                        <a:t>Acidic and dry environments</a:t>
                      </a:r>
                    </a:p>
                  </a:txBody>
                  <a:tcPr>
                    <a:lnL w="38100" cap="flat" cmpd="sng" algn="ctr">
                      <a:solidFill>
                        <a:schemeClr val="bg1">
                          <a:lumMod val="95000"/>
                          <a:lumOff val="5000"/>
                        </a:schemeClr>
                      </a:solidFill>
                      <a:prstDash val="solid"/>
                      <a:round/>
                      <a:headEnd type="none" w="med" len="med"/>
                      <a:tailEnd type="none" w="med" len="med"/>
                    </a:lnL>
                    <a:lnT w="38100" cap="flat" cmpd="sng" algn="ctr">
                      <a:solidFill>
                        <a:schemeClr val="bg1">
                          <a:lumMod val="95000"/>
                          <a:lumOff val="5000"/>
                        </a:schemeClr>
                      </a:solidFill>
                      <a:prstDash val="solid"/>
                      <a:round/>
                      <a:headEnd type="none" w="med" len="med"/>
                      <a:tailEnd type="none" w="med" len="med"/>
                    </a:lnT>
                  </a:tcPr>
                </a:tc>
                <a:extLst>
                  <a:ext uri="{0D108BD9-81ED-4DB2-BD59-A6C34878D82A}">
                    <a16:rowId xmlns:a16="http://schemas.microsoft.com/office/drawing/2014/main" val="3166390833"/>
                  </a:ext>
                </a:extLst>
              </a:tr>
            </a:tbl>
          </a:graphicData>
        </a:graphic>
      </p:graphicFrame>
      <p:sp>
        <p:nvSpPr>
          <p:cNvPr id="3" name="TextBox 2">
            <a:extLst>
              <a:ext uri="{FF2B5EF4-FFF2-40B4-BE49-F238E27FC236}">
                <a16:creationId xmlns:a16="http://schemas.microsoft.com/office/drawing/2014/main" id="{4C3D6C22-0CB6-4AF2-82C3-DCFFA9714C49}"/>
              </a:ext>
            </a:extLst>
          </p:cNvPr>
          <p:cNvSpPr txBox="1"/>
          <p:nvPr/>
        </p:nvSpPr>
        <p:spPr>
          <a:xfrm>
            <a:off x="6764785" y="377133"/>
            <a:ext cx="5220070" cy="1246495"/>
          </a:xfrm>
          <a:prstGeom prst="rect">
            <a:avLst/>
          </a:prstGeom>
          <a:noFill/>
        </p:spPr>
        <p:txBody>
          <a:bodyPr wrap="square" rtlCol="0">
            <a:spAutoFit/>
          </a:bodyPr>
          <a:lstStyle/>
          <a:p>
            <a:r>
              <a:rPr lang="en-US" sz="1500" b="1" dirty="0">
                <a:solidFill>
                  <a:schemeClr val="tx1">
                    <a:lumMod val="95000"/>
                    <a:lumOff val="5000"/>
                  </a:schemeClr>
                </a:solidFill>
              </a:rPr>
              <a:t>Note: All crops </a:t>
            </a:r>
            <a:r>
              <a:rPr lang="en-US" sz="1500" b="1">
                <a:solidFill>
                  <a:schemeClr val="tx1">
                    <a:lumMod val="95000"/>
                    <a:lumOff val="5000"/>
                  </a:schemeClr>
                </a:solidFill>
              </a:rPr>
              <a:t>have 1.25 </a:t>
            </a:r>
            <a:r>
              <a:rPr lang="en-US" sz="1500" b="1" dirty="0">
                <a:solidFill>
                  <a:schemeClr val="tx1">
                    <a:lumMod val="95000"/>
                    <a:lumOff val="5000"/>
                  </a:schemeClr>
                </a:solidFill>
              </a:rPr>
              <a:t>hectares because the land I have will be 5 hectares. It is imperative to split the land equally for each crop so I will have enough food and crops to sell. However more hectares will be good so I can sell more expensive crops</a:t>
            </a:r>
          </a:p>
        </p:txBody>
      </p:sp>
    </p:spTree>
    <p:extLst>
      <p:ext uri="{BB962C8B-B14F-4D97-AF65-F5344CB8AC3E}">
        <p14:creationId xmlns:p14="http://schemas.microsoft.com/office/powerpoint/2010/main" val="959174317"/>
      </p:ext>
    </p:extLst>
  </p:cSld>
  <p:clrMapOvr>
    <a:masterClrMapping/>
  </p:clrMapOvr>
  <mc:AlternateContent xmlns:mc="http://schemas.openxmlformats.org/markup-compatibility/2006">
    <mc:Choice xmlns:p14="http://schemas.microsoft.com/office/powerpoint/2010/main" Requires="p14">
      <p:transition spd="slow" p14:dur="2000" advTm="45000"/>
    </mc:Choice>
    <mc:Fallback>
      <p:transition spd="slow" advTm="4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DAEC-8AC4-4C3D-95A7-6A50584FB48D}"/>
              </a:ext>
            </a:extLst>
          </p:cNvPr>
          <p:cNvSpPr>
            <a:spLocks noGrp="1"/>
          </p:cNvSpPr>
          <p:nvPr>
            <p:ph type="title"/>
          </p:nvPr>
        </p:nvSpPr>
        <p:spPr/>
        <p:txBody>
          <a:bodyPr/>
          <a:lstStyle/>
          <a:p>
            <a:r>
              <a:rPr lang="en-US" dirty="0"/>
              <a:t>Yield</a:t>
            </a:r>
          </a:p>
        </p:txBody>
      </p:sp>
      <p:sp>
        <p:nvSpPr>
          <p:cNvPr id="3" name="Content Placeholder 2">
            <a:extLst>
              <a:ext uri="{FF2B5EF4-FFF2-40B4-BE49-F238E27FC236}">
                <a16:creationId xmlns:a16="http://schemas.microsoft.com/office/drawing/2014/main" id="{E020AA5E-08CA-4548-8A92-0D3843ABAEDB}"/>
              </a:ext>
            </a:extLst>
          </p:cNvPr>
          <p:cNvSpPr>
            <a:spLocks noGrp="1"/>
          </p:cNvSpPr>
          <p:nvPr>
            <p:ph idx="1"/>
          </p:nvPr>
        </p:nvSpPr>
        <p:spPr/>
        <p:txBody>
          <a:bodyPr/>
          <a:lstStyle/>
          <a:p>
            <a:r>
              <a:rPr lang="en-US" dirty="0"/>
              <a:t>Yield is the crops produced or provided as well as the amount of money obtained or lost.</a:t>
            </a:r>
          </a:p>
        </p:txBody>
      </p:sp>
    </p:spTree>
    <p:extLst>
      <p:ext uri="{BB962C8B-B14F-4D97-AF65-F5344CB8AC3E}">
        <p14:creationId xmlns:p14="http://schemas.microsoft.com/office/powerpoint/2010/main" val="493563535"/>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553B-48F4-47C5-AC2D-681CF13335DF}"/>
              </a:ext>
            </a:extLst>
          </p:cNvPr>
          <p:cNvSpPr>
            <a:spLocks noGrp="1"/>
          </p:cNvSpPr>
          <p:nvPr>
            <p:ph type="title"/>
          </p:nvPr>
        </p:nvSpPr>
        <p:spPr/>
        <p:txBody>
          <a:bodyPr/>
          <a:lstStyle/>
          <a:p>
            <a:r>
              <a:rPr lang="en-US" dirty="0"/>
              <a:t>Pesticides</a:t>
            </a:r>
          </a:p>
        </p:txBody>
      </p:sp>
      <p:sp>
        <p:nvSpPr>
          <p:cNvPr id="3" name="Content Placeholder 2">
            <a:extLst>
              <a:ext uri="{FF2B5EF4-FFF2-40B4-BE49-F238E27FC236}">
                <a16:creationId xmlns:a16="http://schemas.microsoft.com/office/drawing/2014/main" id="{2AA715A1-0FA4-44B9-8F32-F4FD012E2D7D}"/>
              </a:ext>
            </a:extLst>
          </p:cNvPr>
          <p:cNvSpPr>
            <a:spLocks noGrp="1"/>
          </p:cNvSpPr>
          <p:nvPr>
            <p:ph idx="1"/>
          </p:nvPr>
        </p:nvSpPr>
        <p:spPr>
          <a:xfrm>
            <a:off x="818712" y="2121763"/>
            <a:ext cx="10554574" cy="3737036"/>
          </a:xfrm>
        </p:spPr>
        <p:txBody>
          <a:bodyPr>
            <a:normAutofit fontScale="70000" lnSpcReduction="20000"/>
          </a:bodyPr>
          <a:lstStyle/>
          <a:p>
            <a:pPr marL="0" indent="0">
              <a:buNone/>
            </a:pPr>
            <a:r>
              <a:rPr lang="en-US" dirty="0"/>
              <a:t>Pesticides are chemicals used to prevent pests from coming to the crops and potentially ruining it. For many other farmers, pesticides are unavoidable. Pesticides offer assistance agriculturists in avoiding edit harm by these destructive insects. </a:t>
            </a:r>
          </a:p>
          <a:p>
            <a:pPr marL="0" indent="0">
              <a:buNone/>
            </a:pPr>
            <a:r>
              <a:rPr lang="en-US" dirty="0"/>
              <a:t>In spite of the fact that pesticides are imperative to agriculturists, utilizing them can posture a chance to the agriculturist, his family and creatures. Be that as it may, when utilized legitimately pesticides may not have critical side impact on people and creatures. By the by, it is imperative to consider the points of interest and drawbacks of pesticide utilize some time recently a agriculturist begin utilizing them. </a:t>
            </a:r>
          </a:p>
          <a:p>
            <a:pPr marL="0" indent="0">
              <a:buNone/>
            </a:pPr>
            <a:r>
              <a:rPr lang="en-US" dirty="0"/>
              <a:t>One of the major points of interest of pesticide utilize is that they slaughter bugs speedier than other bother control strategies. This is often since pesticides are particularly defined chemicals that target certain bothers. Once managed in a trim that has been attacked by the bother, pesticides begin working promptly by influencing the ordinary organic capacities of the organs of the insect. Pesticides are too simple to utilize. With most pesticides, a rancher is fair required to blend the pesticide with a specified amount of water and after that shower the edit. There are powder pesticides that a rancher applies</a:t>
            </a:r>
          </a:p>
          <a:p>
            <a:pPr marL="0" indent="0">
              <a:buNone/>
            </a:pPr>
            <a:r>
              <a:rPr lang="en-US" dirty="0"/>
              <a:t>By the by, there are too impediments of pesticide utilize as well. For occurrence, when a pesticide is abused in controlling a specific bother it can create resistance. On the off chance that the characteristics for the resistance are genetic-based, at that point the pesticide will not be successful in controlling that pest. </a:t>
            </a:r>
          </a:p>
          <a:p>
            <a:pPr marL="0" indent="0">
              <a:buNone/>
            </a:pPr>
            <a:r>
              <a:rPr lang="en-US" dirty="0"/>
              <a:t>Some pesticides too murder useful insects. insects crawlies such as bees which are operators of fertilization can be murdered by a few pesticides. In expansion, a few pesticides have remaining impacts that can be passed on to people who devour the crops on which they are applied. When utilized within the field, pesticides are carried by rain water and stored in water bodies such as streams and lakes where they meddled with sea-going life.</a:t>
            </a:r>
          </a:p>
        </p:txBody>
      </p:sp>
    </p:spTree>
    <p:extLst>
      <p:ext uri="{BB962C8B-B14F-4D97-AF65-F5344CB8AC3E}">
        <p14:creationId xmlns:p14="http://schemas.microsoft.com/office/powerpoint/2010/main" val="2745059556"/>
      </p:ext>
    </p:extLst>
  </p:cSld>
  <p:clrMapOvr>
    <a:masterClrMapping/>
  </p:clrMapOvr>
  <mc:AlternateContent xmlns:mc="http://schemas.openxmlformats.org/markup-compatibility/2006">
    <mc:Choice xmlns:p14="http://schemas.microsoft.com/office/powerpoint/2010/main" Requires="p14">
      <p:transition spd="slow" p14:dur="2000" advTm="60000"/>
    </mc:Choice>
    <mc:Fallback>
      <p:transition spd="slow" advTm="6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E92C-C09B-476E-B817-AAD41C2F7617}"/>
              </a:ext>
            </a:extLst>
          </p:cNvPr>
          <p:cNvSpPr>
            <a:spLocks noGrp="1"/>
          </p:cNvSpPr>
          <p:nvPr>
            <p:ph type="title"/>
          </p:nvPr>
        </p:nvSpPr>
        <p:spPr/>
        <p:txBody>
          <a:bodyPr/>
          <a:lstStyle/>
          <a:p>
            <a:r>
              <a:rPr lang="en-US" dirty="0"/>
              <a:t>Fertilizers</a:t>
            </a:r>
          </a:p>
        </p:txBody>
      </p:sp>
      <p:sp>
        <p:nvSpPr>
          <p:cNvPr id="3" name="Content Placeholder 2">
            <a:extLst>
              <a:ext uri="{FF2B5EF4-FFF2-40B4-BE49-F238E27FC236}">
                <a16:creationId xmlns:a16="http://schemas.microsoft.com/office/drawing/2014/main" id="{0F0AC9E6-65A8-4B63-B461-EBE69B2B4354}"/>
              </a:ext>
            </a:extLst>
          </p:cNvPr>
          <p:cNvSpPr>
            <a:spLocks noGrp="1"/>
          </p:cNvSpPr>
          <p:nvPr>
            <p:ph idx="1"/>
          </p:nvPr>
        </p:nvSpPr>
        <p:spPr>
          <a:xfrm>
            <a:off x="579015" y="2201662"/>
            <a:ext cx="10554574" cy="4750687"/>
          </a:xfrm>
        </p:spPr>
        <p:txBody>
          <a:bodyPr>
            <a:normAutofit fontScale="92500" lnSpcReduction="10000"/>
          </a:bodyPr>
          <a:lstStyle/>
          <a:p>
            <a:pPr marL="0" indent="0">
              <a:buNone/>
            </a:pPr>
            <a:r>
              <a:rPr lang="en-US" sz="2100" b="1" dirty="0"/>
              <a:t>Fertilizers are chemicals that are used to help crops grow. Here are some advantages and disadvantages:</a:t>
            </a:r>
          </a:p>
          <a:p>
            <a:r>
              <a:rPr lang="en-US" dirty="0"/>
              <a:t>It increases crop yield and improves poor quality land.</a:t>
            </a:r>
          </a:p>
          <a:p>
            <a:r>
              <a:rPr lang="en-US" dirty="0"/>
              <a:t>Manure improves soil texture, recycles nitrogen and introduces essential bacteria.</a:t>
            </a:r>
          </a:p>
          <a:p>
            <a:r>
              <a:rPr lang="en-US" dirty="0"/>
              <a:t>Pasture is improved so animals fatten up quicker.</a:t>
            </a:r>
          </a:p>
          <a:p>
            <a:r>
              <a:rPr lang="en-US" dirty="0"/>
              <a:t>Once marshland is drained, </a:t>
            </a:r>
            <a:r>
              <a:rPr lang="en-US" dirty="0" err="1"/>
              <a:t>fertilisers</a:t>
            </a:r>
            <a:r>
              <a:rPr lang="en-US" dirty="0"/>
              <a:t> can help reclaim that land for pasture</a:t>
            </a:r>
          </a:p>
          <a:p>
            <a:r>
              <a:rPr lang="en-US" dirty="0"/>
              <a:t>Crops grow faster – particularly when hybrid seeds are used.</a:t>
            </a:r>
          </a:p>
          <a:p>
            <a:r>
              <a:rPr lang="en-US" dirty="0"/>
              <a:t>Crops grow better, but so do weeds. Therefore herbicide sprays are required too.</a:t>
            </a:r>
          </a:p>
          <a:p>
            <a:r>
              <a:rPr lang="en-US" dirty="0"/>
              <a:t>Better quality plants attract insects so pesticides may be needed.</a:t>
            </a:r>
          </a:p>
          <a:p>
            <a:r>
              <a:rPr lang="en-US" dirty="0"/>
              <a:t>Excess nitrogen from </a:t>
            </a:r>
            <a:r>
              <a:rPr lang="en-US" dirty="0" err="1"/>
              <a:t>fertilisers</a:t>
            </a:r>
            <a:r>
              <a:rPr lang="en-US" dirty="0"/>
              <a:t> gets into water supplies, causing fish to die.</a:t>
            </a:r>
          </a:p>
          <a:p>
            <a:r>
              <a:rPr lang="en-US" dirty="0"/>
              <a:t>Chemicals need to be used safely. In poorer countries in particular, farmers can</a:t>
            </a:r>
            <a:br>
              <a:rPr lang="en-US" dirty="0"/>
            </a:br>
            <a:r>
              <a:rPr lang="en-US" dirty="0"/>
              <a:t>damage their health by applying </a:t>
            </a:r>
            <a:r>
              <a:rPr lang="en-US" dirty="0" err="1"/>
              <a:t>fertilisers</a:t>
            </a:r>
            <a:r>
              <a:rPr lang="en-US" dirty="0"/>
              <a:t>, pesticides and herbicides incorrectly.</a:t>
            </a:r>
          </a:p>
          <a:p>
            <a:r>
              <a:rPr lang="en-US" dirty="0"/>
              <a:t>Artificial </a:t>
            </a:r>
            <a:r>
              <a:rPr lang="en-US" dirty="0" err="1"/>
              <a:t>fertilisers</a:t>
            </a:r>
            <a:r>
              <a:rPr lang="en-US" dirty="0"/>
              <a:t>, applied without organic additions, do not improve soil structure.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6830868"/>
      </p:ext>
    </p:extLst>
  </p:cSld>
  <p:clrMapOvr>
    <a:masterClrMapping/>
  </p:clrMapOvr>
  <mc:AlternateContent xmlns:mc="http://schemas.openxmlformats.org/markup-compatibility/2006">
    <mc:Choice xmlns:p14="http://schemas.microsoft.com/office/powerpoint/2010/main" Requires="p14">
      <p:transition spd="slow" p14:dur="2000" advTm="60000"/>
    </mc:Choice>
    <mc:Fallback>
      <p:transition spd="slow" advTm="6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7301-4B87-4587-A11D-9C826331A46A}"/>
              </a:ext>
            </a:extLst>
          </p:cNvPr>
          <p:cNvSpPr>
            <a:spLocks noGrp="1"/>
          </p:cNvSpPr>
          <p:nvPr>
            <p:ph type="title"/>
          </p:nvPr>
        </p:nvSpPr>
        <p:spPr/>
        <p:txBody>
          <a:bodyPr/>
          <a:lstStyle/>
          <a:p>
            <a:r>
              <a:rPr lang="en-US" dirty="0"/>
              <a:t>Prices and income sheet</a:t>
            </a:r>
          </a:p>
        </p:txBody>
      </p:sp>
      <p:pic>
        <p:nvPicPr>
          <p:cNvPr id="3" name="Content Placeholder 2">
            <a:extLst>
              <a:ext uri="{FF2B5EF4-FFF2-40B4-BE49-F238E27FC236}">
                <a16:creationId xmlns:a16="http://schemas.microsoft.com/office/drawing/2014/main" id="{3ED6F2C0-0B2D-4264-AAD5-E9EE38BADC18}"/>
              </a:ext>
            </a:extLst>
          </p:cNvPr>
          <p:cNvPicPr>
            <a:picLocks noGrp="1" noChangeAspect="1"/>
          </p:cNvPicPr>
          <p:nvPr>
            <p:ph idx="1"/>
          </p:nvPr>
        </p:nvPicPr>
        <p:blipFill>
          <a:blip r:embed="rId2"/>
          <a:stretch>
            <a:fillRect/>
          </a:stretch>
        </p:blipFill>
        <p:spPr>
          <a:xfrm>
            <a:off x="239697" y="2396971"/>
            <a:ext cx="11727401" cy="2858610"/>
          </a:xfrm>
          <a:prstGeom prst="rect">
            <a:avLst/>
          </a:prstGeom>
        </p:spPr>
      </p:pic>
    </p:spTree>
    <p:extLst>
      <p:ext uri="{BB962C8B-B14F-4D97-AF65-F5344CB8AC3E}">
        <p14:creationId xmlns:p14="http://schemas.microsoft.com/office/powerpoint/2010/main" val="340298654"/>
      </p:ext>
    </p:extLst>
  </p:cSld>
  <p:clrMapOvr>
    <a:masterClrMapping/>
  </p:clrMapOvr>
  <mc:AlternateContent xmlns:mc="http://schemas.openxmlformats.org/markup-compatibility/2006">
    <mc:Choice xmlns:p14="http://schemas.microsoft.com/office/powerpoint/2010/main" Requires="p14">
      <p:transition spd="slow" p14:dur="2000" advTm="75000"/>
    </mc:Choice>
    <mc:Fallback>
      <p:transition spd="slow" advTm="7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1F498-F4FE-44FD-BB2F-80C1198A7518}"/>
              </a:ext>
            </a:extLst>
          </p:cNvPr>
          <p:cNvSpPr txBox="1"/>
          <p:nvPr/>
        </p:nvSpPr>
        <p:spPr>
          <a:xfrm>
            <a:off x="3374994" y="2654424"/>
            <a:ext cx="6791418" cy="600164"/>
          </a:xfrm>
          <a:prstGeom prst="rect">
            <a:avLst/>
          </a:prstGeom>
          <a:noFill/>
        </p:spPr>
        <p:txBody>
          <a:bodyPr wrap="square" rtlCol="0">
            <a:spAutoFit/>
          </a:bodyPr>
          <a:lstStyle/>
          <a:p>
            <a:r>
              <a:rPr lang="en-US" sz="3300" u="sng" dirty="0">
                <a:latin typeface="Algerian" panose="04020705040A02060702" pitchFamily="82" charset="0"/>
              </a:rPr>
              <a:t>Total Loan: $2,103,825</a:t>
            </a:r>
          </a:p>
        </p:txBody>
      </p:sp>
    </p:spTree>
    <p:extLst>
      <p:ext uri="{BB962C8B-B14F-4D97-AF65-F5344CB8AC3E}">
        <p14:creationId xmlns:p14="http://schemas.microsoft.com/office/powerpoint/2010/main" val="2491922928"/>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381</TotalTime>
  <Words>740</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Century Gothic</vt:lpstr>
      <vt:lpstr>Corbel (Body)</vt:lpstr>
      <vt:lpstr>Wingdings 2</vt:lpstr>
      <vt:lpstr>Quotable</vt:lpstr>
      <vt:lpstr>Bank Loan </vt:lpstr>
      <vt:lpstr>My Idea</vt:lpstr>
      <vt:lpstr>The plan</vt:lpstr>
      <vt:lpstr>Yield</vt:lpstr>
      <vt:lpstr>Pesticides</vt:lpstr>
      <vt:lpstr>Fertilizers</vt:lpstr>
      <vt:lpstr>Prices and income 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Zein Ionescu</dc:creator>
  <cp:lastModifiedBy>Zein Ionescu</cp:lastModifiedBy>
  <cp:revision>20</cp:revision>
  <dcterms:created xsi:type="dcterms:W3CDTF">2020-03-29T05:01:39Z</dcterms:created>
  <dcterms:modified xsi:type="dcterms:W3CDTF">2020-04-05T05:04:58Z</dcterms:modified>
</cp:coreProperties>
</file>