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fcf0147c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cfcf0147c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fcf0147c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fcf0147c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fcf0147c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fcf0147c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fcf0147c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fcf0147c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fcf0147c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fcf0147c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fcf0147c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cfcf0147c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57ce78897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57ce78897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57ce7889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57ce7889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57ce78897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57ce78897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57ce78897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57ce78897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cfcf0147c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cfcf0147c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fcf0147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fcf0147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fcf0147c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fcf0147c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fcf0147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cfcf0147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fcf0147c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fcf0147c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AI.leen</a:t>
            </a:r>
            <a:endParaRPr/>
          </a:p>
        </p:txBody>
      </p:sp>
      <p:sp>
        <p:nvSpPr>
          <p:cNvPr id="278" name="Google Shape;278;p13"/>
          <p:cNvSpPr txBox="1"/>
          <p:nvPr>
            <p:ph idx="1" type="subTitle"/>
          </p:nvPr>
        </p:nvSpPr>
        <p:spPr>
          <a:xfrm>
            <a:off x="407575" y="3596300"/>
            <a:ext cx="5493600" cy="104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Tarlan Askaruly</a:t>
            </a:r>
            <a:endParaRPr/>
          </a:p>
          <a:p>
            <a:pPr indent="0" lvl="0" marL="0" rtl="0" algn="l">
              <a:spcBef>
                <a:spcPts val="0"/>
              </a:spcBef>
              <a:spcAft>
                <a:spcPts val="0"/>
              </a:spcAft>
              <a:buNone/>
            </a:pPr>
            <a:r>
              <a:rPr lang="en"/>
              <a:t>Gulsim Azirakhmet</a:t>
            </a:r>
            <a:endParaRPr/>
          </a:p>
          <a:p>
            <a:pPr indent="0" lvl="0" marL="0" rtl="0" algn="l">
              <a:spcBef>
                <a:spcPts val="0"/>
              </a:spcBef>
              <a:spcAft>
                <a:spcPts val="0"/>
              </a:spcAft>
              <a:buNone/>
            </a:pPr>
            <a:r>
              <a:rPr lang="en"/>
              <a:t>Zein Mukhanov</a:t>
            </a:r>
            <a:endParaRPr/>
          </a:p>
        </p:txBody>
      </p:sp>
      <p:sp>
        <p:nvSpPr>
          <p:cNvPr id="279" name="Google Shape;279;p13"/>
          <p:cNvSpPr txBox="1"/>
          <p:nvPr>
            <p:ph idx="1" type="subTitle"/>
          </p:nvPr>
        </p:nvSpPr>
        <p:spPr>
          <a:xfrm>
            <a:off x="3260650" y="3596300"/>
            <a:ext cx="5699100" cy="1046700"/>
          </a:xfrm>
          <a:prstGeom prst="rect">
            <a:avLst/>
          </a:prstGeom>
        </p:spPr>
        <p:txBody>
          <a:bodyPr anchorCtr="0" anchor="t" bIns="91425" lIns="91425" spcFirstLastPara="1" rIns="91425" wrap="square" tIns="91425">
            <a:normAutofit/>
          </a:bodyPr>
          <a:lstStyle/>
          <a:p>
            <a:pPr indent="0" lvl="0" marL="1828800" rtl="0" algn="r">
              <a:spcBef>
                <a:spcPts val="0"/>
              </a:spcBef>
              <a:spcAft>
                <a:spcPts val="0"/>
              </a:spcAft>
              <a:buNone/>
            </a:pPr>
            <a:r>
              <a:rPr lang="en"/>
              <a:t>Computer Engineering for Engineers</a:t>
            </a:r>
            <a:endParaRPr/>
          </a:p>
          <a:p>
            <a:pPr indent="0" lvl="0" marL="1828800" rtl="0" algn="r">
              <a:spcBef>
                <a:spcPts val="0"/>
              </a:spcBef>
              <a:spcAft>
                <a:spcPts val="0"/>
              </a:spcAft>
              <a:buNone/>
            </a:pPr>
            <a:r>
              <a:rPr lang="en"/>
              <a:t>Professor Mohamad Eid</a:t>
            </a:r>
            <a:endParaRPr/>
          </a:p>
          <a:p>
            <a:pPr indent="0" lvl="0" marL="1828800" rtl="0" algn="r">
              <a:spcBef>
                <a:spcPts val="0"/>
              </a:spcBef>
              <a:spcAft>
                <a:spcPts val="0"/>
              </a:spcAft>
              <a:buNone/>
            </a:pPr>
            <a:r>
              <a:rPr lang="en"/>
              <a:t>Fall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interface elements &amp; Audio kit </a:t>
            </a:r>
            <a:endParaRPr/>
          </a:p>
        </p:txBody>
      </p:sp>
      <p:pic>
        <p:nvPicPr>
          <p:cNvPr id="338" name="Google Shape;338;p22"/>
          <p:cNvPicPr preferRelativeResize="0"/>
          <p:nvPr/>
        </p:nvPicPr>
        <p:blipFill rotWithShape="1">
          <a:blip r:embed="rId3">
            <a:alphaModFix/>
          </a:blip>
          <a:srcRect b="0" l="0" r="0" t="16492"/>
          <a:stretch/>
        </p:blipFill>
        <p:spPr>
          <a:xfrm>
            <a:off x="1600200" y="2324450"/>
            <a:ext cx="5943600" cy="171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layout of the dialogue </a:t>
            </a:r>
            <a:endParaRPr/>
          </a:p>
        </p:txBody>
      </p:sp>
      <p:pic>
        <p:nvPicPr>
          <p:cNvPr id="344" name="Google Shape;344;p23"/>
          <p:cNvPicPr preferRelativeResize="0"/>
          <p:nvPr/>
        </p:nvPicPr>
        <p:blipFill>
          <a:blip r:embed="rId3">
            <a:alphaModFix/>
          </a:blip>
          <a:stretch>
            <a:fillRect/>
          </a:stretch>
        </p:blipFill>
        <p:spPr>
          <a:xfrm>
            <a:off x="152400" y="2102925"/>
            <a:ext cx="8839199" cy="26450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variables of our program</a:t>
            </a:r>
            <a:endParaRPr/>
          </a:p>
        </p:txBody>
      </p:sp>
      <p:pic>
        <p:nvPicPr>
          <p:cNvPr id="350" name="Google Shape;350;p24"/>
          <p:cNvPicPr preferRelativeResize="0"/>
          <p:nvPr/>
        </p:nvPicPr>
        <p:blipFill>
          <a:blip r:embed="rId3">
            <a:alphaModFix/>
          </a:blip>
          <a:stretch>
            <a:fillRect/>
          </a:stretch>
        </p:blipFill>
        <p:spPr>
          <a:xfrm>
            <a:off x="152400" y="2571750"/>
            <a:ext cx="8839199" cy="12405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functions (to scroll the table and to convert the text to speech)</a:t>
            </a:r>
            <a:endParaRPr/>
          </a:p>
        </p:txBody>
      </p:sp>
      <p:pic>
        <p:nvPicPr>
          <p:cNvPr id="356" name="Google Shape;356;p25"/>
          <p:cNvPicPr preferRelativeResize="0"/>
          <p:nvPr/>
        </p:nvPicPr>
        <p:blipFill>
          <a:blip r:embed="rId3">
            <a:alphaModFix/>
          </a:blip>
          <a:stretch>
            <a:fillRect/>
          </a:stretch>
        </p:blipFill>
        <p:spPr>
          <a:xfrm>
            <a:off x="152400" y="1743200"/>
            <a:ext cx="8839198" cy="28052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of the code responsible for adding the user </a:t>
            </a:r>
            <a:r>
              <a:rPr lang="en"/>
              <a:t>query </a:t>
            </a:r>
            <a:endParaRPr/>
          </a:p>
        </p:txBody>
      </p:sp>
      <p:pic>
        <p:nvPicPr>
          <p:cNvPr id="362" name="Google Shape;362;p26"/>
          <p:cNvPicPr preferRelativeResize="0"/>
          <p:nvPr/>
        </p:nvPicPr>
        <p:blipFill>
          <a:blip r:embed="rId3">
            <a:alphaModFix/>
          </a:blip>
          <a:stretch>
            <a:fillRect/>
          </a:stretch>
        </p:blipFill>
        <p:spPr>
          <a:xfrm>
            <a:off x="704725" y="1750275"/>
            <a:ext cx="7734547" cy="324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of the code responsible for </a:t>
            </a:r>
            <a:r>
              <a:rPr lang="en"/>
              <a:t>generating</a:t>
            </a:r>
            <a:r>
              <a:rPr lang="en"/>
              <a:t> and adding the AI message</a:t>
            </a:r>
            <a:endParaRPr/>
          </a:p>
        </p:txBody>
      </p:sp>
      <p:pic>
        <p:nvPicPr>
          <p:cNvPr id="368" name="Google Shape;368;p27"/>
          <p:cNvPicPr preferRelativeResize="0"/>
          <p:nvPr/>
        </p:nvPicPr>
        <p:blipFill>
          <a:blip r:embed="rId3">
            <a:alphaModFix/>
          </a:blip>
          <a:stretch>
            <a:fillRect/>
          </a:stretch>
        </p:blipFill>
        <p:spPr>
          <a:xfrm>
            <a:off x="1925325" y="1697100"/>
            <a:ext cx="5293348" cy="324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374" name="Google Shape;374;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“Universal Health Coverage.” World Health Organization, World Health Organization,</a:t>
            </a:r>
            <a:endParaRPr/>
          </a:p>
          <a:p>
            <a:pPr indent="0" lvl="0" marL="0" rtl="0" algn="l">
              <a:spcBef>
                <a:spcPts val="1200"/>
              </a:spcBef>
              <a:spcAft>
                <a:spcPts val="0"/>
              </a:spcAft>
              <a:buNone/>
            </a:pPr>
            <a:r>
              <a:rPr lang="en"/>
              <a:t>24 Jan. 2019,</a:t>
            </a:r>
            <a:endParaRPr/>
          </a:p>
          <a:p>
            <a:pPr indent="0" lvl="0" marL="0" rtl="0" algn="l">
              <a:spcBef>
                <a:spcPts val="1200"/>
              </a:spcBef>
              <a:spcAft>
                <a:spcPts val="0"/>
              </a:spcAft>
              <a:buNone/>
            </a:pPr>
            <a:r>
              <a:rPr lang="en"/>
              <a:t>https://www.who.int/ru/news-room/fact-sheets/detail/universal-health-coverage-(uhc).</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Rationale - </a:t>
            </a:r>
            <a:r>
              <a:rPr lang="en"/>
              <a:t>Inaccessibility</a:t>
            </a:r>
            <a:r>
              <a:rPr lang="en"/>
              <a:t> of medical consultants during pandemic</a:t>
            </a:r>
            <a:endParaRPr/>
          </a:p>
        </p:txBody>
      </p:sp>
      <p:sp>
        <p:nvSpPr>
          <p:cNvPr id="285" name="Google Shape;285;p14"/>
          <p:cNvSpPr txBox="1"/>
          <p:nvPr>
            <p:ph idx="1" type="body"/>
          </p:nvPr>
        </p:nvSpPr>
        <p:spPr>
          <a:xfrm>
            <a:off x="313775" y="1521675"/>
            <a:ext cx="3699000" cy="3204000"/>
          </a:xfrm>
          <a:prstGeom prst="rect">
            <a:avLst/>
          </a:prstGeom>
        </p:spPr>
        <p:txBody>
          <a:bodyPr anchorCtr="0" anchor="t" bIns="91425" lIns="91425" spcFirstLastPara="1" rIns="91425" wrap="square" tIns="91425">
            <a:noAutofit/>
          </a:bodyPr>
          <a:lstStyle/>
          <a:p>
            <a:pPr indent="-306705" lvl="0" marL="457200" rtl="0" algn="l">
              <a:spcBef>
                <a:spcPts val="1200"/>
              </a:spcBef>
              <a:spcAft>
                <a:spcPts val="0"/>
              </a:spcAft>
              <a:buClr>
                <a:srgbClr val="000000"/>
              </a:buClr>
              <a:buSzPts val="1230"/>
              <a:buChar char="●"/>
            </a:pPr>
            <a:r>
              <a:rPr lang="en" sz="1107"/>
              <a:t>The pandemic has exposed problems long overlooked, including weak health systems. It also demonstrated the importance of basic public health services, strong health systems and emergency preparedness in the face of a new virus or pandemic and made it increasingly urgent to find ways to achieve universal health coverage.</a:t>
            </a:r>
            <a:endParaRPr sz="1107"/>
          </a:p>
          <a:p>
            <a:pPr indent="-298926" lvl="0" marL="457200" rtl="0" algn="l">
              <a:spcBef>
                <a:spcPts val="0"/>
              </a:spcBef>
              <a:spcAft>
                <a:spcPts val="0"/>
              </a:spcAft>
              <a:buSzPts val="1108"/>
              <a:buChar char="●"/>
            </a:pPr>
            <a:r>
              <a:rPr lang="en" sz="1107"/>
              <a:t>Universal health coverage is defined as situation where all people and communities receive the health services they need without undue financial hardship. However, at least half of the world's population still lacks full coverage of essential health services, and more than </a:t>
            </a:r>
            <a:r>
              <a:rPr b="1" lang="en" sz="1107"/>
              <a:t>800 million</a:t>
            </a:r>
            <a:r>
              <a:rPr lang="en" sz="1107"/>
              <a:t> people spend at least 10 percent of the household budget on health (WHO).</a:t>
            </a:r>
            <a:endParaRPr sz="1107"/>
          </a:p>
          <a:p>
            <a:pPr indent="0" lvl="0" marL="0" rtl="0" algn="l">
              <a:spcBef>
                <a:spcPts val="1200"/>
              </a:spcBef>
              <a:spcAft>
                <a:spcPts val="1200"/>
              </a:spcAft>
              <a:buNone/>
            </a:pPr>
            <a:r>
              <a:t/>
            </a:r>
            <a:endParaRPr sz="1107"/>
          </a:p>
        </p:txBody>
      </p:sp>
      <p:pic>
        <p:nvPicPr>
          <p:cNvPr id="286" name="Google Shape;286;p14"/>
          <p:cNvPicPr preferRelativeResize="0"/>
          <p:nvPr/>
        </p:nvPicPr>
        <p:blipFill>
          <a:blip r:embed="rId3">
            <a:alphaModFix/>
          </a:blip>
          <a:stretch>
            <a:fillRect/>
          </a:stretch>
        </p:blipFill>
        <p:spPr>
          <a:xfrm>
            <a:off x="4241375" y="1750275"/>
            <a:ext cx="4597826" cy="25842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definition </a:t>
            </a:r>
            <a:endParaRPr/>
          </a:p>
        </p:txBody>
      </p:sp>
      <p:sp>
        <p:nvSpPr>
          <p:cNvPr id="292" name="Google Shape;292;p15"/>
          <p:cNvSpPr txBox="1"/>
          <p:nvPr>
            <p:ph idx="1" type="body"/>
          </p:nvPr>
        </p:nvSpPr>
        <p:spPr>
          <a:xfrm>
            <a:off x="313775" y="1521675"/>
            <a:ext cx="3699000" cy="3204000"/>
          </a:xfrm>
          <a:prstGeom prst="rect">
            <a:avLst/>
          </a:prstGeom>
        </p:spPr>
        <p:txBody>
          <a:bodyPr anchorCtr="0" anchor="t" bIns="91425" lIns="91425" spcFirstLastPara="1" rIns="91425" wrap="square" tIns="91425">
            <a:noAutofit/>
          </a:bodyPr>
          <a:lstStyle/>
          <a:p>
            <a:pPr indent="-306705" lvl="0" marL="457200" rtl="0" algn="l">
              <a:spcBef>
                <a:spcPts val="1200"/>
              </a:spcBef>
              <a:spcAft>
                <a:spcPts val="0"/>
              </a:spcAft>
              <a:buClr>
                <a:srgbClr val="000000"/>
              </a:buClr>
              <a:buSzPts val="1230"/>
              <a:buChar char="●"/>
            </a:pPr>
            <a:r>
              <a:rPr lang="en" sz="1230">
                <a:solidFill>
                  <a:srgbClr val="000000"/>
                </a:solidFill>
                <a:highlight>
                  <a:srgbClr val="FFFFFF"/>
                </a:highlight>
              </a:rPr>
              <a:t>The difficulty of finding reliable, qualified medical professionals who are able to make a quality diagnosis of a particular disease can cause people a lot of inconvenience, because it is an important part of everyone's daily life.</a:t>
            </a:r>
            <a:endParaRPr sz="1230">
              <a:solidFill>
                <a:srgbClr val="000000"/>
              </a:solidFill>
              <a:highlight>
                <a:srgbClr val="FFFFFF"/>
              </a:highlight>
            </a:endParaRPr>
          </a:p>
          <a:p>
            <a:pPr indent="-306705" lvl="0" marL="457200" rtl="0" algn="l">
              <a:spcBef>
                <a:spcPts val="0"/>
              </a:spcBef>
              <a:spcAft>
                <a:spcPts val="0"/>
              </a:spcAft>
              <a:buClr>
                <a:srgbClr val="000000"/>
              </a:buClr>
              <a:buSzPts val="1230"/>
              <a:buChar char="●"/>
            </a:pPr>
            <a:r>
              <a:rPr lang="en" sz="1230">
                <a:solidFill>
                  <a:srgbClr val="000000"/>
                </a:solidFill>
                <a:highlight>
                  <a:srgbClr val="FFFFFF"/>
                </a:highlight>
              </a:rPr>
              <a:t> Especially, with the sudden emergence of the never-before-seen COVID-19 virus, the physical communication between patients and medical workers has become limited as well as dangerous. </a:t>
            </a:r>
            <a:endParaRPr sz="1230">
              <a:solidFill>
                <a:srgbClr val="000000"/>
              </a:solidFill>
              <a:highlight>
                <a:srgbClr val="FFFFFF"/>
              </a:highlight>
            </a:endParaRPr>
          </a:p>
          <a:p>
            <a:pPr indent="-306705" lvl="0" marL="457200" rtl="0" algn="l">
              <a:spcBef>
                <a:spcPts val="0"/>
              </a:spcBef>
              <a:spcAft>
                <a:spcPts val="0"/>
              </a:spcAft>
              <a:buClr>
                <a:srgbClr val="000000"/>
              </a:buClr>
              <a:buSzPts val="1230"/>
              <a:buChar char="●"/>
            </a:pPr>
            <a:r>
              <a:rPr lang="en" sz="1230">
                <a:solidFill>
                  <a:srgbClr val="000000"/>
                </a:solidFill>
                <a:highlight>
                  <a:srgbClr val="FFFFFF"/>
                </a:highlight>
              </a:rPr>
              <a:t>Therefore, a great need for high-quality, intelligent systems and virtual consultations has arisen.</a:t>
            </a:r>
            <a:endParaRPr sz="1107"/>
          </a:p>
        </p:txBody>
      </p:sp>
      <p:pic>
        <p:nvPicPr>
          <p:cNvPr id="293" name="Google Shape;293;p15"/>
          <p:cNvPicPr preferRelativeResize="0"/>
          <p:nvPr/>
        </p:nvPicPr>
        <p:blipFill>
          <a:blip r:embed="rId3">
            <a:alphaModFix/>
          </a:blip>
          <a:stretch>
            <a:fillRect/>
          </a:stretch>
        </p:blipFill>
        <p:spPr>
          <a:xfrm>
            <a:off x="4403300" y="1427063"/>
            <a:ext cx="4317500" cy="3240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Aims of the Project </a:t>
            </a:r>
            <a:endParaRPr/>
          </a:p>
        </p:txBody>
      </p:sp>
      <p:sp>
        <p:nvSpPr>
          <p:cNvPr id="299" name="Google Shape;299;p16"/>
          <p:cNvSpPr txBox="1"/>
          <p:nvPr>
            <p:ph idx="1" type="body"/>
          </p:nvPr>
        </p:nvSpPr>
        <p:spPr>
          <a:xfrm>
            <a:off x="344525" y="1469575"/>
            <a:ext cx="3642300" cy="29337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The objective is to develop a mobile phone application with an embedded medical voice assistant, that would engage in a healthcare-related dialogue with clients autonomously, without the need for a professional physician to manage the program, answering any kind of questions related to their medical condition.</a:t>
            </a:r>
            <a:endParaRPr sz="1500"/>
          </a:p>
        </p:txBody>
      </p:sp>
      <p:sp>
        <p:nvSpPr>
          <p:cNvPr id="300" name="Google Shape;300;p16"/>
          <p:cNvSpPr txBox="1"/>
          <p:nvPr/>
        </p:nvSpPr>
        <p:spPr>
          <a:xfrm>
            <a:off x="4837325" y="1597875"/>
            <a:ext cx="3762300" cy="28053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The software is going to operate in a similar way to Siri or Alexa. We want to approach this task with a natural language processing tool, specifically using a pre-trained machine learning model called GPT-3 made by OpenAI application programming interface. It is an open-source language representation model for solving text mining tasks.</a:t>
            </a:r>
            <a:endParaRPr sz="15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Interface</a:t>
            </a:r>
            <a:endParaRPr/>
          </a:p>
        </p:txBody>
      </p:sp>
      <p:pic>
        <p:nvPicPr>
          <p:cNvPr id="306" name="Google Shape;306;p17"/>
          <p:cNvPicPr preferRelativeResize="0"/>
          <p:nvPr/>
        </p:nvPicPr>
        <p:blipFill>
          <a:blip r:embed="rId3">
            <a:alphaModFix/>
          </a:blip>
          <a:stretch>
            <a:fillRect/>
          </a:stretch>
        </p:blipFill>
        <p:spPr>
          <a:xfrm>
            <a:off x="1227601" y="1274450"/>
            <a:ext cx="3314824" cy="3426976"/>
          </a:xfrm>
          <a:prstGeom prst="rect">
            <a:avLst/>
          </a:prstGeom>
          <a:noFill/>
          <a:ln>
            <a:noFill/>
          </a:ln>
        </p:spPr>
      </p:pic>
      <p:pic>
        <p:nvPicPr>
          <p:cNvPr id="307" name="Google Shape;307;p17"/>
          <p:cNvPicPr preferRelativeResize="0"/>
          <p:nvPr/>
        </p:nvPicPr>
        <p:blipFill>
          <a:blip r:embed="rId4">
            <a:alphaModFix/>
          </a:blip>
          <a:stretch>
            <a:fillRect/>
          </a:stretch>
        </p:blipFill>
        <p:spPr>
          <a:xfrm>
            <a:off x="5743450" y="947425"/>
            <a:ext cx="1781576" cy="385695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that would be used to represent each </a:t>
            </a:r>
            <a:r>
              <a:rPr lang="en"/>
              <a:t>message in a dialogue</a:t>
            </a:r>
            <a:endParaRPr/>
          </a:p>
        </p:txBody>
      </p:sp>
      <p:pic>
        <p:nvPicPr>
          <p:cNvPr id="313" name="Google Shape;313;p18"/>
          <p:cNvPicPr preferRelativeResize="0"/>
          <p:nvPr/>
        </p:nvPicPr>
        <p:blipFill>
          <a:blip r:embed="rId3">
            <a:alphaModFix/>
          </a:blip>
          <a:stretch>
            <a:fillRect/>
          </a:stretch>
        </p:blipFill>
        <p:spPr>
          <a:xfrm>
            <a:off x="2037750" y="1962950"/>
            <a:ext cx="5562600" cy="259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to set up the appearance of each message </a:t>
            </a:r>
            <a:endParaRPr/>
          </a:p>
        </p:txBody>
      </p:sp>
      <p:pic>
        <p:nvPicPr>
          <p:cNvPr id="319" name="Google Shape;319;p19"/>
          <p:cNvPicPr preferRelativeResize="0"/>
          <p:nvPr/>
        </p:nvPicPr>
        <p:blipFill>
          <a:blip r:embed="rId3">
            <a:alphaModFix/>
          </a:blip>
          <a:stretch>
            <a:fillRect/>
          </a:stretch>
        </p:blipFill>
        <p:spPr>
          <a:xfrm>
            <a:off x="1599600" y="1750275"/>
            <a:ext cx="6438900" cy="308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Libraries used in the program</a:t>
            </a:r>
            <a:endParaRPr/>
          </a:p>
          <a:p>
            <a:pPr indent="0" lvl="0" marL="457200" rtl="0" algn="l">
              <a:spcBef>
                <a:spcPts val="0"/>
              </a:spcBef>
              <a:spcAft>
                <a:spcPts val="0"/>
              </a:spcAft>
              <a:buNone/>
            </a:pPr>
            <a:r>
              <a:t/>
            </a:r>
            <a:endParaRPr sz="2577"/>
          </a:p>
        </p:txBody>
      </p:sp>
      <p:pic>
        <p:nvPicPr>
          <p:cNvPr id="325" name="Google Shape;325;p20"/>
          <p:cNvPicPr preferRelativeResize="0"/>
          <p:nvPr/>
        </p:nvPicPr>
        <p:blipFill>
          <a:blip r:embed="rId3">
            <a:alphaModFix/>
          </a:blip>
          <a:stretch>
            <a:fillRect/>
          </a:stretch>
        </p:blipFill>
        <p:spPr>
          <a:xfrm>
            <a:off x="4348800" y="2309225"/>
            <a:ext cx="4191000" cy="1162050"/>
          </a:xfrm>
          <a:prstGeom prst="rect">
            <a:avLst/>
          </a:prstGeom>
          <a:noFill/>
          <a:ln>
            <a:noFill/>
          </a:ln>
        </p:spPr>
      </p:pic>
      <p:sp>
        <p:nvSpPr>
          <p:cNvPr id="326" name="Google Shape;326;p20"/>
          <p:cNvSpPr txBox="1"/>
          <p:nvPr/>
        </p:nvSpPr>
        <p:spPr>
          <a:xfrm>
            <a:off x="325000" y="1907600"/>
            <a:ext cx="3737400" cy="2647500"/>
          </a:xfrm>
          <a:prstGeom prst="rect">
            <a:avLst/>
          </a:prstGeom>
          <a:noFill/>
          <a:ln>
            <a:noFill/>
          </a:ln>
        </p:spPr>
        <p:txBody>
          <a:bodyPr anchorCtr="0" anchor="t" bIns="91425" lIns="91425" spcFirstLastPara="1" rIns="91425" wrap="square" tIns="91425">
            <a:spAutoFit/>
          </a:bodyPr>
          <a:lstStyle/>
          <a:p>
            <a:pPr indent="-341489" lvl="0" marL="457200" rtl="0" algn="l">
              <a:spcBef>
                <a:spcPts val="0"/>
              </a:spcBef>
              <a:spcAft>
                <a:spcPts val="0"/>
              </a:spcAft>
              <a:buClr>
                <a:schemeClr val="dk2"/>
              </a:buClr>
              <a:buSzPts val="1778"/>
              <a:buFont typeface="Maven Pro"/>
              <a:buChar char="-"/>
            </a:pPr>
            <a:r>
              <a:rPr b="1" lang="en" sz="1777">
                <a:solidFill>
                  <a:schemeClr val="dk2"/>
                </a:solidFill>
                <a:latin typeface="Maven Pro"/>
                <a:ea typeface="Maven Pro"/>
                <a:cs typeface="Maven Pro"/>
                <a:sym typeface="Maven Pro"/>
              </a:rPr>
              <a:t>UIKit </a:t>
            </a:r>
            <a:r>
              <a:rPr lang="en" sz="1777">
                <a:solidFill>
                  <a:schemeClr val="dk2"/>
                </a:solidFill>
                <a:latin typeface="Maven Pro"/>
                <a:ea typeface="Maven Pro"/>
                <a:cs typeface="Maven Pro"/>
                <a:sym typeface="Maven Pro"/>
              </a:rPr>
              <a:t>-</a:t>
            </a:r>
            <a:r>
              <a:rPr b="1" lang="en" sz="1777">
                <a:solidFill>
                  <a:schemeClr val="dk2"/>
                </a:solidFill>
                <a:latin typeface="Maven Pro"/>
                <a:ea typeface="Maven Pro"/>
                <a:cs typeface="Maven Pro"/>
                <a:sym typeface="Maven Pro"/>
              </a:rPr>
              <a:t> </a:t>
            </a:r>
            <a:r>
              <a:rPr lang="en" sz="1777">
                <a:solidFill>
                  <a:schemeClr val="dk2"/>
                </a:solidFill>
                <a:latin typeface="Maven Pro"/>
                <a:ea typeface="Maven Pro"/>
                <a:cs typeface="Maven Pro"/>
                <a:sym typeface="Maven Pro"/>
              </a:rPr>
              <a:t>interface library (UI components)</a:t>
            </a:r>
            <a:endParaRPr sz="1777">
              <a:solidFill>
                <a:schemeClr val="dk2"/>
              </a:solidFill>
              <a:latin typeface="Maven Pro"/>
              <a:ea typeface="Maven Pro"/>
              <a:cs typeface="Maven Pro"/>
              <a:sym typeface="Maven Pro"/>
            </a:endParaRPr>
          </a:p>
          <a:p>
            <a:pPr indent="-341489" lvl="0" marL="457200" rtl="0" algn="l">
              <a:spcBef>
                <a:spcPts val="0"/>
              </a:spcBef>
              <a:spcAft>
                <a:spcPts val="0"/>
              </a:spcAft>
              <a:buClr>
                <a:schemeClr val="dk2"/>
              </a:buClr>
              <a:buSzPts val="1778"/>
              <a:buFont typeface="Maven Pro"/>
              <a:buChar char="-"/>
            </a:pPr>
            <a:r>
              <a:rPr b="1" lang="en" sz="1777">
                <a:solidFill>
                  <a:schemeClr val="dk2"/>
                </a:solidFill>
                <a:latin typeface="Maven Pro"/>
                <a:ea typeface="Maven Pro"/>
                <a:cs typeface="Maven Pro"/>
                <a:sym typeface="Maven Pro"/>
              </a:rPr>
              <a:t>SpeechRecognizerButton </a:t>
            </a:r>
            <a:r>
              <a:rPr lang="en" sz="1777">
                <a:solidFill>
                  <a:schemeClr val="dk2"/>
                </a:solidFill>
                <a:latin typeface="Maven Pro"/>
                <a:ea typeface="Maven Pro"/>
                <a:cs typeface="Maven Pro"/>
                <a:sym typeface="Maven Pro"/>
              </a:rPr>
              <a:t>-</a:t>
            </a:r>
            <a:r>
              <a:rPr b="1" lang="en" sz="1777">
                <a:solidFill>
                  <a:schemeClr val="dk2"/>
                </a:solidFill>
                <a:latin typeface="Maven Pro"/>
                <a:ea typeface="Maven Pro"/>
                <a:cs typeface="Maven Pro"/>
                <a:sym typeface="Maven Pro"/>
              </a:rPr>
              <a:t> </a:t>
            </a:r>
            <a:r>
              <a:rPr lang="en" sz="1777">
                <a:solidFill>
                  <a:schemeClr val="dk2"/>
                </a:solidFill>
                <a:latin typeface="Maven Pro"/>
                <a:ea typeface="Maven Pro"/>
                <a:cs typeface="Maven Pro"/>
                <a:sym typeface="Maven Pro"/>
              </a:rPr>
              <a:t>button with integrated speech recognition</a:t>
            </a:r>
            <a:endParaRPr sz="1777">
              <a:solidFill>
                <a:schemeClr val="dk2"/>
              </a:solidFill>
              <a:latin typeface="Maven Pro"/>
              <a:ea typeface="Maven Pro"/>
              <a:cs typeface="Maven Pro"/>
              <a:sym typeface="Maven Pro"/>
            </a:endParaRPr>
          </a:p>
          <a:p>
            <a:pPr indent="-341489" lvl="0" marL="457200" rtl="0" algn="l">
              <a:spcBef>
                <a:spcPts val="0"/>
              </a:spcBef>
              <a:spcAft>
                <a:spcPts val="0"/>
              </a:spcAft>
              <a:buClr>
                <a:schemeClr val="dk2"/>
              </a:buClr>
              <a:buSzPts val="1778"/>
              <a:buFont typeface="Maven Pro"/>
              <a:buChar char="-"/>
            </a:pPr>
            <a:r>
              <a:rPr b="1" lang="en" sz="1777">
                <a:solidFill>
                  <a:schemeClr val="dk2"/>
                </a:solidFill>
                <a:latin typeface="Maven Pro"/>
                <a:ea typeface="Maven Pro"/>
                <a:cs typeface="Maven Pro"/>
                <a:sym typeface="Maven Pro"/>
              </a:rPr>
              <a:t>OpenAI </a:t>
            </a:r>
            <a:r>
              <a:rPr lang="en" sz="1777">
                <a:solidFill>
                  <a:schemeClr val="dk2"/>
                </a:solidFill>
                <a:latin typeface="Maven Pro"/>
                <a:ea typeface="Maven Pro"/>
                <a:cs typeface="Maven Pro"/>
                <a:sym typeface="Maven Pro"/>
              </a:rPr>
              <a:t>-</a:t>
            </a:r>
            <a:r>
              <a:rPr b="1" lang="en" sz="1777">
                <a:solidFill>
                  <a:schemeClr val="dk2"/>
                </a:solidFill>
                <a:latin typeface="Maven Pro"/>
                <a:ea typeface="Maven Pro"/>
                <a:cs typeface="Maven Pro"/>
                <a:sym typeface="Maven Pro"/>
              </a:rPr>
              <a:t> </a:t>
            </a:r>
            <a:r>
              <a:rPr lang="en" sz="1777">
                <a:solidFill>
                  <a:schemeClr val="dk2"/>
                </a:solidFill>
                <a:latin typeface="Maven Pro"/>
                <a:ea typeface="Maven Pro"/>
                <a:cs typeface="Maven Pro"/>
                <a:sym typeface="Maven Pro"/>
              </a:rPr>
              <a:t>a Swift client for the OpenAI API</a:t>
            </a:r>
            <a:endParaRPr sz="1777">
              <a:solidFill>
                <a:schemeClr val="dk2"/>
              </a:solidFill>
              <a:latin typeface="Maven Pro"/>
              <a:ea typeface="Maven Pro"/>
              <a:cs typeface="Maven Pro"/>
              <a:sym typeface="Maven Pro"/>
            </a:endParaRPr>
          </a:p>
          <a:p>
            <a:pPr indent="-341489" lvl="0" marL="457200" rtl="0" algn="l">
              <a:spcBef>
                <a:spcPts val="0"/>
              </a:spcBef>
              <a:spcAft>
                <a:spcPts val="0"/>
              </a:spcAft>
              <a:buClr>
                <a:schemeClr val="dk2"/>
              </a:buClr>
              <a:buSzPts val="1778"/>
              <a:buFont typeface="Maven Pro"/>
              <a:buChar char="-"/>
            </a:pPr>
            <a:r>
              <a:rPr b="1" lang="en" sz="1777">
                <a:solidFill>
                  <a:schemeClr val="dk2"/>
                </a:solidFill>
                <a:latin typeface="Maven Pro"/>
                <a:ea typeface="Maven Pro"/>
                <a:cs typeface="Maven Pro"/>
                <a:sym typeface="Maven Pro"/>
              </a:rPr>
              <a:t>AVFoundation</a:t>
            </a:r>
            <a:r>
              <a:rPr b="1" lang="en" sz="1777">
                <a:solidFill>
                  <a:schemeClr val="dk2"/>
                </a:solidFill>
                <a:latin typeface="Maven Pro"/>
                <a:ea typeface="Maven Pro"/>
                <a:cs typeface="Maven Pro"/>
                <a:sym typeface="Maven Pro"/>
              </a:rPr>
              <a:t> </a:t>
            </a:r>
            <a:r>
              <a:rPr lang="en" sz="1777">
                <a:solidFill>
                  <a:schemeClr val="dk2"/>
                </a:solidFill>
                <a:latin typeface="Maven Pro"/>
                <a:ea typeface="Maven Pro"/>
                <a:cs typeface="Maven Pro"/>
                <a:sym typeface="Maven Pro"/>
              </a:rPr>
              <a:t>-</a:t>
            </a:r>
            <a:r>
              <a:rPr b="1" lang="en" sz="1777">
                <a:solidFill>
                  <a:schemeClr val="dk2"/>
                </a:solidFill>
                <a:latin typeface="Maven Pro"/>
                <a:ea typeface="Maven Pro"/>
                <a:cs typeface="Maven Pro"/>
                <a:sym typeface="Maven Pro"/>
              </a:rPr>
              <a:t> </a:t>
            </a:r>
            <a:r>
              <a:rPr lang="en" sz="1777">
                <a:solidFill>
                  <a:schemeClr val="dk2"/>
                </a:solidFill>
                <a:latin typeface="Maven Pro"/>
                <a:ea typeface="Maven Pro"/>
                <a:cs typeface="Maven Pro"/>
                <a:sym typeface="Maven Pro"/>
              </a:rPr>
              <a:t>for creating a voice response</a:t>
            </a:r>
            <a:endParaRPr sz="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Establishing OpenAI API client </a:t>
            </a:r>
            <a:endParaRPr/>
          </a:p>
        </p:txBody>
      </p:sp>
      <p:pic>
        <p:nvPicPr>
          <p:cNvPr id="332" name="Google Shape;332;p21"/>
          <p:cNvPicPr preferRelativeResize="0"/>
          <p:nvPr/>
        </p:nvPicPr>
        <p:blipFill>
          <a:blip r:embed="rId3">
            <a:alphaModFix/>
          </a:blip>
          <a:stretch>
            <a:fillRect/>
          </a:stretch>
        </p:blipFill>
        <p:spPr>
          <a:xfrm>
            <a:off x="638900" y="2391250"/>
            <a:ext cx="7914575" cy="71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