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39" autoAdjust="0"/>
  </p:normalViewPr>
  <p:slideViewPr>
    <p:cSldViewPr snapToGrid="0">
      <p:cViewPr varScale="1">
        <p:scale>
          <a:sx n="62" d="100"/>
          <a:sy n="62" d="100"/>
        </p:scale>
        <p:origin x="5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6E2AB-C0A5-4907-87BF-574AC0D09109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E0D4E-C5D9-4FAF-89EA-A691E867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/>
              <a:t>مثال البينسة بنسبة 30 ل 1</a:t>
            </a:r>
          </a:p>
          <a:p>
            <a:r>
              <a:rPr lang="ar-SY" dirty="0"/>
              <a:t>مثال زر الضوء أكثر من مليون دورة بدون فشل</a:t>
            </a:r>
          </a:p>
          <a:p>
            <a:r>
              <a:rPr lang="ar-SY" dirty="0"/>
              <a:t> </a:t>
            </a:r>
          </a:p>
          <a:p>
            <a:endParaRPr lang="ar-SY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E0D4E-C5D9-4FAF-89EA-A691E867C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7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E67F-15C9-4460-BE46-25F8A9649B8C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16E-BC6A-4E0E-B9A2-E3C9C354E762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0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04E5-C93A-40B6-9026-AF62B3FF3E90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7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42EE-D47E-4CB4-A8E4-FB58AF19AF6E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6FCD-ED7E-42D4-84E5-3E768A21D90D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302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695-E901-4ACC-9FA1-3A5F25FF7C27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45A4-281C-4BCB-8740-D774BE6D504F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8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7D01-9DB7-4D08-9F77-B10C67BD6AB7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6A8D-9065-4FF3-AA81-19AD500734BD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E142-3459-4E56-A64C-2D47234F5BEC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54B1-4608-47D5-87D7-E0BC5605BAFB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C97C-1DCB-4CFA-A2B6-F25ACEE4B40F}" type="datetime1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F6-C4B9-4D7C-A43E-78A1A4982C01}" type="datetime1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6971-2FFB-4B11-942B-02CF00CAE3C7}" type="datetime1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7903-4389-4F0D-BA8F-65BDC56129B6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C83-BB56-49C8-8B82-2ABFBC02FE40}" type="datetime1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5868C-0D2B-4885-B0EF-2CA75677FD46}" type="datetime1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ED6538-F503-40FB-9733-44DC783DC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7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3090-E346-6B69-25E2-A9BE1D4C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5890" y="2098613"/>
            <a:ext cx="9102044" cy="1521007"/>
          </a:xfrm>
        </p:spPr>
        <p:txBody>
          <a:bodyPr>
            <a:noAutofit/>
          </a:bodyPr>
          <a:lstStyle/>
          <a:p>
            <a:pPr marL="0" marR="0" indent="-228600" algn="ctr" rtl="1">
              <a:lnSpc>
                <a:spcPct val="107000"/>
              </a:lnSpc>
              <a:spcBef>
                <a:spcPts val="0"/>
              </a:spcBef>
              <a:spcAft>
                <a:spcPts val="70"/>
              </a:spcAft>
            </a:pPr>
            <a:r>
              <a:rPr lang="ar-SY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تصميم وتنفيذ ميكانيزم مطاوع للتحكم بتوجيه شعاع الدفع لجسم طائر</a:t>
            </a:r>
            <a:br>
              <a:rPr 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Design and Implementation of a Thruster Orienting Compliant Mechanism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3D794-FE81-CB99-B28C-EEF3C7DA5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6315" y="4749669"/>
            <a:ext cx="3321194" cy="1126283"/>
          </a:xfrm>
        </p:spPr>
        <p:txBody>
          <a:bodyPr>
            <a:normAutofit fontScale="92500" lnSpcReduction="20000"/>
          </a:bodyPr>
          <a:lstStyle/>
          <a:p>
            <a:pPr marL="0" marR="0" indent="-228600" algn="ctr" rtl="1">
              <a:lnSpc>
                <a:spcPct val="107000"/>
              </a:lnSpc>
              <a:spcBef>
                <a:spcPts val="0"/>
              </a:spcBef>
              <a:spcAft>
                <a:spcPts val="70"/>
              </a:spcAft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تقديم: </a:t>
            </a:r>
            <a:r>
              <a:rPr lang="ar-SY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زين العابدين زريق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-228600" algn="ctr" rtl="1">
              <a:lnSpc>
                <a:spcPct val="107000"/>
              </a:lnSpc>
              <a:spcBef>
                <a:spcPts val="0"/>
              </a:spcBef>
              <a:spcAft>
                <a:spcPts val="7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-228600" algn="ctr" rtl="1">
              <a:lnSpc>
                <a:spcPct val="107000"/>
              </a:lnSpc>
              <a:spcBef>
                <a:spcPts val="0"/>
              </a:spcBef>
              <a:spcAft>
                <a:spcPts val="70"/>
              </a:spcAft>
            </a:pPr>
            <a:r>
              <a:rPr lang="ar-SY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إشراف</a:t>
            </a:r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Y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د. عبد الكريم طعان</a:t>
            </a:r>
          </a:p>
          <a:p>
            <a:pPr marL="0" marR="0" indent="-228600" algn="ctr" rtl="1">
              <a:lnSpc>
                <a:spcPct val="107000"/>
              </a:lnSpc>
              <a:spcBef>
                <a:spcPts val="0"/>
              </a:spcBef>
              <a:spcAft>
                <a:spcPts val="70"/>
              </a:spcAft>
            </a:pPr>
            <a:r>
              <a:rPr lang="ar-SY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Y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ما. نزار فليون – م. راما قصار بني المرجة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619FB1-F457-F11F-1CC4-8CBD48D0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AA1C2F-847C-1FC4-89EA-07FEF714B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872" y="105491"/>
            <a:ext cx="29279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Y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الجمهوريّة العربيّة السوريّة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Y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المعهد العالي للعلوم التطبيقيّة والتكنولوجيا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Y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قسم هندسة النظم الإلكترونيّة والميكانيكيّة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Y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العام الدراسي 2022/2023</a:t>
            </a:r>
            <a:endParaRPr kumimoji="0" lang="ar-SY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94C2F-04BA-8AD7-44AD-C4C2539B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1830873" cy="175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95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DD24-9209-FEDB-C935-24F09C53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المحتويات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0D4C-86BF-F86B-5C4C-76660905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dirty="0"/>
              <a:t>مقدّمة عامّة</a:t>
            </a:r>
          </a:p>
          <a:p>
            <a:pPr algn="r" rtl="1"/>
            <a:r>
              <a:rPr lang="ar-SY" dirty="0"/>
              <a:t>التعريف بالمشروع</a:t>
            </a:r>
          </a:p>
          <a:p>
            <a:pPr algn="r" rtl="1"/>
            <a:r>
              <a:rPr lang="ar-SY" dirty="0"/>
              <a:t>الدراسة المرجعيّة</a:t>
            </a:r>
            <a:endParaRPr lang="en-US" dirty="0"/>
          </a:p>
          <a:p>
            <a:pPr algn="r" rtl="1"/>
            <a:r>
              <a:rPr lang="ar-SY" dirty="0"/>
              <a:t>ما تمّ إنجازه</a:t>
            </a:r>
          </a:p>
          <a:p>
            <a:pPr algn="r" rtl="1"/>
            <a:r>
              <a:rPr lang="ar-SY" dirty="0"/>
              <a:t>خطة العمل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F3EC-4C6E-56CB-D193-8B3A2CE9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D486-BEB4-4C64-30D7-F6E4FAB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مقدّمة عامّة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18F3-F9A6-2AAD-159A-C644F259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Y" dirty="0"/>
              <a:t>ما هي الميكانيزمات المطاوعة؟</a:t>
            </a:r>
          </a:p>
          <a:p>
            <a:pPr algn="r" rtl="1"/>
            <a:r>
              <a:rPr lang="ar-SY" dirty="0"/>
              <a:t>خصائص الميكانيزمات المطاوعة</a:t>
            </a:r>
          </a:p>
          <a:p>
            <a:pPr lvl="1" algn="r" rtl="1"/>
            <a:r>
              <a:rPr lang="ar-SY" b="1" dirty="0">
                <a:solidFill>
                  <a:schemeClr val="accent1"/>
                </a:solidFill>
              </a:rPr>
              <a:t>تقليل عدد </a:t>
            </a:r>
            <a:r>
              <a:rPr lang="ar-SY" dirty="0"/>
              <a:t>القطع المتحركة</a:t>
            </a:r>
            <a:endParaRPr lang="en-US" dirty="0"/>
          </a:p>
          <a:p>
            <a:pPr lvl="1" algn="r" rtl="1"/>
            <a:r>
              <a:rPr lang="ar-SY" b="1" dirty="0">
                <a:solidFill>
                  <a:schemeClr val="accent1"/>
                </a:solidFill>
              </a:rPr>
              <a:t>الوثوقية</a:t>
            </a:r>
            <a:endParaRPr lang="ar-SY" dirty="0"/>
          </a:p>
          <a:p>
            <a:pPr lvl="1" algn="r" rtl="1"/>
            <a:r>
              <a:rPr lang="ar-SY" b="1" dirty="0">
                <a:solidFill>
                  <a:schemeClr val="accent1"/>
                </a:solidFill>
              </a:rPr>
              <a:t>سهولة التصنيع </a:t>
            </a:r>
            <a:r>
              <a:rPr lang="ar-SY" dirty="0"/>
              <a:t>وبالتالي </a:t>
            </a:r>
            <a:r>
              <a:rPr lang="ar-SY" b="1" dirty="0">
                <a:solidFill>
                  <a:schemeClr val="accent1"/>
                </a:solidFill>
              </a:rPr>
              <a:t>التكلفة المنخفضة</a:t>
            </a:r>
          </a:p>
          <a:p>
            <a:pPr lvl="1" algn="r" rtl="1"/>
            <a:r>
              <a:rPr lang="ar-SY" b="1" dirty="0">
                <a:solidFill>
                  <a:schemeClr val="accent1"/>
                </a:solidFill>
              </a:rPr>
              <a:t>حركة دقيقة </a:t>
            </a:r>
            <a:r>
              <a:rPr lang="ar-SY" dirty="0"/>
              <a:t>بسبب عدم وجود خلوصات وبالتالي </a:t>
            </a:r>
            <a:r>
              <a:rPr lang="ar-SY" b="1" dirty="0">
                <a:solidFill>
                  <a:schemeClr val="accent1"/>
                </a:solidFill>
              </a:rPr>
              <a:t>أداء أفضل</a:t>
            </a:r>
          </a:p>
          <a:p>
            <a:pPr lvl="1" algn="r" rtl="1"/>
            <a:r>
              <a:rPr lang="ar-SY" dirty="0"/>
              <a:t>إمكانية التصنيع </a:t>
            </a:r>
            <a:r>
              <a:rPr lang="ar-SY" b="1" dirty="0">
                <a:solidFill>
                  <a:schemeClr val="accent1"/>
                </a:solidFill>
              </a:rPr>
              <a:t>على المستوى المحهري</a:t>
            </a:r>
          </a:p>
          <a:p>
            <a:pPr lvl="1" algn="r" rtl="1"/>
            <a:r>
              <a:rPr lang="ar-SY" b="1" dirty="0">
                <a:solidFill>
                  <a:schemeClr val="accent1"/>
                </a:solidFill>
              </a:rPr>
              <a:t>خفة</a:t>
            </a:r>
            <a:r>
              <a:rPr lang="ar-SY" dirty="0"/>
              <a:t> الوزن</a:t>
            </a:r>
          </a:p>
          <a:p>
            <a:pPr algn="r" rtl="1"/>
            <a:r>
              <a:rPr lang="ar-SY" dirty="0"/>
              <a:t>توجيه شعاع الدفع لجسم طائر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07C0F-C542-E2D9-71A4-DBE48EC8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08C999-315E-0841-0249-ABE7D462A1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5331" y="1313569"/>
            <a:ext cx="4398836" cy="45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1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E9DF-A351-466B-4E14-5510BED9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التعريف بالمشروع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325B-D594-7F56-08E8-0122D429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هدف المشروع</a:t>
            </a:r>
          </a:p>
          <a:p>
            <a:pPr algn="r" rtl="1"/>
            <a:r>
              <a:rPr lang="ar-SY" dirty="0"/>
              <a:t>دفتر الشروط الوظيفيّة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72A29-DA0D-F9DA-7749-5BA594D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05B99B-FC99-8A7B-8CB2-81CC8A2F5B6F}"/>
              </a:ext>
            </a:extLst>
          </p:cNvPr>
          <p:cNvSpPr txBox="1">
            <a:spLocks/>
          </p:cNvSpPr>
          <p:nvPr/>
        </p:nvSpPr>
        <p:spPr>
          <a:xfrm>
            <a:off x="1736996" y="2420086"/>
            <a:ext cx="7296711" cy="4437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/>
            <a:endParaRPr lang="ar-SY" dirty="0">
              <a:solidFill>
                <a:schemeClr val="tx1"/>
              </a:solidFill>
            </a:endParaRPr>
          </a:p>
          <a:p>
            <a:pPr lvl="1" algn="r" rtl="1"/>
            <a:r>
              <a:rPr lang="ar-SY" b="1" dirty="0">
                <a:solidFill>
                  <a:schemeClr val="accent1"/>
                </a:solidFill>
              </a:rPr>
              <a:t>دراسة مرجعية لأسباب استخدام </a:t>
            </a:r>
            <a:r>
              <a:rPr lang="ar-SY" dirty="0"/>
              <a:t>هذا النوع من الميكانزمات</a:t>
            </a:r>
          </a:p>
          <a:p>
            <a:pPr lvl="1" algn="r" rtl="1"/>
            <a:r>
              <a:rPr lang="ar-SY" b="1" dirty="0">
                <a:solidFill>
                  <a:schemeClr val="accent1"/>
                </a:solidFill>
              </a:rPr>
              <a:t>دراسة المواد</a:t>
            </a:r>
            <a:r>
              <a:rPr lang="ar-SY" dirty="0">
                <a:solidFill>
                  <a:schemeClr val="tx1"/>
                </a:solidFill>
              </a:rPr>
              <a:t> الممكن استخدامها لتحقيق هذا النوع من الميكانيزمات </a:t>
            </a:r>
          </a:p>
          <a:p>
            <a:pPr lvl="1" algn="r" rtl="1"/>
            <a:r>
              <a:rPr lang="ar-SY" b="1" dirty="0">
                <a:solidFill>
                  <a:schemeClr val="accent1"/>
                </a:solidFill>
              </a:rPr>
              <a:t>المقارنة </a:t>
            </a:r>
            <a:r>
              <a:rPr lang="ar-SY" dirty="0"/>
              <a:t>بين نوعي الميكانيمات التقليدية والمطاوعة </a:t>
            </a:r>
            <a:r>
              <a:rPr lang="ar-SY" b="1" dirty="0">
                <a:solidFill>
                  <a:schemeClr val="accent1"/>
                </a:solidFill>
              </a:rPr>
              <a:t>عمليّاً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EB7BE27-512A-A145-FAB1-D470B1359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309172"/>
                  </p:ext>
                </p:extLst>
              </p:nvPr>
            </p:nvGraphicFramePr>
            <p:xfrm>
              <a:off x="1967204" y="2619792"/>
              <a:ext cx="6564443" cy="2134246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2854735">
                      <a:extLst>
                        <a:ext uri="{9D8B030D-6E8A-4147-A177-3AD203B41FA5}">
                          <a16:colId xmlns:a16="http://schemas.microsoft.com/office/drawing/2014/main" val="396217637"/>
                        </a:ext>
                      </a:extLst>
                    </a:gridCol>
                    <a:gridCol w="3709708">
                      <a:extLst>
                        <a:ext uri="{9D8B030D-6E8A-4147-A177-3AD203B41FA5}">
                          <a16:colId xmlns:a16="http://schemas.microsoft.com/office/drawing/2014/main" val="1008513437"/>
                        </a:ext>
                      </a:extLst>
                    </a:gridCol>
                  </a:tblGrid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 dirty="0">
                              <a:effectLst/>
                            </a:rPr>
                            <a:t>الشرط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المجال المطلوب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96502586"/>
                      </a:ext>
                    </a:extLst>
                  </a:tr>
                  <a:tr h="229967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 dirty="0">
                              <a:effectLst/>
                            </a:rPr>
                            <a:t>أبعاد الميكانزم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SY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ar-SY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عرض</m:t>
                                </m:r>
                                <m:r>
                                  <a:rPr lang="ar-SY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SY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  <m:r>
                                  <a:rPr lang="ar-SY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عمق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ارتفاع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180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ar-SY" sz="12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SY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03333710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مجال الحركة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±</m:t>
                              </m:r>
                              <m:r>
                                <a:rPr lang="en-US" sz="1200">
                                  <a:effectLst/>
                                </a:rPr>
                                <m:t>15</m:t>
                              </m:r>
                              <m:r>
                                <a:rPr lang="en-US" sz="1200" smtClean="0">
                                  <a:effectLst/>
                                </a:rPr>
                                <m:t>°</m:t>
                              </m:r>
                            </m:oMath>
                          </a14:m>
                          <a:r>
                            <a:rPr lang="ar-SY" sz="1200" dirty="0">
                              <a:effectLst/>
                            </a:rPr>
                            <a:t>  لكل رابطة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9002240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السرعات الرابطية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 dirty="0">
                              <a:effectLst/>
                            </a:rPr>
                            <a:t>لا تقل عن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15</m:t>
                              </m:r>
                              <m:r>
                                <a:rPr lang="en-US" sz="1200">
                                  <a:effectLst/>
                                </a:rPr>
                                <m:t> </m:t>
                              </m:r>
                              <m:r>
                                <a:rPr lang="en-US" sz="1200">
                                  <a:effectLst/>
                                </a:rPr>
                                <m:t>𝑅𝑃𝑀</m:t>
                              </m:r>
                            </m:oMath>
                          </a14:m>
                          <a:r>
                            <a:rPr lang="ar-SY" sz="1200" dirty="0">
                              <a:effectLst/>
                            </a:rPr>
                            <a:t> لكل رابطة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6633217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كتلة الميكانزم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 dirty="0">
                              <a:effectLst/>
                            </a:rPr>
                            <a:t>لا تزيد عن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400</m:t>
                              </m:r>
                              <m:r>
                                <a:rPr lang="en-US" sz="1200">
                                  <a:effectLst/>
                                </a:rPr>
                                <m:t> </m:t>
                              </m:r>
                              <m:r>
                                <a:rPr lang="en-US" sz="1200">
                                  <a:effectLst/>
                                </a:rPr>
                                <m:t>𝑔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69588518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كتلة الحمل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 dirty="0">
                              <a:effectLst/>
                            </a:rPr>
                            <a:t>لا تتجاوز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150</m:t>
                              </m:r>
                              <m:r>
                                <a:rPr lang="en-US" sz="1200">
                                  <a:effectLst/>
                                </a:rPr>
                                <m:t> </m:t>
                              </m:r>
                              <m:r>
                                <a:rPr lang="en-US" sz="1200">
                                  <a:effectLst/>
                                </a:rPr>
                                <m:t>𝑔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96880906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دقة التوجيه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 dirty="0">
                              <a:effectLst/>
                            </a:rPr>
                            <a:t>لا تقل عن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0</m:t>
                              </m:r>
                              <m:r>
                                <a:rPr lang="en-US" sz="1200">
                                  <a:effectLst/>
                                </a:rPr>
                                <m:t>.</m:t>
                              </m:r>
                              <m:r>
                                <a:rPr lang="en-US" sz="1200">
                                  <a:effectLst/>
                                </a:rPr>
                                <m:t>3</m:t>
                              </m:r>
                              <m:r>
                                <a:rPr lang="en-US" sz="1200">
                                  <a:effectLst/>
                                </a:rPr>
                                <m:t>°</m:t>
                              </m:r>
                            </m:oMath>
                          </a14:m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93654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EB7BE27-512A-A145-FAB1-D470B1359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309172"/>
                  </p:ext>
                </p:extLst>
              </p:nvPr>
            </p:nvGraphicFramePr>
            <p:xfrm>
              <a:off x="1967204" y="2619792"/>
              <a:ext cx="6564443" cy="2134246"/>
            </p:xfrm>
            <a:graphic>
              <a:graphicData uri="http://schemas.openxmlformats.org/drawingml/2006/table">
                <a:tbl>
                  <a:tblPr rtl="1" firstRow="1" firstCol="1" bandRow="1">
                    <a:tableStyleId>{5C22544A-7EE6-4342-B048-85BDC9FD1C3A}</a:tableStyleId>
                  </a:tblPr>
                  <a:tblGrid>
                    <a:gridCol w="2854735">
                      <a:extLst>
                        <a:ext uri="{9D8B030D-6E8A-4147-A177-3AD203B41FA5}">
                          <a16:colId xmlns:a16="http://schemas.microsoft.com/office/drawing/2014/main" val="396217637"/>
                        </a:ext>
                      </a:extLst>
                    </a:gridCol>
                    <a:gridCol w="3709708">
                      <a:extLst>
                        <a:ext uri="{9D8B030D-6E8A-4147-A177-3AD203B41FA5}">
                          <a16:colId xmlns:a16="http://schemas.microsoft.com/office/drawing/2014/main" val="1008513437"/>
                        </a:ext>
                      </a:extLst>
                    </a:gridCol>
                  </a:tblGrid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 dirty="0">
                              <a:effectLst/>
                            </a:rPr>
                            <a:t>الشرط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المجال المطلوب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96502586"/>
                      </a:ext>
                    </a:extLst>
                  </a:tr>
                  <a:tr h="390652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 dirty="0">
                              <a:effectLst/>
                            </a:rPr>
                            <a:t>أبعاد الميكانزم</a:t>
                          </a:r>
                          <a:endParaRPr lang="en-US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176" t="-76563" r="-657" b="-382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3333710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مجال الحركة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176" t="-235417" r="-657" b="-4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9002240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السرعات الرابطية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176" t="-335417" r="-657" b="-3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33217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كتلة الميكانزم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176" t="-444681" r="-657" b="-21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9588518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كتلة الحمل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176" t="-533333" r="-657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6880906"/>
                      </a:ext>
                    </a:extLst>
                  </a:tr>
                  <a:tr h="290599">
                    <a:tc>
                      <a:txBody>
                        <a:bodyPr/>
                        <a:lstStyle/>
                        <a:p>
                          <a:pPr marL="0" marR="0" algn="ctr" rtl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SY" sz="1200">
                              <a:effectLst/>
                            </a:rPr>
                            <a:t>دقة التوجيه</a:t>
                          </a:r>
                          <a:endParaRPr lang="en-US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7176" t="-633333" r="-657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654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6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540C-99E6-D30D-4229-EF722360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الدراسة المرجعيّة</a:t>
            </a:r>
            <a:br>
              <a:rPr lang="ar-SY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6D58-6DB4-D147-B015-D4FEEB03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Agile Eye 2DoFs Orienting Mechanism</a:t>
            </a:r>
            <a:r>
              <a:rPr lang="ar-SY" dirty="0"/>
              <a:t>: </a:t>
            </a:r>
          </a:p>
          <a:p>
            <a:pPr algn="r" rtl="1"/>
            <a:endParaRPr lang="ar-SY" dirty="0"/>
          </a:p>
          <a:p>
            <a:pPr algn="r" rtl="1"/>
            <a:r>
              <a:rPr lang="en-US" dirty="0"/>
              <a:t>Monolithic 2 DOF fully compliant space pointing mechanism</a:t>
            </a:r>
            <a:r>
              <a:rPr lang="ar-SY" dirty="0"/>
              <a:t>: 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1D63-1E04-41B8-03AF-11979E0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14CAF7-BF09-D743-65FE-48B77D21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5925" y="3486151"/>
            <a:ext cx="4410075" cy="293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65D5A-9132-4816-F695-E14DF09CE3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6727" y="3676651"/>
            <a:ext cx="4391025" cy="2743200"/>
          </a:xfrm>
          <a:prstGeom prst="rect">
            <a:avLst/>
          </a:prstGeom>
        </p:spPr>
      </p:pic>
      <p:pic>
        <p:nvPicPr>
          <p:cNvPr id="2050" name="Picture 2" descr="Laboratoire de robotique: The agile eye">
            <a:extLst>
              <a:ext uri="{FF2B5EF4-FFF2-40B4-BE49-F238E27FC236}">
                <a16:creationId xmlns:a16="http://schemas.microsoft.com/office/drawing/2014/main" id="{1E6A1FAD-98FD-DFFE-A3FC-32705D2C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1" y="624110"/>
            <a:ext cx="3073401" cy="23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540C-99E6-D30D-4229-EF722360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ما تم إنجازه</a:t>
            </a:r>
            <a:br>
              <a:rPr lang="ar-SY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6D58-6DB4-D147-B015-D4FEEB03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b="1" dirty="0">
                <a:solidFill>
                  <a:schemeClr val="accent1"/>
                </a:solidFill>
              </a:rPr>
              <a:t>تجربة</a:t>
            </a:r>
            <a:r>
              <a:rPr lang="ar-SY" dirty="0"/>
              <a:t> طباعة تصميم جاهز للميكانيزم المطاوع من أجل </a:t>
            </a:r>
            <a:r>
              <a:rPr lang="ar-SY" b="1" dirty="0">
                <a:solidFill>
                  <a:schemeClr val="accent1"/>
                </a:solidFill>
              </a:rPr>
              <a:t>الدراسة</a:t>
            </a:r>
          </a:p>
          <a:p>
            <a:pPr algn="r" rtl="1"/>
            <a:r>
              <a:rPr lang="ar-SY" b="1" dirty="0">
                <a:solidFill>
                  <a:schemeClr val="accent1"/>
                </a:solidFill>
              </a:rPr>
              <a:t>تصميم</a:t>
            </a:r>
            <a:r>
              <a:rPr lang="ar-SY" dirty="0"/>
              <a:t> رابطة دورانية </a:t>
            </a:r>
            <a:r>
              <a:rPr lang="ar-SY" b="1" dirty="0">
                <a:solidFill>
                  <a:schemeClr val="accent1"/>
                </a:solidFill>
              </a:rPr>
              <a:t>مطاوعة</a:t>
            </a:r>
            <a:r>
              <a:rPr lang="ar-SY" dirty="0"/>
              <a:t> </a:t>
            </a:r>
          </a:p>
          <a:p>
            <a:pPr algn="r" rtl="1"/>
            <a:r>
              <a:rPr lang="ar-SY" b="1" dirty="0">
                <a:solidFill>
                  <a:schemeClr val="accent1"/>
                </a:solidFill>
              </a:rPr>
              <a:t>تصميم مبدئي </a:t>
            </a:r>
            <a:r>
              <a:rPr lang="ar-SY" dirty="0"/>
              <a:t>للميكانيزم التفرعي </a:t>
            </a:r>
            <a:r>
              <a:rPr lang="en-US" dirty="0"/>
              <a:t>Agile Eye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1D63-1E04-41B8-03AF-11979E0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9EF54-07CA-DBE2-0F55-125993F0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0553" y="3243084"/>
            <a:ext cx="4347687" cy="3340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367E0-0866-85E5-7D59-B723C56F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3396928"/>
            <a:ext cx="3842442" cy="30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540C-99E6-D30D-4229-EF722360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خطة العمل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6D58-6DB4-D147-B015-D4FEEB03C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b="1" dirty="0">
                <a:solidFill>
                  <a:schemeClr val="accent1"/>
                </a:solidFill>
              </a:rPr>
              <a:t>إتمام </a:t>
            </a:r>
            <a:r>
              <a:rPr lang="ar-SY" dirty="0"/>
              <a:t>دراسة الميكانيزم المطبوع</a:t>
            </a:r>
          </a:p>
          <a:p>
            <a:pPr algn="r" rtl="1"/>
            <a:r>
              <a:rPr lang="ar-SY" b="1" dirty="0">
                <a:solidFill>
                  <a:schemeClr val="accent1"/>
                </a:solidFill>
              </a:rPr>
              <a:t>إتمام </a:t>
            </a:r>
            <a:r>
              <a:rPr lang="ar-SY" dirty="0"/>
              <a:t>تصميم المنصة المطاوعة</a:t>
            </a:r>
            <a:endParaRPr lang="ar-SY" b="1" dirty="0">
              <a:solidFill>
                <a:schemeClr val="accent1"/>
              </a:solidFill>
            </a:endParaRPr>
          </a:p>
          <a:p>
            <a:pPr algn="r" rtl="1"/>
            <a:r>
              <a:rPr lang="ar-SY" b="1" dirty="0">
                <a:solidFill>
                  <a:schemeClr val="accent1"/>
                </a:solidFill>
              </a:rPr>
              <a:t>طباعة وتنفيذ </a:t>
            </a:r>
            <a:r>
              <a:rPr lang="ar-SY" dirty="0"/>
              <a:t>الميكانيزم التفرعي </a:t>
            </a:r>
            <a:r>
              <a:rPr lang="en-US" dirty="0"/>
              <a:t>Agile Eye</a:t>
            </a:r>
            <a:endParaRPr lang="ar-SY" dirty="0"/>
          </a:p>
          <a:p>
            <a:pPr algn="r" rtl="1"/>
            <a:r>
              <a:rPr lang="ar-SY" b="1" dirty="0">
                <a:solidFill>
                  <a:schemeClr val="accent1"/>
                </a:solidFill>
              </a:rPr>
              <a:t>طباعة وتنفيذ </a:t>
            </a:r>
            <a:r>
              <a:rPr lang="ar-SY" dirty="0"/>
              <a:t>الميكانيزم المطاوع</a:t>
            </a:r>
          </a:p>
          <a:p>
            <a:pPr algn="r" rtl="1"/>
            <a:r>
              <a:rPr lang="ar-SY" b="1" dirty="0">
                <a:solidFill>
                  <a:schemeClr val="accent1"/>
                </a:solidFill>
              </a:rPr>
              <a:t>مقارنة</a:t>
            </a:r>
            <a:r>
              <a:rPr lang="ar-SY" dirty="0"/>
              <a:t> الميكانيزمين بعد التحكم بهما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1D63-1E04-41B8-03AF-11979E0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1CED-6600-6995-B272-E4FEBDDA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337" y="1687800"/>
            <a:ext cx="8911687" cy="1280890"/>
          </a:xfrm>
        </p:spPr>
        <p:txBody>
          <a:bodyPr/>
          <a:lstStyle/>
          <a:p>
            <a:pPr algn="r" rtl="1"/>
            <a:r>
              <a:rPr lang="ar-SY" b="1" dirty="0">
                <a:solidFill>
                  <a:schemeClr val="accent1"/>
                </a:solidFill>
              </a:rPr>
              <a:t>شكراً لاستماعكم!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8FDEF-E586-1846-9846-F1D3D9F5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538-F503-40FB-9733-44DC783DCA48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Vraagteken Gif - IceGif">
            <a:extLst>
              <a:ext uri="{FF2B5EF4-FFF2-40B4-BE49-F238E27FC236}">
                <a16:creationId xmlns:a16="http://schemas.microsoft.com/office/drawing/2014/main" id="{94F4F11A-6567-49A2-493F-0E898CBF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30" y="1508061"/>
            <a:ext cx="40195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6156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1459</TotalTime>
  <Words>291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تصميم وتنفيذ ميكانيزم مطاوع للتحكم بتوجيه شعاع الدفع لجسم طائر Design and Implementation of a Thruster Orienting Compliant Mechanism</vt:lpstr>
      <vt:lpstr>المحتويات</vt:lpstr>
      <vt:lpstr>مقدّمة عامّة</vt:lpstr>
      <vt:lpstr>التعريف بالمشروع</vt:lpstr>
      <vt:lpstr>الدراسة المرجعيّة </vt:lpstr>
      <vt:lpstr>ما تم إنجازه </vt:lpstr>
      <vt:lpstr>خطة العمل</vt:lpstr>
      <vt:lpstr>شكراً لاستماعكم!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وتنفيذ روبوت تفرّعي بثلاث درجات حرّيّة واختباره Design and Implementation of a 3 DOF Parallel Robot</dc:title>
  <dc:creator>ANONYMOUS</dc:creator>
  <cp:lastModifiedBy>ANONYMOUS</cp:lastModifiedBy>
  <cp:revision>24</cp:revision>
  <dcterms:created xsi:type="dcterms:W3CDTF">2022-09-10T17:34:01Z</dcterms:created>
  <dcterms:modified xsi:type="dcterms:W3CDTF">2023-05-29T21:34:50Z</dcterms:modified>
</cp:coreProperties>
</file>