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2" r:id="rId2"/>
    <p:sldId id="288" r:id="rId3"/>
    <p:sldId id="286" r:id="rId4"/>
    <p:sldId id="337" r:id="rId5"/>
    <p:sldId id="278" r:id="rId6"/>
    <p:sldId id="279" r:id="rId7"/>
    <p:sldId id="338" r:id="rId8"/>
    <p:sldId id="342" r:id="rId9"/>
    <p:sldId id="343" r:id="rId10"/>
    <p:sldId id="344" r:id="rId11"/>
    <p:sldId id="340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6AF"/>
    <a:srgbClr val="CACDE8"/>
    <a:srgbClr val="8E94CE"/>
    <a:srgbClr val="6C74C0"/>
    <a:srgbClr val="A7ACD9"/>
    <a:srgbClr val="B9B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73E9C-64E2-4E5D-BAC7-44C8F46B3B02}" v="1708" dt="2023-11-18T20:12:01.459"/>
    <p1510:client id="{64506E45-0573-F186-3DFB-4F6287B762B6}" v="566" dt="2023-11-18T20:06:53.034"/>
    <p1510:client id="{889AA79F-D030-CC6B-AD1E-9210CA0924C7}" v="412" dt="2023-11-18T20:05:31.450"/>
    <p1510:client id="{C83BFB53-8CEB-6EAF-6E74-ECC18176C40B}" v="1130" dt="2023-11-18T17:56:13.577"/>
    <p1510:client id="{D49A091D-D81F-79DF-29F3-7F760BD66758}" v="89" dt="2023-11-18T15:25:40.997"/>
    <p1510:client id="{DF8B7120-12EA-C57D-F465-780BC0D06761}" v="46" dt="2023-11-18T16:33:34.997"/>
    <p1510:client id="{E3CF962C-0DC3-146E-89F3-51AED5F5D449}" v="2736" dt="2023-11-18T20:11:5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5BE8D-19FF-4CEC-BEC5-73696975F423}" type="datetimeFigureOut"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84AA-0ECA-4F83-B6AC-8EDD71236E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green and add a circle thing</a:t>
            </a:r>
          </a:p>
          <a:p>
            <a:r>
              <a:rPr lang="en-US">
                <a:cs typeface="Calibri"/>
              </a:rPr>
              <a:t>Next payment is due </a:t>
            </a:r>
          </a:p>
          <a:p>
            <a:r>
              <a:rPr lang="en-US">
                <a:cs typeface="Calibri"/>
              </a:rPr>
              <a:t>How much money you have left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510-E6B7-436C-986D-7F3FA2512C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/>
              <a:t>1. Risk of users not paying the subscription/loan - users attempt to take advantage of the no interest loan]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Mitigation:</a:t>
            </a:r>
            <a:endParaRPr lang="en-US">
              <a:cs typeface="Calibri"/>
            </a:endParaRPr>
          </a:p>
          <a:p>
            <a:pPr marL="1085850" lvl="2" indent="-171450">
              <a:buFont typeface="Arial"/>
              <a:buChar char="•"/>
            </a:pPr>
            <a:r>
              <a:rPr lang="en-US" b="1"/>
              <a:t> First missed payment (monthly):</a:t>
            </a:r>
            <a:r>
              <a:rPr lang="en-US"/>
              <a:t> The user's account is </a:t>
            </a:r>
            <a:r>
              <a:rPr lang="en-US" b="1"/>
              <a:t>frozen</a:t>
            </a:r>
            <a:r>
              <a:rPr lang="en-US"/>
              <a:t>, they are </a:t>
            </a:r>
            <a:r>
              <a:rPr lang="en-US" b="1"/>
              <a:t>notified</a:t>
            </a:r>
            <a:r>
              <a:rPr lang="en-US"/>
              <a:t> they must pay within the next month. This will </a:t>
            </a:r>
            <a:r>
              <a:rPr lang="en-US" b="1"/>
              <a:t>impact the credit score. </a:t>
            </a:r>
            <a:endParaRPr lang="en-US"/>
          </a:p>
          <a:p>
            <a:pPr marL="1085850" lvl="2" indent="-171450">
              <a:buFont typeface="Arial"/>
              <a:buChar char="•"/>
            </a:pPr>
            <a:r>
              <a:rPr lang="en-US" b="1"/>
              <a:t>Second missed payment:</a:t>
            </a:r>
            <a:r>
              <a:rPr lang="en-US"/>
              <a:t> the users assets are </a:t>
            </a:r>
            <a:r>
              <a:rPr lang="en-US" b="1"/>
              <a:t>liquidated. </a:t>
            </a:r>
            <a:r>
              <a:rPr lang="en-US"/>
              <a:t>User is</a:t>
            </a:r>
            <a:r>
              <a:rPr lang="en-US" b="1"/>
              <a:t> notified</a:t>
            </a:r>
            <a:r>
              <a:rPr lang="en-US"/>
              <a:t> about the conditions if payments are not paid and continue to be missed. </a:t>
            </a:r>
            <a:r>
              <a:rPr lang="en-US" b="1"/>
              <a:t>Impacted Credit score. </a:t>
            </a:r>
            <a:endParaRPr lang="en-US" b="1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Contingency</a:t>
            </a:r>
            <a:r>
              <a:rPr lang="en-US"/>
              <a:t>: </a:t>
            </a:r>
            <a:r>
              <a:rPr lang="en-US" b="1"/>
              <a:t>WS condition</a:t>
            </a:r>
            <a:r>
              <a:rPr lang="en-US"/>
              <a:t>: After the fourth missed payments, WS can now </a:t>
            </a:r>
            <a:r>
              <a:rPr lang="en-US" b="1"/>
              <a:t>charge interest on the previous missed payments and payments moving forward.</a:t>
            </a:r>
            <a:r>
              <a:rPr lang="en-US"/>
              <a:t> If there were any </a:t>
            </a:r>
            <a:r>
              <a:rPr lang="en-US" b="1"/>
              <a:t>capital gains, it would be used to cover the missed payments. </a:t>
            </a:r>
            <a:r>
              <a:rPr lang="en-US"/>
              <a:t>Continuation of </a:t>
            </a:r>
            <a:r>
              <a:rPr lang="en-US" b="1"/>
              <a:t>decreasing credit history (score)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510-E6B7-436C-986D-7F3FA2512C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/>
              <a:t>1. Risk of users not paying the subscription/loan - users attempt to take advantage of the no interest loan]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Mitigation:</a:t>
            </a:r>
            <a:endParaRPr lang="en-US">
              <a:cs typeface="Calibri"/>
            </a:endParaRPr>
          </a:p>
          <a:p>
            <a:pPr marL="1085850" lvl="2" indent="-171450">
              <a:buFont typeface="Arial"/>
              <a:buChar char="•"/>
            </a:pPr>
            <a:r>
              <a:rPr lang="en-US" b="1"/>
              <a:t> First missed payment (monthly):</a:t>
            </a:r>
            <a:r>
              <a:rPr lang="en-US"/>
              <a:t> The user's account is </a:t>
            </a:r>
            <a:r>
              <a:rPr lang="en-US" b="1"/>
              <a:t>frozen</a:t>
            </a:r>
            <a:r>
              <a:rPr lang="en-US"/>
              <a:t>, they are </a:t>
            </a:r>
            <a:r>
              <a:rPr lang="en-US" b="1"/>
              <a:t>notified</a:t>
            </a:r>
            <a:r>
              <a:rPr lang="en-US"/>
              <a:t> they must pay within the next month. This will </a:t>
            </a:r>
            <a:r>
              <a:rPr lang="en-US" b="1"/>
              <a:t>impact the credit score. </a:t>
            </a:r>
            <a:endParaRPr lang="en-US"/>
          </a:p>
          <a:p>
            <a:pPr marL="1085850" lvl="2" indent="-171450">
              <a:buFont typeface="Arial"/>
              <a:buChar char="•"/>
            </a:pPr>
            <a:r>
              <a:rPr lang="en-US" b="1"/>
              <a:t>Second missed payment:</a:t>
            </a:r>
            <a:r>
              <a:rPr lang="en-US"/>
              <a:t> the users assets are </a:t>
            </a:r>
            <a:r>
              <a:rPr lang="en-US" b="1"/>
              <a:t>liquidated. </a:t>
            </a:r>
            <a:r>
              <a:rPr lang="en-US"/>
              <a:t>User is</a:t>
            </a:r>
            <a:r>
              <a:rPr lang="en-US" b="1"/>
              <a:t> notified</a:t>
            </a:r>
            <a:r>
              <a:rPr lang="en-US"/>
              <a:t> about the conditions if payments are not paid and continue to be missed. </a:t>
            </a:r>
            <a:r>
              <a:rPr lang="en-US" b="1"/>
              <a:t>Impacted Credit score. </a:t>
            </a:r>
            <a:endParaRPr lang="en-US" b="1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Contingency</a:t>
            </a:r>
            <a:r>
              <a:rPr lang="en-US"/>
              <a:t>: </a:t>
            </a:r>
            <a:r>
              <a:rPr lang="en-US" b="1"/>
              <a:t>WS condition</a:t>
            </a:r>
            <a:r>
              <a:rPr lang="en-US"/>
              <a:t>: After the fourth missed payments, WS can now </a:t>
            </a:r>
            <a:r>
              <a:rPr lang="en-US" b="1"/>
              <a:t>charge interest on the previous missed payments and payments moving forward.</a:t>
            </a:r>
            <a:r>
              <a:rPr lang="en-US"/>
              <a:t> If there were any </a:t>
            </a:r>
            <a:r>
              <a:rPr lang="en-US" b="1"/>
              <a:t>capital gains, it would be used to cover the missed payments. </a:t>
            </a:r>
            <a:r>
              <a:rPr lang="en-US"/>
              <a:t>Continuation of </a:t>
            </a:r>
            <a:r>
              <a:rPr lang="en-US" b="1"/>
              <a:t>decreasing credit history (score)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510-E6B7-436C-986D-7F3FA2512C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/>
              <a:t>1. Risk of users not paying the subscription/loan - users attempt to take advantage of the no interest loan]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Mitigation:</a:t>
            </a:r>
            <a:endParaRPr lang="en-US">
              <a:cs typeface="Calibri"/>
            </a:endParaRPr>
          </a:p>
          <a:p>
            <a:pPr marL="1085850" lvl="2" indent="-171450">
              <a:buFont typeface="Arial"/>
              <a:buChar char="•"/>
            </a:pPr>
            <a:r>
              <a:rPr lang="en-US" b="1"/>
              <a:t> First missed payment (monthly):</a:t>
            </a:r>
            <a:r>
              <a:rPr lang="en-US"/>
              <a:t> The user's account is </a:t>
            </a:r>
            <a:r>
              <a:rPr lang="en-US" b="1"/>
              <a:t>frozen</a:t>
            </a:r>
            <a:r>
              <a:rPr lang="en-US"/>
              <a:t>, they are </a:t>
            </a:r>
            <a:r>
              <a:rPr lang="en-US" b="1"/>
              <a:t>notified</a:t>
            </a:r>
            <a:r>
              <a:rPr lang="en-US"/>
              <a:t> they must pay within the next month. This will </a:t>
            </a:r>
            <a:r>
              <a:rPr lang="en-US" b="1"/>
              <a:t>impact the credit score. </a:t>
            </a:r>
            <a:endParaRPr lang="en-US"/>
          </a:p>
          <a:p>
            <a:pPr marL="1085850" lvl="2" indent="-171450">
              <a:buFont typeface="Arial"/>
              <a:buChar char="•"/>
            </a:pPr>
            <a:r>
              <a:rPr lang="en-US" b="1"/>
              <a:t>Second missed payment:</a:t>
            </a:r>
            <a:r>
              <a:rPr lang="en-US"/>
              <a:t> the users assets are </a:t>
            </a:r>
            <a:r>
              <a:rPr lang="en-US" b="1"/>
              <a:t>liquidated. </a:t>
            </a:r>
            <a:r>
              <a:rPr lang="en-US"/>
              <a:t>User is</a:t>
            </a:r>
            <a:r>
              <a:rPr lang="en-US" b="1"/>
              <a:t> notified</a:t>
            </a:r>
            <a:r>
              <a:rPr lang="en-US"/>
              <a:t> about the conditions if payments are not paid and continue to be missed. </a:t>
            </a:r>
            <a:r>
              <a:rPr lang="en-US" b="1"/>
              <a:t>Impacted Credit score. </a:t>
            </a:r>
            <a:endParaRPr lang="en-US" b="1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b="1"/>
              <a:t>Contingency</a:t>
            </a:r>
            <a:r>
              <a:rPr lang="en-US"/>
              <a:t>: </a:t>
            </a:r>
            <a:r>
              <a:rPr lang="en-US" b="1"/>
              <a:t>WS condition</a:t>
            </a:r>
            <a:r>
              <a:rPr lang="en-US"/>
              <a:t>: After the fourth missed payments, WS can now </a:t>
            </a:r>
            <a:r>
              <a:rPr lang="en-US" b="1"/>
              <a:t>charge interest on the previous missed payments and payments moving forward.</a:t>
            </a:r>
            <a:r>
              <a:rPr lang="en-US"/>
              <a:t> If there were any </a:t>
            </a:r>
            <a:r>
              <a:rPr lang="en-US" b="1"/>
              <a:t>capital gains, it would be used to cover the missed payments. </a:t>
            </a:r>
            <a:r>
              <a:rPr lang="en-US"/>
              <a:t>Continuation of </a:t>
            </a:r>
            <a:r>
              <a:rPr lang="en-US" b="1"/>
              <a:t>decreasing credit history (score)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510-E6B7-436C-986D-7F3FA2512C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1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91495-C607-C414-ADAB-CD516368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724" y="0"/>
            <a:ext cx="58631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DF2A9-0577-A9B8-7120-7C1A6E5C84C9}"/>
              </a:ext>
            </a:extLst>
          </p:cNvPr>
          <p:cNvSpPr txBox="1"/>
          <p:nvPr/>
        </p:nvSpPr>
        <p:spPr>
          <a:xfrm>
            <a:off x="5650301" y="6314535"/>
            <a:ext cx="648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0" i="1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Upgrade your Home, Invest in Your Life. </a:t>
            </a:r>
            <a:endParaRPr lang="en-CA" sz="2400" i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2D359-9B0B-BC77-C2BB-28B87C951F88}"/>
              </a:ext>
            </a:extLst>
          </p:cNvPr>
          <p:cNvSpPr txBox="1"/>
          <p:nvPr/>
        </p:nvSpPr>
        <p:spPr>
          <a:xfrm>
            <a:off x="5650301" y="2497976"/>
            <a:ext cx="61592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500">
                <a:solidFill>
                  <a:srgbClr val="4C56AF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ProdFrost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0F02D-B43B-175A-3677-66320114FEC0}"/>
              </a:ext>
            </a:extLst>
          </p:cNvPr>
          <p:cNvSpPr txBox="1"/>
          <p:nvPr/>
        </p:nvSpPr>
        <p:spPr>
          <a:xfrm>
            <a:off x="5704936" y="81800"/>
            <a:ext cx="648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Team #34</a:t>
            </a:r>
            <a:endParaRPr lang="en-CA" sz="16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842150A3-A3FE-F98C-1BC0-41CA518B2CD5}"/>
              </a:ext>
            </a:extLst>
          </p:cNvPr>
          <p:cNvSpPr txBox="1">
            <a:spLocks/>
          </p:cNvSpPr>
          <p:nvPr/>
        </p:nvSpPr>
        <p:spPr>
          <a:xfrm>
            <a:off x="633410" y="140295"/>
            <a:ext cx="7400925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Prevalent Risks</a:t>
            </a:r>
            <a:endParaRPr lang="en-US" sz="3600">
              <a:solidFill>
                <a:srgbClr val="4C56A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4E72D3-8E8C-4C78-A097-0568F2EB8F4F}"/>
              </a:ext>
            </a:extLst>
          </p:cNvPr>
          <p:cNvCxnSpPr>
            <a:cxnSpLocks/>
          </p:cNvCxnSpPr>
          <p:nvPr/>
        </p:nvCxnSpPr>
        <p:spPr>
          <a:xfrm>
            <a:off x="633410" y="738180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85DF0C-068C-F8C3-CB9B-B2ED0EBADE49}"/>
              </a:ext>
            </a:extLst>
          </p:cNvPr>
          <p:cNvSpPr/>
          <p:nvPr/>
        </p:nvSpPr>
        <p:spPr>
          <a:xfrm>
            <a:off x="5656231" y="143509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/>
          </a:p>
          <a:p>
            <a:pPr marL="228600" algn="ctr"/>
            <a:r>
              <a:rPr lang="en-US" sz="2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Resistance To 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C12B1-6D33-5FC9-B5EC-D7A9AEE0A560}"/>
              </a:ext>
            </a:extLst>
          </p:cNvPr>
          <p:cNvSpPr/>
          <p:nvPr/>
        </p:nvSpPr>
        <p:spPr>
          <a:xfrm>
            <a:off x="5656231" y="301075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>
              <a:cs typeface="Calibri"/>
            </a:endParaRPr>
          </a:p>
          <a:p>
            <a:pPr marL="228600" algn="ctr"/>
            <a:r>
              <a:rPr lang="en-GB" dirty="0">
                <a:latin typeface="Ebrima"/>
                <a:ea typeface="Ebrima"/>
                <a:cs typeface="Ebrima"/>
              </a:rPr>
              <a:t>Extensive user education campaigns highlighting the user-friendly nature of </a:t>
            </a:r>
            <a:r>
              <a:rPr lang="en-GB" dirty="0" err="1">
                <a:latin typeface="Ebrima"/>
                <a:ea typeface="Ebrima"/>
                <a:cs typeface="Ebrima"/>
              </a:rPr>
              <a:t>ProdFrost</a:t>
            </a:r>
            <a:r>
              <a:rPr lang="en-GB" dirty="0">
                <a:latin typeface="Ebrima"/>
                <a:ea typeface="Ebrima"/>
                <a:cs typeface="Ebrima"/>
              </a:rPr>
              <a:t>, emphasizing its seamless integration.</a:t>
            </a:r>
            <a:endParaRPr lang="en-US" sz="1400" dirty="0">
              <a:latin typeface="Ebrima"/>
              <a:ea typeface="Ebrima"/>
              <a:cs typeface="Ebrima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0750B8-9015-669F-5C6B-638183B56FAF}"/>
              </a:ext>
            </a:extLst>
          </p:cNvPr>
          <p:cNvSpPr/>
          <p:nvPr/>
        </p:nvSpPr>
        <p:spPr>
          <a:xfrm>
            <a:off x="5332121" y="1126974"/>
            <a:ext cx="2389320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R I S K</a:t>
            </a:r>
            <a:endParaRPr lang="en-US" sz="16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3A2DBD-93A2-36BA-5FC6-B5B3A4994788}"/>
              </a:ext>
            </a:extLst>
          </p:cNvPr>
          <p:cNvSpPr/>
          <p:nvPr/>
        </p:nvSpPr>
        <p:spPr>
          <a:xfrm>
            <a:off x="5332120" y="2715550"/>
            <a:ext cx="2389319" cy="420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 I T I G A T I O 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D47831-3A75-C4E9-20F3-DE666F74DB11}"/>
              </a:ext>
            </a:extLst>
          </p:cNvPr>
          <p:cNvSpPr/>
          <p:nvPr/>
        </p:nvSpPr>
        <p:spPr>
          <a:xfrm>
            <a:off x="5656230" y="4612245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/>
          </a:p>
          <a:p>
            <a:pPr algn="ctr"/>
            <a:r>
              <a:rPr lang="en-GB">
                <a:latin typeface="Ebrima"/>
                <a:ea typeface="Ebrima"/>
                <a:cs typeface="Ebrima"/>
              </a:rPr>
              <a:t>Continuous user support, including tutorials and responsive customer service.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105D67-93F6-AAAA-0493-D33B1D80913A}"/>
              </a:ext>
            </a:extLst>
          </p:cNvPr>
          <p:cNvSpPr/>
          <p:nvPr/>
        </p:nvSpPr>
        <p:spPr>
          <a:xfrm>
            <a:off x="5332120" y="4331585"/>
            <a:ext cx="2389319" cy="420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 N T I N G E N C Y</a:t>
            </a:r>
            <a:endParaRPr lang="en-US" sz="1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057E3A6-86C3-28CE-CCB9-AF5D809E4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3591" r="3367" b="2579"/>
          <a:stretch/>
        </p:blipFill>
        <p:spPr>
          <a:xfrm>
            <a:off x="341818" y="1244048"/>
            <a:ext cx="4845960" cy="4683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23F87D-70EA-2917-9BC7-9AFA0359D2AA}"/>
              </a:ext>
            </a:extLst>
          </p:cNvPr>
          <p:cNvSpPr/>
          <p:nvPr/>
        </p:nvSpPr>
        <p:spPr>
          <a:xfrm>
            <a:off x="1600850" y="1151955"/>
            <a:ext cx="3418376" cy="346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10251-C7CC-403E-F77A-1D141389051F}"/>
              </a:ext>
            </a:extLst>
          </p:cNvPr>
          <p:cNvSpPr/>
          <p:nvPr/>
        </p:nvSpPr>
        <p:spPr>
          <a:xfrm>
            <a:off x="1742536" y="172107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81529-3E88-85DB-DE29-28A48F371074}"/>
              </a:ext>
            </a:extLst>
          </p:cNvPr>
          <p:cNvSpPr/>
          <p:nvPr/>
        </p:nvSpPr>
        <p:spPr>
          <a:xfrm>
            <a:off x="2764798" y="1725011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F588F5-3978-9008-8772-E9E69DF58D12}"/>
              </a:ext>
            </a:extLst>
          </p:cNvPr>
          <p:cNvSpPr/>
          <p:nvPr/>
        </p:nvSpPr>
        <p:spPr>
          <a:xfrm>
            <a:off x="3797093" y="1721073"/>
            <a:ext cx="966158" cy="848537"/>
          </a:xfrm>
          <a:prstGeom prst="rect">
            <a:avLst/>
          </a:prstGeom>
          <a:solidFill>
            <a:srgbClr val="4C56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2C0755-C118-B9A5-7811-53311FFCCDD9}"/>
              </a:ext>
            </a:extLst>
          </p:cNvPr>
          <p:cNvSpPr/>
          <p:nvPr/>
        </p:nvSpPr>
        <p:spPr>
          <a:xfrm>
            <a:off x="1742536" y="2646173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3C5F7-EBDE-3E80-E8AA-552E9AB40523}"/>
              </a:ext>
            </a:extLst>
          </p:cNvPr>
          <p:cNvSpPr/>
          <p:nvPr/>
        </p:nvSpPr>
        <p:spPr>
          <a:xfrm>
            <a:off x="2764798" y="2650110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3CD5E-C347-F891-36D7-9A69B8FD3BD0}"/>
              </a:ext>
            </a:extLst>
          </p:cNvPr>
          <p:cNvSpPr/>
          <p:nvPr/>
        </p:nvSpPr>
        <p:spPr>
          <a:xfrm>
            <a:off x="3797093" y="2646172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64E58E-A5B2-F9A8-0627-99E436DE2317}"/>
              </a:ext>
            </a:extLst>
          </p:cNvPr>
          <p:cNvSpPr/>
          <p:nvPr/>
        </p:nvSpPr>
        <p:spPr>
          <a:xfrm>
            <a:off x="1742536" y="3566665"/>
            <a:ext cx="966158" cy="848537"/>
          </a:xfrm>
          <a:prstGeom prst="rect">
            <a:avLst/>
          </a:prstGeom>
          <a:solidFill>
            <a:srgbClr val="CACD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687BE2-E440-5A55-7A90-1BDFB1A55590}"/>
              </a:ext>
            </a:extLst>
          </p:cNvPr>
          <p:cNvSpPr/>
          <p:nvPr/>
        </p:nvSpPr>
        <p:spPr>
          <a:xfrm>
            <a:off x="2764798" y="3570602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A03F2F-5E08-4A95-8638-7B5A2ADBAE7D}"/>
              </a:ext>
            </a:extLst>
          </p:cNvPr>
          <p:cNvSpPr/>
          <p:nvPr/>
        </p:nvSpPr>
        <p:spPr>
          <a:xfrm>
            <a:off x="3797093" y="356666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817D1F-8C71-D370-8F83-6314529E5459}"/>
              </a:ext>
            </a:extLst>
          </p:cNvPr>
          <p:cNvSpPr/>
          <p:nvPr/>
        </p:nvSpPr>
        <p:spPr>
          <a:xfrm>
            <a:off x="2507536" y="3369622"/>
            <a:ext cx="468453" cy="4953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C56A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7A2A8-2DEF-67C7-C0A1-0E80128BB2B8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7DC9B5-F930-CF7F-3C44-CF330FCF91E3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9D281E-A7B0-2C79-C533-CAFC115FF7AF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9479E2-71D6-933B-6452-C02CA37EA7A3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081C31-7F99-4A07-6191-1B99AACD6110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/>
                </a:rPr>
                <a:t>Life-Cycle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64FC5-0486-BB05-05DE-437420BE0AAB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A6C0F-2E39-963F-72EA-EE1F9B487A78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9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4BC17-FF91-8290-FEFC-E8722FE6B0DF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8727856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/>
                <a:cs typeface="Aharoni"/>
              </a:rPr>
              <a:t>Conclusion 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CDDE25-C01D-4A9E-1468-538E36C12D74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6A09A-BD5F-A9B3-2581-F9B732DA061A}"/>
              </a:ext>
            </a:extLst>
          </p:cNvPr>
          <p:cNvGrpSpPr/>
          <p:nvPr/>
        </p:nvGrpSpPr>
        <p:grpSpPr>
          <a:xfrm>
            <a:off x="802486" y="1072800"/>
            <a:ext cx="10589149" cy="4704913"/>
            <a:chOff x="1247253" y="1370222"/>
            <a:chExt cx="4155720" cy="385867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B1E4D-5CCB-7390-F1D7-0286DAF3F6AF}"/>
                </a:ext>
              </a:extLst>
            </p:cNvPr>
            <p:cNvSpPr/>
            <p:nvPr/>
          </p:nvSpPr>
          <p:spPr>
            <a:xfrm>
              <a:off x="1247253" y="1370222"/>
              <a:ext cx="3941379" cy="3520966"/>
            </a:xfrm>
            <a:prstGeom prst="rect">
              <a:avLst/>
            </a:prstGeom>
            <a:solidFill>
              <a:srgbClr val="CACDE8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884061-455B-319C-0B1A-EE158BB33A29}"/>
                </a:ext>
              </a:extLst>
            </p:cNvPr>
            <p:cNvSpPr/>
            <p:nvPr/>
          </p:nvSpPr>
          <p:spPr>
            <a:xfrm>
              <a:off x="1461594" y="1707930"/>
              <a:ext cx="3941379" cy="3520965"/>
            </a:xfrm>
            <a:prstGeom prst="rect">
              <a:avLst/>
            </a:prstGeom>
            <a:solidFill>
              <a:srgbClr val="8E94CE"/>
            </a:solidFill>
            <a:ln>
              <a:solidFill>
                <a:srgbClr val="6C74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D83C2-7317-E7D9-1EC9-63D4960B8386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DB4DC-C3B0-C57C-5948-2EF357859A2C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FF8391-4C00-98E6-DEB0-EFED5E17FDC9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D2B5C0-0295-7D33-16BD-E46420D5CCB1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4962C4-CEE6-875B-5233-0B140C142FAD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D56707-F64C-CDEF-CD2F-931266FF6A64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7FB912-FBBD-553E-490B-E193349C9C4F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  <p:pic>
        <p:nvPicPr>
          <p:cNvPr id="22" name="Picture 8" descr="Icon&#10;&#10;Description automatically generated">
            <a:extLst>
              <a:ext uri="{FF2B5EF4-FFF2-40B4-BE49-F238E27FC236}">
                <a16:creationId xmlns:a16="http://schemas.microsoft.com/office/drawing/2014/main" id="{628979B0-BC83-33E8-AFE8-F60700A6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49" y="1901013"/>
            <a:ext cx="3106915" cy="3083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A8DAB-4FB3-9E1D-8FC2-C4BD4359932F}"/>
              </a:ext>
            </a:extLst>
          </p:cNvPr>
          <p:cNvSpPr txBox="1"/>
          <p:nvPr/>
        </p:nvSpPr>
        <p:spPr>
          <a:xfrm>
            <a:off x="4700491" y="1901243"/>
            <a:ext cx="6142864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b="1" err="1">
                <a:solidFill>
                  <a:schemeClr val="bg1"/>
                </a:solidFill>
                <a:ea typeface="+mn-lt"/>
                <a:cs typeface="+mn-lt"/>
              </a:rPr>
              <a:t>ProdFrost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 Innovation: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User-friendly design.</a:t>
            </a: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Cutting-edge features</a:t>
            </a:r>
            <a:endParaRPr lang="en-US" sz="2000">
              <a:solidFill>
                <a:schemeClr val="bg1"/>
              </a:solidFill>
              <a:latin typeface="Calibri"/>
              <a:ea typeface="Ebrima"/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Market Alignment: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Addresses key pain points, strategically aligning with market demands.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Comprehensive Solution: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Transforms kitchens with efficiency, convenience, and a touch of the future.</a:t>
            </a:r>
            <a:endParaRPr lang="en-US" sz="20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69D96C8-0B06-B787-3745-36C14ACCB25B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11790223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200">
              <a:solidFill>
                <a:srgbClr val="4C56AF"/>
              </a:solidFill>
              <a:latin typeface="Berlin Sans FB" panose="020E0602020502020306" pitchFamily="34" charset="0"/>
              <a:cs typeface="Aharon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AFF74-0CB2-C061-AD76-7C4C53067B41}"/>
              </a:ext>
            </a:extLst>
          </p:cNvPr>
          <p:cNvCxnSpPr>
            <a:cxnSpLocks/>
          </p:cNvCxnSpPr>
          <p:nvPr/>
        </p:nvCxnSpPr>
        <p:spPr>
          <a:xfrm>
            <a:off x="913134" y="2314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72E768-E086-9DF5-423E-32DB23ACC005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C0DF07-80BB-E095-B310-557A3F3B0D6B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C21642-1883-2EB4-D38E-8ED2DC760959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/>
                </a:rPr>
                <a:t>Overview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9CFA0A-550E-59CE-7FA8-44BF17A5F425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410184-22B5-9F27-28FD-FFBAF85A5F6B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AD21F6-18F6-618C-0C82-E35908E4A4C8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95AA65-A67C-F3C4-D555-B6B16F7919F2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/>
                </a:rPr>
                <a:t>Q&amp;A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8139EF-56E7-B48B-D7ED-420513B7074A}"/>
              </a:ext>
            </a:extLst>
          </p:cNvPr>
          <p:cNvSpPr txBox="1"/>
          <p:nvPr/>
        </p:nvSpPr>
        <p:spPr>
          <a:xfrm>
            <a:off x="4620771" y="2157363"/>
            <a:ext cx="29439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9600">
                <a:solidFill>
                  <a:srgbClr val="4C56AF"/>
                </a:solidFill>
                <a:latin typeface="Berlin Sans FB"/>
                <a:ea typeface="Ebrima"/>
                <a:cs typeface="Ebrima"/>
              </a:rPr>
              <a:t>Q&amp;A</a:t>
            </a:r>
            <a:endParaRPr lang="en-CA" sz="9600">
              <a:solidFill>
                <a:srgbClr val="4C56AF"/>
              </a:solidFill>
              <a:latin typeface="Berlin Sans FB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5B5181-65AF-B10A-37A7-97D5743A8474}"/>
              </a:ext>
            </a:extLst>
          </p:cNvPr>
          <p:cNvCxnSpPr>
            <a:cxnSpLocks/>
          </p:cNvCxnSpPr>
          <p:nvPr/>
        </p:nvCxnSpPr>
        <p:spPr>
          <a:xfrm>
            <a:off x="913133" y="3626308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>
            <a:extLst>
              <a:ext uri="{FF2B5EF4-FFF2-40B4-BE49-F238E27FC236}">
                <a16:creationId xmlns:a16="http://schemas.microsoft.com/office/drawing/2014/main" id="{890AE996-D65F-0320-CE91-899E2000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rcRect l="7057" r="33822" b="792"/>
          <a:stretch/>
        </p:blipFill>
        <p:spPr>
          <a:xfrm>
            <a:off x="635165" y="1190284"/>
            <a:ext cx="4746565" cy="4601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CC136-FFF4-E3B9-6594-71D3787DFACD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A354B3-9F8F-9108-2550-7E427806BC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3231C4-00BB-D76A-D346-8BF8B16707DE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375863-E531-8174-E1CE-8F24D79EB127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B7AFF-2AF6-9528-F139-3C5994B10370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1A2F8E-A321-A72C-742B-16BA481153F2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45404B-4DED-90AA-E7FF-48E0A32B4B13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B94415A-6587-D75A-33FE-5C2692B50021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8399752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Situational Overview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893E07-E5C7-21D3-09B5-580528B7F5CE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20FFC7-CC4B-4EBA-5DC2-935474E4E3DB}"/>
              </a:ext>
            </a:extLst>
          </p:cNvPr>
          <p:cNvSpPr txBox="1"/>
          <p:nvPr/>
        </p:nvSpPr>
        <p:spPr>
          <a:xfrm>
            <a:off x="541674" y="1273101"/>
            <a:ext cx="32934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>
              <a:latin typeface="Garamond"/>
              <a:cs typeface="Aharon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97EC5-090D-6E2A-0BA1-26E27F6847F1}"/>
              </a:ext>
            </a:extLst>
          </p:cNvPr>
          <p:cNvSpPr txBox="1"/>
          <p:nvPr/>
        </p:nvSpPr>
        <p:spPr>
          <a:xfrm>
            <a:off x="4084060" y="1169327"/>
            <a:ext cx="5389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Big Question:</a:t>
            </a:r>
            <a:endParaRPr lang="en-US" sz="2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B8386-45F2-09D3-E24E-7D97CBE18FE6}"/>
              </a:ext>
            </a:extLst>
          </p:cNvPr>
          <p:cNvSpPr txBox="1"/>
          <p:nvPr/>
        </p:nvSpPr>
        <p:spPr>
          <a:xfrm>
            <a:off x="677938" y="1222025"/>
            <a:ext cx="23923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Current</a:t>
            </a:r>
            <a:r>
              <a:rPr lang="en-US" b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Situation</a:t>
            </a:r>
            <a:r>
              <a:rPr lang="en-US" b="1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3FF0E4-ACC8-6708-736D-0B0CDD125704}"/>
              </a:ext>
            </a:extLst>
          </p:cNvPr>
          <p:cNvSpPr txBox="1"/>
          <p:nvPr/>
        </p:nvSpPr>
        <p:spPr>
          <a:xfrm>
            <a:off x="6304504" y="2094284"/>
            <a:ext cx="474656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2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can 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endParaRPr lang="en-CA" sz="2400">
              <a:ea typeface="+mn-lt"/>
              <a:cs typeface="+mn-lt"/>
            </a:endParaRPr>
          </a:p>
          <a:p>
            <a:pPr algn="ctr"/>
            <a:endParaRPr lang="en-CA" sz="2400">
              <a:ea typeface="+mn-lt"/>
              <a:cs typeface="+mn-lt"/>
            </a:endParaRPr>
          </a:p>
          <a:p>
            <a:pPr algn="ctr"/>
            <a:endParaRPr lang="en-CA" sz="2400">
              <a:ea typeface="+mn-lt"/>
              <a:cs typeface="+mn-lt"/>
            </a:endParaRPr>
          </a:p>
          <a:p>
            <a:pPr algn="ctr"/>
            <a:endParaRPr lang="en-CA" sz="2400">
              <a:ea typeface="+mn-lt"/>
              <a:cs typeface="+mn-lt"/>
            </a:endParaRPr>
          </a:p>
          <a:p>
            <a:pPr algn="ctr"/>
            <a:endParaRPr lang="en-CA" sz="2400">
              <a:ea typeface="+mn-lt"/>
              <a:cs typeface="+mn-lt"/>
            </a:endParaRPr>
          </a:p>
          <a:p>
            <a:pPr algn="ctr"/>
            <a:r>
              <a:rPr lang="en-CA" sz="2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create a flawless launch strategy for their innovative smart fridge?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8B9ED-021F-F702-CD4E-46B97D59622C}"/>
              </a:ext>
            </a:extLst>
          </p:cNvPr>
          <p:cNvSpPr txBox="1"/>
          <p:nvPr/>
        </p:nvSpPr>
        <p:spPr>
          <a:xfrm>
            <a:off x="1948645" y="2093859"/>
            <a:ext cx="3873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Customers are </a:t>
            </a:r>
            <a:r>
              <a:rPr lang="en-CA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upgrading </a:t>
            </a:r>
            <a:r>
              <a:rPr lang="en-CA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from outdated home appliances.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EB850A-E115-25B4-E3BE-6F5AA2133B90}"/>
              </a:ext>
            </a:extLst>
          </p:cNvPr>
          <p:cNvSpPr txBox="1"/>
          <p:nvPr/>
        </p:nvSpPr>
        <p:spPr>
          <a:xfrm>
            <a:off x="1948644" y="3295565"/>
            <a:ext cx="3873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>
                <a:latin typeface="Ebrima"/>
                <a:ea typeface="Ebrima"/>
                <a:cs typeface="Ebrima"/>
              </a:rPr>
              <a:t>Customers want to </a:t>
            </a:r>
            <a:r>
              <a:rPr lang="en-CA" b="1">
                <a:latin typeface="Ebrima"/>
                <a:ea typeface="Ebrima"/>
                <a:cs typeface="Ebrima"/>
              </a:rPr>
              <a:t>save money</a:t>
            </a:r>
            <a:r>
              <a:rPr lang="en-CA">
                <a:latin typeface="Ebrima"/>
                <a:ea typeface="Ebrima"/>
                <a:cs typeface="Ebrima"/>
              </a:rPr>
              <a:t> </a:t>
            </a:r>
          </a:p>
          <a:p>
            <a:r>
              <a:rPr lang="en-CA">
                <a:latin typeface="Ebrima"/>
                <a:ea typeface="Ebrima"/>
                <a:cs typeface="Ebrima"/>
              </a:rPr>
              <a:t>&amp; be </a:t>
            </a:r>
            <a:r>
              <a:rPr lang="en-CA" b="1">
                <a:latin typeface="Ebrima"/>
                <a:ea typeface="Ebrima"/>
                <a:cs typeface="Ebrima"/>
              </a:rPr>
              <a:t>environmentally friendly</a:t>
            </a:r>
            <a:r>
              <a:rPr lang="en-CA">
                <a:latin typeface="Ebrima"/>
                <a:ea typeface="Ebrima"/>
                <a:cs typeface="Ebrima"/>
              </a:rPr>
              <a:t>. </a:t>
            </a:r>
            <a:endParaRPr lang="en-CA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583067-EE75-6053-F2C2-5B3033827AB8}"/>
              </a:ext>
            </a:extLst>
          </p:cNvPr>
          <p:cNvSpPr txBox="1"/>
          <p:nvPr/>
        </p:nvSpPr>
        <p:spPr>
          <a:xfrm>
            <a:off x="2026784" y="4586534"/>
            <a:ext cx="33536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>
                <a:latin typeface="Ebrima"/>
                <a:ea typeface="Ebrima"/>
                <a:cs typeface="Ebrima"/>
              </a:rPr>
              <a:t>Gen Z and Millennials enjoy </a:t>
            </a:r>
          </a:p>
          <a:p>
            <a:r>
              <a:rPr lang="en-CA" b="1">
                <a:latin typeface="Ebrima"/>
                <a:ea typeface="Ebrima"/>
                <a:cs typeface="Ebrima"/>
              </a:rPr>
              <a:t>shopping digitally</a:t>
            </a:r>
            <a:r>
              <a:rPr lang="en-CA">
                <a:latin typeface="Ebrima"/>
                <a:ea typeface="Ebrima"/>
                <a:cs typeface="Ebrima"/>
              </a:rPr>
              <a:t>.</a:t>
            </a:r>
          </a:p>
          <a:p>
            <a:endParaRPr lang="en-CA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Picture 2" descr="Logo, icon&#10;&#10;Description automatically generated">
            <a:extLst>
              <a:ext uri="{FF2B5EF4-FFF2-40B4-BE49-F238E27FC236}">
                <a16:creationId xmlns:a16="http://schemas.microsoft.com/office/drawing/2014/main" id="{C69FF5F7-57D3-72A4-ED2A-15E1D059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32" y="3219369"/>
            <a:ext cx="791112" cy="791112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06293390-B062-7D6E-BDA2-29025417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08" y="1909414"/>
            <a:ext cx="799674" cy="773988"/>
          </a:xfrm>
          <a:prstGeom prst="rect">
            <a:avLst/>
          </a:prstGeom>
        </p:spPr>
      </p:pic>
      <p:pic>
        <p:nvPicPr>
          <p:cNvPr id="16" name="Picture 15" descr="A hands holding a globe&#10;&#10;Description automatically generated">
            <a:extLst>
              <a:ext uri="{FF2B5EF4-FFF2-40B4-BE49-F238E27FC236}">
                <a16:creationId xmlns:a16="http://schemas.microsoft.com/office/drawing/2014/main" id="{F7DA3EF2-A14F-FF85-CFFE-7EC2896C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06" y="4452385"/>
            <a:ext cx="1008927" cy="970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495E4E-B3B5-167B-286D-96BBCFC56E5B}"/>
              </a:ext>
            </a:extLst>
          </p:cNvPr>
          <p:cNvSpPr txBox="1"/>
          <p:nvPr/>
        </p:nvSpPr>
        <p:spPr>
          <a:xfrm>
            <a:off x="6121004" y="2628573"/>
            <a:ext cx="51271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9600">
                <a:solidFill>
                  <a:srgbClr val="4C56AF"/>
                </a:solidFill>
                <a:latin typeface="Berlin Sans FB"/>
                <a:cs typeface="Aharoni"/>
              </a:rPr>
              <a:t>ProdFrost </a:t>
            </a:r>
            <a:endParaRPr lang="en-CA" sz="9600">
              <a:solidFill>
                <a:srgbClr val="4C56A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60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69D96C8-0B06-B787-3745-36C14ACCB25B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11790223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Pain Points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AFF74-0CB2-C061-AD76-7C4C53067B41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E2F0B1-CF29-09DA-FB67-93CDB8DB8689}"/>
              </a:ext>
            </a:extLst>
          </p:cNvPr>
          <p:cNvGrpSpPr/>
          <p:nvPr/>
        </p:nvGrpSpPr>
        <p:grpSpPr>
          <a:xfrm>
            <a:off x="2036158" y="1363258"/>
            <a:ext cx="9795624" cy="950930"/>
            <a:chOff x="2036158" y="1484114"/>
            <a:chExt cx="9795624" cy="9509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BF0ED4-1EFA-7900-EA6F-8273EA78DF08}"/>
                </a:ext>
              </a:extLst>
            </p:cNvPr>
            <p:cNvSpPr txBox="1"/>
            <p:nvPr/>
          </p:nvSpPr>
          <p:spPr>
            <a:xfrm>
              <a:off x="2036158" y="1484114"/>
              <a:ext cx="583516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CA" sz="2000" b="1">
                  <a:latin typeface="Ebrima"/>
                  <a:ea typeface="Ebrima"/>
                  <a:cs typeface="Ebrima"/>
                </a:rPr>
                <a:t>Costs</a:t>
              </a:r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7748BF-7394-B389-30CF-D64FD85ED4AE}"/>
                </a:ext>
              </a:extLst>
            </p:cNvPr>
            <p:cNvSpPr txBox="1"/>
            <p:nvPr/>
          </p:nvSpPr>
          <p:spPr>
            <a:xfrm>
              <a:off x="2036158" y="1850269"/>
              <a:ext cx="979562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Users may be deterred by the initial investment required to acquire ProdFrost, potentially hindering adoption among cost-sensitive consumers.</a:t>
              </a:r>
              <a:endParaRPr lang="en-US" sz="1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0ABD6A-A2CE-DB9D-81C8-B12BBC6E3B03}"/>
              </a:ext>
            </a:extLst>
          </p:cNvPr>
          <p:cNvGrpSpPr/>
          <p:nvPr/>
        </p:nvGrpSpPr>
        <p:grpSpPr>
          <a:xfrm>
            <a:off x="3049340" y="3007201"/>
            <a:ext cx="8509247" cy="952073"/>
            <a:chOff x="3049340" y="3163306"/>
            <a:chExt cx="8509247" cy="9520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49A58D-C21A-1F02-541B-0AFC6B152161}"/>
                </a:ext>
              </a:extLst>
            </p:cNvPr>
            <p:cNvSpPr txBox="1"/>
            <p:nvPr/>
          </p:nvSpPr>
          <p:spPr>
            <a:xfrm>
              <a:off x="3049340" y="3163306"/>
              <a:ext cx="583516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CA" sz="20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Privacy</a:t>
              </a:r>
              <a:endPara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884644-E344-5686-909F-D21A3FBF2FAC}"/>
                </a:ext>
              </a:extLst>
            </p:cNvPr>
            <p:cNvSpPr txBox="1"/>
            <p:nvPr/>
          </p:nvSpPr>
          <p:spPr>
            <a:xfrm>
              <a:off x="3049340" y="3530604"/>
              <a:ext cx="850924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6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Concerns regarding the privacy of personal data, especially with features like Automatic Ingredient Reordering, may create apprehension among users.</a:t>
              </a:r>
              <a:endParaRPr lang="en-US" sz="1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F5A247-A390-256D-EE7C-C1FD01FBB7D0}"/>
              </a:ext>
            </a:extLst>
          </p:cNvPr>
          <p:cNvSpPr txBox="1"/>
          <p:nvPr/>
        </p:nvSpPr>
        <p:spPr>
          <a:xfrm>
            <a:off x="4181518" y="4739412"/>
            <a:ext cx="7496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000" b="1">
                <a:latin typeface="Ebrima"/>
                <a:ea typeface="Ebrima"/>
                <a:cs typeface="Ebrima"/>
              </a:rPr>
              <a:t>Resistance to Change</a:t>
            </a:r>
            <a:endParaRPr lang="en-CA" sz="20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9954EB-3B5A-B435-325F-0E47DFC61077}"/>
              </a:ext>
            </a:extLst>
          </p:cNvPr>
          <p:cNvSpPr txBox="1"/>
          <p:nvPr/>
        </p:nvSpPr>
        <p:spPr>
          <a:xfrm>
            <a:off x="4183295" y="5112101"/>
            <a:ext cx="74968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latin typeface="Ebrima"/>
                <a:ea typeface="Ebrima"/>
                <a:cs typeface="Ebrima"/>
              </a:rPr>
              <a:t>User apprehension about data security, particularly with Automatic Ingredient Reordering, poses a potential barrier to full engagement with </a:t>
            </a:r>
            <a:r>
              <a:rPr lang="en-GB" sz="1600" err="1">
                <a:latin typeface="Ebrima"/>
                <a:ea typeface="Ebrima"/>
                <a:cs typeface="Ebrima"/>
              </a:rPr>
              <a:t>ProdFrost</a:t>
            </a:r>
            <a:r>
              <a:rPr lang="en-GB" sz="1600">
                <a:latin typeface="Ebrima"/>
                <a:ea typeface="Ebrima"/>
                <a:cs typeface="Ebrima"/>
              </a:rPr>
              <a:t>.</a:t>
            </a:r>
            <a:endParaRPr lang="en-US" sz="1600">
              <a:latin typeface="Ebrima"/>
              <a:ea typeface="Ebrima"/>
              <a:cs typeface="Ebrima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72E768-E086-9DF5-423E-32DB23ACC005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C0DF07-80BB-E095-B310-557A3F3B0D6B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C21642-1883-2EB4-D38E-8ED2DC760959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9CFA0A-550E-59CE-7FA8-44BF17A5F425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410184-22B5-9F27-28FD-FFBAF85A5F6B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AD21F6-18F6-618C-0C82-E35908E4A4C8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95AA65-A67C-F3C4-D555-B6B16F7919F2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D47C44-BDF5-4EB8-DBC1-7BF9934F8DA4}"/>
              </a:ext>
            </a:extLst>
          </p:cNvPr>
          <p:cNvGrpSpPr/>
          <p:nvPr/>
        </p:nvGrpSpPr>
        <p:grpSpPr>
          <a:xfrm>
            <a:off x="886954" y="1205895"/>
            <a:ext cx="1013182" cy="1050138"/>
            <a:chOff x="847717" y="1170291"/>
            <a:chExt cx="1013182" cy="105013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DCB47F1-5C38-19DA-6A58-02799B4B4EBF}"/>
                </a:ext>
              </a:extLst>
            </p:cNvPr>
            <p:cNvSpPr/>
            <p:nvPr/>
          </p:nvSpPr>
          <p:spPr>
            <a:xfrm>
              <a:off x="847717" y="1170291"/>
              <a:ext cx="1013182" cy="1050138"/>
            </a:xfrm>
            <a:prstGeom prst="ellipse">
              <a:avLst/>
            </a:prstGeom>
            <a:solidFill>
              <a:srgbClr val="4C56AF"/>
            </a:solidFill>
            <a:ln>
              <a:solidFill>
                <a:srgbClr val="4C56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8139EF-56E7-B48B-D7ED-420513B7074A}"/>
                </a:ext>
              </a:extLst>
            </p:cNvPr>
            <p:cNvSpPr txBox="1"/>
            <p:nvPr/>
          </p:nvSpPr>
          <p:spPr>
            <a:xfrm>
              <a:off x="966714" y="1411590"/>
              <a:ext cx="77109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320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B712A5-3685-4C5A-BCFF-A4A049B88054}"/>
              </a:ext>
            </a:extLst>
          </p:cNvPr>
          <p:cNvGrpSpPr/>
          <p:nvPr/>
        </p:nvGrpSpPr>
        <p:grpSpPr>
          <a:xfrm>
            <a:off x="1917161" y="2948117"/>
            <a:ext cx="1013182" cy="1050138"/>
            <a:chOff x="847717" y="1170291"/>
            <a:chExt cx="1013182" cy="10501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3D99EF-7E23-339C-D40A-86F2FE0C70EA}"/>
                </a:ext>
              </a:extLst>
            </p:cNvPr>
            <p:cNvSpPr/>
            <p:nvPr/>
          </p:nvSpPr>
          <p:spPr>
            <a:xfrm>
              <a:off x="847717" y="1170291"/>
              <a:ext cx="1013182" cy="1050138"/>
            </a:xfrm>
            <a:prstGeom prst="ellipse">
              <a:avLst/>
            </a:prstGeom>
            <a:solidFill>
              <a:srgbClr val="4C56AF"/>
            </a:solidFill>
            <a:ln>
              <a:solidFill>
                <a:srgbClr val="4C56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5883EC-A280-1204-F951-AA375A7F4BB0}"/>
                </a:ext>
              </a:extLst>
            </p:cNvPr>
            <p:cNvSpPr txBox="1"/>
            <p:nvPr/>
          </p:nvSpPr>
          <p:spPr>
            <a:xfrm>
              <a:off x="966714" y="1411590"/>
              <a:ext cx="77109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320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2B850B-F72F-454F-455A-92BB677BB475}"/>
              </a:ext>
            </a:extLst>
          </p:cNvPr>
          <p:cNvGrpSpPr/>
          <p:nvPr/>
        </p:nvGrpSpPr>
        <p:grpSpPr>
          <a:xfrm>
            <a:off x="3049340" y="4498113"/>
            <a:ext cx="1013182" cy="1050138"/>
            <a:chOff x="847717" y="1170291"/>
            <a:chExt cx="1013182" cy="105013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15C4AEE-29CD-0933-69DA-445108CAA764}"/>
                </a:ext>
              </a:extLst>
            </p:cNvPr>
            <p:cNvSpPr/>
            <p:nvPr/>
          </p:nvSpPr>
          <p:spPr>
            <a:xfrm>
              <a:off x="847717" y="1170291"/>
              <a:ext cx="1013182" cy="1050138"/>
            </a:xfrm>
            <a:prstGeom prst="ellipse">
              <a:avLst/>
            </a:prstGeom>
            <a:solidFill>
              <a:srgbClr val="4C56AF"/>
            </a:solidFill>
            <a:ln>
              <a:solidFill>
                <a:srgbClr val="4C56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1E8B46-ECB2-47FE-D723-317E9BEDE4F1}"/>
                </a:ext>
              </a:extLst>
            </p:cNvPr>
            <p:cNvSpPr txBox="1"/>
            <p:nvPr/>
          </p:nvSpPr>
          <p:spPr>
            <a:xfrm>
              <a:off x="966714" y="1411590"/>
              <a:ext cx="77109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320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3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51A6EC-1B75-AEAF-95D1-F9754BB14CD7}"/>
              </a:ext>
            </a:extLst>
          </p:cNvPr>
          <p:cNvSpPr txBox="1">
            <a:spLocks/>
          </p:cNvSpPr>
          <p:nvPr/>
        </p:nvSpPr>
        <p:spPr>
          <a:xfrm>
            <a:off x="633412" y="147583"/>
            <a:ext cx="11790223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How We Capture the Target Market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C36901-AED8-54C1-96A9-1B400FD7581A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A2D12C-BBE3-DE26-6EE4-CB6C900635E8}"/>
              </a:ext>
            </a:extLst>
          </p:cNvPr>
          <p:cNvSpPr txBox="1"/>
          <p:nvPr/>
        </p:nvSpPr>
        <p:spPr>
          <a:xfrm>
            <a:off x="108197" y="4294428"/>
            <a:ext cx="4128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latin typeface="Ebrima"/>
                <a:ea typeface="Ebrima"/>
                <a:cs typeface="Ebrima"/>
              </a:rPr>
              <a:t>Busy Bob</a:t>
            </a:r>
            <a:r>
              <a:rPr lang="en-US">
                <a:latin typeface="Ebrima"/>
                <a:ea typeface="Ebrima"/>
                <a:cs typeface="Ebrima"/>
              </a:rPr>
              <a:t> is always </a:t>
            </a:r>
            <a:r>
              <a:rPr lang="en-US" b="1">
                <a:latin typeface="Ebrima"/>
                <a:ea typeface="Ebrima"/>
                <a:cs typeface="Ebrima"/>
              </a:rPr>
              <a:t>short on time </a:t>
            </a:r>
            <a:r>
              <a:rPr lang="en-US">
                <a:latin typeface="Ebrima"/>
                <a:ea typeface="Ebrima"/>
                <a:cs typeface="Ebrima"/>
              </a:rPr>
              <a:t>and commutes to UW. His mom </a:t>
            </a:r>
            <a:r>
              <a:rPr lang="en-US" u="sng">
                <a:latin typeface="Ebrima"/>
                <a:ea typeface="Ebrima"/>
                <a:cs typeface="Ebrima"/>
              </a:rPr>
              <a:t>Healthy Holly</a:t>
            </a:r>
            <a:r>
              <a:rPr lang="en-US">
                <a:latin typeface="Ebrima"/>
                <a:ea typeface="Ebrima"/>
                <a:cs typeface="Ebrima"/>
              </a:rPr>
              <a:t> wants to work </a:t>
            </a:r>
            <a:r>
              <a:rPr lang="en-US" b="1">
                <a:latin typeface="Ebrima"/>
                <a:ea typeface="Ebrima"/>
                <a:cs typeface="Ebrima"/>
              </a:rPr>
              <a:t>healthier recipes</a:t>
            </a:r>
            <a:r>
              <a:rPr lang="en-US">
                <a:latin typeface="Ebrima"/>
                <a:ea typeface="Ebrima"/>
                <a:cs typeface="Ebrima"/>
              </a:rPr>
              <a:t> into their lifestyle, while also reducing food waste.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1596DA-8194-5738-4DD7-8CEE88F8466F}"/>
              </a:ext>
            </a:extLst>
          </p:cNvPr>
          <p:cNvCxnSpPr>
            <a:cxnSpLocks/>
          </p:cNvCxnSpPr>
          <p:nvPr/>
        </p:nvCxnSpPr>
        <p:spPr>
          <a:xfrm>
            <a:off x="4299551" y="1269448"/>
            <a:ext cx="0" cy="4319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6B5175-75E7-A5A1-0A7B-76768E71E56A}"/>
              </a:ext>
            </a:extLst>
          </p:cNvPr>
          <p:cNvSpPr/>
          <p:nvPr/>
        </p:nvSpPr>
        <p:spPr>
          <a:xfrm>
            <a:off x="4717616" y="4983517"/>
            <a:ext cx="2176783" cy="8864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6349"/>
                      <a:gd name="connsiteY0" fmla="*/ 215846 h 1295052"/>
                      <a:gd name="connsiteX1" fmla="*/ 215846 w 2066349"/>
                      <a:gd name="connsiteY1" fmla="*/ 0 h 1295052"/>
                      <a:gd name="connsiteX2" fmla="*/ 793425 w 2066349"/>
                      <a:gd name="connsiteY2" fmla="*/ 0 h 1295052"/>
                      <a:gd name="connsiteX3" fmla="*/ 1321964 w 2066349"/>
                      <a:gd name="connsiteY3" fmla="*/ 0 h 1295052"/>
                      <a:gd name="connsiteX4" fmla="*/ 1850503 w 2066349"/>
                      <a:gd name="connsiteY4" fmla="*/ 0 h 1295052"/>
                      <a:gd name="connsiteX5" fmla="*/ 2066349 w 2066349"/>
                      <a:gd name="connsiteY5" fmla="*/ 215846 h 1295052"/>
                      <a:gd name="connsiteX6" fmla="*/ 2066349 w 2066349"/>
                      <a:gd name="connsiteY6" fmla="*/ 630259 h 1295052"/>
                      <a:gd name="connsiteX7" fmla="*/ 2066349 w 2066349"/>
                      <a:gd name="connsiteY7" fmla="*/ 1079206 h 1295052"/>
                      <a:gd name="connsiteX8" fmla="*/ 1850503 w 2066349"/>
                      <a:gd name="connsiteY8" fmla="*/ 1295052 h 1295052"/>
                      <a:gd name="connsiteX9" fmla="*/ 1338310 w 2066349"/>
                      <a:gd name="connsiteY9" fmla="*/ 1295052 h 1295052"/>
                      <a:gd name="connsiteX10" fmla="*/ 793425 w 2066349"/>
                      <a:gd name="connsiteY10" fmla="*/ 1295052 h 1295052"/>
                      <a:gd name="connsiteX11" fmla="*/ 215846 w 2066349"/>
                      <a:gd name="connsiteY11" fmla="*/ 1295052 h 1295052"/>
                      <a:gd name="connsiteX12" fmla="*/ 0 w 2066349"/>
                      <a:gd name="connsiteY12" fmla="*/ 1079206 h 1295052"/>
                      <a:gd name="connsiteX13" fmla="*/ 0 w 2066349"/>
                      <a:gd name="connsiteY13" fmla="*/ 647526 h 1295052"/>
                      <a:gd name="connsiteX14" fmla="*/ 0 w 2066349"/>
                      <a:gd name="connsiteY14" fmla="*/ 215846 h 1295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66349" h="1295052" extrusionOk="0">
                        <a:moveTo>
                          <a:pt x="0" y="215846"/>
                        </a:moveTo>
                        <a:cubicBezTo>
                          <a:pt x="-6997" y="92322"/>
                          <a:pt x="64806" y="11947"/>
                          <a:pt x="215846" y="0"/>
                        </a:cubicBezTo>
                        <a:cubicBezTo>
                          <a:pt x="454664" y="-56172"/>
                          <a:pt x="579691" y="59849"/>
                          <a:pt x="793425" y="0"/>
                        </a:cubicBezTo>
                        <a:cubicBezTo>
                          <a:pt x="1007159" y="-59849"/>
                          <a:pt x="1190708" y="13146"/>
                          <a:pt x="1321964" y="0"/>
                        </a:cubicBezTo>
                        <a:cubicBezTo>
                          <a:pt x="1453220" y="-13146"/>
                          <a:pt x="1652346" y="51596"/>
                          <a:pt x="1850503" y="0"/>
                        </a:cubicBezTo>
                        <a:cubicBezTo>
                          <a:pt x="1959894" y="-31621"/>
                          <a:pt x="2068635" y="88178"/>
                          <a:pt x="2066349" y="215846"/>
                        </a:cubicBezTo>
                        <a:cubicBezTo>
                          <a:pt x="2081266" y="417393"/>
                          <a:pt x="2030345" y="529561"/>
                          <a:pt x="2066349" y="630259"/>
                        </a:cubicBezTo>
                        <a:cubicBezTo>
                          <a:pt x="2102353" y="730957"/>
                          <a:pt x="2058571" y="959876"/>
                          <a:pt x="2066349" y="1079206"/>
                        </a:cubicBezTo>
                        <a:cubicBezTo>
                          <a:pt x="2057673" y="1212767"/>
                          <a:pt x="1946464" y="1268088"/>
                          <a:pt x="1850503" y="1295052"/>
                        </a:cubicBezTo>
                        <a:cubicBezTo>
                          <a:pt x="1709069" y="1349779"/>
                          <a:pt x="1585600" y="1259589"/>
                          <a:pt x="1338310" y="1295052"/>
                        </a:cubicBezTo>
                        <a:cubicBezTo>
                          <a:pt x="1091020" y="1330515"/>
                          <a:pt x="1017406" y="1253847"/>
                          <a:pt x="793425" y="1295052"/>
                        </a:cubicBezTo>
                        <a:cubicBezTo>
                          <a:pt x="569445" y="1336257"/>
                          <a:pt x="470206" y="1255453"/>
                          <a:pt x="215846" y="1295052"/>
                        </a:cubicBezTo>
                        <a:cubicBezTo>
                          <a:pt x="109627" y="1310962"/>
                          <a:pt x="3626" y="1195239"/>
                          <a:pt x="0" y="1079206"/>
                        </a:cubicBezTo>
                        <a:cubicBezTo>
                          <a:pt x="-19003" y="873129"/>
                          <a:pt x="18822" y="806366"/>
                          <a:pt x="0" y="647526"/>
                        </a:cubicBezTo>
                        <a:cubicBezTo>
                          <a:pt x="-18822" y="488686"/>
                          <a:pt x="40697" y="310566"/>
                          <a:pt x="0" y="2158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Automatic Ingredient Reordering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5FBB57-4243-BA9A-6DCB-80EF00A625C0}"/>
              </a:ext>
            </a:extLst>
          </p:cNvPr>
          <p:cNvSpPr/>
          <p:nvPr/>
        </p:nvSpPr>
        <p:spPr>
          <a:xfrm>
            <a:off x="9654999" y="4947275"/>
            <a:ext cx="2176783" cy="8864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6349"/>
                      <a:gd name="connsiteY0" fmla="*/ 215846 h 1295052"/>
                      <a:gd name="connsiteX1" fmla="*/ 215846 w 2066349"/>
                      <a:gd name="connsiteY1" fmla="*/ 0 h 1295052"/>
                      <a:gd name="connsiteX2" fmla="*/ 793425 w 2066349"/>
                      <a:gd name="connsiteY2" fmla="*/ 0 h 1295052"/>
                      <a:gd name="connsiteX3" fmla="*/ 1321964 w 2066349"/>
                      <a:gd name="connsiteY3" fmla="*/ 0 h 1295052"/>
                      <a:gd name="connsiteX4" fmla="*/ 1850503 w 2066349"/>
                      <a:gd name="connsiteY4" fmla="*/ 0 h 1295052"/>
                      <a:gd name="connsiteX5" fmla="*/ 2066349 w 2066349"/>
                      <a:gd name="connsiteY5" fmla="*/ 215846 h 1295052"/>
                      <a:gd name="connsiteX6" fmla="*/ 2066349 w 2066349"/>
                      <a:gd name="connsiteY6" fmla="*/ 630259 h 1295052"/>
                      <a:gd name="connsiteX7" fmla="*/ 2066349 w 2066349"/>
                      <a:gd name="connsiteY7" fmla="*/ 1079206 h 1295052"/>
                      <a:gd name="connsiteX8" fmla="*/ 1850503 w 2066349"/>
                      <a:gd name="connsiteY8" fmla="*/ 1295052 h 1295052"/>
                      <a:gd name="connsiteX9" fmla="*/ 1338310 w 2066349"/>
                      <a:gd name="connsiteY9" fmla="*/ 1295052 h 1295052"/>
                      <a:gd name="connsiteX10" fmla="*/ 793425 w 2066349"/>
                      <a:gd name="connsiteY10" fmla="*/ 1295052 h 1295052"/>
                      <a:gd name="connsiteX11" fmla="*/ 215846 w 2066349"/>
                      <a:gd name="connsiteY11" fmla="*/ 1295052 h 1295052"/>
                      <a:gd name="connsiteX12" fmla="*/ 0 w 2066349"/>
                      <a:gd name="connsiteY12" fmla="*/ 1079206 h 1295052"/>
                      <a:gd name="connsiteX13" fmla="*/ 0 w 2066349"/>
                      <a:gd name="connsiteY13" fmla="*/ 647526 h 1295052"/>
                      <a:gd name="connsiteX14" fmla="*/ 0 w 2066349"/>
                      <a:gd name="connsiteY14" fmla="*/ 215846 h 1295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66349" h="1295052" extrusionOk="0">
                        <a:moveTo>
                          <a:pt x="0" y="215846"/>
                        </a:moveTo>
                        <a:cubicBezTo>
                          <a:pt x="-6997" y="92322"/>
                          <a:pt x="64806" y="11947"/>
                          <a:pt x="215846" y="0"/>
                        </a:cubicBezTo>
                        <a:cubicBezTo>
                          <a:pt x="454664" y="-56172"/>
                          <a:pt x="579691" y="59849"/>
                          <a:pt x="793425" y="0"/>
                        </a:cubicBezTo>
                        <a:cubicBezTo>
                          <a:pt x="1007159" y="-59849"/>
                          <a:pt x="1190708" y="13146"/>
                          <a:pt x="1321964" y="0"/>
                        </a:cubicBezTo>
                        <a:cubicBezTo>
                          <a:pt x="1453220" y="-13146"/>
                          <a:pt x="1652346" y="51596"/>
                          <a:pt x="1850503" y="0"/>
                        </a:cubicBezTo>
                        <a:cubicBezTo>
                          <a:pt x="1959894" y="-31621"/>
                          <a:pt x="2068635" y="88178"/>
                          <a:pt x="2066349" y="215846"/>
                        </a:cubicBezTo>
                        <a:cubicBezTo>
                          <a:pt x="2081266" y="417393"/>
                          <a:pt x="2030345" y="529561"/>
                          <a:pt x="2066349" y="630259"/>
                        </a:cubicBezTo>
                        <a:cubicBezTo>
                          <a:pt x="2102353" y="730957"/>
                          <a:pt x="2058571" y="959876"/>
                          <a:pt x="2066349" y="1079206"/>
                        </a:cubicBezTo>
                        <a:cubicBezTo>
                          <a:pt x="2057673" y="1212767"/>
                          <a:pt x="1946464" y="1268088"/>
                          <a:pt x="1850503" y="1295052"/>
                        </a:cubicBezTo>
                        <a:cubicBezTo>
                          <a:pt x="1709069" y="1349779"/>
                          <a:pt x="1585600" y="1259589"/>
                          <a:pt x="1338310" y="1295052"/>
                        </a:cubicBezTo>
                        <a:cubicBezTo>
                          <a:pt x="1091020" y="1330515"/>
                          <a:pt x="1017406" y="1253847"/>
                          <a:pt x="793425" y="1295052"/>
                        </a:cubicBezTo>
                        <a:cubicBezTo>
                          <a:pt x="569445" y="1336257"/>
                          <a:pt x="470206" y="1255453"/>
                          <a:pt x="215846" y="1295052"/>
                        </a:cubicBezTo>
                        <a:cubicBezTo>
                          <a:pt x="109627" y="1310962"/>
                          <a:pt x="3626" y="1195239"/>
                          <a:pt x="0" y="1079206"/>
                        </a:cubicBezTo>
                        <a:cubicBezTo>
                          <a:pt x="-19003" y="873129"/>
                          <a:pt x="18822" y="806366"/>
                          <a:pt x="0" y="647526"/>
                        </a:cubicBezTo>
                        <a:cubicBezTo>
                          <a:pt x="-18822" y="488686"/>
                          <a:pt x="40697" y="310566"/>
                          <a:pt x="0" y="2158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Weekly Nutrition Reports Based on Consumption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37D96-4F8A-09CC-33FB-8FC5C687E7DE}"/>
              </a:ext>
            </a:extLst>
          </p:cNvPr>
          <p:cNvGrpSpPr/>
          <p:nvPr/>
        </p:nvGrpSpPr>
        <p:grpSpPr>
          <a:xfrm>
            <a:off x="4485737" y="1258699"/>
            <a:ext cx="7072850" cy="1703904"/>
            <a:chOff x="4485738" y="1156909"/>
            <a:chExt cx="7072850" cy="170390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BA0D874-3071-2E96-F03F-F9C475C7031B}"/>
                </a:ext>
              </a:extLst>
            </p:cNvPr>
            <p:cNvSpPr/>
            <p:nvPr/>
          </p:nvSpPr>
          <p:spPr>
            <a:xfrm>
              <a:off x="4485738" y="1156909"/>
              <a:ext cx="7072850" cy="17039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66349"/>
                        <a:gd name="connsiteY0" fmla="*/ 215846 h 1295052"/>
                        <a:gd name="connsiteX1" fmla="*/ 215846 w 2066349"/>
                        <a:gd name="connsiteY1" fmla="*/ 0 h 1295052"/>
                        <a:gd name="connsiteX2" fmla="*/ 793425 w 2066349"/>
                        <a:gd name="connsiteY2" fmla="*/ 0 h 1295052"/>
                        <a:gd name="connsiteX3" fmla="*/ 1321964 w 2066349"/>
                        <a:gd name="connsiteY3" fmla="*/ 0 h 1295052"/>
                        <a:gd name="connsiteX4" fmla="*/ 1850503 w 2066349"/>
                        <a:gd name="connsiteY4" fmla="*/ 0 h 1295052"/>
                        <a:gd name="connsiteX5" fmla="*/ 2066349 w 2066349"/>
                        <a:gd name="connsiteY5" fmla="*/ 215846 h 1295052"/>
                        <a:gd name="connsiteX6" fmla="*/ 2066349 w 2066349"/>
                        <a:gd name="connsiteY6" fmla="*/ 630259 h 1295052"/>
                        <a:gd name="connsiteX7" fmla="*/ 2066349 w 2066349"/>
                        <a:gd name="connsiteY7" fmla="*/ 1079206 h 1295052"/>
                        <a:gd name="connsiteX8" fmla="*/ 1850503 w 2066349"/>
                        <a:gd name="connsiteY8" fmla="*/ 1295052 h 1295052"/>
                        <a:gd name="connsiteX9" fmla="*/ 1338310 w 2066349"/>
                        <a:gd name="connsiteY9" fmla="*/ 1295052 h 1295052"/>
                        <a:gd name="connsiteX10" fmla="*/ 793425 w 2066349"/>
                        <a:gd name="connsiteY10" fmla="*/ 1295052 h 1295052"/>
                        <a:gd name="connsiteX11" fmla="*/ 215846 w 2066349"/>
                        <a:gd name="connsiteY11" fmla="*/ 1295052 h 1295052"/>
                        <a:gd name="connsiteX12" fmla="*/ 0 w 2066349"/>
                        <a:gd name="connsiteY12" fmla="*/ 1079206 h 1295052"/>
                        <a:gd name="connsiteX13" fmla="*/ 0 w 2066349"/>
                        <a:gd name="connsiteY13" fmla="*/ 647526 h 1295052"/>
                        <a:gd name="connsiteX14" fmla="*/ 0 w 2066349"/>
                        <a:gd name="connsiteY14" fmla="*/ 215846 h 12950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066349" h="1295052" extrusionOk="0">
                          <a:moveTo>
                            <a:pt x="0" y="215846"/>
                          </a:moveTo>
                          <a:cubicBezTo>
                            <a:pt x="-6997" y="92322"/>
                            <a:pt x="64806" y="11947"/>
                            <a:pt x="215846" y="0"/>
                          </a:cubicBezTo>
                          <a:cubicBezTo>
                            <a:pt x="454664" y="-56172"/>
                            <a:pt x="579691" y="59849"/>
                            <a:pt x="793425" y="0"/>
                          </a:cubicBezTo>
                          <a:cubicBezTo>
                            <a:pt x="1007159" y="-59849"/>
                            <a:pt x="1190708" y="13146"/>
                            <a:pt x="1321964" y="0"/>
                          </a:cubicBezTo>
                          <a:cubicBezTo>
                            <a:pt x="1453220" y="-13146"/>
                            <a:pt x="1652346" y="51596"/>
                            <a:pt x="1850503" y="0"/>
                          </a:cubicBezTo>
                          <a:cubicBezTo>
                            <a:pt x="1959894" y="-31621"/>
                            <a:pt x="2068635" y="88178"/>
                            <a:pt x="2066349" y="215846"/>
                          </a:cubicBezTo>
                          <a:cubicBezTo>
                            <a:pt x="2081266" y="417393"/>
                            <a:pt x="2030345" y="529561"/>
                            <a:pt x="2066349" y="630259"/>
                          </a:cubicBezTo>
                          <a:cubicBezTo>
                            <a:pt x="2102353" y="730957"/>
                            <a:pt x="2058571" y="959876"/>
                            <a:pt x="2066349" y="1079206"/>
                          </a:cubicBezTo>
                          <a:cubicBezTo>
                            <a:pt x="2057673" y="1212767"/>
                            <a:pt x="1946464" y="1268088"/>
                            <a:pt x="1850503" y="1295052"/>
                          </a:cubicBezTo>
                          <a:cubicBezTo>
                            <a:pt x="1709069" y="1349779"/>
                            <a:pt x="1585600" y="1259589"/>
                            <a:pt x="1338310" y="1295052"/>
                          </a:cubicBezTo>
                          <a:cubicBezTo>
                            <a:pt x="1091020" y="1330515"/>
                            <a:pt x="1017406" y="1253847"/>
                            <a:pt x="793425" y="1295052"/>
                          </a:cubicBezTo>
                          <a:cubicBezTo>
                            <a:pt x="569445" y="1336257"/>
                            <a:pt x="470206" y="1255453"/>
                            <a:pt x="215846" y="1295052"/>
                          </a:cubicBezTo>
                          <a:cubicBezTo>
                            <a:pt x="109627" y="1310962"/>
                            <a:pt x="3626" y="1195239"/>
                            <a:pt x="0" y="1079206"/>
                          </a:cubicBezTo>
                          <a:cubicBezTo>
                            <a:pt x="-19003" y="873129"/>
                            <a:pt x="18822" y="806366"/>
                            <a:pt x="0" y="647526"/>
                          </a:cubicBezTo>
                          <a:cubicBezTo>
                            <a:pt x="-18822" y="488686"/>
                            <a:pt x="40697" y="310566"/>
                            <a:pt x="0" y="21584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C75E71-ED0B-E5F5-A0EC-E150E6D1DA7C}"/>
                </a:ext>
              </a:extLst>
            </p:cNvPr>
            <p:cNvSpPr txBox="1"/>
            <p:nvPr/>
          </p:nvSpPr>
          <p:spPr>
            <a:xfrm>
              <a:off x="4895495" y="1270107"/>
              <a:ext cx="6369404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58%</a:t>
              </a:r>
              <a:r>
                <a:rPr lang="en-US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of all food produced in Canada goes to waste.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It's estimated that avoidable food waste costs the average Canadian household over </a:t>
              </a:r>
              <a:r>
                <a:rPr lang="en-GB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$1,300 </a:t>
              </a:r>
              <a:r>
                <a:rPr lang="en-GB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per year.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The prevalence of </a:t>
              </a:r>
              <a:r>
                <a:rPr lang="en-GB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unhealthy eating </a:t>
              </a:r>
              <a:r>
                <a:rPr lang="en-GB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is notably high, reaching 56.4% among youth, and 63.6% in adults.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CDE438-2B92-9689-1723-70F37E28078A}"/>
              </a:ext>
            </a:extLst>
          </p:cNvPr>
          <p:cNvCxnSpPr>
            <a:cxnSpLocks/>
          </p:cNvCxnSpPr>
          <p:nvPr/>
        </p:nvCxnSpPr>
        <p:spPr>
          <a:xfrm>
            <a:off x="5129648" y="3302485"/>
            <a:ext cx="60791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FA9DCC-A9CB-95AC-EEE0-1A23F4C68EBD}"/>
              </a:ext>
            </a:extLst>
          </p:cNvPr>
          <p:cNvSpPr/>
          <p:nvPr/>
        </p:nvSpPr>
        <p:spPr>
          <a:xfrm>
            <a:off x="7183054" y="4961432"/>
            <a:ext cx="2176783" cy="8864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6349"/>
                      <a:gd name="connsiteY0" fmla="*/ 215846 h 1295052"/>
                      <a:gd name="connsiteX1" fmla="*/ 215846 w 2066349"/>
                      <a:gd name="connsiteY1" fmla="*/ 0 h 1295052"/>
                      <a:gd name="connsiteX2" fmla="*/ 793425 w 2066349"/>
                      <a:gd name="connsiteY2" fmla="*/ 0 h 1295052"/>
                      <a:gd name="connsiteX3" fmla="*/ 1321964 w 2066349"/>
                      <a:gd name="connsiteY3" fmla="*/ 0 h 1295052"/>
                      <a:gd name="connsiteX4" fmla="*/ 1850503 w 2066349"/>
                      <a:gd name="connsiteY4" fmla="*/ 0 h 1295052"/>
                      <a:gd name="connsiteX5" fmla="*/ 2066349 w 2066349"/>
                      <a:gd name="connsiteY5" fmla="*/ 215846 h 1295052"/>
                      <a:gd name="connsiteX6" fmla="*/ 2066349 w 2066349"/>
                      <a:gd name="connsiteY6" fmla="*/ 630259 h 1295052"/>
                      <a:gd name="connsiteX7" fmla="*/ 2066349 w 2066349"/>
                      <a:gd name="connsiteY7" fmla="*/ 1079206 h 1295052"/>
                      <a:gd name="connsiteX8" fmla="*/ 1850503 w 2066349"/>
                      <a:gd name="connsiteY8" fmla="*/ 1295052 h 1295052"/>
                      <a:gd name="connsiteX9" fmla="*/ 1338310 w 2066349"/>
                      <a:gd name="connsiteY9" fmla="*/ 1295052 h 1295052"/>
                      <a:gd name="connsiteX10" fmla="*/ 793425 w 2066349"/>
                      <a:gd name="connsiteY10" fmla="*/ 1295052 h 1295052"/>
                      <a:gd name="connsiteX11" fmla="*/ 215846 w 2066349"/>
                      <a:gd name="connsiteY11" fmla="*/ 1295052 h 1295052"/>
                      <a:gd name="connsiteX12" fmla="*/ 0 w 2066349"/>
                      <a:gd name="connsiteY12" fmla="*/ 1079206 h 1295052"/>
                      <a:gd name="connsiteX13" fmla="*/ 0 w 2066349"/>
                      <a:gd name="connsiteY13" fmla="*/ 647526 h 1295052"/>
                      <a:gd name="connsiteX14" fmla="*/ 0 w 2066349"/>
                      <a:gd name="connsiteY14" fmla="*/ 215846 h 1295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66349" h="1295052" extrusionOk="0">
                        <a:moveTo>
                          <a:pt x="0" y="215846"/>
                        </a:moveTo>
                        <a:cubicBezTo>
                          <a:pt x="-6997" y="92322"/>
                          <a:pt x="64806" y="11947"/>
                          <a:pt x="215846" y="0"/>
                        </a:cubicBezTo>
                        <a:cubicBezTo>
                          <a:pt x="454664" y="-56172"/>
                          <a:pt x="579691" y="59849"/>
                          <a:pt x="793425" y="0"/>
                        </a:cubicBezTo>
                        <a:cubicBezTo>
                          <a:pt x="1007159" y="-59849"/>
                          <a:pt x="1190708" y="13146"/>
                          <a:pt x="1321964" y="0"/>
                        </a:cubicBezTo>
                        <a:cubicBezTo>
                          <a:pt x="1453220" y="-13146"/>
                          <a:pt x="1652346" y="51596"/>
                          <a:pt x="1850503" y="0"/>
                        </a:cubicBezTo>
                        <a:cubicBezTo>
                          <a:pt x="1959894" y="-31621"/>
                          <a:pt x="2068635" y="88178"/>
                          <a:pt x="2066349" y="215846"/>
                        </a:cubicBezTo>
                        <a:cubicBezTo>
                          <a:pt x="2081266" y="417393"/>
                          <a:pt x="2030345" y="529561"/>
                          <a:pt x="2066349" y="630259"/>
                        </a:cubicBezTo>
                        <a:cubicBezTo>
                          <a:pt x="2102353" y="730957"/>
                          <a:pt x="2058571" y="959876"/>
                          <a:pt x="2066349" y="1079206"/>
                        </a:cubicBezTo>
                        <a:cubicBezTo>
                          <a:pt x="2057673" y="1212767"/>
                          <a:pt x="1946464" y="1268088"/>
                          <a:pt x="1850503" y="1295052"/>
                        </a:cubicBezTo>
                        <a:cubicBezTo>
                          <a:pt x="1709069" y="1349779"/>
                          <a:pt x="1585600" y="1259589"/>
                          <a:pt x="1338310" y="1295052"/>
                        </a:cubicBezTo>
                        <a:cubicBezTo>
                          <a:pt x="1091020" y="1330515"/>
                          <a:pt x="1017406" y="1253847"/>
                          <a:pt x="793425" y="1295052"/>
                        </a:cubicBezTo>
                        <a:cubicBezTo>
                          <a:pt x="569445" y="1336257"/>
                          <a:pt x="470206" y="1255453"/>
                          <a:pt x="215846" y="1295052"/>
                        </a:cubicBezTo>
                        <a:cubicBezTo>
                          <a:pt x="109627" y="1310962"/>
                          <a:pt x="3626" y="1195239"/>
                          <a:pt x="0" y="1079206"/>
                        </a:cubicBezTo>
                        <a:cubicBezTo>
                          <a:pt x="-19003" y="873129"/>
                          <a:pt x="18822" y="806366"/>
                          <a:pt x="0" y="647526"/>
                        </a:cubicBezTo>
                        <a:cubicBezTo>
                          <a:pt x="-18822" y="488686"/>
                          <a:pt x="40697" y="310566"/>
                          <a:pt x="0" y="2158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Recipe Search Based On Ingredients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030438-9991-F9DF-CDE7-D74D6EC24C97}"/>
              </a:ext>
            </a:extLst>
          </p:cNvPr>
          <p:cNvSpPr txBox="1"/>
          <p:nvPr/>
        </p:nvSpPr>
        <p:spPr>
          <a:xfrm>
            <a:off x="5626701" y="3703736"/>
            <a:ext cx="5959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 </a:t>
            </a:r>
            <a:r>
              <a:rPr lang="en-US" i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ProdFrost</a:t>
            </a:r>
            <a:r>
              <a:rPr lang="en-US" i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Smart Fridge seeks to reduce food waste, save precious time, and provide realistic healthy recipes.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6" name="Picture 15" descr="A person and a child&#10;&#10;Description automatically generated">
            <a:extLst>
              <a:ext uri="{FF2B5EF4-FFF2-40B4-BE49-F238E27FC236}">
                <a16:creationId xmlns:a16="http://schemas.microsoft.com/office/drawing/2014/main" id="{5B1984DF-FA15-7DF9-5155-8BC338CC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3" y="1179564"/>
            <a:ext cx="2916476" cy="291647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6DDE88-029B-1EE3-39DA-877819382652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E50D84-02D9-B93D-2E0A-86D714ED01FE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4B584B-C491-7097-17E0-E5DFF434EA2B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09B290-06A8-EA62-D191-A750C8AD350F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1060B8-5251-F306-00AE-5019E0C6E31B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2930DA-FAC6-89BD-423B-0AFE5575B742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F9BC9D-9280-EA55-DD32-BB16CC51CE4B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  <p:pic>
        <p:nvPicPr>
          <p:cNvPr id="38" name="Graphic 37" descr="Thumbs up sign outline">
            <a:extLst>
              <a:ext uri="{FF2B5EF4-FFF2-40B4-BE49-F238E27FC236}">
                <a16:creationId xmlns:a16="http://schemas.microsoft.com/office/drawing/2014/main" id="{DC612280-DA75-7853-185C-077AAA7E0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743" y="35616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71A7B-BFF6-3038-0837-DC73633B6958}"/>
              </a:ext>
            </a:extLst>
          </p:cNvPr>
          <p:cNvSpPr txBox="1"/>
          <p:nvPr/>
        </p:nvSpPr>
        <p:spPr>
          <a:xfrm>
            <a:off x="4685743" y="4494176"/>
            <a:ext cx="5959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App Features:</a:t>
            </a:r>
          </a:p>
        </p:txBody>
      </p:sp>
    </p:spTree>
    <p:extLst>
      <p:ext uri="{BB962C8B-B14F-4D97-AF65-F5344CB8AC3E}">
        <p14:creationId xmlns:p14="http://schemas.microsoft.com/office/powerpoint/2010/main" val="37560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4BC17-FF91-8290-FEFC-E8722FE6B0DF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8727856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Partnership Opportunities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CDDE25-C01D-4A9E-1468-538E36C12D74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6A09A-BD5F-A9B3-2581-F9B732DA061A}"/>
              </a:ext>
            </a:extLst>
          </p:cNvPr>
          <p:cNvGrpSpPr/>
          <p:nvPr/>
        </p:nvGrpSpPr>
        <p:grpSpPr>
          <a:xfrm>
            <a:off x="995398" y="2239912"/>
            <a:ext cx="4145910" cy="3422054"/>
            <a:chOff x="1247253" y="1370222"/>
            <a:chExt cx="4155720" cy="385867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B1E4D-5CCB-7390-F1D7-0286DAF3F6AF}"/>
                </a:ext>
              </a:extLst>
            </p:cNvPr>
            <p:cNvSpPr/>
            <p:nvPr/>
          </p:nvSpPr>
          <p:spPr>
            <a:xfrm>
              <a:off x="1247253" y="1370222"/>
              <a:ext cx="3941379" cy="3520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884061-455B-319C-0B1A-EE158BB33A29}"/>
                </a:ext>
              </a:extLst>
            </p:cNvPr>
            <p:cNvSpPr/>
            <p:nvPr/>
          </p:nvSpPr>
          <p:spPr>
            <a:xfrm>
              <a:off x="1461594" y="1707930"/>
              <a:ext cx="3941379" cy="3520965"/>
            </a:xfrm>
            <a:prstGeom prst="rect">
              <a:avLst/>
            </a:prstGeom>
            <a:solidFill>
              <a:srgbClr val="4C56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646B18-2B11-B81E-A749-A3CC7C014EF9}"/>
              </a:ext>
            </a:extLst>
          </p:cNvPr>
          <p:cNvGrpSpPr/>
          <p:nvPr/>
        </p:nvGrpSpPr>
        <p:grpSpPr>
          <a:xfrm>
            <a:off x="6617339" y="2239912"/>
            <a:ext cx="4145910" cy="3384551"/>
            <a:chOff x="1247253" y="1412510"/>
            <a:chExt cx="4155720" cy="381638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B1137-A077-27F8-1744-97C5DA3E187A}"/>
                </a:ext>
              </a:extLst>
            </p:cNvPr>
            <p:cNvSpPr/>
            <p:nvPr/>
          </p:nvSpPr>
          <p:spPr>
            <a:xfrm>
              <a:off x="1247253" y="1412510"/>
              <a:ext cx="3941379" cy="3520966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D488F-6894-03F4-FCCB-1A9C7A0BBEE4}"/>
                </a:ext>
              </a:extLst>
            </p:cNvPr>
            <p:cNvSpPr/>
            <p:nvPr/>
          </p:nvSpPr>
          <p:spPr>
            <a:xfrm>
              <a:off x="1461594" y="1707930"/>
              <a:ext cx="3941379" cy="3520965"/>
            </a:xfrm>
            <a:prstGeom prst="rect">
              <a:avLst/>
            </a:prstGeom>
            <a:solidFill>
              <a:srgbClr val="4C56AF"/>
            </a:solidFill>
            <a:ln>
              <a:solidFill>
                <a:srgbClr val="4C56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AE8B95-1445-E309-6171-C25166AEC9F8}"/>
              </a:ext>
            </a:extLst>
          </p:cNvPr>
          <p:cNvSpPr txBox="1"/>
          <p:nvPr/>
        </p:nvSpPr>
        <p:spPr>
          <a:xfrm>
            <a:off x="1293302" y="3066183"/>
            <a:ext cx="380878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Delivery of longer lasting products or kitchen equipment.</a:t>
            </a:r>
          </a:p>
          <a:p>
            <a:endParaRPr lang="en-US" sz="20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Integrated reoccurring deliveries for discounts.</a:t>
            </a:r>
          </a:p>
          <a:p>
            <a:endParaRPr lang="en-US" sz="2000">
              <a:solidFill>
                <a:schemeClr val="bg1"/>
              </a:solidFill>
              <a:latin typeface="Calibri"/>
              <a:cs typeface="Aharon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4B4F2-9798-FF8B-B201-EFD9F7E12EA9}"/>
              </a:ext>
            </a:extLst>
          </p:cNvPr>
          <p:cNvSpPr txBox="1"/>
          <p:nvPr/>
        </p:nvSpPr>
        <p:spPr>
          <a:xfrm>
            <a:off x="7005782" y="2807926"/>
            <a:ext cx="353139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Fresh food delivery.</a:t>
            </a:r>
          </a:p>
          <a:p>
            <a:endParaRPr lang="en-US" sz="20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Access to large network of grocery stores.</a:t>
            </a:r>
          </a:p>
          <a:p>
            <a:endParaRPr lang="en-US" sz="20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Reaches a larger audience with current customer base.</a:t>
            </a:r>
          </a:p>
        </p:txBody>
      </p:sp>
      <p:pic>
        <p:nvPicPr>
          <p:cNvPr id="6" name="Picture 5" descr="The Amazon Logo: Inspiring Insights for Business Owners and Marketers -  crowdspring Blog">
            <a:extLst>
              <a:ext uri="{FF2B5EF4-FFF2-40B4-BE49-F238E27FC236}">
                <a16:creationId xmlns:a16="http://schemas.microsoft.com/office/drawing/2014/main" id="{3E958AA4-CC8E-43F8-6915-A4C899FB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10" y="1239646"/>
            <a:ext cx="2309147" cy="701486"/>
          </a:xfrm>
          <a:prstGeom prst="rect">
            <a:avLst/>
          </a:prstGeom>
        </p:spPr>
      </p:pic>
      <p:pic>
        <p:nvPicPr>
          <p:cNvPr id="7" name="Picture 6" descr="File:Instacart logo and wordmark.svg - Wikipedia">
            <a:extLst>
              <a:ext uri="{FF2B5EF4-FFF2-40B4-BE49-F238E27FC236}">
                <a16:creationId xmlns:a16="http://schemas.microsoft.com/office/drawing/2014/main" id="{A2F79F30-F6E2-286E-E8F5-4B1BFF92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18" y="1236698"/>
            <a:ext cx="3196537" cy="5068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85D83C2-7317-E7D9-1EC9-63D4960B8386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DB4DC-C3B0-C57C-5948-2EF357859A2C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FF8391-4C00-98E6-DEB0-EFED5E17FDC9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D2B5C0-0295-7D33-16BD-E46420D5CCB1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4962C4-CEE6-875B-5233-0B140C142FAD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D56707-F64C-CDEF-CD2F-931266FF6A64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7FB912-FBBD-553E-490B-E193349C9C4F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5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7A881A-C69E-29BB-B67A-47EAA80FA3EC}"/>
              </a:ext>
            </a:extLst>
          </p:cNvPr>
          <p:cNvSpPr/>
          <p:nvPr/>
        </p:nvSpPr>
        <p:spPr>
          <a:xfrm>
            <a:off x="1806963" y="1503626"/>
            <a:ext cx="1445519" cy="1445519"/>
          </a:xfrm>
          <a:prstGeom prst="ellipse">
            <a:avLst/>
          </a:prstGeom>
          <a:solidFill>
            <a:srgbClr val="A7ACD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176738-EFFA-DEC0-8001-121ED8523090}"/>
              </a:ext>
            </a:extLst>
          </p:cNvPr>
          <p:cNvSpPr/>
          <p:nvPr/>
        </p:nvSpPr>
        <p:spPr>
          <a:xfrm>
            <a:off x="5373305" y="1503626"/>
            <a:ext cx="1445519" cy="1445519"/>
          </a:xfrm>
          <a:prstGeom prst="ellipse">
            <a:avLst/>
          </a:prstGeom>
          <a:solidFill>
            <a:srgbClr val="6C74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6B976-DD60-0197-DDBC-163EBECCAFD6}"/>
              </a:ext>
            </a:extLst>
          </p:cNvPr>
          <p:cNvSpPr/>
          <p:nvPr/>
        </p:nvSpPr>
        <p:spPr>
          <a:xfrm>
            <a:off x="8939648" y="1458910"/>
            <a:ext cx="1445519" cy="1445519"/>
          </a:xfrm>
          <a:prstGeom prst="ellipse">
            <a:avLst/>
          </a:prstGeom>
          <a:solidFill>
            <a:srgbClr val="4C56A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F5AC-B5DE-99B3-72BD-77920D0E742F}"/>
              </a:ext>
            </a:extLst>
          </p:cNvPr>
          <p:cNvSpPr txBox="1"/>
          <p:nvPr/>
        </p:nvSpPr>
        <p:spPr>
          <a:xfrm>
            <a:off x="1360748" y="4252274"/>
            <a:ext cx="239550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Search engine optimization will ensure ProdFrost is seen by customers.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775CDB-0433-49CC-D80A-DD26F78FF26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529723" y="2949145"/>
            <a:ext cx="5475" cy="46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EF6D1E-3774-8B7A-39DE-BA3A3D4664DC}"/>
              </a:ext>
            </a:extLst>
          </p:cNvPr>
          <p:cNvCxnSpPr>
            <a:cxnSpLocks/>
          </p:cNvCxnSpPr>
          <p:nvPr/>
        </p:nvCxnSpPr>
        <p:spPr>
          <a:xfrm>
            <a:off x="6065948" y="2949145"/>
            <a:ext cx="5475" cy="46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B6DF2-C9AB-49CB-B50B-38ACBE6410FB}"/>
              </a:ext>
            </a:extLst>
          </p:cNvPr>
          <p:cNvCxnSpPr>
            <a:cxnSpLocks/>
          </p:cNvCxnSpPr>
          <p:nvPr/>
        </p:nvCxnSpPr>
        <p:spPr>
          <a:xfrm>
            <a:off x="9662407" y="2904429"/>
            <a:ext cx="5475" cy="46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FFC51F-116D-DE73-6765-6232DF59487A}"/>
              </a:ext>
            </a:extLst>
          </p:cNvPr>
          <p:cNvSpPr txBox="1"/>
          <p:nvPr/>
        </p:nvSpPr>
        <p:spPr>
          <a:xfrm>
            <a:off x="4939874" y="4252274"/>
            <a:ext cx="239550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Marketing can be employed through our partners' existing marketing streams.</a:t>
            </a:r>
          </a:p>
          <a:p>
            <a:pPr algn="ctr"/>
            <a:endParaRPr lang="en-US" sz="2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1A2A0-A101-5433-C35A-0DC2AA84554A}"/>
              </a:ext>
            </a:extLst>
          </p:cNvPr>
          <p:cNvSpPr txBox="1"/>
          <p:nvPr/>
        </p:nvSpPr>
        <p:spPr>
          <a:xfrm>
            <a:off x="1943918" y="5549618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3E54-B3E1-B016-9870-F48CC5DD4CD5}"/>
              </a:ext>
            </a:extLst>
          </p:cNvPr>
          <p:cNvSpPr txBox="1"/>
          <p:nvPr/>
        </p:nvSpPr>
        <p:spPr>
          <a:xfrm>
            <a:off x="8464526" y="4258503"/>
            <a:ext cx="2395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Reaching a larger audience by consistently posting engaging content.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80B94C-7F30-A591-154B-2F9081C27A95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11392333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Marketing Campaign </a:t>
            </a:r>
            <a:endParaRPr lang="en-US" sz="4800">
              <a:solidFill>
                <a:srgbClr val="4C56A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4E506B-51EC-9E21-A8A5-600FDA0DA305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EFA289-E52B-AE9B-F2EB-5D5EA095CD60}"/>
              </a:ext>
            </a:extLst>
          </p:cNvPr>
          <p:cNvSpPr txBox="1"/>
          <p:nvPr/>
        </p:nvSpPr>
        <p:spPr>
          <a:xfrm>
            <a:off x="1345821" y="3586509"/>
            <a:ext cx="239550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F6F7C-5FD1-563F-1AFF-88748AAEE1C4}"/>
              </a:ext>
            </a:extLst>
          </p:cNvPr>
          <p:cNvSpPr txBox="1"/>
          <p:nvPr/>
        </p:nvSpPr>
        <p:spPr>
          <a:xfrm>
            <a:off x="4934148" y="3531090"/>
            <a:ext cx="239550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Partners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BE1B-6A5E-F705-DA2B-37E93397941F}"/>
              </a:ext>
            </a:extLst>
          </p:cNvPr>
          <p:cNvSpPr txBox="1"/>
          <p:nvPr/>
        </p:nvSpPr>
        <p:spPr>
          <a:xfrm>
            <a:off x="7926730" y="3531090"/>
            <a:ext cx="346230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Social Media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2A197-E84B-F795-0741-2E5514FF2D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070904" y="1757423"/>
            <a:ext cx="951054" cy="94140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1ABE7-2D9A-8910-BFC0-4B522DD58B9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591538" y="1728485"/>
            <a:ext cx="1018574" cy="999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E7E235-0FA0-E00F-7BD6-129BD9FA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189334" y="1689903"/>
            <a:ext cx="960700" cy="98963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AE62648-4280-8190-8F81-A5655C38024A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098D90-2A16-8838-D4EA-5F81178A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110E22-DCB8-A628-78BC-7425EC5678FA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1A1E0-885D-4EB7-FF98-05A8B0466B32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6FE6C-9879-E507-2030-B59EE5476C57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Life-Cycle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8145AD-DD46-F217-0D4F-F69C71BEF788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F85165-7860-BC9A-32AD-43D8C2D248E6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0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 is a Product Life Cycle? (Definition, Stages and Examples) - TWI">
            <a:extLst>
              <a:ext uri="{FF2B5EF4-FFF2-40B4-BE49-F238E27FC236}">
                <a16:creationId xmlns:a16="http://schemas.microsoft.com/office/drawing/2014/main" id="{FAC13764-5388-40C8-4D97-DFA66FF2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28" y="240125"/>
            <a:ext cx="8530541" cy="65224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CC136-FFF4-E3B9-6594-71D3787DFACD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A354B3-9F8F-9108-2550-7E427806BC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3231C4-00BB-D76A-D346-8BF8B16707DE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375863-E531-8174-E1CE-8F24D79EB127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B7AFF-2AF6-9528-F139-3C5994B10370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/>
                </a:rPr>
                <a:t>Life-Cycle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1A2F8E-A321-A72C-742B-16BA481153F2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45404B-4DED-90AA-E7FF-48E0A32B4B13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B94415A-6587-D75A-33FE-5C2692B50021}"/>
              </a:ext>
            </a:extLst>
          </p:cNvPr>
          <p:cNvSpPr txBox="1">
            <a:spLocks/>
          </p:cNvSpPr>
          <p:nvPr/>
        </p:nvSpPr>
        <p:spPr>
          <a:xfrm>
            <a:off x="633412" y="236825"/>
            <a:ext cx="8399752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/>
                <a:cs typeface="Aharoni"/>
              </a:rPr>
              <a:t>Product Life Cycle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893E07-E5C7-21D3-09B5-580528B7F5CE}"/>
              </a:ext>
            </a:extLst>
          </p:cNvPr>
          <p:cNvCxnSpPr>
            <a:cxnSpLocks/>
          </p:cNvCxnSpPr>
          <p:nvPr/>
        </p:nvCxnSpPr>
        <p:spPr>
          <a:xfrm>
            <a:off x="633412" y="790511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20FFC7-CC4B-4EBA-5DC2-935474E4E3DB}"/>
              </a:ext>
            </a:extLst>
          </p:cNvPr>
          <p:cNvSpPr txBox="1"/>
          <p:nvPr/>
        </p:nvSpPr>
        <p:spPr>
          <a:xfrm>
            <a:off x="541674" y="1273101"/>
            <a:ext cx="32934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>
              <a:latin typeface="Garamond"/>
              <a:cs typeface="Aharon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95E4E-B3B5-167B-286D-96BBCFC56E5B}"/>
              </a:ext>
            </a:extLst>
          </p:cNvPr>
          <p:cNvSpPr txBox="1"/>
          <p:nvPr/>
        </p:nvSpPr>
        <p:spPr>
          <a:xfrm>
            <a:off x="2706472" y="4200798"/>
            <a:ext cx="208883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2000">
                <a:solidFill>
                  <a:srgbClr val="4C56AF"/>
                </a:solidFill>
                <a:latin typeface="Berlin Sans FB"/>
                <a:cs typeface="Aharoni"/>
              </a:rPr>
              <a:t>ProdFrost </a:t>
            </a:r>
            <a:endParaRPr lang="en-CA" sz="2000">
              <a:solidFill>
                <a:srgbClr val="4C56A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7A0FF-FFFD-E542-6B33-1A0F5E63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418" y="3365555"/>
            <a:ext cx="736939" cy="8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842150A3-A3FE-F98C-1BC0-41CA518B2CD5}"/>
              </a:ext>
            </a:extLst>
          </p:cNvPr>
          <p:cNvSpPr txBox="1">
            <a:spLocks/>
          </p:cNvSpPr>
          <p:nvPr/>
        </p:nvSpPr>
        <p:spPr>
          <a:xfrm>
            <a:off x="633410" y="140295"/>
            <a:ext cx="7400925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Prevalent Risks</a:t>
            </a:r>
            <a:endParaRPr lang="en-US" sz="3600">
              <a:solidFill>
                <a:srgbClr val="4C56A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4E72D3-8E8C-4C78-A097-0568F2EB8F4F}"/>
              </a:ext>
            </a:extLst>
          </p:cNvPr>
          <p:cNvCxnSpPr>
            <a:cxnSpLocks/>
          </p:cNvCxnSpPr>
          <p:nvPr/>
        </p:nvCxnSpPr>
        <p:spPr>
          <a:xfrm>
            <a:off x="633410" y="738180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85DF0C-068C-F8C3-CB9B-B2ED0EBADE49}"/>
              </a:ext>
            </a:extLst>
          </p:cNvPr>
          <p:cNvSpPr/>
          <p:nvPr/>
        </p:nvSpPr>
        <p:spPr>
          <a:xfrm>
            <a:off x="5656231" y="143509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/>
          </a:p>
          <a:p>
            <a:pPr marL="228600" algn="ctr"/>
            <a:r>
              <a: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Initial Cost (40% more than standard).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C12B1-6D33-5FC9-B5EC-D7A9AEE0A560}"/>
              </a:ext>
            </a:extLst>
          </p:cNvPr>
          <p:cNvSpPr/>
          <p:nvPr/>
        </p:nvSpPr>
        <p:spPr>
          <a:xfrm>
            <a:off x="5656231" y="301075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000" dirty="0">
              <a:latin typeface="Calibri Light"/>
              <a:cs typeface="Calibri"/>
            </a:endParaRPr>
          </a:p>
          <a:p>
            <a:pPr algn="ctr"/>
            <a:r>
              <a:rPr lang="en-GB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Monetization strategy with sponsored posts within the app to offset any upfront expenses.</a:t>
            </a:r>
            <a:endParaRPr lang="en-US" sz="2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0750B8-9015-669F-5C6B-638183B56FAF}"/>
              </a:ext>
            </a:extLst>
          </p:cNvPr>
          <p:cNvSpPr/>
          <p:nvPr/>
        </p:nvSpPr>
        <p:spPr>
          <a:xfrm>
            <a:off x="5332121" y="1126974"/>
            <a:ext cx="2389320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R I S K</a:t>
            </a:r>
            <a:endParaRPr lang="en-US" sz="16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3A2DBD-93A2-36BA-5FC6-B5B3A4994788}"/>
              </a:ext>
            </a:extLst>
          </p:cNvPr>
          <p:cNvSpPr/>
          <p:nvPr/>
        </p:nvSpPr>
        <p:spPr>
          <a:xfrm>
            <a:off x="5332120" y="2715550"/>
            <a:ext cx="2389319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 I T I G A T I O 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D47831-3A75-C4E9-20F3-DE666F74DB11}"/>
              </a:ext>
            </a:extLst>
          </p:cNvPr>
          <p:cNvSpPr/>
          <p:nvPr/>
        </p:nvSpPr>
        <p:spPr>
          <a:xfrm>
            <a:off x="5656230" y="4612245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/>
          </a:p>
          <a:p>
            <a:endParaRPr lang="en-US">
              <a:cs typeface="Calibri"/>
            </a:endParaRPr>
          </a:p>
          <a:p>
            <a:pPr algn="ctr"/>
            <a:endParaRPr lang="en-US">
              <a:latin typeface="+mj-lt"/>
              <a:cs typeface="Calibri"/>
            </a:endParaRPr>
          </a:p>
          <a:p>
            <a:pPr algn="ctr"/>
            <a:r>
              <a:rPr lang="en-US" sz="2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Implement an extended 3-year warranty program.</a:t>
            </a:r>
          </a:p>
          <a:p>
            <a:endParaRPr lang="en-US">
              <a:latin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105D67-93F6-AAAA-0493-D33B1D80913A}"/>
              </a:ext>
            </a:extLst>
          </p:cNvPr>
          <p:cNvSpPr/>
          <p:nvPr/>
        </p:nvSpPr>
        <p:spPr>
          <a:xfrm>
            <a:off x="5332120" y="4331585"/>
            <a:ext cx="2389319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 N T I N G E N C Y</a:t>
            </a:r>
            <a:endParaRPr lang="en-US" sz="1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057E3A6-86C3-28CE-CCB9-AF5D809E4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3591" r="3367" b="2579"/>
          <a:stretch/>
        </p:blipFill>
        <p:spPr>
          <a:xfrm>
            <a:off x="341818" y="1244048"/>
            <a:ext cx="4845960" cy="4683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23F87D-70EA-2917-9BC7-9AFA0359D2AA}"/>
              </a:ext>
            </a:extLst>
          </p:cNvPr>
          <p:cNvSpPr/>
          <p:nvPr/>
        </p:nvSpPr>
        <p:spPr>
          <a:xfrm>
            <a:off x="1600850" y="1151955"/>
            <a:ext cx="3418376" cy="346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10251-C7CC-403E-F77A-1D141389051F}"/>
              </a:ext>
            </a:extLst>
          </p:cNvPr>
          <p:cNvSpPr/>
          <p:nvPr/>
        </p:nvSpPr>
        <p:spPr>
          <a:xfrm>
            <a:off x="1742536" y="172107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81529-3E88-85DB-DE29-28A48F371074}"/>
              </a:ext>
            </a:extLst>
          </p:cNvPr>
          <p:cNvSpPr/>
          <p:nvPr/>
        </p:nvSpPr>
        <p:spPr>
          <a:xfrm>
            <a:off x="2764798" y="1725011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F588F5-3978-9008-8772-E9E69DF58D12}"/>
              </a:ext>
            </a:extLst>
          </p:cNvPr>
          <p:cNvSpPr/>
          <p:nvPr/>
        </p:nvSpPr>
        <p:spPr>
          <a:xfrm>
            <a:off x="3797093" y="1721073"/>
            <a:ext cx="966158" cy="848537"/>
          </a:xfrm>
          <a:prstGeom prst="rect">
            <a:avLst/>
          </a:prstGeom>
          <a:solidFill>
            <a:srgbClr val="4C56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2C0755-C118-B9A5-7811-53311FFCCDD9}"/>
              </a:ext>
            </a:extLst>
          </p:cNvPr>
          <p:cNvSpPr/>
          <p:nvPr/>
        </p:nvSpPr>
        <p:spPr>
          <a:xfrm>
            <a:off x="1742536" y="2646173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3C5F7-EBDE-3E80-E8AA-552E9AB40523}"/>
              </a:ext>
            </a:extLst>
          </p:cNvPr>
          <p:cNvSpPr/>
          <p:nvPr/>
        </p:nvSpPr>
        <p:spPr>
          <a:xfrm>
            <a:off x="2764798" y="2650110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3CD5E-C347-F891-36D7-9A69B8FD3BD0}"/>
              </a:ext>
            </a:extLst>
          </p:cNvPr>
          <p:cNvSpPr/>
          <p:nvPr/>
        </p:nvSpPr>
        <p:spPr>
          <a:xfrm>
            <a:off x="3797093" y="2646172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64E58E-A5B2-F9A8-0627-99E436DE2317}"/>
              </a:ext>
            </a:extLst>
          </p:cNvPr>
          <p:cNvSpPr/>
          <p:nvPr/>
        </p:nvSpPr>
        <p:spPr>
          <a:xfrm>
            <a:off x="1742536" y="3566665"/>
            <a:ext cx="966158" cy="848537"/>
          </a:xfrm>
          <a:prstGeom prst="rect">
            <a:avLst/>
          </a:prstGeom>
          <a:solidFill>
            <a:srgbClr val="CACD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687BE2-E440-5A55-7A90-1BDFB1A55590}"/>
              </a:ext>
            </a:extLst>
          </p:cNvPr>
          <p:cNvSpPr/>
          <p:nvPr/>
        </p:nvSpPr>
        <p:spPr>
          <a:xfrm>
            <a:off x="2764798" y="3570602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A03F2F-5E08-4A95-8638-7B5A2ADBAE7D}"/>
              </a:ext>
            </a:extLst>
          </p:cNvPr>
          <p:cNvSpPr/>
          <p:nvPr/>
        </p:nvSpPr>
        <p:spPr>
          <a:xfrm>
            <a:off x="3797093" y="356666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A86DF8-C800-4B2A-8BBC-0EA8B741C8A7}"/>
              </a:ext>
            </a:extLst>
          </p:cNvPr>
          <p:cNvSpPr/>
          <p:nvPr/>
        </p:nvSpPr>
        <p:spPr>
          <a:xfrm>
            <a:off x="3562709" y="2763458"/>
            <a:ext cx="468453" cy="4953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C56A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997904-DDD2-CF97-51B6-34222AC605B8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84932F-654B-B721-EF90-18E3807E4D19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F9510-BFA0-ABC6-1506-3056D84B65A0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B9D051-3091-481D-C17C-644EFF62D493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E50BC6-4124-3BAA-9375-2C261E24812E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/>
                </a:rPr>
                <a:t>Life-Cycle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85A8A1-97CB-DFD6-2D5D-B1D8E460FA77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E3D3D4-93B7-FD51-A325-D87F83439E3B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16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842150A3-A3FE-F98C-1BC0-41CA518B2CD5}"/>
              </a:ext>
            </a:extLst>
          </p:cNvPr>
          <p:cNvSpPr txBox="1">
            <a:spLocks/>
          </p:cNvSpPr>
          <p:nvPr/>
        </p:nvSpPr>
        <p:spPr>
          <a:xfrm>
            <a:off x="633410" y="140295"/>
            <a:ext cx="7400925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solidFill>
                  <a:srgbClr val="4C56AF"/>
                </a:solidFill>
                <a:latin typeface="Berlin Sans FB" panose="020E0602020502020306" pitchFamily="34" charset="0"/>
                <a:cs typeface="Aharoni"/>
              </a:rPr>
              <a:t>Prevalent Risks</a:t>
            </a:r>
            <a:endParaRPr lang="en-US" sz="3600">
              <a:solidFill>
                <a:srgbClr val="4C56A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4E72D3-8E8C-4C78-A097-0568F2EB8F4F}"/>
              </a:ext>
            </a:extLst>
          </p:cNvPr>
          <p:cNvCxnSpPr>
            <a:cxnSpLocks/>
          </p:cNvCxnSpPr>
          <p:nvPr/>
        </p:nvCxnSpPr>
        <p:spPr>
          <a:xfrm>
            <a:off x="633410" y="738180"/>
            <a:ext cx="10925175" cy="0"/>
          </a:xfrm>
          <a:prstGeom prst="line">
            <a:avLst/>
          </a:prstGeom>
          <a:ln w="28575">
            <a:solidFill>
              <a:srgbClr val="4C56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85DF0C-068C-F8C3-CB9B-B2ED0EBADE49}"/>
              </a:ext>
            </a:extLst>
          </p:cNvPr>
          <p:cNvSpPr/>
          <p:nvPr/>
        </p:nvSpPr>
        <p:spPr>
          <a:xfrm>
            <a:off x="5656231" y="143509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/>
          </a:p>
          <a:p>
            <a:pPr marL="228600" algn="ctr"/>
            <a:r>
              <a:rPr lang="en-US" sz="2400">
                <a:latin typeface="Ebrima"/>
                <a:ea typeface="Ebrima"/>
                <a:cs typeface="Calibri"/>
              </a:rPr>
              <a:t>Privacy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C12B1-6D33-5FC9-B5EC-D7A9AEE0A560}"/>
              </a:ext>
            </a:extLst>
          </p:cNvPr>
          <p:cNvSpPr/>
          <p:nvPr/>
        </p:nvSpPr>
        <p:spPr>
          <a:xfrm>
            <a:off x="5656231" y="3010754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400">
              <a:cs typeface="Calibri"/>
            </a:endParaRPr>
          </a:p>
          <a:p>
            <a:pPr marL="228600" algn="ctr"/>
            <a:r>
              <a:rPr lang="en-GB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Communicate robust privacy measures clearly, conduct third-party audits, and empower users with data control.</a:t>
            </a:r>
            <a:endParaRPr lang="en-US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0750B8-9015-669F-5C6B-638183B56FAF}"/>
              </a:ext>
            </a:extLst>
          </p:cNvPr>
          <p:cNvSpPr/>
          <p:nvPr/>
        </p:nvSpPr>
        <p:spPr>
          <a:xfrm>
            <a:off x="5332121" y="1126974"/>
            <a:ext cx="2389320" cy="469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R I S K</a:t>
            </a:r>
            <a:endParaRPr lang="en-US" sz="16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3A2DBD-93A2-36BA-5FC6-B5B3A4994788}"/>
              </a:ext>
            </a:extLst>
          </p:cNvPr>
          <p:cNvSpPr/>
          <p:nvPr/>
        </p:nvSpPr>
        <p:spPr>
          <a:xfrm>
            <a:off x="5332120" y="2715549"/>
            <a:ext cx="2389319" cy="496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 I T I G A T I O 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D47831-3A75-C4E9-20F3-DE666F74DB11}"/>
              </a:ext>
            </a:extLst>
          </p:cNvPr>
          <p:cNvSpPr/>
          <p:nvPr/>
        </p:nvSpPr>
        <p:spPr>
          <a:xfrm>
            <a:off x="5656230" y="4612245"/>
            <a:ext cx="5794075" cy="11501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/>
          </a:p>
          <a:p>
            <a:endParaRPr lang="en-US">
              <a:cs typeface="Calibri"/>
            </a:endParaRPr>
          </a:p>
          <a:p>
            <a:pPr algn="ctr"/>
            <a:endParaRPr lang="en-US">
              <a:latin typeface="+mj-lt"/>
              <a:cs typeface="Calibri"/>
            </a:endParaRPr>
          </a:p>
          <a:p>
            <a:pPr algn="ctr"/>
            <a:r>
              <a:rPr lang="en-US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Establish a dedicated support channel for privacy concerns and a crisis communication plan for unforeseen incidents.</a:t>
            </a:r>
          </a:p>
          <a:p>
            <a:endParaRPr lang="en-US">
              <a:latin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105D67-93F6-AAAA-0493-D33B1D80913A}"/>
              </a:ext>
            </a:extLst>
          </p:cNvPr>
          <p:cNvSpPr/>
          <p:nvPr/>
        </p:nvSpPr>
        <p:spPr>
          <a:xfrm>
            <a:off x="5332120" y="4331585"/>
            <a:ext cx="2389319" cy="496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201D1C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 O N T I N G E N C Y</a:t>
            </a:r>
            <a:endParaRPr lang="en-US" sz="1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057E3A6-86C3-28CE-CCB9-AF5D809E4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3591" r="3367" b="2579"/>
          <a:stretch/>
        </p:blipFill>
        <p:spPr>
          <a:xfrm>
            <a:off x="341818" y="1244048"/>
            <a:ext cx="4845960" cy="4683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23F87D-70EA-2917-9BC7-9AFA0359D2AA}"/>
              </a:ext>
            </a:extLst>
          </p:cNvPr>
          <p:cNvSpPr/>
          <p:nvPr/>
        </p:nvSpPr>
        <p:spPr>
          <a:xfrm>
            <a:off x="1600850" y="1151955"/>
            <a:ext cx="3418376" cy="346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10251-C7CC-403E-F77A-1D141389051F}"/>
              </a:ext>
            </a:extLst>
          </p:cNvPr>
          <p:cNvSpPr/>
          <p:nvPr/>
        </p:nvSpPr>
        <p:spPr>
          <a:xfrm>
            <a:off x="1742536" y="172107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81529-3E88-85DB-DE29-28A48F371074}"/>
              </a:ext>
            </a:extLst>
          </p:cNvPr>
          <p:cNvSpPr/>
          <p:nvPr/>
        </p:nvSpPr>
        <p:spPr>
          <a:xfrm>
            <a:off x="2764798" y="1725011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F588F5-3978-9008-8772-E9E69DF58D12}"/>
              </a:ext>
            </a:extLst>
          </p:cNvPr>
          <p:cNvSpPr/>
          <p:nvPr/>
        </p:nvSpPr>
        <p:spPr>
          <a:xfrm>
            <a:off x="3797093" y="1721073"/>
            <a:ext cx="966158" cy="848537"/>
          </a:xfrm>
          <a:prstGeom prst="rect">
            <a:avLst/>
          </a:prstGeom>
          <a:solidFill>
            <a:srgbClr val="4C56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2C0755-C118-B9A5-7811-53311FFCCDD9}"/>
              </a:ext>
            </a:extLst>
          </p:cNvPr>
          <p:cNvSpPr/>
          <p:nvPr/>
        </p:nvSpPr>
        <p:spPr>
          <a:xfrm>
            <a:off x="1742536" y="2646173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3C5F7-EBDE-3E80-E8AA-552E9AB40523}"/>
              </a:ext>
            </a:extLst>
          </p:cNvPr>
          <p:cNvSpPr/>
          <p:nvPr/>
        </p:nvSpPr>
        <p:spPr>
          <a:xfrm>
            <a:off x="2764798" y="2650110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3CD5E-C347-F891-36D7-9A69B8FD3BD0}"/>
              </a:ext>
            </a:extLst>
          </p:cNvPr>
          <p:cNvSpPr/>
          <p:nvPr/>
        </p:nvSpPr>
        <p:spPr>
          <a:xfrm>
            <a:off x="3797093" y="2646172"/>
            <a:ext cx="966158" cy="848537"/>
          </a:xfrm>
          <a:prstGeom prst="rect">
            <a:avLst/>
          </a:prstGeom>
          <a:solidFill>
            <a:srgbClr val="6C74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64E58E-A5B2-F9A8-0627-99E436DE2317}"/>
              </a:ext>
            </a:extLst>
          </p:cNvPr>
          <p:cNvSpPr/>
          <p:nvPr/>
        </p:nvSpPr>
        <p:spPr>
          <a:xfrm>
            <a:off x="1742536" y="3566665"/>
            <a:ext cx="966158" cy="848537"/>
          </a:xfrm>
          <a:prstGeom prst="rect">
            <a:avLst/>
          </a:prstGeom>
          <a:solidFill>
            <a:srgbClr val="CACD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687BE2-E440-5A55-7A90-1BDFB1A55590}"/>
              </a:ext>
            </a:extLst>
          </p:cNvPr>
          <p:cNvSpPr/>
          <p:nvPr/>
        </p:nvSpPr>
        <p:spPr>
          <a:xfrm>
            <a:off x="2764798" y="3570602"/>
            <a:ext cx="966158" cy="848537"/>
          </a:xfrm>
          <a:prstGeom prst="rect">
            <a:avLst/>
          </a:prstGeom>
          <a:solidFill>
            <a:srgbClr val="A7A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A03F2F-5E08-4A95-8638-7B5A2ADBAE7D}"/>
              </a:ext>
            </a:extLst>
          </p:cNvPr>
          <p:cNvSpPr/>
          <p:nvPr/>
        </p:nvSpPr>
        <p:spPr>
          <a:xfrm>
            <a:off x="3797093" y="3566664"/>
            <a:ext cx="966158" cy="848537"/>
          </a:xfrm>
          <a:prstGeom prst="rect">
            <a:avLst/>
          </a:prstGeom>
          <a:solidFill>
            <a:srgbClr val="8E9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BD3904-0DA3-6553-A039-E99D9497534C}"/>
              </a:ext>
            </a:extLst>
          </p:cNvPr>
          <p:cNvSpPr/>
          <p:nvPr/>
        </p:nvSpPr>
        <p:spPr>
          <a:xfrm>
            <a:off x="2451903" y="2814304"/>
            <a:ext cx="468453" cy="4953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C56A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4EA41A-226C-AD20-F4AB-BE562AC6D3D2}"/>
              </a:ext>
            </a:extLst>
          </p:cNvPr>
          <p:cNvGrpSpPr/>
          <p:nvPr/>
        </p:nvGrpSpPr>
        <p:grpSpPr>
          <a:xfrm>
            <a:off x="365502" y="6120818"/>
            <a:ext cx="11470509" cy="523463"/>
            <a:chOff x="365502" y="6120818"/>
            <a:chExt cx="11470509" cy="52346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CA1A8A-3AEB-549C-1198-998303F75C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" y="6120818"/>
              <a:ext cx="11466280" cy="0"/>
            </a:xfrm>
            <a:prstGeom prst="line">
              <a:avLst/>
            </a:prstGeom>
            <a:ln w="28575">
              <a:solidFill>
                <a:srgbClr val="4C56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9EFA17-8496-EE52-6E8C-5D6AD2E72B6D}"/>
                </a:ext>
              </a:extLst>
            </p:cNvPr>
            <p:cNvSpPr txBox="1"/>
            <p:nvPr/>
          </p:nvSpPr>
          <p:spPr>
            <a:xfrm>
              <a:off x="3835089" y="6268002"/>
              <a:ext cx="176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Overview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A2E6C9-B664-0CE7-C013-84CBB73B69F6}"/>
                </a:ext>
              </a:extLst>
            </p:cNvPr>
            <p:cNvSpPr txBox="1"/>
            <p:nvPr/>
          </p:nvSpPr>
          <p:spPr>
            <a:xfrm>
              <a:off x="5889795" y="6268002"/>
              <a:ext cx="142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Strategy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0D1299-289F-3CFE-8590-260445B2E2A4}"/>
                </a:ext>
              </a:extLst>
            </p:cNvPr>
            <p:cNvSpPr txBox="1"/>
            <p:nvPr/>
          </p:nvSpPr>
          <p:spPr>
            <a:xfrm>
              <a:off x="7814373" y="6274949"/>
              <a:ext cx="14287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erlin Sans FB"/>
                </a:rPr>
                <a:t>Life-Cycle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D5374E-70DA-7EC7-46BB-74788319F7D4}"/>
                </a:ext>
              </a:extLst>
            </p:cNvPr>
            <p:cNvSpPr txBox="1"/>
            <p:nvPr/>
          </p:nvSpPr>
          <p:spPr>
            <a:xfrm>
              <a:off x="9751385" y="6268002"/>
              <a:ext cx="7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4C56AF"/>
                  </a:solidFill>
                  <a:latin typeface="Berlin Sans FB" panose="020E0602020502020306" pitchFamily="34" charset="0"/>
                </a:rPr>
                <a:t>Risks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E17319-B3D7-86CC-48A3-37371486F82F}"/>
                </a:ext>
              </a:extLst>
            </p:cNvPr>
            <p:cNvSpPr txBox="1"/>
            <p:nvPr/>
          </p:nvSpPr>
          <p:spPr>
            <a:xfrm>
              <a:off x="11173650" y="626800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9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193</cp:revision>
  <dcterms:created xsi:type="dcterms:W3CDTF">2023-11-18T15:09:56Z</dcterms:created>
  <dcterms:modified xsi:type="dcterms:W3CDTF">2023-11-18T20:22:33Z</dcterms:modified>
</cp:coreProperties>
</file>