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90" r:id="rId5"/>
    <p:sldId id="260" r:id="rId6"/>
    <p:sldId id="291" r:id="rId7"/>
    <p:sldId id="292" r:id="rId8"/>
    <p:sldId id="293" r:id="rId9"/>
    <p:sldId id="263" r:id="rId10"/>
    <p:sldId id="265" r:id="rId11"/>
    <p:sldId id="266" r:id="rId12"/>
    <p:sldId id="267" r:id="rId13"/>
    <p:sldId id="294" r:id="rId14"/>
    <p:sldId id="269" r:id="rId15"/>
    <p:sldId id="295" r:id="rId16"/>
    <p:sldId id="271" r:id="rId17"/>
    <p:sldId id="296" r:id="rId18"/>
    <p:sldId id="297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99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0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D12291-3E0F-4FAF-930D-64AC5FC9E56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82AB1C-2CDE-489B-ABD3-932FE54C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Olymic</a:t>
            </a:r>
            <a:r>
              <a:rPr lang="en-US" dirty="0" smtClean="0"/>
              <a:t> Games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6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Training: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Choosing suitable machine learning algorithms based on the problem type (classification, </a:t>
            </a:r>
            <a:r>
              <a:rPr lang="en-US" dirty="0" smtClean="0"/>
              <a:t>regression</a:t>
            </a:r>
            <a:r>
              <a:rPr lang="en-US" dirty="0"/>
              <a:t>)</a:t>
            </a:r>
          </a:p>
          <a:p>
            <a:r>
              <a:rPr lang="en-US" dirty="0"/>
              <a:t>Training the models with a part of the dataset to learn patterns and relationships.</a:t>
            </a:r>
          </a:p>
          <a:p>
            <a:r>
              <a:rPr lang="en-US" dirty="0"/>
              <a:t>Model Evaluation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70" y="4389582"/>
            <a:ext cx="23088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91" y="1071418"/>
            <a:ext cx="3282127" cy="4920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1" y="1173018"/>
            <a:ext cx="5029200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5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Applying metrics like accuracy, precision, recall, and F1-score for performance assessment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Using a Confusion Matrix to evaluate classification accuracy and identify prediction errors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57" y="3488690"/>
            <a:ext cx="3261360" cy="82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3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501900"/>
            <a:ext cx="3321290" cy="3416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18" y="2968625"/>
            <a:ext cx="5638800" cy="248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1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reduction: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621815"/>
            <a:ext cx="4156364" cy="31878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30" y="3030393"/>
            <a:ext cx="3627870" cy="277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7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91" y="2484581"/>
            <a:ext cx="4359564" cy="303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9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Measures: Computed minimum, maximum, mean, variance, standard deviation, skewness, and kurtosis to understand the central tendency and dispersion of the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1" y="3685309"/>
            <a:ext cx="5943600" cy="258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3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and Correlation Analysis: Examined relationships between variables, likely visualized through a </a:t>
            </a:r>
            <a:r>
              <a:rPr lang="en-US" dirty="0" err="1"/>
              <a:t>heatmap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56" y="3439968"/>
            <a:ext cx="5937250" cy="313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10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82" y="2603500"/>
            <a:ext cx="4199549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16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Metrics: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Splitting: Data divided into 80% training and 20% testing 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K-fold Cross-validation: Employed to validate the performance of the models, with the average accuracy reported for each fold.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93" y="3303155"/>
            <a:ext cx="59372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43" y="5147830"/>
            <a:ext cx="53975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82" y="5147830"/>
            <a:ext cx="52070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43" y="5437765"/>
            <a:ext cx="53975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82" y="5437765"/>
            <a:ext cx="520700" cy="1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668" y="5269490"/>
            <a:ext cx="2603500" cy="33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1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This presentation examines historical trends in the Olympic Games, offering insights into the evolution of this global sporting event.</a:t>
            </a:r>
          </a:p>
          <a:p>
            <a:r>
              <a:rPr lang="en-US" dirty="0"/>
              <a:t>Dataset: </a:t>
            </a:r>
            <a:r>
              <a:rPr lang="en-US" dirty="0" smtClean="0"/>
              <a:t>we </a:t>
            </a:r>
            <a:r>
              <a:rPr lang="en-US" dirty="0"/>
              <a:t>explore data across different years, Olympic editions, participating nations, and medal distributions.</a:t>
            </a:r>
          </a:p>
          <a:p>
            <a:r>
              <a:rPr lang="en-US" dirty="0"/>
              <a:t>Aim: Our objective is to identify patterns and insights that reveal changes in participation, performance, and the overall dynamics of the Olympics.</a:t>
            </a:r>
          </a:p>
          <a:p>
            <a:r>
              <a:rPr lang="en-US" dirty="0"/>
              <a:t>Importance: The analysis provides a unique lens to view the progression of international sportsmanship, reflecting the changing landscape of global athletic competition.</a:t>
            </a:r>
          </a:p>
        </p:txBody>
      </p:sp>
    </p:spTree>
    <p:extLst>
      <p:ext uri="{BB962C8B-B14F-4D97-AF65-F5344CB8AC3E}">
        <p14:creationId xmlns:p14="http://schemas.microsoft.com/office/powerpoint/2010/main" val="3886001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65" y="2603500"/>
            <a:ext cx="4783983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50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Model: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2603500"/>
            <a:ext cx="17571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Check: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mechanism to detect potential overfitting or </a:t>
            </a:r>
            <a:r>
              <a:rPr lang="en-US" dirty="0" err="1"/>
              <a:t>underfitting</a:t>
            </a:r>
            <a:r>
              <a:rPr lang="en-US" dirty="0"/>
              <a:t> w as implemented by comparing training set accuracy with testing set accuracy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7" y="4204854"/>
            <a:ext cx="3872346" cy="1069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85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46" y="2603500"/>
            <a:ext cx="3975820" cy="3416300"/>
          </a:xfrm>
        </p:spPr>
      </p:pic>
    </p:spTree>
    <p:extLst>
      <p:ext uri="{BB962C8B-B14F-4D97-AF65-F5344CB8AC3E}">
        <p14:creationId xmlns:p14="http://schemas.microsoft.com/office/powerpoint/2010/main" val="10371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74" y="2603500"/>
            <a:ext cx="4496164" cy="3416300"/>
          </a:xfrm>
        </p:spPr>
      </p:pic>
    </p:spTree>
    <p:extLst>
      <p:ext uri="{BB962C8B-B14F-4D97-AF65-F5344CB8AC3E}">
        <p14:creationId xmlns:p14="http://schemas.microsoft.com/office/powerpoint/2010/main" val="187439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27689"/>
            <a:ext cx="4433046" cy="24193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075997"/>
            <a:ext cx="575945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40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matrix: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38" y="3199822"/>
            <a:ext cx="5937250" cy="313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74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7350"/>
          </a:xfrm>
        </p:spPr>
        <p:txBody>
          <a:bodyPr/>
          <a:lstStyle/>
          <a:p>
            <a:r>
              <a:rPr lang="en-US" dirty="0" smtClean="0"/>
              <a:t>Binning: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98" y="2978316"/>
            <a:ext cx="5723116" cy="26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345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00" y="2603500"/>
            <a:ext cx="5060113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964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61" y="2997086"/>
            <a:ext cx="5898391" cy="2629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90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Number of Rows: 1781</a:t>
            </a:r>
          </a:p>
          <a:p>
            <a:r>
              <a:rPr lang="en-US" dirty="0"/>
              <a:t>Number of Columns: 11</a:t>
            </a:r>
          </a:p>
          <a:p>
            <a:r>
              <a:rPr lang="en-US" b="1" dirty="0" smtClean="0"/>
              <a:t>Column Names:</a:t>
            </a:r>
          </a:p>
          <a:p>
            <a:r>
              <a:rPr lang="en-US" dirty="0" smtClean="0"/>
              <a:t>year: The year of the Olympic Games</a:t>
            </a:r>
          </a:p>
          <a:p>
            <a:r>
              <a:rPr lang="en-US" dirty="0" err="1" smtClean="0"/>
              <a:t>games_type</a:t>
            </a:r>
            <a:r>
              <a:rPr lang="en-US" dirty="0"/>
              <a:t>: Type of the Games (Winter or Summer)</a:t>
            </a:r>
          </a:p>
          <a:p>
            <a:r>
              <a:rPr lang="en-US" dirty="0" err="1"/>
              <a:t>host_country</a:t>
            </a:r>
            <a:r>
              <a:rPr lang="en-US" dirty="0"/>
              <a:t>: Country where the Games were held</a:t>
            </a:r>
          </a:p>
          <a:p>
            <a:r>
              <a:rPr lang="en-US" dirty="0" err="1"/>
              <a:t>host_city</a:t>
            </a:r>
            <a:r>
              <a:rPr lang="en-US" dirty="0"/>
              <a:t>: City where the Games were held</a:t>
            </a:r>
          </a:p>
          <a:p>
            <a:r>
              <a:rPr lang="en-US" dirty="0"/>
              <a:t>athletes: Number of athletes participating</a:t>
            </a:r>
          </a:p>
          <a:p>
            <a:r>
              <a:rPr lang="en-US" dirty="0"/>
              <a:t>teams: Number of teams participating</a:t>
            </a:r>
          </a:p>
          <a:p>
            <a:r>
              <a:rPr lang="en-US" dirty="0"/>
              <a:t>competitions: Number of competitions held</a:t>
            </a:r>
          </a:p>
          <a:p>
            <a:r>
              <a:rPr lang="en-US" dirty="0"/>
              <a:t>country: Participating country</a:t>
            </a:r>
          </a:p>
          <a:p>
            <a:r>
              <a:rPr lang="en-US" dirty="0"/>
              <a:t>gold: Number of gold medals won</a:t>
            </a:r>
          </a:p>
          <a:p>
            <a:r>
              <a:rPr lang="en-US" dirty="0"/>
              <a:t>silver: Number of silver medals won</a:t>
            </a:r>
          </a:p>
          <a:p>
            <a:r>
              <a:rPr lang="en-US" dirty="0"/>
              <a:t>bronze: Number of bronze medals won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75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Test , ANOVA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28" y="3684652"/>
            <a:ext cx="2895238" cy="53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64" y="3532331"/>
            <a:ext cx="27940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72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09" y="2761673"/>
            <a:ext cx="5444527" cy="22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- Performance Trends: Certain countries consistently exhibited dominance in medal tallies, suggesting factors like economic status, investment in sports, and infrastructure play significant roles.</a:t>
            </a:r>
          </a:p>
          <a:p>
            <a:r>
              <a:rPr lang="en-US" dirty="0"/>
              <a:t>- Impact of Hosting: The 'host country advantage' was noticeable, with host nations generally performing better in the years they hosted the Games.</a:t>
            </a:r>
          </a:p>
          <a:p>
            <a:r>
              <a:rPr lang="en-US" dirty="0"/>
              <a:t>- Evolution of the Olympics: A steady increase in athlete participation and the number of competitions over the years highlighted the growing inclusivity and global reach of the Olympics.</a:t>
            </a:r>
          </a:p>
          <a:p>
            <a:r>
              <a:rPr lang="en-US" dirty="0"/>
              <a:t>- Comparative Analysis: Different methodologies, from statistical tests to machine learning models, were employed, each providing unique perspectives on the dataset.</a:t>
            </a:r>
          </a:p>
          <a:p>
            <a:r>
              <a:rPr lang="en-US" dirty="0"/>
              <a:t>These findings not only enhance our understanding of the dynamics of the Olympic Games but also provide a foundation for further research in sports analytics and policy-making.</a:t>
            </a:r>
          </a:p>
        </p:txBody>
      </p:sp>
    </p:spTree>
    <p:extLst>
      <p:ext uri="{BB962C8B-B14F-4D97-AF65-F5344CB8AC3E}">
        <p14:creationId xmlns:p14="http://schemas.microsoft.com/office/powerpoint/2010/main" val="358841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Klausen</a:t>
            </a:r>
            <a:r>
              <a:rPr lang="en-US" dirty="0"/>
              <a:t>, A. M. (Ed.). (1999). </a:t>
            </a:r>
            <a:r>
              <a:rPr lang="en-US" i="1" dirty="0"/>
              <a:t>Olympic games as performance and public event: The case of the XVII Winter Olympic games in Norway</a:t>
            </a:r>
            <a:r>
              <a:rPr lang="en-US" dirty="0"/>
              <a:t> (Vol. 94). </a:t>
            </a:r>
            <a:r>
              <a:rPr lang="en-US" dirty="0" err="1"/>
              <a:t>Berghahn</a:t>
            </a:r>
            <a:r>
              <a:rPr lang="en-US" dirty="0"/>
              <a:t> Books.</a:t>
            </a:r>
          </a:p>
          <a:p>
            <a:r>
              <a:rPr lang="en-US" dirty="0"/>
              <a:t>Foster, L., James, D., &amp; </a:t>
            </a:r>
            <a:r>
              <a:rPr lang="en-US" dirty="0" err="1"/>
              <a:t>Haake</a:t>
            </a:r>
            <a:r>
              <a:rPr lang="en-US" dirty="0"/>
              <a:t>, S. (2011, June). The influence of the Olympic Games on athletic performance. In </a:t>
            </a:r>
            <a:r>
              <a:rPr lang="en-US" i="1" dirty="0"/>
              <a:t>Proceedings of the 3rd International conference on Mathematics in Sport</a:t>
            </a:r>
            <a:r>
              <a:rPr lang="en-US" dirty="0"/>
              <a:t> (pp. 37-43).</a:t>
            </a:r>
          </a:p>
          <a:p>
            <a:r>
              <a:rPr lang="en-US" dirty="0" err="1"/>
              <a:t>Shibli</a:t>
            </a:r>
            <a:r>
              <a:rPr lang="en-US" dirty="0"/>
              <a:t>, S., &amp; Bingham, J. (2013). A forecast of the performance of China in the Beijing Olympic Games 2008 and the underlying performance management issues. In </a:t>
            </a:r>
            <a:r>
              <a:rPr lang="en-US" i="1" dirty="0"/>
              <a:t>Performance Measurement and Leisure Management</a:t>
            </a:r>
            <a:r>
              <a:rPr lang="en-US" dirty="0"/>
              <a:t> (pp. 138-158). Routledge.</a:t>
            </a:r>
          </a:p>
          <a:p>
            <a:r>
              <a:rPr lang="en-US" dirty="0"/>
              <a:t>Noland, M., &amp; </a:t>
            </a:r>
            <a:r>
              <a:rPr lang="en-US" dirty="0" err="1"/>
              <a:t>Stahler</a:t>
            </a:r>
            <a:r>
              <a:rPr lang="en-US" dirty="0"/>
              <a:t>, K. (2016). What goes into a medal: Women's inclusion and success at the Olympic Games. </a:t>
            </a:r>
            <a:r>
              <a:rPr lang="en-US" i="1" dirty="0"/>
              <a:t>Social Science Quarterly</a:t>
            </a:r>
            <a:r>
              <a:rPr lang="en-US" dirty="0"/>
              <a:t>, </a:t>
            </a:r>
            <a:r>
              <a:rPr lang="en-US" i="1" dirty="0"/>
              <a:t>97</a:t>
            </a:r>
            <a:r>
              <a:rPr lang="en-US" dirty="0"/>
              <a:t>(2), 177-196.</a:t>
            </a:r>
          </a:p>
          <a:p>
            <a:r>
              <a:rPr lang="en-US" dirty="0" err="1"/>
              <a:t>Andreff</a:t>
            </a:r>
            <a:r>
              <a:rPr lang="en-US" dirty="0"/>
              <a:t>, W. (2013). Economic development as major determinant of Olympic medal wins: predicting performances of Russian and Chinese teams at Sochi Games. </a:t>
            </a:r>
            <a:r>
              <a:rPr lang="en-US" i="1"/>
              <a:t>International Journal of Economic Policy in Emerging Economies</a:t>
            </a:r>
            <a:r>
              <a:rPr lang="en-US"/>
              <a:t>, </a:t>
            </a:r>
            <a:r>
              <a:rPr lang="en-US" i="1"/>
              <a:t>6</a:t>
            </a:r>
            <a:r>
              <a:rPr lang="en-US"/>
              <a:t>(4), 314-340.</a:t>
            </a:r>
          </a:p>
        </p:txBody>
      </p:sp>
    </p:spTree>
    <p:extLst>
      <p:ext uri="{BB962C8B-B14F-4D97-AF65-F5344CB8AC3E}">
        <p14:creationId xmlns:p14="http://schemas.microsoft.com/office/powerpoint/2010/main" val="19394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historical data from the Olympic Games, covering various aspects of the games</a:t>
            </a:r>
          </a:p>
          <a:p>
            <a:r>
              <a:rPr lang="en-US" dirty="0"/>
              <a:t>It includes data on the year, type (Winter/Summer), host details (country and city), and the number of athletes and teams participating.</a:t>
            </a:r>
          </a:p>
          <a:p>
            <a:r>
              <a:rPr lang="en-US" dirty="0"/>
              <a:t>The dataset also provides information on the number of competitions and medal tallies (gold, silver, bronze) for each participating country.</a:t>
            </a:r>
          </a:p>
          <a:p>
            <a:r>
              <a:rPr lang="en-US" dirty="0"/>
              <a:t>Total Records: 1781, spanning across multiple Olympic events and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Preprocessing:</a:t>
            </a:r>
          </a:p>
          <a:p>
            <a:endParaRPr lang="en-US" dirty="0"/>
          </a:p>
          <a:p>
            <a:r>
              <a:rPr lang="en-US" dirty="0"/>
              <a:t>Handling missing values and outliers to clean and standardize the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Engineering to enhance model performance by creating new relevant features from existing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Plot : </a:t>
            </a:r>
            <a:r>
              <a:rPr lang="en-US" dirty="0"/>
              <a:t>histograms, boxplots, and scatter plots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6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missing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90" y="2646777"/>
            <a:ext cx="2309060" cy="30711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17" y="2743084"/>
            <a:ext cx="2674620" cy="27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92" y="2603500"/>
            <a:ext cx="3992128" cy="3416300"/>
          </a:xfrm>
        </p:spPr>
      </p:pic>
    </p:spTree>
    <p:extLst>
      <p:ext uri="{BB962C8B-B14F-4D97-AF65-F5344CB8AC3E}">
        <p14:creationId xmlns:p14="http://schemas.microsoft.com/office/powerpoint/2010/main" val="406931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78" y="2603500"/>
            <a:ext cx="3899557" cy="3416300"/>
          </a:xfrm>
        </p:spPr>
      </p:pic>
    </p:spTree>
    <p:extLst>
      <p:ext uri="{BB962C8B-B14F-4D97-AF65-F5344CB8AC3E}">
        <p14:creationId xmlns:p14="http://schemas.microsoft.com/office/powerpoint/2010/main" val="16238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Purpose:</a:t>
            </a:r>
            <a:r>
              <a:rPr lang="en-US" dirty="0" err="1"/>
              <a:t>Utilizing</a:t>
            </a:r>
            <a:r>
              <a:rPr lang="en-US" dirty="0"/>
              <a:t> descriptive statistics to summarize data </a:t>
            </a:r>
            <a:r>
              <a:rPr lang="en-US" dirty="0" err="1" smtClean="0"/>
              <a:t>characteristics.Employing</a:t>
            </a:r>
            <a:r>
              <a:rPr lang="en-US" dirty="0" smtClean="0"/>
              <a:t> </a:t>
            </a:r>
            <a:r>
              <a:rPr lang="en-US" dirty="0"/>
              <a:t>visual tools like plots and charts for identifying trends, patterns, and </a:t>
            </a:r>
            <a:r>
              <a:rPr lang="en-US" b="1" dirty="0"/>
              <a:t>outliers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2" y="3877194"/>
            <a:ext cx="3764280" cy="18745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705744"/>
            <a:ext cx="415290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2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935</Words>
  <Application>Microsoft Office PowerPoint</Application>
  <PresentationFormat>Widescreen</PresentationFormat>
  <Paragraphs>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 Boardroom</vt:lpstr>
      <vt:lpstr>Olymic Games </vt:lpstr>
      <vt:lpstr>INTRODUCTION:</vt:lpstr>
      <vt:lpstr>Dataset Description</vt:lpstr>
      <vt:lpstr>continue</vt:lpstr>
      <vt:lpstr>Methodology</vt:lpstr>
      <vt:lpstr>Handle missing values</vt:lpstr>
      <vt:lpstr>Pair plot</vt:lpstr>
      <vt:lpstr>Scatter plot</vt:lpstr>
      <vt:lpstr>Exploratory Data Analysis (EDA):</vt:lpstr>
      <vt:lpstr>Model Selection and Training: </vt:lpstr>
      <vt:lpstr>PowerPoint Presentation</vt:lpstr>
      <vt:lpstr>Model Evaluation:</vt:lpstr>
      <vt:lpstr>Confusion matrix</vt:lpstr>
      <vt:lpstr>Feature reduction:</vt:lpstr>
      <vt:lpstr>SVD</vt:lpstr>
      <vt:lpstr>Data Analysis:</vt:lpstr>
      <vt:lpstr>Covariance matrix</vt:lpstr>
      <vt:lpstr>Correlation matrix</vt:lpstr>
      <vt:lpstr>Evaluation Metrics:</vt:lpstr>
      <vt:lpstr>ROC</vt:lpstr>
      <vt:lpstr>Drawing Model:</vt:lpstr>
      <vt:lpstr>Overfitting Check:</vt:lpstr>
      <vt:lpstr>Data Visualization:</vt:lpstr>
      <vt:lpstr>Data visualization:</vt:lpstr>
      <vt:lpstr>Results:</vt:lpstr>
      <vt:lpstr>PowerPoint Presentation</vt:lpstr>
      <vt:lpstr>Binning:</vt:lpstr>
      <vt:lpstr>Statistical analysis:</vt:lpstr>
      <vt:lpstr>CHI SQUARE TEST</vt:lpstr>
      <vt:lpstr>Z Test , ANOVA</vt:lpstr>
      <vt:lpstr>Bayesian belief network</vt:lpstr>
      <vt:lpstr>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Olymic Games </dc:title>
  <dc:creator>Zeina Eltannikhy</dc:creator>
  <cp:lastModifiedBy>Zeina Eltannikhy</cp:lastModifiedBy>
  <cp:revision>8</cp:revision>
  <dcterms:created xsi:type="dcterms:W3CDTF">2024-01-06T08:16:03Z</dcterms:created>
  <dcterms:modified xsi:type="dcterms:W3CDTF">2024-01-11T20:04:44Z</dcterms:modified>
</cp:coreProperties>
</file>