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13-Jul-25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808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13-Jul-25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48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13-Jul-25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16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13-Jul-25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76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13-Jul-25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2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13-Jul-25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40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13-Jul-25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489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13-Jul-25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42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13-Jul-25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94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13-Jul-25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57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13-Jul-25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56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13-Jul-25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71042162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close-up of a network&#10;&#10;Description automatically generated">
            <a:extLst>
              <a:ext uri="{FF2B5EF4-FFF2-40B4-BE49-F238E27FC236}">
                <a16:creationId xmlns:a16="http://schemas.microsoft.com/office/drawing/2014/main" id="{50BFB1F3-318D-9425-C28D-259EAF0B8E2F}"/>
              </a:ext>
            </a:extLst>
          </p:cNvPr>
          <p:cNvPicPr>
            <a:picLocks noChangeAspect="1"/>
          </p:cNvPicPr>
          <p:nvPr/>
        </p:nvPicPr>
        <p:blipFill>
          <a:blip r:embed="rId2">
            <a:alphaModFix amt="55000"/>
          </a:blip>
          <a:srcRect t="9339" b="300"/>
          <a:stretch>
            <a:fillRect/>
          </a:stretch>
        </p:blipFill>
        <p:spPr>
          <a:xfrm>
            <a:off x="20" y="10"/>
            <a:ext cx="12191980" cy="6857990"/>
          </a:xfrm>
          <a:prstGeom prst="rect">
            <a:avLst/>
          </a:prstGeom>
        </p:spPr>
      </p:pic>
      <p:sp>
        <p:nvSpPr>
          <p:cNvPr id="20" name="Oval 19">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A25035-3A78-BCF8-82A6-EDC16D0D804E}"/>
              </a:ext>
            </a:extLst>
          </p:cNvPr>
          <p:cNvSpPr>
            <a:spLocks noGrp="1"/>
          </p:cNvSpPr>
          <p:nvPr>
            <p:ph type="ctrTitle"/>
          </p:nvPr>
        </p:nvSpPr>
        <p:spPr>
          <a:xfrm>
            <a:off x="3577192" y="1032483"/>
            <a:ext cx="5037616" cy="2982360"/>
          </a:xfrm>
        </p:spPr>
        <p:txBody>
          <a:bodyPr>
            <a:normAutofit/>
          </a:bodyPr>
          <a:lstStyle/>
          <a:p>
            <a:r>
              <a:rPr lang="en-US" dirty="0"/>
              <a:t>Objects and Data Structures</a:t>
            </a:r>
          </a:p>
        </p:txBody>
      </p:sp>
      <p:sp>
        <p:nvSpPr>
          <p:cNvPr id="3" name="Subtitle 2">
            <a:extLst>
              <a:ext uri="{FF2B5EF4-FFF2-40B4-BE49-F238E27FC236}">
                <a16:creationId xmlns:a16="http://schemas.microsoft.com/office/drawing/2014/main" id="{DE2AB9F7-E037-711D-AF08-4802249B7EF4}"/>
              </a:ext>
            </a:extLst>
          </p:cNvPr>
          <p:cNvSpPr>
            <a:spLocks noGrp="1"/>
          </p:cNvSpPr>
          <p:nvPr>
            <p:ph type="subTitle" idx="1"/>
          </p:nvPr>
        </p:nvSpPr>
        <p:spPr>
          <a:xfrm>
            <a:off x="3577192" y="4106918"/>
            <a:ext cx="5037616" cy="1655762"/>
          </a:xfrm>
        </p:spPr>
        <p:txBody>
          <a:bodyPr>
            <a:normAutofit/>
          </a:bodyPr>
          <a:lstStyle/>
          <a:p>
            <a:r>
              <a:rPr lang="en-US" dirty="0"/>
              <a:t>Clean Code – Chapter 6</a:t>
            </a:r>
          </a:p>
        </p:txBody>
      </p:sp>
      <p:sp>
        <p:nvSpPr>
          <p:cNvPr id="22" name="Arc 21">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3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BA2CB5-6C53-C9B9-3462-E9D8D7FBDF52}"/>
              </a:ext>
            </a:extLst>
          </p:cNvPr>
          <p:cNvSpPr>
            <a:spLocks noGrp="1"/>
          </p:cNvSpPr>
          <p:nvPr>
            <p:ph type="title"/>
          </p:nvPr>
        </p:nvSpPr>
        <p:spPr>
          <a:xfrm>
            <a:off x="633456" y="486184"/>
            <a:ext cx="5397237" cy="1325563"/>
          </a:xfrm>
        </p:spPr>
        <p:txBody>
          <a:bodyPr>
            <a:normAutofit/>
          </a:bodyPr>
          <a:lstStyle/>
          <a:p>
            <a:r>
              <a:rPr lang="en-US" dirty="0"/>
              <a:t>Data Abstraction</a:t>
            </a:r>
          </a:p>
        </p:txBody>
      </p:sp>
      <p:sp>
        <p:nvSpPr>
          <p:cNvPr id="3" name="Content Placeholder 2">
            <a:extLst>
              <a:ext uri="{FF2B5EF4-FFF2-40B4-BE49-F238E27FC236}">
                <a16:creationId xmlns:a16="http://schemas.microsoft.com/office/drawing/2014/main" id="{C7346D1B-231C-0DA9-40E8-954BBF4BE4F2}"/>
              </a:ext>
            </a:extLst>
          </p:cNvPr>
          <p:cNvSpPr>
            <a:spLocks noGrp="1"/>
          </p:cNvSpPr>
          <p:nvPr>
            <p:ph idx="1"/>
          </p:nvPr>
        </p:nvSpPr>
        <p:spPr>
          <a:xfrm>
            <a:off x="633456" y="1946684"/>
            <a:ext cx="5397237" cy="4351338"/>
          </a:xfrm>
        </p:spPr>
        <p:txBody>
          <a:bodyPr>
            <a:normAutofit fontScale="92500"/>
          </a:bodyPr>
          <a:lstStyle/>
          <a:p>
            <a:r>
              <a:rPr lang="en-US" sz="2400" dirty="0"/>
              <a:t>When you design code, you can either:</a:t>
            </a:r>
          </a:p>
          <a:p>
            <a:pPr lvl="1"/>
            <a:r>
              <a:rPr lang="en-US" b="1" dirty="0"/>
              <a:t>Expose implementation</a:t>
            </a:r>
            <a:r>
              <a:rPr lang="en-US" dirty="0"/>
              <a:t>: show exactly how your data is stored internally.</a:t>
            </a:r>
          </a:p>
          <a:p>
            <a:pPr lvl="1"/>
            <a:r>
              <a:rPr lang="en-US" b="1" dirty="0"/>
              <a:t>Hide implementation</a:t>
            </a:r>
            <a:r>
              <a:rPr lang="en-US" dirty="0"/>
              <a:t>: provide an abstract interface that hides the internal details.</a:t>
            </a:r>
          </a:p>
          <a:p>
            <a:r>
              <a:rPr lang="en-US" sz="2400" dirty="0"/>
              <a:t>Good abstraction isn’t just about adding getter/setter methods, it’s about thoughtfully designing interface that represent the essence of your data without revealing implementation details.</a:t>
            </a:r>
          </a:p>
        </p:txBody>
      </p:sp>
      <p:pic>
        <p:nvPicPr>
          <p:cNvPr id="9" name="Picture 8" descr="A black and white text on a white background&#10;&#10;Description automatically generated">
            <a:extLst>
              <a:ext uri="{FF2B5EF4-FFF2-40B4-BE49-F238E27FC236}">
                <a16:creationId xmlns:a16="http://schemas.microsoft.com/office/drawing/2014/main" id="{AE33102B-A022-D1CF-3E50-A56154CEF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100" y="847259"/>
            <a:ext cx="4555700" cy="2236130"/>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6" name="Freeform: Shape 15">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black and white text on a white background&#10;&#10;Description automatically generated">
            <a:extLst>
              <a:ext uri="{FF2B5EF4-FFF2-40B4-BE49-F238E27FC236}">
                <a16:creationId xmlns:a16="http://schemas.microsoft.com/office/drawing/2014/main" id="{1DB70456-9432-8511-0260-D14F0308901B}"/>
              </a:ext>
            </a:extLst>
          </p:cNvPr>
          <p:cNvPicPr>
            <a:picLocks noChangeAspect="1"/>
          </p:cNvPicPr>
          <p:nvPr/>
        </p:nvPicPr>
        <p:blipFill>
          <a:blip r:embed="rId3"/>
          <a:stretch>
            <a:fillRect/>
          </a:stretch>
        </p:blipFill>
        <p:spPr>
          <a:xfrm>
            <a:off x="6798100" y="3759561"/>
            <a:ext cx="4555700" cy="2266228"/>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8" name="Arc 17">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92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1A10-718C-6A86-24F3-2C42BAFD90E4}"/>
              </a:ext>
            </a:extLst>
          </p:cNvPr>
          <p:cNvSpPr>
            <a:spLocks noGrp="1"/>
          </p:cNvSpPr>
          <p:nvPr>
            <p:ph type="title"/>
          </p:nvPr>
        </p:nvSpPr>
        <p:spPr/>
        <p:txBody>
          <a:bodyPr/>
          <a:lstStyle/>
          <a:p>
            <a:r>
              <a:rPr lang="en-US" dirty="0"/>
              <a:t>Data/Object Anti-Symmetry</a:t>
            </a:r>
          </a:p>
        </p:txBody>
      </p:sp>
      <p:sp>
        <p:nvSpPr>
          <p:cNvPr id="3" name="Content Placeholder 2">
            <a:extLst>
              <a:ext uri="{FF2B5EF4-FFF2-40B4-BE49-F238E27FC236}">
                <a16:creationId xmlns:a16="http://schemas.microsoft.com/office/drawing/2014/main" id="{87EE3ED2-7519-6156-B087-DC30181F9031}"/>
              </a:ext>
            </a:extLst>
          </p:cNvPr>
          <p:cNvSpPr>
            <a:spLocks noGrp="1"/>
          </p:cNvSpPr>
          <p:nvPr>
            <p:ph idx="1"/>
          </p:nvPr>
        </p:nvSpPr>
        <p:spPr/>
        <p:txBody>
          <a:bodyPr/>
          <a:lstStyle/>
          <a:p>
            <a:r>
              <a:rPr lang="en-US" dirty="0"/>
              <a:t>Objects hide their data behind abstractions and expose functions that operate on that data.</a:t>
            </a:r>
          </a:p>
          <a:p>
            <a:r>
              <a:rPr lang="en-US" dirty="0"/>
              <a:t>Data structures expose their data and have no meaningful functions.</a:t>
            </a:r>
          </a:p>
          <a:p>
            <a:r>
              <a:rPr lang="en-US" dirty="0"/>
              <a:t>“</a:t>
            </a:r>
            <a:r>
              <a:rPr lang="en-US" i="1" dirty="0"/>
              <a:t>Procedural code (code using data structures) makes it easy to add new functions without changing the existing data structures. OO code, on the other hand, makes it easy to add new classes without changing existing functions</a:t>
            </a:r>
            <a:r>
              <a:rPr lang="en-US" dirty="0"/>
              <a:t>”.</a:t>
            </a:r>
          </a:p>
        </p:txBody>
      </p:sp>
    </p:spTree>
    <p:extLst>
      <p:ext uri="{BB962C8B-B14F-4D97-AF65-F5344CB8AC3E}">
        <p14:creationId xmlns:p14="http://schemas.microsoft.com/office/powerpoint/2010/main" val="303892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74A7-7D43-1AD0-0F32-0233357A0DF0}"/>
              </a:ext>
            </a:extLst>
          </p:cNvPr>
          <p:cNvSpPr>
            <a:spLocks noGrp="1"/>
          </p:cNvSpPr>
          <p:nvPr>
            <p:ph type="title"/>
          </p:nvPr>
        </p:nvSpPr>
        <p:spPr/>
        <p:txBody>
          <a:bodyPr/>
          <a:lstStyle/>
          <a:p>
            <a:r>
              <a:rPr lang="en-US" dirty="0"/>
              <a:t>Data/Object Anti-Symmetry (cont.)</a:t>
            </a:r>
          </a:p>
        </p:txBody>
      </p:sp>
      <p:sp>
        <p:nvSpPr>
          <p:cNvPr id="3" name="Content Placeholder 2">
            <a:extLst>
              <a:ext uri="{FF2B5EF4-FFF2-40B4-BE49-F238E27FC236}">
                <a16:creationId xmlns:a16="http://schemas.microsoft.com/office/drawing/2014/main" id="{9B3BEC79-3E77-7678-596E-AF613E5C54AB}"/>
              </a:ext>
            </a:extLst>
          </p:cNvPr>
          <p:cNvSpPr>
            <a:spLocks noGrp="1"/>
          </p:cNvSpPr>
          <p:nvPr>
            <p:ph idx="1"/>
          </p:nvPr>
        </p:nvSpPr>
        <p:spPr/>
        <p:txBody>
          <a:bodyPr/>
          <a:lstStyle/>
          <a:p>
            <a:r>
              <a:rPr lang="en-US" dirty="0"/>
              <a:t>“</a:t>
            </a:r>
            <a:r>
              <a:rPr lang="en-US" i="1" dirty="0"/>
              <a:t>Procedural code makes it hard to add new data structurers because all the functions must change. OO code makes it hard to add new functions because all the classes must change</a:t>
            </a:r>
            <a:r>
              <a:rPr lang="en-US" dirty="0"/>
              <a:t>.”</a:t>
            </a:r>
          </a:p>
          <a:p>
            <a:r>
              <a:rPr lang="en-US" dirty="0"/>
              <a:t>Things that are hard for OO are easy for procedures, and the things that are hard for procedures are easy for OO.</a:t>
            </a:r>
          </a:p>
          <a:p>
            <a:r>
              <a:rPr lang="en-US" dirty="0"/>
              <a:t>Mature programmers know that the idea that everything is an object is a </a:t>
            </a:r>
            <a:r>
              <a:rPr lang="en-US" i="1" dirty="0"/>
              <a:t>myth</a:t>
            </a:r>
            <a:r>
              <a:rPr lang="en-US" dirty="0"/>
              <a:t>. Sometimes you really </a:t>
            </a:r>
            <a:r>
              <a:rPr lang="en-US" i="1" dirty="0"/>
              <a:t>do</a:t>
            </a:r>
            <a:r>
              <a:rPr lang="en-US" dirty="0"/>
              <a:t> want simple data structures with procedures operating on them.</a:t>
            </a:r>
          </a:p>
        </p:txBody>
      </p:sp>
    </p:spTree>
    <p:extLst>
      <p:ext uri="{BB962C8B-B14F-4D97-AF65-F5344CB8AC3E}">
        <p14:creationId xmlns:p14="http://schemas.microsoft.com/office/powerpoint/2010/main" val="327571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209-B143-A4A6-F9CB-0894003F5DDC}"/>
              </a:ext>
            </a:extLst>
          </p:cNvPr>
          <p:cNvSpPr>
            <a:spLocks noGrp="1"/>
          </p:cNvSpPr>
          <p:nvPr>
            <p:ph type="title"/>
          </p:nvPr>
        </p:nvSpPr>
        <p:spPr/>
        <p:txBody>
          <a:bodyPr/>
          <a:lstStyle/>
          <a:p>
            <a:r>
              <a:rPr lang="en-US" dirty="0"/>
              <a:t>Data/Object Anti-Symmetry (cont.)</a:t>
            </a:r>
          </a:p>
        </p:txBody>
      </p:sp>
      <p:sp>
        <p:nvSpPr>
          <p:cNvPr id="3" name="Content Placeholder 2">
            <a:extLst>
              <a:ext uri="{FF2B5EF4-FFF2-40B4-BE49-F238E27FC236}">
                <a16:creationId xmlns:a16="http://schemas.microsoft.com/office/drawing/2014/main" id="{345BBD54-A05E-AAF7-FDF6-61302250F49B}"/>
              </a:ext>
            </a:extLst>
          </p:cNvPr>
          <p:cNvSpPr>
            <a:spLocks noGrp="1"/>
          </p:cNvSpPr>
          <p:nvPr>
            <p:ph idx="1"/>
          </p:nvPr>
        </p:nvSpPr>
        <p:spPr/>
        <p:txBody>
          <a:bodyPr/>
          <a:lstStyle/>
          <a:p>
            <a:endParaRPr lang="en-US" dirty="0"/>
          </a:p>
          <a:p>
            <a:r>
              <a:rPr lang="en-US" dirty="0"/>
              <a:t>So, both approaches have their place:</a:t>
            </a:r>
          </a:p>
          <a:p>
            <a:pPr lvl="1"/>
            <a:r>
              <a:rPr lang="en-US" b="1" dirty="0"/>
              <a:t>Use objects/OO</a:t>
            </a:r>
            <a:r>
              <a:rPr lang="en-US" dirty="0"/>
              <a:t> when you expect to add new data types frequently.</a:t>
            </a:r>
          </a:p>
          <a:p>
            <a:pPr lvl="1"/>
            <a:endParaRPr lang="en-US" dirty="0"/>
          </a:p>
          <a:p>
            <a:pPr lvl="1"/>
            <a:r>
              <a:rPr lang="en-US" b="1" dirty="0"/>
              <a:t>Use data structures/procedural</a:t>
            </a:r>
            <a:r>
              <a:rPr lang="en-US" dirty="0"/>
              <a:t> when you expect to add new functions frequently.</a:t>
            </a:r>
          </a:p>
        </p:txBody>
      </p:sp>
    </p:spTree>
    <p:extLst>
      <p:ext uri="{BB962C8B-B14F-4D97-AF65-F5344CB8AC3E}">
        <p14:creationId xmlns:p14="http://schemas.microsoft.com/office/powerpoint/2010/main" val="1370715176"/>
      </p:ext>
    </p:extLst>
  </p:cSld>
  <p:clrMapOvr>
    <a:masterClrMapping/>
  </p:clrMapOvr>
</p:sld>
</file>

<file path=ppt/theme/theme1.xml><?xml version="1.0" encoding="utf-8"?>
<a:theme xmlns:a="http://schemas.openxmlformats.org/drawingml/2006/main" name="ShapesVTI">
  <a:themeElements>
    <a:clrScheme name="Vanilla">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290</TotalTime>
  <Words>283</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Calibri</vt:lpstr>
      <vt:lpstr>Tw Cen MT</vt:lpstr>
      <vt:lpstr>ShapesVTI</vt:lpstr>
      <vt:lpstr>Objects and Data Structures</vt:lpstr>
      <vt:lpstr>Data Abstraction</vt:lpstr>
      <vt:lpstr>Data/Object Anti-Symmetry</vt:lpstr>
      <vt:lpstr>Data/Object Anti-Symmetry (cont.)</vt:lpstr>
      <vt:lpstr>Data/Object Anti-Symmetry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Zeina Abuelmaati Zayed</dc:creator>
  <cp:lastModifiedBy>Zeina Abuelmaati Zayed</cp:lastModifiedBy>
  <cp:revision>2</cp:revision>
  <dcterms:created xsi:type="dcterms:W3CDTF">2025-06-23T01:00:21Z</dcterms:created>
  <dcterms:modified xsi:type="dcterms:W3CDTF">2025-07-13T17:37:05Z</dcterms:modified>
</cp:coreProperties>
</file>