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14-Jul-25</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8084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14-Jul-25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548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14-Jul-25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616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14-Jul-25</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76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14-Jul-25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82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14-Jul-25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402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14-Jul-25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489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14-Jul-25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742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14-Jul-25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7940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14-Jul-25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8573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14-Jul-25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5680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14-Jul-25</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1710421627"/>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3" name="Picture 12" descr="A close-up of a network&#10;&#10;Description automatically generated">
            <a:extLst>
              <a:ext uri="{FF2B5EF4-FFF2-40B4-BE49-F238E27FC236}">
                <a16:creationId xmlns:a16="http://schemas.microsoft.com/office/drawing/2014/main" id="{50BFB1F3-318D-9425-C28D-259EAF0B8E2F}"/>
              </a:ext>
            </a:extLst>
          </p:cNvPr>
          <p:cNvPicPr>
            <a:picLocks noChangeAspect="1"/>
          </p:cNvPicPr>
          <p:nvPr/>
        </p:nvPicPr>
        <p:blipFill>
          <a:blip r:embed="rId2">
            <a:alphaModFix amt="55000"/>
          </a:blip>
          <a:srcRect t="9339" b="300"/>
          <a:stretch>
            <a:fillRect/>
          </a:stretch>
        </p:blipFill>
        <p:spPr>
          <a:xfrm>
            <a:off x="20" y="10"/>
            <a:ext cx="12191980" cy="6857990"/>
          </a:xfrm>
          <a:prstGeom prst="rect">
            <a:avLst/>
          </a:prstGeom>
        </p:spPr>
      </p:pic>
      <p:sp>
        <p:nvSpPr>
          <p:cNvPr id="20" name="Oval 19">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A25035-3A78-BCF8-82A6-EDC16D0D804E}"/>
              </a:ext>
            </a:extLst>
          </p:cNvPr>
          <p:cNvSpPr>
            <a:spLocks noGrp="1"/>
          </p:cNvSpPr>
          <p:nvPr>
            <p:ph type="ctrTitle"/>
          </p:nvPr>
        </p:nvSpPr>
        <p:spPr>
          <a:xfrm>
            <a:off x="3577192" y="1032483"/>
            <a:ext cx="5037616" cy="2982360"/>
          </a:xfrm>
        </p:spPr>
        <p:txBody>
          <a:bodyPr>
            <a:normAutofit/>
          </a:bodyPr>
          <a:lstStyle/>
          <a:p>
            <a:r>
              <a:rPr lang="en-US" dirty="0"/>
              <a:t>Objects and Data Structures</a:t>
            </a:r>
          </a:p>
        </p:txBody>
      </p:sp>
      <p:sp>
        <p:nvSpPr>
          <p:cNvPr id="3" name="Subtitle 2">
            <a:extLst>
              <a:ext uri="{FF2B5EF4-FFF2-40B4-BE49-F238E27FC236}">
                <a16:creationId xmlns:a16="http://schemas.microsoft.com/office/drawing/2014/main" id="{DE2AB9F7-E037-711D-AF08-4802249B7EF4}"/>
              </a:ext>
            </a:extLst>
          </p:cNvPr>
          <p:cNvSpPr>
            <a:spLocks noGrp="1"/>
          </p:cNvSpPr>
          <p:nvPr>
            <p:ph type="subTitle" idx="1"/>
          </p:nvPr>
        </p:nvSpPr>
        <p:spPr>
          <a:xfrm>
            <a:off x="3577192" y="4106918"/>
            <a:ext cx="5037616" cy="1655762"/>
          </a:xfrm>
        </p:spPr>
        <p:txBody>
          <a:bodyPr>
            <a:normAutofit/>
          </a:bodyPr>
          <a:lstStyle/>
          <a:p>
            <a:r>
              <a:rPr lang="en-US" dirty="0"/>
              <a:t>Clean Code – Chapter 6</a:t>
            </a:r>
          </a:p>
        </p:txBody>
      </p:sp>
      <p:sp>
        <p:nvSpPr>
          <p:cNvPr id="22" name="Arc 21">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1035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BA0F0-48FA-C55F-D5BD-D512670805AE}"/>
              </a:ext>
            </a:extLst>
          </p:cNvPr>
          <p:cNvSpPr>
            <a:spLocks noGrp="1"/>
          </p:cNvSpPr>
          <p:nvPr>
            <p:ph type="title"/>
          </p:nvPr>
        </p:nvSpPr>
        <p:spPr/>
        <p:txBody>
          <a:bodyPr/>
          <a:lstStyle/>
          <a:p>
            <a:r>
              <a:rPr lang="en-US" dirty="0"/>
              <a:t>The Law of Demeter – Hiding Structure</a:t>
            </a:r>
          </a:p>
        </p:txBody>
      </p:sp>
      <p:sp>
        <p:nvSpPr>
          <p:cNvPr id="3" name="Content Placeholder 2">
            <a:extLst>
              <a:ext uri="{FF2B5EF4-FFF2-40B4-BE49-F238E27FC236}">
                <a16:creationId xmlns:a16="http://schemas.microsoft.com/office/drawing/2014/main" id="{DC66D169-F52B-90F7-9A58-AD42B23A7EA9}"/>
              </a:ext>
            </a:extLst>
          </p:cNvPr>
          <p:cNvSpPr>
            <a:spLocks noGrp="1"/>
          </p:cNvSpPr>
          <p:nvPr>
            <p:ph idx="1"/>
          </p:nvPr>
        </p:nvSpPr>
        <p:spPr/>
        <p:txBody>
          <a:bodyPr/>
          <a:lstStyle/>
          <a:p>
            <a:r>
              <a:rPr lang="en-US" dirty="0"/>
              <a:t>If </a:t>
            </a:r>
            <a:r>
              <a:rPr lang="en-US" i="1" dirty="0" err="1"/>
              <a:t>ctxt</a:t>
            </a:r>
            <a:r>
              <a:rPr lang="en-US" dirty="0"/>
              <a:t> is an object, we should be telling it to </a:t>
            </a:r>
            <a:r>
              <a:rPr lang="en-US" i="1" dirty="0"/>
              <a:t>do something</a:t>
            </a:r>
            <a:r>
              <a:rPr lang="en-US" dirty="0"/>
              <a:t>; we should not be asking it about its internals.</a:t>
            </a:r>
          </a:p>
          <a:p>
            <a:pPr marL="514350" indent="-514350">
              <a:buFont typeface="+mj-lt"/>
              <a:buAutoNum type="arabicPeriod"/>
            </a:pPr>
            <a:r>
              <a:rPr lang="en-US" i="1" dirty="0" err="1"/>
              <a:t>ctxt.getAbsoultePathOfScratchDirectoryOption</a:t>
            </a:r>
            <a:r>
              <a:rPr lang="en-US" i="1" dirty="0"/>
              <a:t>()</a:t>
            </a:r>
            <a:r>
              <a:rPr lang="en-US" dirty="0"/>
              <a:t> =&gt; this leads to method explosion as </a:t>
            </a:r>
            <a:r>
              <a:rPr lang="en-US" i="1" dirty="0" err="1"/>
              <a:t>ctxt</a:t>
            </a:r>
            <a:r>
              <a:rPr lang="en-US" dirty="0"/>
              <a:t> would need countless specific getter methods.</a:t>
            </a:r>
          </a:p>
          <a:p>
            <a:pPr marL="514350" indent="-514350">
              <a:buFont typeface="+mj-lt"/>
              <a:buAutoNum type="arabicPeriod"/>
            </a:pPr>
            <a:r>
              <a:rPr lang="en-US" i="1" dirty="0" err="1"/>
              <a:t>ctx.getScratchDirectoryOption</a:t>
            </a:r>
            <a:r>
              <a:rPr lang="en-US" i="1" dirty="0"/>
              <a:t>().</a:t>
            </a:r>
            <a:r>
              <a:rPr lang="en-US" i="1" dirty="0" err="1"/>
              <a:t>getAbsolutePath</a:t>
            </a:r>
            <a:r>
              <a:rPr lang="en-US" i="1" dirty="0"/>
              <a:t>()</a:t>
            </a:r>
            <a:r>
              <a:rPr lang="en-US" dirty="0"/>
              <a:t> =&gt; this assumes the returned object is a data structure, not a true object. </a:t>
            </a:r>
          </a:p>
        </p:txBody>
      </p:sp>
    </p:spTree>
    <p:extLst>
      <p:ext uri="{BB962C8B-B14F-4D97-AF65-F5344CB8AC3E}">
        <p14:creationId xmlns:p14="http://schemas.microsoft.com/office/powerpoint/2010/main" val="135424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A67DD-7106-C107-2E80-CFDA8165A1F6}"/>
              </a:ext>
            </a:extLst>
          </p:cNvPr>
          <p:cNvSpPr>
            <a:spLocks noGrp="1"/>
          </p:cNvSpPr>
          <p:nvPr>
            <p:ph type="title"/>
          </p:nvPr>
        </p:nvSpPr>
        <p:spPr/>
        <p:txBody>
          <a:bodyPr/>
          <a:lstStyle/>
          <a:p>
            <a:r>
              <a:rPr lang="en-US" dirty="0"/>
              <a:t>The Law of Demeter – Hiding Structure (cont.)</a:t>
            </a:r>
          </a:p>
        </p:txBody>
      </p:sp>
      <p:sp>
        <p:nvSpPr>
          <p:cNvPr id="3" name="Content Placeholder 2">
            <a:extLst>
              <a:ext uri="{FF2B5EF4-FFF2-40B4-BE49-F238E27FC236}">
                <a16:creationId xmlns:a16="http://schemas.microsoft.com/office/drawing/2014/main" id="{8DF6E53F-7C29-6FE3-5F28-B76237A5955D}"/>
              </a:ext>
            </a:extLst>
          </p:cNvPr>
          <p:cNvSpPr>
            <a:spLocks noGrp="1"/>
          </p:cNvSpPr>
          <p:nvPr>
            <p:ph idx="1"/>
          </p:nvPr>
        </p:nvSpPr>
        <p:spPr/>
        <p:txBody>
          <a:bodyPr/>
          <a:lstStyle/>
          <a:p>
            <a:endParaRPr lang="en-US" i="1" dirty="0"/>
          </a:p>
          <a:p>
            <a:r>
              <a:rPr lang="en-US" i="1" dirty="0" err="1"/>
              <a:t>BufferedOutputStream</a:t>
            </a:r>
            <a:r>
              <a:rPr lang="en-US" i="1" dirty="0"/>
              <a:t> </a:t>
            </a:r>
            <a:r>
              <a:rPr lang="en-US" i="1" dirty="0" err="1"/>
              <a:t>bos</a:t>
            </a:r>
            <a:r>
              <a:rPr lang="en-US" i="1" dirty="0"/>
              <a:t> = </a:t>
            </a:r>
            <a:r>
              <a:rPr lang="en-US" i="1" dirty="0" err="1"/>
              <a:t>ctxt.createScratchFileSystem</a:t>
            </a:r>
            <a:r>
              <a:rPr lang="en-US" i="1" dirty="0"/>
              <a:t>(</a:t>
            </a:r>
            <a:r>
              <a:rPr lang="en-US" i="1" dirty="0" err="1"/>
              <a:t>classFileName</a:t>
            </a:r>
            <a:r>
              <a:rPr lang="en-US" i="1" dirty="0"/>
              <a:t>);</a:t>
            </a:r>
          </a:p>
          <a:p>
            <a:pPr lvl="1"/>
            <a:endParaRPr lang="en-US" dirty="0"/>
          </a:p>
          <a:p>
            <a:pPr lvl="1"/>
            <a:r>
              <a:rPr lang="en-US" dirty="0"/>
              <a:t>This seems like a reasonable thing for an object to do.</a:t>
            </a:r>
          </a:p>
          <a:p>
            <a:pPr lvl="1"/>
            <a:endParaRPr lang="en-US" dirty="0"/>
          </a:p>
          <a:p>
            <a:pPr lvl="1"/>
            <a:r>
              <a:rPr lang="en-US" dirty="0"/>
              <a:t>This allows </a:t>
            </a:r>
            <a:r>
              <a:rPr lang="en-US" i="1" dirty="0" err="1"/>
              <a:t>ctxt</a:t>
            </a:r>
            <a:r>
              <a:rPr lang="en-US" dirty="0"/>
              <a:t> to hide its internals and prevents the current function from having to violate the Low of Demeter by navigating through objects it shouldn’t know about.</a:t>
            </a:r>
          </a:p>
        </p:txBody>
      </p:sp>
    </p:spTree>
    <p:extLst>
      <p:ext uri="{BB962C8B-B14F-4D97-AF65-F5344CB8AC3E}">
        <p14:creationId xmlns:p14="http://schemas.microsoft.com/office/powerpoint/2010/main" val="2008657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1F55-5B2F-DC7A-C6B6-F6B22CCD7016}"/>
              </a:ext>
            </a:extLst>
          </p:cNvPr>
          <p:cNvSpPr>
            <a:spLocks noGrp="1"/>
          </p:cNvSpPr>
          <p:nvPr>
            <p:ph type="title"/>
          </p:nvPr>
        </p:nvSpPr>
        <p:spPr/>
        <p:txBody>
          <a:bodyPr/>
          <a:lstStyle/>
          <a:p>
            <a:r>
              <a:rPr lang="en-US" dirty="0"/>
              <a:t>Data Transfer Objects</a:t>
            </a:r>
          </a:p>
        </p:txBody>
      </p:sp>
      <p:sp>
        <p:nvSpPr>
          <p:cNvPr id="3" name="Content Placeholder 2">
            <a:extLst>
              <a:ext uri="{FF2B5EF4-FFF2-40B4-BE49-F238E27FC236}">
                <a16:creationId xmlns:a16="http://schemas.microsoft.com/office/drawing/2014/main" id="{0DE33687-53F1-2BCF-3B86-90061AA635A3}"/>
              </a:ext>
            </a:extLst>
          </p:cNvPr>
          <p:cNvSpPr>
            <a:spLocks noGrp="1"/>
          </p:cNvSpPr>
          <p:nvPr>
            <p:ph idx="1"/>
          </p:nvPr>
        </p:nvSpPr>
        <p:spPr/>
        <p:txBody>
          <a:bodyPr/>
          <a:lstStyle/>
          <a:p>
            <a:r>
              <a:rPr lang="en-US" dirty="0"/>
              <a:t>The quintessential form of a data structure is a class with public variables and no functions.</a:t>
            </a:r>
          </a:p>
          <a:p>
            <a:pPr lvl="1"/>
            <a:r>
              <a:rPr lang="en-US" dirty="0"/>
              <a:t>This is sometimes called a data transfer object, or </a:t>
            </a:r>
            <a:r>
              <a:rPr lang="en-US" b="1" dirty="0"/>
              <a:t>DTO</a:t>
            </a:r>
            <a:r>
              <a:rPr lang="en-US" dirty="0"/>
              <a:t>.</a:t>
            </a:r>
          </a:p>
          <a:p>
            <a:r>
              <a:rPr lang="en-US" dirty="0"/>
              <a:t>DTOs are very useful structures, especially when communicating with database or parsing messages from sockets, and so on.</a:t>
            </a:r>
          </a:p>
          <a:p>
            <a:pPr lvl="1"/>
            <a:r>
              <a:rPr lang="en-US" dirty="0"/>
              <a:t>They often become the first in a series of translation stages that convert raw data in a database into objects in the application code.</a:t>
            </a:r>
          </a:p>
        </p:txBody>
      </p:sp>
    </p:spTree>
    <p:extLst>
      <p:ext uri="{BB962C8B-B14F-4D97-AF65-F5344CB8AC3E}">
        <p14:creationId xmlns:p14="http://schemas.microsoft.com/office/powerpoint/2010/main" val="2790878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0EB49-FD96-4C41-A8F4-F747E907CDF0}"/>
              </a:ext>
            </a:extLst>
          </p:cNvPr>
          <p:cNvSpPr>
            <a:spLocks noGrp="1"/>
          </p:cNvSpPr>
          <p:nvPr>
            <p:ph type="title"/>
          </p:nvPr>
        </p:nvSpPr>
        <p:spPr/>
        <p:txBody>
          <a:bodyPr/>
          <a:lstStyle/>
          <a:p>
            <a:r>
              <a:rPr lang="en-US" dirty="0"/>
              <a:t>Data Transfer Objects – Active Record</a:t>
            </a:r>
          </a:p>
        </p:txBody>
      </p:sp>
      <p:sp>
        <p:nvSpPr>
          <p:cNvPr id="3" name="Content Placeholder 2">
            <a:extLst>
              <a:ext uri="{FF2B5EF4-FFF2-40B4-BE49-F238E27FC236}">
                <a16:creationId xmlns:a16="http://schemas.microsoft.com/office/drawing/2014/main" id="{B9166AE5-C8FA-147A-AB7A-2FB8E13091A7}"/>
              </a:ext>
            </a:extLst>
          </p:cNvPr>
          <p:cNvSpPr>
            <a:spLocks noGrp="1"/>
          </p:cNvSpPr>
          <p:nvPr>
            <p:ph idx="1"/>
          </p:nvPr>
        </p:nvSpPr>
        <p:spPr/>
        <p:txBody>
          <a:bodyPr>
            <a:normAutofit fontScale="92500"/>
          </a:bodyPr>
          <a:lstStyle/>
          <a:p>
            <a:r>
              <a:rPr lang="en-US" dirty="0"/>
              <a:t>Active records are special forms of DTOs.</a:t>
            </a:r>
          </a:p>
          <a:p>
            <a:r>
              <a:rPr lang="en-US" dirty="0"/>
              <a:t>They are data structures with public (or bean-accessed) variables.</a:t>
            </a:r>
          </a:p>
          <a:p>
            <a:pPr lvl="1"/>
            <a:r>
              <a:rPr lang="en-US" dirty="0"/>
              <a:t>They have navigational methods like </a:t>
            </a:r>
            <a:r>
              <a:rPr lang="en-US" sz="2000" dirty="0"/>
              <a:t>save</a:t>
            </a:r>
            <a:r>
              <a:rPr lang="en-US" dirty="0"/>
              <a:t> and </a:t>
            </a:r>
            <a:r>
              <a:rPr lang="en-US" sz="2000" dirty="0"/>
              <a:t>find</a:t>
            </a:r>
            <a:r>
              <a:rPr lang="en-US" dirty="0"/>
              <a:t>.</a:t>
            </a:r>
          </a:p>
          <a:p>
            <a:pPr lvl="1"/>
            <a:r>
              <a:rPr lang="en-US" dirty="0"/>
              <a:t>They are direct translation from database tables, or other data sources.</a:t>
            </a:r>
          </a:p>
          <a:p>
            <a:r>
              <a:rPr lang="en-US" dirty="0"/>
              <a:t>Treat Active Records as a data structure.</a:t>
            </a:r>
          </a:p>
          <a:p>
            <a:r>
              <a:rPr lang="en-US" dirty="0"/>
              <a:t>Create separate objects that contain the business rules and that hide their internal data (which are probably just instances of the Active Record).</a:t>
            </a:r>
          </a:p>
        </p:txBody>
      </p:sp>
    </p:spTree>
    <p:extLst>
      <p:ext uri="{BB962C8B-B14F-4D97-AF65-F5344CB8AC3E}">
        <p14:creationId xmlns:p14="http://schemas.microsoft.com/office/powerpoint/2010/main" val="968595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1BA2CB5-6C53-C9B9-3462-E9D8D7FBDF52}"/>
              </a:ext>
            </a:extLst>
          </p:cNvPr>
          <p:cNvSpPr>
            <a:spLocks noGrp="1"/>
          </p:cNvSpPr>
          <p:nvPr>
            <p:ph type="title"/>
          </p:nvPr>
        </p:nvSpPr>
        <p:spPr>
          <a:xfrm>
            <a:off x="633456" y="486184"/>
            <a:ext cx="5397237" cy="1325563"/>
          </a:xfrm>
        </p:spPr>
        <p:txBody>
          <a:bodyPr>
            <a:normAutofit/>
          </a:bodyPr>
          <a:lstStyle/>
          <a:p>
            <a:r>
              <a:rPr lang="en-US" dirty="0"/>
              <a:t>Data Abstraction</a:t>
            </a:r>
          </a:p>
        </p:txBody>
      </p:sp>
      <p:sp>
        <p:nvSpPr>
          <p:cNvPr id="3" name="Content Placeholder 2">
            <a:extLst>
              <a:ext uri="{FF2B5EF4-FFF2-40B4-BE49-F238E27FC236}">
                <a16:creationId xmlns:a16="http://schemas.microsoft.com/office/drawing/2014/main" id="{C7346D1B-231C-0DA9-40E8-954BBF4BE4F2}"/>
              </a:ext>
            </a:extLst>
          </p:cNvPr>
          <p:cNvSpPr>
            <a:spLocks noGrp="1"/>
          </p:cNvSpPr>
          <p:nvPr>
            <p:ph idx="1"/>
          </p:nvPr>
        </p:nvSpPr>
        <p:spPr>
          <a:xfrm>
            <a:off x="633456" y="1946684"/>
            <a:ext cx="5397237" cy="4351338"/>
          </a:xfrm>
        </p:spPr>
        <p:txBody>
          <a:bodyPr>
            <a:normAutofit fontScale="92500"/>
          </a:bodyPr>
          <a:lstStyle/>
          <a:p>
            <a:r>
              <a:rPr lang="en-US" sz="2400" dirty="0"/>
              <a:t>When you design code, you can either:</a:t>
            </a:r>
          </a:p>
          <a:p>
            <a:pPr lvl="1"/>
            <a:r>
              <a:rPr lang="en-US" b="1" dirty="0"/>
              <a:t>Expose implementation</a:t>
            </a:r>
            <a:r>
              <a:rPr lang="en-US" dirty="0"/>
              <a:t>: show exactly how your data is stored internally.</a:t>
            </a:r>
          </a:p>
          <a:p>
            <a:pPr lvl="1"/>
            <a:r>
              <a:rPr lang="en-US" b="1" dirty="0"/>
              <a:t>Hide implementation</a:t>
            </a:r>
            <a:r>
              <a:rPr lang="en-US" dirty="0"/>
              <a:t>: provide an abstract interface that hides the internal details.</a:t>
            </a:r>
          </a:p>
          <a:p>
            <a:r>
              <a:rPr lang="en-US" sz="2400" dirty="0"/>
              <a:t>Good abstraction isn’t just about adding getter/setter methods, it’s about thoughtfully designing interface that represent the essence of your data without revealing implementation details.</a:t>
            </a:r>
          </a:p>
        </p:txBody>
      </p:sp>
      <p:pic>
        <p:nvPicPr>
          <p:cNvPr id="9" name="Picture 8" descr="A black and white text on a white background&#10;&#10;Description automatically generated">
            <a:extLst>
              <a:ext uri="{FF2B5EF4-FFF2-40B4-BE49-F238E27FC236}">
                <a16:creationId xmlns:a16="http://schemas.microsoft.com/office/drawing/2014/main" id="{AE33102B-A022-D1CF-3E50-A56154CEF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100" y="847259"/>
            <a:ext cx="4555700" cy="2236130"/>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16" name="Freeform: Shape 15">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19137"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Picture 6" descr="A black and white text on a white background&#10;&#10;Description automatically generated">
            <a:extLst>
              <a:ext uri="{FF2B5EF4-FFF2-40B4-BE49-F238E27FC236}">
                <a16:creationId xmlns:a16="http://schemas.microsoft.com/office/drawing/2014/main" id="{1DB70456-9432-8511-0260-D14F0308901B}"/>
              </a:ext>
            </a:extLst>
          </p:cNvPr>
          <p:cNvPicPr>
            <a:picLocks noChangeAspect="1"/>
          </p:cNvPicPr>
          <p:nvPr/>
        </p:nvPicPr>
        <p:blipFill>
          <a:blip r:embed="rId3"/>
          <a:stretch>
            <a:fillRect/>
          </a:stretch>
        </p:blipFill>
        <p:spPr>
          <a:xfrm>
            <a:off x="6798100" y="3759561"/>
            <a:ext cx="4555700" cy="2266228"/>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18" name="Arc 17">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504802" flipH="1">
            <a:off x="6443172"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2921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1A10-718C-6A86-24F3-2C42BAFD90E4}"/>
              </a:ext>
            </a:extLst>
          </p:cNvPr>
          <p:cNvSpPr>
            <a:spLocks noGrp="1"/>
          </p:cNvSpPr>
          <p:nvPr>
            <p:ph type="title"/>
          </p:nvPr>
        </p:nvSpPr>
        <p:spPr/>
        <p:txBody>
          <a:bodyPr/>
          <a:lstStyle/>
          <a:p>
            <a:r>
              <a:rPr lang="en-US" dirty="0"/>
              <a:t>Data/Object Anti-Symmetry</a:t>
            </a:r>
          </a:p>
        </p:txBody>
      </p:sp>
      <p:sp>
        <p:nvSpPr>
          <p:cNvPr id="3" name="Content Placeholder 2">
            <a:extLst>
              <a:ext uri="{FF2B5EF4-FFF2-40B4-BE49-F238E27FC236}">
                <a16:creationId xmlns:a16="http://schemas.microsoft.com/office/drawing/2014/main" id="{87EE3ED2-7519-6156-B087-DC30181F9031}"/>
              </a:ext>
            </a:extLst>
          </p:cNvPr>
          <p:cNvSpPr>
            <a:spLocks noGrp="1"/>
          </p:cNvSpPr>
          <p:nvPr>
            <p:ph idx="1"/>
          </p:nvPr>
        </p:nvSpPr>
        <p:spPr/>
        <p:txBody>
          <a:bodyPr/>
          <a:lstStyle/>
          <a:p>
            <a:r>
              <a:rPr lang="en-US" dirty="0"/>
              <a:t>Objects hide their data behind abstractions and expose functions that operate on that data.</a:t>
            </a:r>
          </a:p>
          <a:p>
            <a:r>
              <a:rPr lang="en-US" dirty="0"/>
              <a:t>Data structures expose their data and have no meaningful functions.</a:t>
            </a:r>
          </a:p>
          <a:p>
            <a:r>
              <a:rPr lang="en-US" dirty="0"/>
              <a:t>“</a:t>
            </a:r>
            <a:r>
              <a:rPr lang="en-US" i="1" dirty="0"/>
              <a:t>Procedural code (code using data structures) makes it easy to add new functions without changing the existing data structures. OO code, on the other hand, makes it easy to add new classes without changing existing functions</a:t>
            </a:r>
            <a:r>
              <a:rPr lang="en-US" dirty="0"/>
              <a:t>”.</a:t>
            </a:r>
          </a:p>
        </p:txBody>
      </p:sp>
    </p:spTree>
    <p:extLst>
      <p:ext uri="{BB962C8B-B14F-4D97-AF65-F5344CB8AC3E}">
        <p14:creationId xmlns:p14="http://schemas.microsoft.com/office/powerpoint/2010/main" val="303892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74A7-7D43-1AD0-0F32-0233357A0DF0}"/>
              </a:ext>
            </a:extLst>
          </p:cNvPr>
          <p:cNvSpPr>
            <a:spLocks noGrp="1"/>
          </p:cNvSpPr>
          <p:nvPr>
            <p:ph type="title"/>
          </p:nvPr>
        </p:nvSpPr>
        <p:spPr/>
        <p:txBody>
          <a:bodyPr/>
          <a:lstStyle/>
          <a:p>
            <a:r>
              <a:rPr lang="en-US" dirty="0"/>
              <a:t>Data/Object Anti-Symmetry (cont.)</a:t>
            </a:r>
          </a:p>
        </p:txBody>
      </p:sp>
      <p:sp>
        <p:nvSpPr>
          <p:cNvPr id="3" name="Content Placeholder 2">
            <a:extLst>
              <a:ext uri="{FF2B5EF4-FFF2-40B4-BE49-F238E27FC236}">
                <a16:creationId xmlns:a16="http://schemas.microsoft.com/office/drawing/2014/main" id="{9B3BEC79-3E77-7678-596E-AF613E5C54AB}"/>
              </a:ext>
            </a:extLst>
          </p:cNvPr>
          <p:cNvSpPr>
            <a:spLocks noGrp="1"/>
          </p:cNvSpPr>
          <p:nvPr>
            <p:ph idx="1"/>
          </p:nvPr>
        </p:nvSpPr>
        <p:spPr/>
        <p:txBody>
          <a:bodyPr/>
          <a:lstStyle/>
          <a:p>
            <a:r>
              <a:rPr lang="en-US" dirty="0"/>
              <a:t>“</a:t>
            </a:r>
            <a:r>
              <a:rPr lang="en-US" i="1" dirty="0"/>
              <a:t>Procedural code makes it hard to add new data structurers because all the functions must change. OO code makes it hard to add new functions because all the classes must change</a:t>
            </a:r>
            <a:r>
              <a:rPr lang="en-US" dirty="0"/>
              <a:t>.”</a:t>
            </a:r>
          </a:p>
          <a:p>
            <a:r>
              <a:rPr lang="en-US" dirty="0"/>
              <a:t>Things that are hard for OO are easy for procedures, and the things that are hard for procedures are easy for OO.</a:t>
            </a:r>
          </a:p>
          <a:p>
            <a:r>
              <a:rPr lang="en-US" dirty="0"/>
              <a:t>Mature programmers know that the idea that everything is an object is a </a:t>
            </a:r>
            <a:r>
              <a:rPr lang="en-US" i="1" dirty="0"/>
              <a:t>myth</a:t>
            </a:r>
            <a:r>
              <a:rPr lang="en-US" dirty="0"/>
              <a:t>. Sometimes you really </a:t>
            </a:r>
            <a:r>
              <a:rPr lang="en-US" i="1" dirty="0"/>
              <a:t>do</a:t>
            </a:r>
            <a:r>
              <a:rPr lang="en-US" dirty="0"/>
              <a:t> want simple data structures with procedures operating on them.</a:t>
            </a:r>
          </a:p>
        </p:txBody>
      </p:sp>
    </p:spTree>
    <p:extLst>
      <p:ext uri="{BB962C8B-B14F-4D97-AF65-F5344CB8AC3E}">
        <p14:creationId xmlns:p14="http://schemas.microsoft.com/office/powerpoint/2010/main" val="327571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7F209-B143-A4A6-F9CB-0894003F5DDC}"/>
              </a:ext>
            </a:extLst>
          </p:cNvPr>
          <p:cNvSpPr>
            <a:spLocks noGrp="1"/>
          </p:cNvSpPr>
          <p:nvPr>
            <p:ph type="title"/>
          </p:nvPr>
        </p:nvSpPr>
        <p:spPr/>
        <p:txBody>
          <a:bodyPr/>
          <a:lstStyle/>
          <a:p>
            <a:r>
              <a:rPr lang="en-US" dirty="0"/>
              <a:t>Data/Object Anti-Symmetry (cont.)</a:t>
            </a:r>
          </a:p>
        </p:txBody>
      </p:sp>
      <p:sp>
        <p:nvSpPr>
          <p:cNvPr id="3" name="Content Placeholder 2">
            <a:extLst>
              <a:ext uri="{FF2B5EF4-FFF2-40B4-BE49-F238E27FC236}">
                <a16:creationId xmlns:a16="http://schemas.microsoft.com/office/drawing/2014/main" id="{345BBD54-A05E-AAF7-FDF6-61302250F49B}"/>
              </a:ext>
            </a:extLst>
          </p:cNvPr>
          <p:cNvSpPr>
            <a:spLocks noGrp="1"/>
          </p:cNvSpPr>
          <p:nvPr>
            <p:ph idx="1"/>
          </p:nvPr>
        </p:nvSpPr>
        <p:spPr/>
        <p:txBody>
          <a:bodyPr/>
          <a:lstStyle/>
          <a:p>
            <a:endParaRPr lang="en-US" dirty="0"/>
          </a:p>
          <a:p>
            <a:r>
              <a:rPr lang="en-US" dirty="0"/>
              <a:t>So, both approaches have their place:</a:t>
            </a:r>
          </a:p>
          <a:p>
            <a:pPr lvl="1"/>
            <a:r>
              <a:rPr lang="en-US" b="1" dirty="0"/>
              <a:t>Use objects/OO</a:t>
            </a:r>
            <a:r>
              <a:rPr lang="en-US" dirty="0"/>
              <a:t> when you expect to add new data types frequently.</a:t>
            </a:r>
          </a:p>
          <a:p>
            <a:pPr lvl="1"/>
            <a:endParaRPr lang="en-US" dirty="0"/>
          </a:p>
          <a:p>
            <a:pPr lvl="1"/>
            <a:r>
              <a:rPr lang="en-US" b="1" dirty="0"/>
              <a:t>Use data structures/procedural</a:t>
            </a:r>
            <a:r>
              <a:rPr lang="en-US" dirty="0"/>
              <a:t> when you expect to add new functions frequently.</a:t>
            </a:r>
          </a:p>
        </p:txBody>
      </p:sp>
    </p:spTree>
    <p:extLst>
      <p:ext uri="{BB962C8B-B14F-4D97-AF65-F5344CB8AC3E}">
        <p14:creationId xmlns:p14="http://schemas.microsoft.com/office/powerpoint/2010/main" val="1370715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4838-18BE-F740-874A-0C07E8C34B76}"/>
              </a:ext>
            </a:extLst>
          </p:cNvPr>
          <p:cNvSpPr>
            <a:spLocks noGrp="1"/>
          </p:cNvSpPr>
          <p:nvPr>
            <p:ph type="title"/>
          </p:nvPr>
        </p:nvSpPr>
        <p:spPr/>
        <p:txBody>
          <a:bodyPr/>
          <a:lstStyle/>
          <a:p>
            <a:r>
              <a:rPr lang="en-US" dirty="0"/>
              <a:t>The Law of Demeter</a:t>
            </a:r>
          </a:p>
        </p:txBody>
      </p:sp>
      <p:sp>
        <p:nvSpPr>
          <p:cNvPr id="3" name="Content Placeholder 2">
            <a:extLst>
              <a:ext uri="{FF2B5EF4-FFF2-40B4-BE49-F238E27FC236}">
                <a16:creationId xmlns:a16="http://schemas.microsoft.com/office/drawing/2014/main" id="{5B9C9791-F748-F95E-0D2C-E36825F3C1D4}"/>
              </a:ext>
            </a:extLst>
          </p:cNvPr>
          <p:cNvSpPr>
            <a:spLocks noGrp="1"/>
          </p:cNvSpPr>
          <p:nvPr>
            <p:ph idx="1"/>
          </p:nvPr>
        </p:nvSpPr>
        <p:spPr/>
        <p:txBody>
          <a:bodyPr>
            <a:normAutofit lnSpcReduction="10000"/>
          </a:bodyPr>
          <a:lstStyle/>
          <a:p>
            <a:r>
              <a:rPr lang="en-US" dirty="0"/>
              <a:t>Object shouldn’t expose its internal structure through accessors because to do so is to expose, rather than to hide, its internal structure.</a:t>
            </a:r>
          </a:p>
          <a:p>
            <a:r>
              <a:rPr lang="en-US" dirty="0"/>
              <a:t>The low of Demeter says that a method </a:t>
            </a:r>
            <a:r>
              <a:rPr lang="en-US" i="1" dirty="0"/>
              <a:t>f</a:t>
            </a:r>
            <a:r>
              <a:rPr lang="en-US" dirty="0"/>
              <a:t> of a class </a:t>
            </a:r>
            <a:r>
              <a:rPr lang="en-US" i="1" dirty="0"/>
              <a:t>C</a:t>
            </a:r>
            <a:r>
              <a:rPr lang="en-US" dirty="0"/>
              <a:t> should only call the methods of these:</a:t>
            </a:r>
          </a:p>
          <a:p>
            <a:pPr lvl="1"/>
            <a:r>
              <a:rPr lang="en-US" dirty="0"/>
              <a:t>C.                                                       - An object created by </a:t>
            </a:r>
            <a:r>
              <a:rPr lang="en-US" i="1" dirty="0"/>
              <a:t>f</a:t>
            </a:r>
            <a:r>
              <a:rPr lang="en-US" dirty="0"/>
              <a:t>. </a:t>
            </a:r>
          </a:p>
          <a:p>
            <a:pPr lvl="1"/>
            <a:r>
              <a:rPr lang="en-US" dirty="0"/>
              <a:t>An object passed as an argument to </a:t>
            </a:r>
            <a:r>
              <a:rPr lang="en-US" i="1" dirty="0"/>
              <a:t>f.</a:t>
            </a:r>
          </a:p>
          <a:p>
            <a:pPr lvl="1"/>
            <a:r>
              <a:rPr lang="en-US" dirty="0"/>
              <a:t>An object held in an instance variable of </a:t>
            </a:r>
            <a:r>
              <a:rPr lang="en-US" i="1" dirty="0"/>
              <a:t>C</a:t>
            </a:r>
            <a:r>
              <a:rPr lang="en-US" dirty="0"/>
              <a:t>.</a:t>
            </a:r>
          </a:p>
          <a:p>
            <a:r>
              <a:rPr lang="en-US" dirty="0"/>
              <a:t>The method shouldn’t invoke methods on objects that are returned by any of the allowed functions.</a:t>
            </a:r>
          </a:p>
        </p:txBody>
      </p:sp>
    </p:spTree>
    <p:extLst>
      <p:ext uri="{BB962C8B-B14F-4D97-AF65-F5344CB8AC3E}">
        <p14:creationId xmlns:p14="http://schemas.microsoft.com/office/powerpoint/2010/main" val="274826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02A5E-C801-D484-38D2-1F34A1465FEA}"/>
              </a:ext>
            </a:extLst>
          </p:cNvPr>
          <p:cNvSpPr>
            <a:spLocks noGrp="1"/>
          </p:cNvSpPr>
          <p:nvPr>
            <p:ph type="title"/>
          </p:nvPr>
        </p:nvSpPr>
        <p:spPr/>
        <p:txBody>
          <a:bodyPr/>
          <a:lstStyle/>
          <a:p>
            <a:r>
              <a:rPr lang="en-US" dirty="0"/>
              <a:t>The Law of Demeter – Train Wrecks</a:t>
            </a:r>
          </a:p>
        </p:txBody>
      </p:sp>
      <p:sp>
        <p:nvSpPr>
          <p:cNvPr id="3" name="Content Placeholder 2">
            <a:extLst>
              <a:ext uri="{FF2B5EF4-FFF2-40B4-BE49-F238E27FC236}">
                <a16:creationId xmlns:a16="http://schemas.microsoft.com/office/drawing/2014/main" id="{36D80118-D088-36A5-24E7-FA5C38915B49}"/>
              </a:ext>
            </a:extLst>
          </p:cNvPr>
          <p:cNvSpPr>
            <a:spLocks noGrp="1"/>
          </p:cNvSpPr>
          <p:nvPr>
            <p:ph idx="1"/>
          </p:nvPr>
        </p:nvSpPr>
        <p:spPr/>
        <p:txBody>
          <a:bodyPr/>
          <a:lstStyle/>
          <a:p>
            <a:r>
              <a:rPr lang="en-US" dirty="0"/>
              <a:t>Chains of calls are generally considered to be sloppy style and should be avoided.</a:t>
            </a:r>
          </a:p>
          <a:p>
            <a:endParaRPr lang="en-US" dirty="0"/>
          </a:p>
          <a:p>
            <a:r>
              <a:rPr lang="en-US" dirty="0"/>
              <a:t>If the </a:t>
            </a:r>
            <a:r>
              <a:rPr lang="en-US" i="1" dirty="0" err="1"/>
              <a:t>ctxt</a:t>
            </a:r>
            <a:r>
              <a:rPr lang="en-US" dirty="0"/>
              <a:t>, </a:t>
            </a:r>
            <a:r>
              <a:rPr lang="en-US" i="1" dirty="0"/>
              <a:t>options</a:t>
            </a:r>
            <a:r>
              <a:rPr lang="en-US" dirty="0"/>
              <a:t>, and </a:t>
            </a:r>
            <a:r>
              <a:rPr lang="en-US" i="1" dirty="0" err="1"/>
              <a:t>ScratchDir</a:t>
            </a:r>
            <a:r>
              <a:rPr lang="en-US" dirty="0"/>
              <a:t> are true objects, then the chaining violates Demeter because the calling code knows two much about the internal structure of multiple objects.</a:t>
            </a:r>
          </a:p>
          <a:p>
            <a:r>
              <a:rPr lang="en-US" dirty="0"/>
              <a:t>If they’re just data structures, then exposing their internal structure is natural and Demeter doesn’t apply.</a:t>
            </a:r>
          </a:p>
        </p:txBody>
      </p:sp>
      <p:pic>
        <p:nvPicPr>
          <p:cNvPr id="5" name="Picture 4">
            <a:extLst>
              <a:ext uri="{FF2B5EF4-FFF2-40B4-BE49-F238E27FC236}">
                <a16:creationId xmlns:a16="http://schemas.microsoft.com/office/drawing/2014/main" id="{765891A9-3AC7-D3F8-7E27-EFB966FC6DB6}"/>
              </a:ext>
            </a:extLst>
          </p:cNvPr>
          <p:cNvPicPr>
            <a:picLocks noChangeAspect="1"/>
          </p:cNvPicPr>
          <p:nvPr/>
        </p:nvPicPr>
        <p:blipFill>
          <a:blip r:embed="rId2"/>
          <a:stretch>
            <a:fillRect/>
          </a:stretch>
        </p:blipFill>
        <p:spPr>
          <a:xfrm>
            <a:off x="4429839" y="2462636"/>
            <a:ext cx="4359018" cy="617273"/>
          </a:xfrm>
          <a:prstGeom prst="rect">
            <a:avLst/>
          </a:prstGeom>
        </p:spPr>
      </p:pic>
    </p:spTree>
    <p:extLst>
      <p:ext uri="{BB962C8B-B14F-4D97-AF65-F5344CB8AC3E}">
        <p14:creationId xmlns:p14="http://schemas.microsoft.com/office/powerpoint/2010/main" val="130486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A7C4-6377-2E3D-2671-488DCF4E1267}"/>
              </a:ext>
            </a:extLst>
          </p:cNvPr>
          <p:cNvSpPr>
            <a:spLocks noGrp="1"/>
          </p:cNvSpPr>
          <p:nvPr>
            <p:ph type="title"/>
          </p:nvPr>
        </p:nvSpPr>
        <p:spPr/>
        <p:txBody>
          <a:bodyPr/>
          <a:lstStyle/>
          <a:p>
            <a:r>
              <a:rPr lang="en-US" dirty="0"/>
              <a:t>The Law of Demeter – Train Wrecks (cont.)</a:t>
            </a:r>
          </a:p>
        </p:txBody>
      </p:sp>
      <p:sp>
        <p:nvSpPr>
          <p:cNvPr id="3" name="Content Placeholder 2">
            <a:extLst>
              <a:ext uri="{FF2B5EF4-FFF2-40B4-BE49-F238E27FC236}">
                <a16:creationId xmlns:a16="http://schemas.microsoft.com/office/drawing/2014/main" id="{6B264898-A720-7D44-96DB-56656B5CD6E3}"/>
              </a:ext>
            </a:extLst>
          </p:cNvPr>
          <p:cNvSpPr>
            <a:spLocks noGrp="1"/>
          </p:cNvSpPr>
          <p:nvPr>
            <p:ph idx="1"/>
          </p:nvPr>
        </p:nvSpPr>
        <p:spPr/>
        <p:txBody>
          <a:bodyPr/>
          <a:lstStyle/>
          <a:p>
            <a:r>
              <a:rPr lang="en-US" dirty="0"/>
              <a:t>Accessor methods (getters/setters) blur the previous distinction they make data structures look like objects even when they’re just data containers.</a:t>
            </a:r>
          </a:p>
          <a:p>
            <a:r>
              <a:rPr lang="en-US" dirty="0"/>
              <a:t>Data structures should have public variables and no methods, while objects should have private variables and public methods.</a:t>
            </a:r>
          </a:p>
        </p:txBody>
      </p:sp>
    </p:spTree>
    <p:extLst>
      <p:ext uri="{BB962C8B-B14F-4D97-AF65-F5344CB8AC3E}">
        <p14:creationId xmlns:p14="http://schemas.microsoft.com/office/powerpoint/2010/main" val="224354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C5EB-3A16-3529-F77E-016BF685F6C0}"/>
              </a:ext>
            </a:extLst>
          </p:cNvPr>
          <p:cNvSpPr>
            <a:spLocks noGrp="1"/>
          </p:cNvSpPr>
          <p:nvPr>
            <p:ph type="title"/>
          </p:nvPr>
        </p:nvSpPr>
        <p:spPr/>
        <p:txBody>
          <a:bodyPr/>
          <a:lstStyle/>
          <a:p>
            <a:r>
              <a:rPr lang="en-US" dirty="0"/>
              <a:t>The Law of Demeter – Hybrids</a:t>
            </a:r>
          </a:p>
        </p:txBody>
      </p:sp>
      <p:sp>
        <p:nvSpPr>
          <p:cNvPr id="3" name="Content Placeholder 2">
            <a:extLst>
              <a:ext uri="{FF2B5EF4-FFF2-40B4-BE49-F238E27FC236}">
                <a16:creationId xmlns:a16="http://schemas.microsoft.com/office/drawing/2014/main" id="{E1F34385-3936-8A70-6507-464375B41C34}"/>
              </a:ext>
            </a:extLst>
          </p:cNvPr>
          <p:cNvSpPr>
            <a:spLocks noGrp="1"/>
          </p:cNvSpPr>
          <p:nvPr>
            <p:ph idx="1"/>
          </p:nvPr>
        </p:nvSpPr>
        <p:spPr/>
        <p:txBody>
          <a:bodyPr/>
          <a:lstStyle/>
          <a:p>
            <a:endParaRPr lang="en-US" dirty="0"/>
          </a:p>
          <a:p>
            <a:r>
              <a:rPr lang="en-US" dirty="0"/>
              <a:t>Previous confusion sometimes leads to unfortunate hybrid structures that are half objects and half data structure.</a:t>
            </a:r>
          </a:p>
          <a:p>
            <a:endParaRPr lang="en-US" dirty="0"/>
          </a:p>
          <a:p>
            <a:r>
              <a:rPr lang="en-US" dirty="0"/>
              <a:t>Such hybrid make it hard to add new functions or new data structures.</a:t>
            </a:r>
          </a:p>
        </p:txBody>
      </p:sp>
    </p:spTree>
    <p:extLst>
      <p:ext uri="{BB962C8B-B14F-4D97-AF65-F5344CB8AC3E}">
        <p14:creationId xmlns:p14="http://schemas.microsoft.com/office/powerpoint/2010/main" val="2972597110"/>
      </p:ext>
    </p:extLst>
  </p:cSld>
  <p:clrMapOvr>
    <a:masterClrMapping/>
  </p:clrMapOvr>
</p:sld>
</file>

<file path=ppt/theme/theme1.xml><?xml version="1.0" encoding="utf-8"?>
<a:theme xmlns:a="http://schemas.openxmlformats.org/drawingml/2006/main" name="ShapesVTI">
  <a:themeElements>
    <a:clrScheme name="Vanilla">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docProps/app.xml><?xml version="1.0" encoding="utf-8"?>
<Properties xmlns="http://schemas.openxmlformats.org/officeDocument/2006/extended-properties" xmlns:vt="http://schemas.openxmlformats.org/officeDocument/2006/docPropsVTypes">
  <TotalTime>361</TotalTime>
  <Words>834</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Calibri</vt:lpstr>
      <vt:lpstr>Tw Cen MT</vt:lpstr>
      <vt:lpstr>ShapesVTI</vt:lpstr>
      <vt:lpstr>Objects and Data Structures</vt:lpstr>
      <vt:lpstr>Data Abstraction</vt:lpstr>
      <vt:lpstr>Data/Object Anti-Symmetry</vt:lpstr>
      <vt:lpstr>Data/Object Anti-Symmetry (cont.)</vt:lpstr>
      <vt:lpstr>Data/Object Anti-Symmetry (cont.)</vt:lpstr>
      <vt:lpstr>The Law of Demeter</vt:lpstr>
      <vt:lpstr>The Law of Demeter – Train Wrecks</vt:lpstr>
      <vt:lpstr>The Law of Demeter – Train Wrecks (cont.)</vt:lpstr>
      <vt:lpstr>The Law of Demeter – Hybrids</vt:lpstr>
      <vt:lpstr>The Law of Demeter – Hiding Structure</vt:lpstr>
      <vt:lpstr>The Law of Demeter – Hiding Structure (cont.)</vt:lpstr>
      <vt:lpstr>Data Transfer Objects</vt:lpstr>
      <vt:lpstr>Data Transfer Objects – Active Record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Zeina Abuelmaati Zayed</dc:creator>
  <cp:lastModifiedBy>Zeina Abuelmaati Zayed</cp:lastModifiedBy>
  <cp:revision>4</cp:revision>
  <dcterms:created xsi:type="dcterms:W3CDTF">2025-06-23T01:00:21Z</dcterms:created>
  <dcterms:modified xsi:type="dcterms:W3CDTF">2025-07-14T19:17:16Z</dcterms:modified>
</cp:coreProperties>
</file>