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embeddedFontLst>
    <p:embeddedFont>
      <p:font typeface="Gowun Batang" panose="020B0604020202020204" charset="-127"/>
      <p:regular r:id="rId25"/>
      <p:bold r:id="rId26"/>
    </p:embeddedFont>
    <p:embeddedFont>
      <p:font typeface="Maven Pro" panose="020B0604020202020204" charset="0"/>
      <p:regular r:id="rId27"/>
      <p:bold r:id="rId28"/>
    </p:embeddedFont>
    <p:embeddedFont>
      <p:font typeface="Nunito" pitchFamily="2" charset="0"/>
      <p:regular r:id="rId29"/>
      <p:bold r:id="rId30"/>
      <p:italic r:id="rId31"/>
      <p:boldItalic r:id="rId32"/>
    </p:embeddedFont>
    <p:embeddedFont>
      <p:font typeface="Red Hat Text SemiBold" panose="020B060402020202020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36a68129834_0_3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36a68129834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36a68129834_0_3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36a68129834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36a68129834_0_3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36a68129834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g36a68129834_0_3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7" name="Google Shape;367;g36a68129834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36a68129834_0_3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36a68129834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36a68129834_0_3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36a68129834_0_3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36a68129834_0_4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36a68129834_0_4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36a68129834_0_4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36a68129834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36a68129834_0_4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36a68129834_0_4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36a68129834_0_4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36a68129834_0_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6a68129834_0_4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36a68129834_0_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5"/>
        <p:cNvGrpSpPr/>
        <p:nvPr/>
      </p:nvGrpSpPr>
      <p:grpSpPr>
        <a:xfrm>
          <a:off x="0" y="0"/>
          <a:ext cx="0" cy="0"/>
          <a:chOff x="0" y="0"/>
          <a:chExt cx="0" cy="0"/>
        </a:xfrm>
      </p:grpSpPr>
      <p:sp>
        <p:nvSpPr>
          <p:cNvPr id="436" name="Google Shape;436;g36a68129834_0_4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7" name="Google Shape;437;g36a68129834_0_4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g36a68129834_0_4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3" name="Google Shape;443;g36a68129834_0_4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36a68129834_0_4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36a68129834_0_4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36a68129834_0_26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36a68129834_0_2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36a68129834_0_2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36a68129834_0_2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36a68129834_0_2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36a68129834_0_2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36a68129834_0_2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36a68129834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g36a68129834_0_3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1" name="Google Shape;311;g36a68129834_0_3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36a68129834_0_3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36a68129834_0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36a68129834_0_3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36a68129834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3"/>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7343003"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7801210"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7801210"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259418"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259418"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259418"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717625" y="3757688"/>
                <a:ext cx="316800" cy="1384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717625" y="4105700"/>
                <a:ext cx="316800" cy="1036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717625" y="3409675"/>
                <a:ext cx="316800" cy="1732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717625" y="4801723"/>
                <a:ext cx="316800" cy="340500"/>
              </a:xfrm>
              <a:prstGeom prst="round2SameRect">
                <a:avLst>
                  <a:gd name="adj1" fmla="val 50000"/>
                  <a:gd name="adj2" fmla="val 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5400000">
                <a:off x="6725724" y="2701260"/>
                <a:ext cx="1208100" cy="1208100"/>
              </a:xfrm>
              <a:prstGeom prst="pie">
                <a:avLst>
                  <a:gd name="adj1" fmla="val 8244818"/>
                  <a:gd name="adj2" fmla="val 16246175"/>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2"/>
            <p:cNvSpPr/>
            <p:nvPr/>
          </p:nvSpPr>
          <p:spPr>
            <a:xfrm>
              <a:off x="8460975" y="1817775"/>
              <a:ext cx="396600" cy="396600"/>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8647347">
                <a:off x="7831319" y="285616"/>
                <a:ext cx="388018" cy="388018"/>
              </a:xfrm>
              <a:prstGeom prst="pie">
                <a:avLst>
                  <a:gd name="adj1" fmla="val 19376841"/>
                  <a:gd name="adj2" fmla="val 12313574"/>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5399795" y="360281"/>
              <a:ext cx="2577000" cy="2577000"/>
            </a:xfrm>
            <a:prstGeom prst="pie">
              <a:avLst>
                <a:gd name="adj1" fmla="val 8801158"/>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399795" y="356358"/>
              <a:ext cx="2577000" cy="2577000"/>
            </a:xfrm>
            <a:prstGeom prst="pie">
              <a:avLst>
                <a:gd name="adj1" fmla="val 1255410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rot="-9830444">
              <a:off x="6469759" y="3480727"/>
              <a:ext cx="320148" cy="320148"/>
            </a:xfrm>
            <a:prstGeom prst="pie">
              <a:avLst>
                <a:gd name="adj1" fmla="val 19376841"/>
                <a:gd name="adj2" fmla="val 16200000"/>
              </a:avLst>
            </a:prstGeom>
            <a:solidFill>
              <a:schemeClr val="lt1">
                <a:alpha val="941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6" name="Google Shape;46;p2"/>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47" name="Google Shape;47;p2"/>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48" name="Google Shape;48;p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1"/>
              <p:cNvSpPr/>
              <p:nvPr/>
            </p:nvSpPr>
            <p:spPr>
              <a:xfrm flipH="1">
                <a:off x="2688737" y="4091380"/>
                <a:ext cx="2319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1"/>
              <p:cNvSpPr/>
              <p:nvPr/>
            </p:nvSpPr>
            <p:spPr>
              <a:xfrm flipH="1">
                <a:off x="2688737" y="4301380"/>
                <a:ext cx="2319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1"/>
              <p:cNvSpPr/>
              <p:nvPr/>
            </p:nvSpPr>
            <p:spPr>
              <a:xfrm flipH="1">
                <a:off x="2688737" y="4511080"/>
                <a:ext cx="2319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1"/>
              <p:cNvSpPr/>
              <p:nvPr/>
            </p:nvSpPr>
            <p:spPr>
              <a:xfrm flipH="1">
                <a:off x="2688737" y="4930480"/>
                <a:ext cx="2319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1"/>
              <p:cNvSpPr/>
              <p:nvPr/>
            </p:nvSpPr>
            <p:spPr>
              <a:xfrm flipH="1">
                <a:off x="185675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1"/>
              <p:cNvSpPr/>
              <p:nvPr/>
            </p:nvSpPr>
            <p:spPr>
              <a:xfrm flipH="1">
                <a:off x="185675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1"/>
              <p:cNvSpPr/>
              <p:nvPr/>
            </p:nvSpPr>
            <p:spPr>
              <a:xfrm flipH="1">
                <a:off x="1856753"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1"/>
              <p:cNvSpPr/>
              <p:nvPr/>
            </p:nvSpPr>
            <p:spPr>
              <a:xfrm flipH="1">
                <a:off x="185675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1"/>
              <p:cNvSpPr/>
              <p:nvPr/>
            </p:nvSpPr>
            <p:spPr>
              <a:xfrm flipH="1">
                <a:off x="2228107"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1"/>
              <p:cNvSpPr/>
              <p:nvPr/>
            </p:nvSpPr>
            <p:spPr>
              <a:xfrm flipH="1">
                <a:off x="222810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1"/>
              <p:cNvSpPr/>
              <p:nvPr/>
            </p:nvSpPr>
            <p:spPr>
              <a:xfrm flipH="1">
                <a:off x="222810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1"/>
              <p:cNvSpPr/>
              <p:nvPr/>
            </p:nvSpPr>
            <p:spPr>
              <a:xfrm flipH="1">
                <a:off x="259946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1"/>
              <p:cNvSpPr/>
              <p:nvPr/>
            </p:nvSpPr>
            <p:spPr>
              <a:xfrm flipH="1">
                <a:off x="259946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1"/>
              <p:cNvSpPr/>
              <p:nvPr/>
            </p:nvSpPr>
            <p:spPr>
              <a:xfrm flipH="1">
                <a:off x="334217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1"/>
              <p:cNvSpPr/>
              <p:nvPr/>
            </p:nvSpPr>
            <p:spPr>
              <a:xfrm flipH="1">
                <a:off x="334217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1"/>
              <p:cNvSpPr/>
              <p:nvPr/>
            </p:nvSpPr>
            <p:spPr>
              <a:xfrm flipH="1">
                <a:off x="3342171"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1"/>
              <p:cNvSpPr/>
              <p:nvPr/>
            </p:nvSpPr>
            <p:spPr>
              <a:xfrm flipH="1">
                <a:off x="334217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1"/>
              <p:cNvSpPr/>
              <p:nvPr/>
            </p:nvSpPr>
            <p:spPr>
              <a:xfrm flipH="1">
                <a:off x="3713525"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1"/>
              <p:cNvSpPr/>
              <p:nvPr/>
            </p:nvSpPr>
            <p:spPr>
              <a:xfrm flipH="1">
                <a:off x="371352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1"/>
              <p:cNvSpPr/>
              <p:nvPr/>
            </p:nvSpPr>
            <p:spPr>
              <a:xfrm flipH="1">
                <a:off x="371352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1"/>
              <p:cNvSpPr/>
              <p:nvPr/>
            </p:nvSpPr>
            <p:spPr>
              <a:xfrm flipH="1">
                <a:off x="148539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1"/>
              <p:cNvSpPr/>
              <p:nvPr/>
            </p:nvSpPr>
            <p:spPr>
              <a:xfrm flipH="1">
                <a:off x="148539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1"/>
              <p:cNvSpPr/>
              <p:nvPr/>
            </p:nvSpPr>
            <p:spPr>
              <a:xfrm flipH="1">
                <a:off x="148539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1"/>
              <p:cNvSpPr/>
              <p:nvPr/>
            </p:nvSpPr>
            <p:spPr>
              <a:xfrm flipH="1">
                <a:off x="40848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1"/>
              <p:cNvSpPr/>
              <p:nvPr/>
            </p:nvSpPr>
            <p:spPr>
              <a:xfrm flipH="1">
                <a:off x="40848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1"/>
              <p:cNvSpPr/>
              <p:nvPr/>
            </p:nvSpPr>
            <p:spPr>
              <a:xfrm flipH="1">
                <a:off x="297081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1"/>
              <p:cNvSpPr/>
              <p:nvPr/>
            </p:nvSpPr>
            <p:spPr>
              <a:xfrm flipH="1">
                <a:off x="297081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1"/>
              <p:cNvSpPr/>
              <p:nvPr/>
            </p:nvSpPr>
            <p:spPr>
              <a:xfrm flipH="1">
                <a:off x="297081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1"/>
              <p:cNvSpPr/>
              <p:nvPr/>
            </p:nvSpPr>
            <p:spPr>
              <a:xfrm flipH="1">
                <a:off x="445623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1"/>
              <p:cNvSpPr/>
              <p:nvPr/>
            </p:nvSpPr>
            <p:spPr>
              <a:xfrm flipH="1">
                <a:off x="445623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1"/>
              <p:cNvSpPr/>
              <p:nvPr/>
            </p:nvSpPr>
            <p:spPr>
              <a:xfrm flipH="1">
                <a:off x="445623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1"/>
              <p:cNvSpPr/>
              <p:nvPr/>
            </p:nvSpPr>
            <p:spPr>
              <a:xfrm flipH="1">
                <a:off x="48275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1"/>
              <p:cNvSpPr/>
              <p:nvPr/>
            </p:nvSpPr>
            <p:spPr>
              <a:xfrm flipH="1">
                <a:off x="48275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1"/>
              <p:cNvSpPr/>
              <p:nvPr/>
            </p:nvSpPr>
            <p:spPr>
              <a:xfrm flipH="1">
                <a:off x="4827588"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1"/>
              <p:cNvSpPr/>
              <p:nvPr/>
            </p:nvSpPr>
            <p:spPr>
              <a:xfrm flipH="1">
                <a:off x="48275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1"/>
              <p:cNvSpPr/>
              <p:nvPr/>
            </p:nvSpPr>
            <p:spPr>
              <a:xfrm flipH="1">
                <a:off x="5198943"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1"/>
              <p:cNvSpPr/>
              <p:nvPr/>
            </p:nvSpPr>
            <p:spPr>
              <a:xfrm flipH="1">
                <a:off x="519894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1"/>
              <p:cNvSpPr/>
              <p:nvPr/>
            </p:nvSpPr>
            <p:spPr>
              <a:xfrm flipH="1">
                <a:off x="519894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1"/>
              <p:cNvSpPr/>
              <p:nvPr/>
            </p:nvSpPr>
            <p:spPr>
              <a:xfrm flipH="1">
                <a:off x="5570297"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1"/>
              <p:cNvSpPr/>
              <p:nvPr/>
            </p:nvSpPr>
            <p:spPr>
              <a:xfrm flipH="1">
                <a:off x="5570297"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1"/>
              <p:cNvSpPr/>
              <p:nvPr/>
            </p:nvSpPr>
            <p:spPr>
              <a:xfrm flipH="1">
                <a:off x="5941652"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1"/>
              <p:cNvSpPr/>
              <p:nvPr/>
            </p:nvSpPr>
            <p:spPr>
              <a:xfrm flipH="1">
                <a:off x="5941652"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11"/>
              <p:cNvSpPr/>
              <p:nvPr/>
            </p:nvSpPr>
            <p:spPr>
              <a:xfrm flipH="1">
                <a:off x="5941652"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11"/>
              <p:cNvSpPr/>
              <p:nvPr/>
            </p:nvSpPr>
            <p:spPr>
              <a:xfrm flipH="1">
                <a:off x="6313006"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11"/>
              <p:cNvSpPr/>
              <p:nvPr/>
            </p:nvSpPr>
            <p:spPr>
              <a:xfrm flipH="1">
                <a:off x="6313006"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11"/>
              <p:cNvSpPr/>
              <p:nvPr/>
            </p:nvSpPr>
            <p:spPr>
              <a:xfrm flipH="1">
                <a:off x="6313006"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11"/>
              <p:cNvSpPr/>
              <p:nvPr/>
            </p:nvSpPr>
            <p:spPr>
              <a:xfrm flipH="1">
                <a:off x="6313006"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11"/>
              <p:cNvSpPr/>
              <p:nvPr/>
            </p:nvSpPr>
            <p:spPr>
              <a:xfrm flipH="1">
                <a:off x="6684361"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1"/>
              <p:cNvSpPr/>
              <p:nvPr/>
            </p:nvSpPr>
            <p:spPr>
              <a:xfrm flipH="1">
                <a:off x="6684361"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1"/>
              <p:cNvSpPr/>
              <p:nvPr/>
            </p:nvSpPr>
            <p:spPr>
              <a:xfrm flipH="1">
                <a:off x="6684361"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1"/>
              <p:cNvSpPr/>
              <p:nvPr/>
            </p:nvSpPr>
            <p:spPr>
              <a:xfrm flipH="1">
                <a:off x="7055715"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1"/>
              <p:cNvSpPr/>
              <p:nvPr/>
            </p:nvSpPr>
            <p:spPr>
              <a:xfrm flipH="1">
                <a:off x="7055715"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1"/>
              <p:cNvSpPr/>
              <p:nvPr/>
            </p:nvSpPr>
            <p:spPr>
              <a:xfrm flipH="1">
                <a:off x="7798424"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1"/>
              <p:cNvSpPr/>
              <p:nvPr/>
            </p:nvSpPr>
            <p:spPr>
              <a:xfrm flipH="1">
                <a:off x="7798424"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1"/>
              <p:cNvSpPr/>
              <p:nvPr/>
            </p:nvSpPr>
            <p:spPr>
              <a:xfrm flipH="1">
                <a:off x="7798424" y="4099200"/>
                <a:ext cx="231600" cy="104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1"/>
              <p:cNvSpPr/>
              <p:nvPr/>
            </p:nvSpPr>
            <p:spPr>
              <a:xfrm flipH="1">
                <a:off x="7798424"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1"/>
              <p:cNvSpPr/>
              <p:nvPr/>
            </p:nvSpPr>
            <p:spPr>
              <a:xfrm flipH="1">
                <a:off x="8169779"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1"/>
              <p:cNvSpPr/>
              <p:nvPr/>
            </p:nvSpPr>
            <p:spPr>
              <a:xfrm flipH="1">
                <a:off x="8169779"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1"/>
              <p:cNvSpPr/>
              <p:nvPr/>
            </p:nvSpPr>
            <p:spPr>
              <a:xfrm flipH="1">
                <a:off x="8169779"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1"/>
              <p:cNvSpPr/>
              <p:nvPr/>
            </p:nvSpPr>
            <p:spPr>
              <a:xfrm flipH="1">
                <a:off x="7427070"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1"/>
              <p:cNvSpPr/>
              <p:nvPr/>
            </p:nvSpPr>
            <p:spPr>
              <a:xfrm flipH="1">
                <a:off x="7427070"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1"/>
              <p:cNvSpPr/>
              <p:nvPr/>
            </p:nvSpPr>
            <p:spPr>
              <a:xfrm flipH="1">
                <a:off x="7427070"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1"/>
              <p:cNvSpPr/>
              <p:nvPr/>
            </p:nvSpPr>
            <p:spPr>
              <a:xfrm flipH="1">
                <a:off x="8541133"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1"/>
              <p:cNvSpPr/>
              <p:nvPr/>
            </p:nvSpPr>
            <p:spPr>
              <a:xfrm flipH="1">
                <a:off x="8541133"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1"/>
              <p:cNvSpPr/>
              <p:nvPr/>
            </p:nvSpPr>
            <p:spPr>
              <a:xfrm flipH="1">
                <a:off x="8912488" y="4309200"/>
                <a:ext cx="231600" cy="8343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1"/>
              <p:cNvSpPr/>
              <p:nvPr/>
            </p:nvSpPr>
            <p:spPr>
              <a:xfrm flipH="1">
                <a:off x="8912488" y="4518900"/>
                <a:ext cx="231600" cy="6246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1"/>
              <p:cNvSpPr/>
              <p:nvPr/>
            </p:nvSpPr>
            <p:spPr>
              <a:xfrm flipH="1">
                <a:off x="8912488" y="4938300"/>
                <a:ext cx="231600" cy="2052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8" name="Google Shape;268;p11"/>
          <p:cNvSpPr txBox="1">
            <a:spLocks noGrp="1"/>
          </p:cNvSpPr>
          <p:nvPr>
            <p:ph type="title" hasCustomPrompt="1"/>
          </p:nvPr>
        </p:nvSpPr>
        <p:spPr>
          <a:xfrm>
            <a:off x="1388625" y="772725"/>
            <a:ext cx="6366900" cy="18633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a:spLocks noGrp="1"/>
          </p:cNvSpPr>
          <p:nvPr>
            <p:ph type="body" idx="1"/>
          </p:nvPr>
        </p:nvSpPr>
        <p:spPr>
          <a:xfrm>
            <a:off x="1388625" y="2712300"/>
            <a:ext cx="6366900" cy="11112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Clr>
                <a:schemeClr val="lt1"/>
              </a:buClr>
              <a:buSzPts val="1300"/>
              <a:buChar char="●"/>
              <a:defRPr>
                <a:solidFill>
                  <a:schemeClr val="lt1"/>
                </a:solidFill>
              </a:defRPr>
            </a:lvl1pPr>
            <a:lvl2pPr marL="914400" lvl="1" indent="-298450" algn="ctr">
              <a:spcBef>
                <a:spcPts val="0"/>
              </a:spcBef>
              <a:spcAft>
                <a:spcPts val="0"/>
              </a:spcAft>
              <a:buClr>
                <a:schemeClr val="lt1"/>
              </a:buClr>
              <a:buSzPts val="1100"/>
              <a:buChar char="○"/>
              <a:defRPr>
                <a:solidFill>
                  <a:schemeClr val="lt1"/>
                </a:solidFill>
              </a:defRPr>
            </a:lvl2pPr>
            <a:lvl3pPr marL="1371600" lvl="2" indent="-298450" algn="ctr">
              <a:spcBef>
                <a:spcPts val="0"/>
              </a:spcBef>
              <a:spcAft>
                <a:spcPts val="0"/>
              </a:spcAft>
              <a:buClr>
                <a:schemeClr val="lt1"/>
              </a:buClr>
              <a:buSzPts val="1100"/>
              <a:buChar char="■"/>
              <a:defRPr>
                <a:solidFill>
                  <a:schemeClr val="lt1"/>
                </a:solidFill>
              </a:defRPr>
            </a:lvl3pPr>
            <a:lvl4pPr marL="1828800" lvl="3" indent="-298450" algn="ctr">
              <a:spcBef>
                <a:spcPts val="0"/>
              </a:spcBef>
              <a:spcAft>
                <a:spcPts val="0"/>
              </a:spcAft>
              <a:buClr>
                <a:schemeClr val="lt1"/>
              </a:buClr>
              <a:buSzPts val="1100"/>
              <a:buChar char="●"/>
              <a:defRPr>
                <a:solidFill>
                  <a:schemeClr val="lt1"/>
                </a:solidFill>
              </a:defRPr>
            </a:lvl4pPr>
            <a:lvl5pPr marL="2286000" lvl="4" indent="-298450" algn="ctr">
              <a:spcBef>
                <a:spcPts val="0"/>
              </a:spcBef>
              <a:spcAft>
                <a:spcPts val="0"/>
              </a:spcAft>
              <a:buClr>
                <a:schemeClr val="lt1"/>
              </a:buClr>
              <a:buSzPts val="1100"/>
              <a:buChar char="○"/>
              <a:defRPr>
                <a:solidFill>
                  <a:schemeClr val="lt1"/>
                </a:solidFill>
              </a:defRPr>
            </a:lvl5pPr>
            <a:lvl6pPr marL="2743200" lvl="5" indent="-298450" algn="ctr">
              <a:spcBef>
                <a:spcPts val="0"/>
              </a:spcBef>
              <a:spcAft>
                <a:spcPts val="0"/>
              </a:spcAft>
              <a:buClr>
                <a:schemeClr val="lt1"/>
              </a:buClr>
              <a:buSzPts val="1100"/>
              <a:buChar char="■"/>
              <a:defRPr>
                <a:solidFill>
                  <a:schemeClr val="lt1"/>
                </a:solidFill>
              </a:defRPr>
            </a:lvl6pPr>
            <a:lvl7pPr marL="3200400" lvl="6" indent="-298450" algn="ctr">
              <a:spcBef>
                <a:spcPts val="0"/>
              </a:spcBef>
              <a:spcAft>
                <a:spcPts val="0"/>
              </a:spcAft>
              <a:buClr>
                <a:schemeClr val="lt1"/>
              </a:buClr>
              <a:buSzPts val="1100"/>
              <a:buChar char="●"/>
              <a:defRPr>
                <a:solidFill>
                  <a:schemeClr val="lt1"/>
                </a:solidFill>
              </a:defRPr>
            </a:lvl7pPr>
            <a:lvl8pPr marL="3657600" lvl="7" indent="-298450" algn="ctr">
              <a:spcBef>
                <a:spcPts val="0"/>
              </a:spcBef>
              <a:spcAft>
                <a:spcPts val="0"/>
              </a:spcAft>
              <a:buClr>
                <a:schemeClr val="lt1"/>
              </a:buClr>
              <a:buSzPts val="1100"/>
              <a:buChar char="○"/>
              <a:defRPr>
                <a:solidFill>
                  <a:schemeClr val="lt1"/>
                </a:solidFill>
              </a:defRPr>
            </a:lvl8pPr>
            <a:lvl9pPr marL="4114800" lvl="8" indent="-298450" algn="ctr">
              <a:spcBef>
                <a:spcPts val="0"/>
              </a:spcBef>
              <a:spcAft>
                <a:spcPts val="0"/>
              </a:spcAft>
              <a:buClr>
                <a:schemeClr val="lt1"/>
              </a:buClr>
              <a:buSzPts val="1100"/>
              <a:buChar char="■"/>
              <a:defRPr>
                <a:solidFill>
                  <a:schemeClr val="lt1"/>
                </a:solidFill>
              </a:defRPr>
            </a:lvl9pPr>
          </a:lstStyle>
          <a:p>
            <a:endParaRPr/>
          </a:p>
        </p:txBody>
      </p:sp>
      <p:sp>
        <p:nvSpPr>
          <p:cNvPr id="270" name="Google Shape;270;p11"/>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1"/>
        <p:cNvGrpSpPr/>
        <p:nvPr/>
      </p:nvGrpSpPr>
      <p:grpSpPr>
        <a:xfrm>
          <a:off x="0" y="0"/>
          <a:ext cx="0" cy="0"/>
          <a:chOff x="0" y="0"/>
          <a:chExt cx="0" cy="0"/>
        </a:xfrm>
      </p:grpSpPr>
      <p:sp>
        <p:nvSpPr>
          <p:cNvPr id="272" name="Google Shape;272;p12"/>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3"/>
              <p:cNvSpPr/>
              <p:nvPr/>
            </p:nvSpPr>
            <p:spPr>
              <a:xfrm rot="10800000">
                <a:off x="1063183"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3"/>
              <p:cNvSpPr/>
              <p:nvPr/>
            </p:nvSpPr>
            <p:spPr>
              <a:xfrm rot="10800000">
                <a:off x="604976"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3"/>
              <p:cNvSpPr/>
              <p:nvPr/>
            </p:nvSpPr>
            <p:spPr>
              <a:xfrm rot="10800000">
                <a:off x="604976"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3"/>
              <p:cNvSpPr/>
              <p:nvPr/>
            </p:nvSpPr>
            <p:spPr>
              <a:xfrm rot="10800000">
                <a:off x="146769" y="3441"/>
                <a:ext cx="316800" cy="1384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3"/>
              <p:cNvSpPr/>
              <p:nvPr/>
            </p:nvSpPr>
            <p:spPr>
              <a:xfrm rot="10800000">
                <a:off x="146769" y="3430"/>
                <a:ext cx="316800" cy="1036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3"/>
              <p:cNvSpPr/>
              <p:nvPr/>
            </p:nvSpPr>
            <p:spPr>
              <a:xfrm rot="10800000">
                <a:off x="146769" y="3406"/>
                <a:ext cx="316800" cy="340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3"/>
              <p:cNvSpPr/>
              <p:nvPr/>
            </p:nvSpPr>
            <p:spPr>
              <a:xfrm>
                <a:off x="6775084"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3"/>
              <p:cNvSpPr/>
              <p:nvPr/>
            </p:nvSpPr>
            <p:spPr>
              <a:xfrm>
                <a:off x="7367299"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3"/>
              <p:cNvSpPr/>
              <p:nvPr/>
            </p:nvSpPr>
            <p:spPr>
              <a:xfrm>
                <a:off x="7367299"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3"/>
              <p:cNvSpPr/>
              <p:nvPr/>
            </p:nvSpPr>
            <p:spPr>
              <a:xfrm>
                <a:off x="7959516"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3"/>
              <p:cNvSpPr/>
              <p:nvPr/>
            </p:nvSpPr>
            <p:spPr>
              <a:xfrm>
                <a:off x="7959516"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3"/>
              <p:cNvSpPr/>
              <p:nvPr/>
            </p:nvSpPr>
            <p:spPr>
              <a:xfrm>
                <a:off x="7959516"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a:off x="8551731" y="3354008"/>
                <a:ext cx="409500" cy="178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a:off x="8551731" y="3804008"/>
                <a:ext cx="409500" cy="13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3"/>
              <p:cNvSpPr/>
              <p:nvPr/>
            </p:nvSpPr>
            <p:spPr>
              <a:xfrm>
                <a:off x="8551731" y="2904008"/>
                <a:ext cx="409500" cy="22395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3"/>
              <p:cNvSpPr/>
              <p:nvPr/>
            </p:nvSpPr>
            <p:spPr>
              <a:xfrm>
                <a:off x="8551731" y="4703408"/>
                <a:ext cx="409500" cy="440100"/>
              </a:xfrm>
              <a:prstGeom prst="round2SameRect">
                <a:avLst>
                  <a:gd name="adj1" fmla="val 50000"/>
                  <a:gd name="adj2" fmla="val 0"/>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 name="Google Shape;82;p3"/>
          <p:cNvSpPr txBox="1">
            <a:spLocks noGrp="1"/>
          </p:cNvSpPr>
          <p:nvPr>
            <p:ph type="title"/>
          </p:nvPr>
        </p:nvSpPr>
        <p:spPr>
          <a:xfrm>
            <a:off x="824000" y="1613825"/>
            <a:ext cx="5857800" cy="18729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83" name="Google Shape;83;p3"/>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4"/>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 name="Google Shape;88;p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89" name="Google Shape;89;p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0" name="Google Shape;90;p4"/>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 name="Google Shape;95;p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96" name="Google Shape;96;p5"/>
          <p:cNvSpPr txBox="1">
            <a:spLocks noGrp="1"/>
          </p:cNvSpPr>
          <p:nvPr>
            <p:ph type="body" idx="1"/>
          </p:nvPr>
        </p:nvSpPr>
        <p:spPr>
          <a:xfrm>
            <a:off x="130380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7" name="Google Shape;97;p5"/>
          <p:cNvSpPr txBox="1">
            <a:spLocks noGrp="1"/>
          </p:cNvSpPr>
          <p:nvPr>
            <p:ph type="body" idx="2"/>
          </p:nvPr>
        </p:nvSpPr>
        <p:spPr>
          <a:xfrm>
            <a:off x="4903650" y="1990050"/>
            <a:ext cx="3430500" cy="25416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98" name="Google Shape;98;p5"/>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6"/>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 name="Google Shape;103;p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04" name="Google Shape;104;p6"/>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7"/>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9" name="Google Shape;109;p7"/>
          <p:cNvSpPr txBox="1">
            <a:spLocks noGrp="1"/>
          </p:cNvSpPr>
          <p:nvPr>
            <p:ph type="title"/>
          </p:nvPr>
        </p:nvSpPr>
        <p:spPr>
          <a:xfrm>
            <a:off x="1303800" y="598575"/>
            <a:ext cx="3312000" cy="15900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10" name="Google Shape;110;p7"/>
          <p:cNvSpPr txBox="1">
            <a:spLocks noGrp="1"/>
          </p:cNvSpPr>
          <p:nvPr>
            <p:ph type="body" idx="1"/>
          </p:nvPr>
        </p:nvSpPr>
        <p:spPr>
          <a:xfrm>
            <a:off x="1303800" y="2309675"/>
            <a:ext cx="3312000" cy="2221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11" name="Google Shape;111;p7"/>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1"/>
        </a:solidFill>
        <a:effectLst/>
      </p:bgPr>
    </p:bg>
    <p:spTree>
      <p:nvGrpSpPr>
        <p:cNvPr id="1"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8"/>
              <p:cNvSpPr/>
              <p:nvPr/>
            </p:nvSpPr>
            <p:spPr>
              <a:xfrm rot="-8648551">
                <a:off x="7594313" y="527721"/>
                <a:ext cx="937226" cy="937226"/>
              </a:xfrm>
              <a:prstGeom prst="pie">
                <a:avLst>
                  <a:gd name="adj1" fmla="val 19376841"/>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8"/>
              <p:cNvSpPr/>
              <p:nvPr/>
            </p:nvSpPr>
            <p:spPr>
              <a:xfrm rot="2150259">
                <a:off x="8408218" y="2008610"/>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8"/>
              <p:cNvSpPr/>
              <p:nvPr/>
            </p:nvSpPr>
            <p:spPr>
              <a:xfrm rot="2150259">
                <a:off x="6868362" y="196705"/>
                <a:ext cx="393004" cy="393004"/>
              </a:xfrm>
              <a:prstGeom prst="pie">
                <a:avLst>
                  <a:gd name="adj1" fmla="val 5699893"/>
                  <a:gd name="adj2" fmla="val 12313574"/>
                </a:avLst>
              </a:prstGeom>
              <a:solidFill>
                <a:schemeClr val="lt1">
                  <a:alpha val="902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5" name="Google Shape;125;p8"/>
          <p:cNvSpPr txBox="1">
            <a:spLocks noGrp="1"/>
          </p:cNvSpPr>
          <p:nvPr>
            <p:ph type="title"/>
          </p:nvPr>
        </p:nvSpPr>
        <p:spPr>
          <a:xfrm>
            <a:off x="824000" y="763600"/>
            <a:ext cx="5857800" cy="35733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126" name="Google Shape;126;p8"/>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9"/>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1" name="Google Shape;131;p9"/>
          <p:cNvSpPr txBox="1">
            <a:spLocks noGrp="1"/>
          </p:cNvSpPr>
          <p:nvPr>
            <p:ph type="title"/>
          </p:nvPr>
        </p:nvSpPr>
        <p:spPr>
          <a:xfrm>
            <a:off x="1303800" y="598575"/>
            <a:ext cx="3430500" cy="19902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9"/>
          <p:cNvSpPr txBox="1">
            <a:spLocks noGrp="1"/>
          </p:cNvSpPr>
          <p:nvPr>
            <p:ph type="subTitle" idx="1"/>
          </p:nvPr>
        </p:nvSpPr>
        <p:spPr>
          <a:xfrm>
            <a:off x="1303800" y="2743203"/>
            <a:ext cx="3430500" cy="7260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33" name="Google Shape;133;p9"/>
          <p:cNvSpPr txBox="1">
            <a:spLocks noGrp="1"/>
          </p:cNvSpPr>
          <p:nvPr>
            <p:ph type="body" idx="2"/>
          </p:nvPr>
        </p:nvSpPr>
        <p:spPr>
          <a:xfrm>
            <a:off x="4903700" y="661000"/>
            <a:ext cx="3430500" cy="3870600"/>
          </a:xfrm>
          <a:prstGeom prst="rect">
            <a:avLst/>
          </a:prstGeom>
          <a:ln w="9525" cap="flat" cmpd="sng">
            <a:solidFill>
              <a:schemeClr val="lt1"/>
            </a:solidFill>
            <a:prstDash val="solid"/>
            <a:round/>
            <a:headEnd type="none" w="sm" len="sm"/>
            <a:tailEnd type="none" w="sm" len="sm"/>
          </a:ln>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34" name="Google Shape;134;p9"/>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0"/>
            <p:cNvSpPr/>
            <p:nvPr/>
          </p:nvSpPr>
          <p:spPr>
            <a:xfrm rot="-5400000">
              <a:off x="348199" y="179450"/>
              <a:ext cx="1116300" cy="1116300"/>
            </a:xfrm>
            <a:prstGeom prst="pie">
              <a:avLst>
                <a:gd name="adj1" fmla="val 10792838"/>
                <a:gd name="adj2" fmla="val 16200000"/>
              </a:avLst>
            </a:prstGeom>
            <a:solidFill>
              <a:schemeClr val="dk2">
                <a:alpha val="12549"/>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9" name="Google Shape;139;p10"/>
          <p:cNvSpPr txBox="1">
            <a:spLocks noGrp="1"/>
          </p:cNvSpPr>
          <p:nvPr>
            <p:ph type="body" idx="1"/>
          </p:nvPr>
        </p:nvSpPr>
        <p:spPr>
          <a:xfrm>
            <a:off x="1303800" y="4138975"/>
            <a:ext cx="5843100" cy="534900"/>
          </a:xfrm>
          <a:prstGeom prst="rect">
            <a:avLst/>
          </a:prstGeom>
        </p:spPr>
        <p:txBody>
          <a:bodyPr spcFirstLastPara="1" wrap="square" lIns="91425" tIns="91425" rIns="91425" bIns="91425" anchor="t" anchorCtr="0">
            <a:normAutofit/>
          </a:bodyPr>
          <a:lstStyle>
            <a:lvl1pPr marL="457200" lvl="0" indent="-228600">
              <a:lnSpc>
                <a:spcPct val="100000"/>
              </a:lnSpc>
              <a:spcBef>
                <a:spcPts val="0"/>
              </a:spcBef>
              <a:spcAft>
                <a:spcPts val="0"/>
              </a:spcAft>
              <a:buSzPts val="1300"/>
              <a:buNone/>
              <a:defRPr/>
            </a:lvl1pPr>
          </a:lstStyle>
          <a:p>
            <a:endParaRPr/>
          </a:p>
        </p:txBody>
      </p:sp>
      <p:sp>
        <p:nvSpPr>
          <p:cNvPr id="140" name="Google Shape;140;p10"/>
          <p:cNvSpPr txBox="1">
            <a:spLocks noGrp="1"/>
          </p:cNvSpPr>
          <p:nvPr>
            <p:ph type="sldNum" idx="12"/>
          </p:nvPr>
        </p:nvSpPr>
        <p:spPr>
          <a:xfrm>
            <a:off x="8451046" y="4736976"/>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momentum">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sz="2800" b="1">
                <a:solidFill>
                  <a:schemeClr val="dk2"/>
                </a:solidFill>
                <a:latin typeface="Maven Pro"/>
                <a:ea typeface="Maven Pro"/>
                <a:cs typeface="Maven Pro"/>
                <a:sym typeface="Maven Pro"/>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marL="914400" lvl="1"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marL="1371600" lvl="2"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marL="1828800" lvl="3"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marL="2286000" lvl="4"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marL="2743200" lvl="5"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marL="3200400" lvl="6"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marL="3657600" lvl="7"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marL="4114800" lvl="8" indent="-29845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a:endParaRPr/>
          </a:p>
        </p:txBody>
      </p:sp>
      <p:sp>
        <p:nvSpPr>
          <p:cNvPr id="8" name="Google Shape;8;p1"/>
          <p:cNvSpPr txBox="1">
            <a:spLocks noGrp="1"/>
          </p:cNvSpPr>
          <p:nvPr>
            <p:ph type="sldNum" idx="12"/>
          </p:nvPr>
        </p:nvSpPr>
        <p:spPr>
          <a:xfrm>
            <a:off x="8451046" y="4736976"/>
            <a:ext cx="548700" cy="393600"/>
          </a:xfrm>
          <a:prstGeom prst="rect">
            <a:avLst/>
          </a:prstGeom>
          <a:noFill/>
          <a:ln>
            <a:noFill/>
          </a:ln>
        </p:spPr>
        <p:txBody>
          <a:bodyPr spcFirstLastPara="1" wrap="square" lIns="91425" tIns="91425" rIns="91425" bIns="91425" anchor="ctr" anchorCtr="0">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13"/>
          <p:cNvSpPr txBox="1">
            <a:spLocks noGrp="1"/>
          </p:cNvSpPr>
          <p:nvPr>
            <p:ph type="ctrTitle"/>
          </p:nvPr>
        </p:nvSpPr>
        <p:spPr>
          <a:xfrm>
            <a:off x="824000" y="1613813"/>
            <a:ext cx="4255500" cy="18729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
              <a:t>Clean Code Book</a:t>
            </a:r>
            <a:endParaRPr/>
          </a:p>
        </p:txBody>
      </p:sp>
      <p:sp>
        <p:nvSpPr>
          <p:cNvPr id="278" name="Google Shape;278;p13"/>
          <p:cNvSpPr txBox="1">
            <a:spLocks noGrp="1"/>
          </p:cNvSpPr>
          <p:nvPr>
            <p:ph type="subTitle" idx="1"/>
          </p:nvPr>
        </p:nvSpPr>
        <p:spPr>
          <a:xfrm>
            <a:off x="824000" y="3596300"/>
            <a:ext cx="4255500" cy="695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Chapter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sp>
        <p:nvSpPr>
          <p:cNvPr id="339" name="Google Shape;339;p2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is Clean Code? (cont.)</a:t>
            </a:r>
            <a:endParaRPr/>
          </a:p>
        </p:txBody>
      </p:sp>
      <p:grpSp>
        <p:nvGrpSpPr>
          <p:cNvPr id="340" name="Google Shape;340;p22"/>
          <p:cNvGrpSpPr/>
          <p:nvPr/>
        </p:nvGrpSpPr>
        <p:grpSpPr>
          <a:xfrm>
            <a:off x="287306" y="1597859"/>
            <a:ext cx="8430207" cy="3264198"/>
            <a:chOff x="2923350" y="980700"/>
            <a:chExt cx="3297300" cy="3182100"/>
          </a:xfrm>
        </p:grpSpPr>
        <p:sp>
          <p:nvSpPr>
            <p:cNvPr id="341" name="Google Shape;341;p22"/>
            <p:cNvSpPr/>
            <p:nvPr/>
          </p:nvSpPr>
          <p:spPr>
            <a:xfrm>
              <a:off x="2923350" y="980700"/>
              <a:ext cx="3297300" cy="3182100"/>
            </a:xfrm>
            <a:prstGeom prst="roundRect">
              <a:avLst>
                <a:gd name="adj" fmla="val 9950"/>
              </a:avLst>
            </a:prstGeom>
            <a:noFill/>
            <a:ln w="9525" cap="flat" cmpd="sng">
              <a:solidFill>
                <a:srgbClr val="6A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owun Batang"/>
                <a:ea typeface="Gowun Batang"/>
                <a:cs typeface="Gowun Batang"/>
                <a:sym typeface="Gowun Batang"/>
              </a:endParaRPr>
            </a:p>
          </p:txBody>
        </p:sp>
        <p:sp>
          <p:nvSpPr>
            <p:cNvPr id="342" name="Google Shape;342;p22"/>
            <p:cNvSpPr/>
            <p:nvPr/>
          </p:nvSpPr>
          <p:spPr>
            <a:xfrm>
              <a:off x="3093200" y="1532997"/>
              <a:ext cx="2957513" cy="2077462"/>
            </a:xfrm>
            <a:custGeom>
              <a:avLst/>
              <a:gdLst/>
              <a:ahLst/>
              <a:cxnLst/>
              <a:rect l="l" t="t" r="r" b="b"/>
              <a:pathLst>
                <a:path w="285750" h="200721" extrusionOk="0">
                  <a:moveTo>
                    <a:pt x="60635" y="0"/>
                  </a:moveTo>
                  <a:lnTo>
                    <a:pt x="54362" y="697"/>
                  </a:lnTo>
                  <a:lnTo>
                    <a:pt x="48090" y="2788"/>
                  </a:lnTo>
                  <a:lnTo>
                    <a:pt x="41817" y="4879"/>
                  </a:lnTo>
                  <a:lnTo>
                    <a:pt x="36241" y="7666"/>
                  </a:lnTo>
                  <a:lnTo>
                    <a:pt x="30666" y="11151"/>
                  </a:lnTo>
                  <a:lnTo>
                    <a:pt x="25090" y="14636"/>
                  </a:lnTo>
                  <a:lnTo>
                    <a:pt x="20212" y="19515"/>
                  </a:lnTo>
                  <a:lnTo>
                    <a:pt x="15333" y="24393"/>
                  </a:lnTo>
                  <a:lnTo>
                    <a:pt x="11151" y="29969"/>
                  </a:lnTo>
                  <a:lnTo>
                    <a:pt x="8363" y="35544"/>
                  </a:lnTo>
                  <a:lnTo>
                    <a:pt x="5576" y="41120"/>
                  </a:lnTo>
                  <a:lnTo>
                    <a:pt x="2788" y="47392"/>
                  </a:lnTo>
                  <a:lnTo>
                    <a:pt x="1394" y="53665"/>
                  </a:lnTo>
                  <a:lnTo>
                    <a:pt x="697" y="59938"/>
                  </a:lnTo>
                  <a:lnTo>
                    <a:pt x="0" y="66907"/>
                  </a:lnTo>
                  <a:lnTo>
                    <a:pt x="697" y="73876"/>
                  </a:lnTo>
                  <a:lnTo>
                    <a:pt x="1394" y="80149"/>
                  </a:lnTo>
                  <a:lnTo>
                    <a:pt x="2788" y="86422"/>
                  </a:lnTo>
                  <a:lnTo>
                    <a:pt x="5576" y="92694"/>
                  </a:lnTo>
                  <a:lnTo>
                    <a:pt x="8363" y="98270"/>
                  </a:lnTo>
                  <a:lnTo>
                    <a:pt x="11151" y="103845"/>
                  </a:lnTo>
                  <a:lnTo>
                    <a:pt x="15333" y="109421"/>
                  </a:lnTo>
                  <a:lnTo>
                    <a:pt x="20212" y="114299"/>
                  </a:lnTo>
                  <a:lnTo>
                    <a:pt x="25090" y="118481"/>
                  </a:lnTo>
                  <a:lnTo>
                    <a:pt x="30666" y="122663"/>
                  </a:lnTo>
                  <a:lnTo>
                    <a:pt x="36241" y="126148"/>
                  </a:lnTo>
                  <a:lnTo>
                    <a:pt x="41817" y="128935"/>
                  </a:lnTo>
                  <a:lnTo>
                    <a:pt x="48090" y="131026"/>
                  </a:lnTo>
                  <a:lnTo>
                    <a:pt x="54362" y="132420"/>
                  </a:lnTo>
                  <a:lnTo>
                    <a:pt x="60635" y="133814"/>
                  </a:lnTo>
                  <a:lnTo>
                    <a:pt x="67604" y="133814"/>
                  </a:lnTo>
                  <a:lnTo>
                    <a:pt x="28575" y="200721"/>
                  </a:lnTo>
                  <a:lnTo>
                    <a:pt x="67604" y="200721"/>
                  </a:lnTo>
                  <a:lnTo>
                    <a:pt x="125451" y="100361"/>
                  </a:lnTo>
                  <a:lnTo>
                    <a:pt x="129633" y="92694"/>
                  </a:lnTo>
                  <a:lnTo>
                    <a:pt x="132421" y="84331"/>
                  </a:lnTo>
                  <a:lnTo>
                    <a:pt x="133815" y="75967"/>
                  </a:lnTo>
                  <a:lnTo>
                    <a:pt x="134512" y="66907"/>
                  </a:lnTo>
                  <a:lnTo>
                    <a:pt x="134512" y="59938"/>
                  </a:lnTo>
                  <a:lnTo>
                    <a:pt x="133118" y="53665"/>
                  </a:lnTo>
                  <a:lnTo>
                    <a:pt x="131724" y="47392"/>
                  </a:lnTo>
                  <a:lnTo>
                    <a:pt x="129633" y="41120"/>
                  </a:lnTo>
                  <a:lnTo>
                    <a:pt x="126845" y="35544"/>
                  </a:lnTo>
                  <a:lnTo>
                    <a:pt x="123360" y="29969"/>
                  </a:lnTo>
                  <a:lnTo>
                    <a:pt x="119179" y="24393"/>
                  </a:lnTo>
                  <a:lnTo>
                    <a:pt x="114997" y="19515"/>
                  </a:lnTo>
                  <a:lnTo>
                    <a:pt x="109421" y="14636"/>
                  </a:lnTo>
                  <a:lnTo>
                    <a:pt x="104543" y="11151"/>
                  </a:lnTo>
                  <a:lnTo>
                    <a:pt x="98967" y="7666"/>
                  </a:lnTo>
                  <a:lnTo>
                    <a:pt x="93391" y="4879"/>
                  </a:lnTo>
                  <a:lnTo>
                    <a:pt x="87119" y="2788"/>
                  </a:lnTo>
                  <a:lnTo>
                    <a:pt x="80846" y="697"/>
                  </a:lnTo>
                  <a:lnTo>
                    <a:pt x="73877" y="0"/>
                  </a:lnTo>
                  <a:close/>
                  <a:moveTo>
                    <a:pt x="211873" y="0"/>
                  </a:moveTo>
                  <a:lnTo>
                    <a:pt x="204904" y="697"/>
                  </a:lnTo>
                  <a:lnTo>
                    <a:pt x="198631" y="2788"/>
                  </a:lnTo>
                  <a:lnTo>
                    <a:pt x="192359" y="4879"/>
                  </a:lnTo>
                  <a:lnTo>
                    <a:pt x="186783" y="7666"/>
                  </a:lnTo>
                  <a:lnTo>
                    <a:pt x="181207" y="11151"/>
                  </a:lnTo>
                  <a:lnTo>
                    <a:pt x="176329" y="14636"/>
                  </a:lnTo>
                  <a:lnTo>
                    <a:pt x="170753" y="19515"/>
                  </a:lnTo>
                  <a:lnTo>
                    <a:pt x="166571" y="24393"/>
                  </a:lnTo>
                  <a:lnTo>
                    <a:pt x="162390" y="29969"/>
                  </a:lnTo>
                  <a:lnTo>
                    <a:pt x="158905" y="35544"/>
                  </a:lnTo>
                  <a:lnTo>
                    <a:pt x="156117" y="41120"/>
                  </a:lnTo>
                  <a:lnTo>
                    <a:pt x="154026" y="47392"/>
                  </a:lnTo>
                  <a:lnTo>
                    <a:pt x="152632" y="53665"/>
                  </a:lnTo>
                  <a:lnTo>
                    <a:pt x="151238" y="59938"/>
                  </a:lnTo>
                  <a:lnTo>
                    <a:pt x="151238" y="66907"/>
                  </a:lnTo>
                  <a:lnTo>
                    <a:pt x="151238" y="73876"/>
                  </a:lnTo>
                  <a:lnTo>
                    <a:pt x="152632" y="80149"/>
                  </a:lnTo>
                  <a:lnTo>
                    <a:pt x="154026" y="86422"/>
                  </a:lnTo>
                  <a:lnTo>
                    <a:pt x="156117" y="92694"/>
                  </a:lnTo>
                  <a:lnTo>
                    <a:pt x="158905" y="98270"/>
                  </a:lnTo>
                  <a:lnTo>
                    <a:pt x="162390" y="103845"/>
                  </a:lnTo>
                  <a:lnTo>
                    <a:pt x="166571" y="109421"/>
                  </a:lnTo>
                  <a:lnTo>
                    <a:pt x="170753" y="114299"/>
                  </a:lnTo>
                  <a:lnTo>
                    <a:pt x="176329" y="118481"/>
                  </a:lnTo>
                  <a:lnTo>
                    <a:pt x="181207" y="122663"/>
                  </a:lnTo>
                  <a:lnTo>
                    <a:pt x="186783" y="126148"/>
                  </a:lnTo>
                  <a:lnTo>
                    <a:pt x="192359" y="128935"/>
                  </a:lnTo>
                  <a:lnTo>
                    <a:pt x="198631" y="131026"/>
                  </a:lnTo>
                  <a:lnTo>
                    <a:pt x="204904" y="132420"/>
                  </a:lnTo>
                  <a:lnTo>
                    <a:pt x="211873" y="133814"/>
                  </a:lnTo>
                  <a:lnTo>
                    <a:pt x="218146" y="133814"/>
                  </a:lnTo>
                  <a:lnTo>
                    <a:pt x="179813" y="200721"/>
                  </a:lnTo>
                  <a:lnTo>
                    <a:pt x="218146" y="200721"/>
                  </a:lnTo>
                  <a:lnTo>
                    <a:pt x="275993" y="100361"/>
                  </a:lnTo>
                  <a:lnTo>
                    <a:pt x="280174" y="92694"/>
                  </a:lnTo>
                  <a:lnTo>
                    <a:pt x="282962" y="84331"/>
                  </a:lnTo>
                  <a:lnTo>
                    <a:pt x="285053" y="75967"/>
                  </a:lnTo>
                  <a:lnTo>
                    <a:pt x="285750" y="66907"/>
                  </a:lnTo>
                  <a:lnTo>
                    <a:pt x="285053" y="59938"/>
                  </a:lnTo>
                  <a:lnTo>
                    <a:pt x="284356" y="53665"/>
                  </a:lnTo>
                  <a:lnTo>
                    <a:pt x="282962" y="47392"/>
                  </a:lnTo>
                  <a:lnTo>
                    <a:pt x="280174" y="41120"/>
                  </a:lnTo>
                  <a:lnTo>
                    <a:pt x="277387" y="35544"/>
                  </a:lnTo>
                  <a:lnTo>
                    <a:pt x="274599" y="29969"/>
                  </a:lnTo>
                  <a:lnTo>
                    <a:pt x="270417" y="24393"/>
                  </a:lnTo>
                  <a:lnTo>
                    <a:pt x="265538" y="19515"/>
                  </a:lnTo>
                  <a:lnTo>
                    <a:pt x="260660" y="14636"/>
                  </a:lnTo>
                  <a:lnTo>
                    <a:pt x="255084" y="11151"/>
                  </a:lnTo>
                  <a:lnTo>
                    <a:pt x="249509" y="7666"/>
                  </a:lnTo>
                  <a:lnTo>
                    <a:pt x="243933" y="4879"/>
                  </a:lnTo>
                  <a:lnTo>
                    <a:pt x="237660" y="2788"/>
                  </a:lnTo>
                  <a:lnTo>
                    <a:pt x="231388" y="697"/>
                  </a:lnTo>
                  <a:lnTo>
                    <a:pt x="225115" y="0"/>
                  </a:lnTo>
                  <a:close/>
                </a:path>
              </a:pathLst>
            </a:custGeom>
            <a:solidFill>
              <a:srgbClr val="E5D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wun Batang"/>
                <a:ea typeface="Gowun Batang"/>
                <a:cs typeface="Gowun Batang"/>
                <a:sym typeface="Gowun Batang"/>
              </a:endParaRPr>
            </a:p>
          </p:txBody>
        </p:sp>
        <p:sp>
          <p:nvSpPr>
            <p:cNvPr id="343" name="Google Shape;343;p22"/>
            <p:cNvSpPr txBox="1"/>
            <p:nvPr/>
          </p:nvSpPr>
          <p:spPr>
            <a:xfrm>
              <a:off x="3105200" y="3707350"/>
              <a:ext cx="2933700" cy="279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900">
                  <a:solidFill>
                    <a:srgbClr val="3F1D74"/>
                  </a:solidFill>
                  <a:latin typeface="Red Hat Text SemiBold"/>
                  <a:ea typeface="Red Hat Text SemiBold"/>
                  <a:cs typeface="Red Hat Text SemiBold"/>
                  <a:sym typeface="Red Hat Text SemiBold"/>
                </a:rPr>
                <a:t>Dave Thomas</a:t>
              </a:r>
              <a:endParaRPr sz="900">
                <a:solidFill>
                  <a:srgbClr val="3F1D74"/>
                </a:solidFill>
                <a:latin typeface="Red Hat Text SemiBold"/>
                <a:ea typeface="Red Hat Text SemiBold"/>
                <a:cs typeface="Red Hat Text SemiBold"/>
                <a:sym typeface="Red Hat Text SemiBold"/>
              </a:endParaRPr>
            </a:p>
          </p:txBody>
        </p:sp>
        <p:sp>
          <p:nvSpPr>
            <p:cNvPr id="344" name="Google Shape;344;p22"/>
            <p:cNvSpPr txBox="1"/>
            <p:nvPr/>
          </p:nvSpPr>
          <p:spPr>
            <a:xfrm>
              <a:off x="3105250" y="1219500"/>
              <a:ext cx="2933700" cy="2487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800" b="1">
                  <a:solidFill>
                    <a:srgbClr val="200A42"/>
                  </a:solidFill>
                  <a:latin typeface="Gowun Batang"/>
                  <a:ea typeface="Gowun Batang"/>
                  <a:cs typeface="Gowun Batang"/>
                  <a:sym typeface="Gowun Batang"/>
                </a:rPr>
                <a:t>“</a:t>
              </a:r>
              <a:r>
                <a:rPr lang="en" sz="1900">
                  <a:solidFill>
                    <a:schemeClr val="dk2"/>
                  </a:solidFill>
                  <a:latin typeface="Nunito"/>
                  <a:ea typeface="Nunito"/>
                  <a:cs typeface="Nunito"/>
                  <a:sym typeface="Nunito"/>
                </a:rPr>
                <a:t>Clean code can be read, and enhanced by a developer other than its original author. It has unit and acceptance tests. It has meaningful names. It provides one way rather than many ways for doing one thing. It has minimal dependencies, which are explicitly defined, and provides a clear and minimal API. Code should be literate since depending on the language, not all necessary information can be expressed clearly in code alone.</a:t>
              </a:r>
              <a:r>
                <a:rPr lang="en" sz="1800" b="1">
                  <a:solidFill>
                    <a:srgbClr val="200A42"/>
                  </a:solidFill>
                  <a:latin typeface="Gowun Batang"/>
                  <a:ea typeface="Gowun Batang"/>
                  <a:cs typeface="Gowun Batang"/>
                  <a:sym typeface="Gowun Batang"/>
                </a:rPr>
                <a:t>”</a:t>
              </a:r>
              <a:endParaRPr sz="1800" b="1">
                <a:solidFill>
                  <a:srgbClr val="200A42"/>
                </a:solidFill>
                <a:latin typeface="Gowun Batang"/>
                <a:ea typeface="Gowun Batang"/>
                <a:cs typeface="Gowun Batang"/>
                <a:sym typeface="Gowun Batang"/>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2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is Clean Code? (cont.)</a:t>
            </a:r>
            <a:endParaRPr/>
          </a:p>
        </p:txBody>
      </p:sp>
      <p:grpSp>
        <p:nvGrpSpPr>
          <p:cNvPr id="350" name="Google Shape;350;p23"/>
          <p:cNvGrpSpPr/>
          <p:nvPr/>
        </p:nvGrpSpPr>
        <p:grpSpPr>
          <a:xfrm>
            <a:off x="287306" y="1597859"/>
            <a:ext cx="8430207" cy="3264198"/>
            <a:chOff x="2923350" y="980700"/>
            <a:chExt cx="3297300" cy="3182100"/>
          </a:xfrm>
        </p:grpSpPr>
        <p:sp>
          <p:nvSpPr>
            <p:cNvPr id="351" name="Google Shape;351;p23"/>
            <p:cNvSpPr/>
            <p:nvPr/>
          </p:nvSpPr>
          <p:spPr>
            <a:xfrm>
              <a:off x="2923350" y="980700"/>
              <a:ext cx="3297300" cy="3182100"/>
            </a:xfrm>
            <a:prstGeom prst="roundRect">
              <a:avLst>
                <a:gd name="adj" fmla="val 9950"/>
              </a:avLst>
            </a:prstGeom>
            <a:noFill/>
            <a:ln w="9525" cap="flat" cmpd="sng">
              <a:solidFill>
                <a:srgbClr val="6A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owun Batang"/>
                <a:ea typeface="Gowun Batang"/>
                <a:cs typeface="Gowun Batang"/>
                <a:sym typeface="Gowun Batang"/>
              </a:endParaRPr>
            </a:p>
          </p:txBody>
        </p:sp>
        <p:sp>
          <p:nvSpPr>
            <p:cNvPr id="352" name="Google Shape;352;p23"/>
            <p:cNvSpPr/>
            <p:nvPr/>
          </p:nvSpPr>
          <p:spPr>
            <a:xfrm>
              <a:off x="3093200" y="1532997"/>
              <a:ext cx="2957513" cy="2077462"/>
            </a:xfrm>
            <a:custGeom>
              <a:avLst/>
              <a:gdLst/>
              <a:ahLst/>
              <a:cxnLst/>
              <a:rect l="l" t="t" r="r" b="b"/>
              <a:pathLst>
                <a:path w="285750" h="200721" extrusionOk="0">
                  <a:moveTo>
                    <a:pt x="60635" y="0"/>
                  </a:moveTo>
                  <a:lnTo>
                    <a:pt x="54362" y="697"/>
                  </a:lnTo>
                  <a:lnTo>
                    <a:pt x="48090" y="2788"/>
                  </a:lnTo>
                  <a:lnTo>
                    <a:pt x="41817" y="4879"/>
                  </a:lnTo>
                  <a:lnTo>
                    <a:pt x="36241" y="7666"/>
                  </a:lnTo>
                  <a:lnTo>
                    <a:pt x="30666" y="11151"/>
                  </a:lnTo>
                  <a:lnTo>
                    <a:pt x="25090" y="14636"/>
                  </a:lnTo>
                  <a:lnTo>
                    <a:pt x="20212" y="19515"/>
                  </a:lnTo>
                  <a:lnTo>
                    <a:pt x="15333" y="24393"/>
                  </a:lnTo>
                  <a:lnTo>
                    <a:pt x="11151" y="29969"/>
                  </a:lnTo>
                  <a:lnTo>
                    <a:pt x="8363" y="35544"/>
                  </a:lnTo>
                  <a:lnTo>
                    <a:pt x="5576" y="41120"/>
                  </a:lnTo>
                  <a:lnTo>
                    <a:pt x="2788" y="47392"/>
                  </a:lnTo>
                  <a:lnTo>
                    <a:pt x="1394" y="53665"/>
                  </a:lnTo>
                  <a:lnTo>
                    <a:pt x="697" y="59938"/>
                  </a:lnTo>
                  <a:lnTo>
                    <a:pt x="0" y="66907"/>
                  </a:lnTo>
                  <a:lnTo>
                    <a:pt x="697" y="73876"/>
                  </a:lnTo>
                  <a:lnTo>
                    <a:pt x="1394" y="80149"/>
                  </a:lnTo>
                  <a:lnTo>
                    <a:pt x="2788" y="86422"/>
                  </a:lnTo>
                  <a:lnTo>
                    <a:pt x="5576" y="92694"/>
                  </a:lnTo>
                  <a:lnTo>
                    <a:pt x="8363" y="98270"/>
                  </a:lnTo>
                  <a:lnTo>
                    <a:pt x="11151" y="103845"/>
                  </a:lnTo>
                  <a:lnTo>
                    <a:pt x="15333" y="109421"/>
                  </a:lnTo>
                  <a:lnTo>
                    <a:pt x="20212" y="114299"/>
                  </a:lnTo>
                  <a:lnTo>
                    <a:pt x="25090" y="118481"/>
                  </a:lnTo>
                  <a:lnTo>
                    <a:pt x="30666" y="122663"/>
                  </a:lnTo>
                  <a:lnTo>
                    <a:pt x="36241" y="126148"/>
                  </a:lnTo>
                  <a:lnTo>
                    <a:pt x="41817" y="128935"/>
                  </a:lnTo>
                  <a:lnTo>
                    <a:pt x="48090" y="131026"/>
                  </a:lnTo>
                  <a:lnTo>
                    <a:pt x="54362" y="132420"/>
                  </a:lnTo>
                  <a:lnTo>
                    <a:pt x="60635" y="133814"/>
                  </a:lnTo>
                  <a:lnTo>
                    <a:pt x="67604" y="133814"/>
                  </a:lnTo>
                  <a:lnTo>
                    <a:pt x="28575" y="200721"/>
                  </a:lnTo>
                  <a:lnTo>
                    <a:pt x="67604" y="200721"/>
                  </a:lnTo>
                  <a:lnTo>
                    <a:pt x="125451" y="100361"/>
                  </a:lnTo>
                  <a:lnTo>
                    <a:pt x="129633" y="92694"/>
                  </a:lnTo>
                  <a:lnTo>
                    <a:pt x="132421" y="84331"/>
                  </a:lnTo>
                  <a:lnTo>
                    <a:pt x="133815" y="75967"/>
                  </a:lnTo>
                  <a:lnTo>
                    <a:pt x="134512" y="66907"/>
                  </a:lnTo>
                  <a:lnTo>
                    <a:pt x="134512" y="59938"/>
                  </a:lnTo>
                  <a:lnTo>
                    <a:pt x="133118" y="53665"/>
                  </a:lnTo>
                  <a:lnTo>
                    <a:pt x="131724" y="47392"/>
                  </a:lnTo>
                  <a:lnTo>
                    <a:pt x="129633" y="41120"/>
                  </a:lnTo>
                  <a:lnTo>
                    <a:pt x="126845" y="35544"/>
                  </a:lnTo>
                  <a:lnTo>
                    <a:pt x="123360" y="29969"/>
                  </a:lnTo>
                  <a:lnTo>
                    <a:pt x="119179" y="24393"/>
                  </a:lnTo>
                  <a:lnTo>
                    <a:pt x="114997" y="19515"/>
                  </a:lnTo>
                  <a:lnTo>
                    <a:pt x="109421" y="14636"/>
                  </a:lnTo>
                  <a:lnTo>
                    <a:pt x="104543" y="11151"/>
                  </a:lnTo>
                  <a:lnTo>
                    <a:pt x="98967" y="7666"/>
                  </a:lnTo>
                  <a:lnTo>
                    <a:pt x="93391" y="4879"/>
                  </a:lnTo>
                  <a:lnTo>
                    <a:pt x="87119" y="2788"/>
                  </a:lnTo>
                  <a:lnTo>
                    <a:pt x="80846" y="697"/>
                  </a:lnTo>
                  <a:lnTo>
                    <a:pt x="73877" y="0"/>
                  </a:lnTo>
                  <a:close/>
                  <a:moveTo>
                    <a:pt x="211873" y="0"/>
                  </a:moveTo>
                  <a:lnTo>
                    <a:pt x="204904" y="697"/>
                  </a:lnTo>
                  <a:lnTo>
                    <a:pt x="198631" y="2788"/>
                  </a:lnTo>
                  <a:lnTo>
                    <a:pt x="192359" y="4879"/>
                  </a:lnTo>
                  <a:lnTo>
                    <a:pt x="186783" y="7666"/>
                  </a:lnTo>
                  <a:lnTo>
                    <a:pt x="181207" y="11151"/>
                  </a:lnTo>
                  <a:lnTo>
                    <a:pt x="176329" y="14636"/>
                  </a:lnTo>
                  <a:lnTo>
                    <a:pt x="170753" y="19515"/>
                  </a:lnTo>
                  <a:lnTo>
                    <a:pt x="166571" y="24393"/>
                  </a:lnTo>
                  <a:lnTo>
                    <a:pt x="162390" y="29969"/>
                  </a:lnTo>
                  <a:lnTo>
                    <a:pt x="158905" y="35544"/>
                  </a:lnTo>
                  <a:lnTo>
                    <a:pt x="156117" y="41120"/>
                  </a:lnTo>
                  <a:lnTo>
                    <a:pt x="154026" y="47392"/>
                  </a:lnTo>
                  <a:lnTo>
                    <a:pt x="152632" y="53665"/>
                  </a:lnTo>
                  <a:lnTo>
                    <a:pt x="151238" y="59938"/>
                  </a:lnTo>
                  <a:lnTo>
                    <a:pt x="151238" y="66907"/>
                  </a:lnTo>
                  <a:lnTo>
                    <a:pt x="151238" y="73876"/>
                  </a:lnTo>
                  <a:lnTo>
                    <a:pt x="152632" y="80149"/>
                  </a:lnTo>
                  <a:lnTo>
                    <a:pt x="154026" y="86422"/>
                  </a:lnTo>
                  <a:lnTo>
                    <a:pt x="156117" y="92694"/>
                  </a:lnTo>
                  <a:lnTo>
                    <a:pt x="158905" y="98270"/>
                  </a:lnTo>
                  <a:lnTo>
                    <a:pt x="162390" y="103845"/>
                  </a:lnTo>
                  <a:lnTo>
                    <a:pt x="166571" y="109421"/>
                  </a:lnTo>
                  <a:lnTo>
                    <a:pt x="170753" y="114299"/>
                  </a:lnTo>
                  <a:lnTo>
                    <a:pt x="176329" y="118481"/>
                  </a:lnTo>
                  <a:lnTo>
                    <a:pt x="181207" y="122663"/>
                  </a:lnTo>
                  <a:lnTo>
                    <a:pt x="186783" y="126148"/>
                  </a:lnTo>
                  <a:lnTo>
                    <a:pt x="192359" y="128935"/>
                  </a:lnTo>
                  <a:lnTo>
                    <a:pt x="198631" y="131026"/>
                  </a:lnTo>
                  <a:lnTo>
                    <a:pt x="204904" y="132420"/>
                  </a:lnTo>
                  <a:lnTo>
                    <a:pt x="211873" y="133814"/>
                  </a:lnTo>
                  <a:lnTo>
                    <a:pt x="218146" y="133814"/>
                  </a:lnTo>
                  <a:lnTo>
                    <a:pt x="179813" y="200721"/>
                  </a:lnTo>
                  <a:lnTo>
                    <a:pt x="218146" y="200721"/>
                  </a:lnTo>
                  <a:lnTo>
                    <a:pt x="275993" y="100361"/>
                  </a:lnTo>
                  <a:lnTo>
                    <a:pt x="280174" y="92694"/>
                  </a:lnTo>
                  <a:lnTo>
                    <a:pt x="282962" y="84331"/>
                  </a:lnTo>
                  <a:lnTo>
                    <a:pt x="285053" y="75967"/>
                  </a:lnTo>
                  <a:lnTo>
                    <a:pt x="285750" y="66907"/>
                  </a:lnTo>
                  <a:lnTo>
                    <a:pt x="285053" y="59938"/>
                  </a:lnTo>
                  <a:lnTo>
                    <a:pt x="284356" y="53665"/>
                  </a:lnTo>
                  <a:lnTo>
                    <a:pt x="282962" y="47392"/>
                  </a:lnTo>
                  <a:lnTo>
                    <a:pt x="280174" y="41120"/>
                  </a:lnTo>
                  <a:lnTo>
                    <a:pt x="277387" y="35544"/>
                  </a:lnTo>
                  <a:lnTo>
                    <a:pt x="274599" y="29969"/>
                  </a:lnTo>
                  <a:lnTo>
                    <a:pt x="270417" y="24393"/>
                  </a:lnTo>
                  <a:lnTo>
                    <a:pt x="265538" y="19515"/>
                  </a:lnTo>
                  <a:lnTo>
                    <a:pt x="260660" y="14636"/>
                  </a:lnTo>
                  <a:lnTo>
                    <a:pt x="255084" y="11151"/>
                  </a:lnTo>
                  <a:lnTo>
                    <a:pt x="249509" y="7666"/>
                  </a:lnTo>
                  <a:lnTo>
                    <a:pt x="243933" y="4879"/>
                  </a:lnTo>
                  <a:lnTo>
                    <a:pt x="237660" y="2788"/>
                  </a:lnTo>
                  <a:lnTo>
                    <a:pt x="231388" y="697"/>
                  </a:lnTo>
                  <a:lnTo>
                    <a:pt x="225115" y="0"/>
                  </a:lnTo>
                  <a:close/>
                </a:path>
              </a:pathLst>
            </a:custGeom>
            <a:solidFill>
              <a:srgbClr val="E5D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wun Batang"/>
                <a:ea typeface="Gowun Batang"/>
                <a:cs typeface="Gowun Batang"/>
                <a:sym typeface="Gowun Batang"/>
              </a:endParaRPr>
            </a:p>
          </p:txBody>
        </p:sp>
        <p:sp>
          <p:nvSpPr>
            <p:cNvPr id="353" name="Google Shape;353;p23"/>
            <p:cNvSpPr txBox="1"/>
            <p:nvPr/>
          </p:nvSpPr>
          <p:spPr>
            <a:xfrm>
              <a:off x="3105200" y="3707350"/>
              <a:ext cx="2933700" cy="279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900">
                  <a:solidFill>
                    <a:srgbClr val="3F1D74"/>
                  </a:solidFill>
                  <a:latin typeface="Red Hat Text SemiBold"/>
                  <a:ea typeface="Red Hat Text SemiBold"/>
                  <a:cs typeface="Red Hat Text SemiBold"/>
                  <a:sym typeface="Red Hat Text SemiBold"/>
                </a:rPr>
                <a:t>Michael Feathers</a:t>
              </a:r>
              <a:endParaRPr sz="900">
                <a:solidFill>
                  <a:srgbClr val="3F1D74"/>
                </a:solidFill>
                <a:latin typeface="Red Hat Text SemiBold"/>
                <a:ea typeface="Red Hat Text SemiBold"/>
                <a:cs typeface="Red Hat Text SemiBold"/>
                <a:sym typeface="Red Hat Text SemiBold"/>
              </a:endParaRPr>
            </a:p>
          </p:txBody>
        </p:sp>
        <p:sp>
          <p:nvSpPr>
            <p:cNvPr id="354" name="Google Shape;354;p23"/>
            <p:cNvSpPr txBox="1"/>
            <p:nvPr/>
          </p:nvSpPr>
          <p:spPr>
            <a:xfrm>
              <a:off x="3105250" y="1219500"/>
              <a:ext cx="2933700" cy="2487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800" b="1">
                  <a:solidFill>
                    <a:srgbClr val="200A42"/>
                  </a:solidFill>
                  <a:latin typeface="Gowun Batang"/>
                  <a:ea typeface="Gowun Batang"/>
                  <a:cs typeface="Gowun Batang"/>
                  <a:sym typeface="Gowun Batang"/>
                </a:rPr>
                <a:t>“</a:t>
              </a:r>
              <a:r>
                <a:rPr lang="en" sz="1900">
                  <a:solidFill>
                    <a:schemeClr val="dk2"/>
                  </a:solidFill>
                  <a:latin typeface="Nunito"/>
                  <a:ea typeface="Nunito"/>
                  <a:cs typeface="Nunito"/>
                  <a:sym typeface="Nunito"/>
                </a:rPr>
                <a:t>I could list all of the qualities that I notice in clean code, but there is one overarching quality that leads to all of them. Clean code always looks like it was written by someone who cares. There is nothing obvious that you can do to make it better. All of those things were thought about by the code’s author, and if you try to imagine improvements, you’re led back to where you are, sitting in appreciation of the code someone left for you-code left by someone who cares deeply about the craft.</a:t>
              </a:r>
              <a:r>
                <a:rPr lang="en" sz="1800" b="1">
                  <a:solidFill>
                    <a:srgbClr val="200A42"/>
                  </a:solidFill>
                  <a:latin typeface="Gowun Batang"/>
                  <a:ea typeface="Gowun Batang"/>
                  <a:cs typeface="Gowun Batang"/>
                  <a:sym typeface="Gowun Batang"/>
                </a:rPr>
                <a:t>”</a:t>
              </a:r>
              <a:endParaRPr sz="1800" b="1">
                <a:solidFill>
                  <a:srgbClr val="200A42"/>
                </a:solidFill>
                <a:latin typeface="Gowun Batang"/>
                <a:ea typeface="Gowun Batang"/>
                <a:cs typeface="Gowun Batang"/>
                <a:sym typeface="Gowun Batang"/>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is Clean Code? (cont.)</a:t>
            </a:r>
            <a:endParaRPr/>
          </a:p>
        </p:txBody>
      </p:sp>
      <p:grpSp>
        <p:nvGrpSpPr>
          <p:cNvPr id="360" name="Google Shape;360;p24"/>
          <p:cNvGrpSpPr/>
          <p:nvPr/>
        </p:nvGrpSpPr>
        <p:grpSpPr>
          <a:xfrm>
            <a:off x="287306" y="1597859"/>
            <a:ext cx="8430207" cy="3264198"/>
            <a:chOff x="2923350" y="980700"/>
            <a:chExt cx="3297300" cy="3182100"/>
          </a:xfrm>
        </p:grpSpPr>
        <p:sp>
          <p:nvSpPr>
            <p:cNvPr id="361" name="Google Shape;361;p24"/>
            <p:cNvSpPr/>
            <p:nvPr/>
          </p:nvSpPr>
          <p:spPr>
            <a:xfrm>
              <a:off x="2923350" y="980700"/>
              <a:ext cx="3297300" cy="3182100"/>
            </a:xfrm>
            <a:prstGeom prst="roundRect">
              <a:avLst>
                <a:gd name="adj" fmla="val 9950"/>
              </a:avLst>
            </a:prstGeom>
            <a:noFill/>
            <a:ln w="9525" cap="flat" cmpd="sng">
              <a:solidFill>
                <a:srgbClr val="6A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owun Batang"/>
                <a:ea typeface="Gowun Batang"/>
                <a:cs typeface="Gowun Batang"/>
                <a:sym typeface="Gowun Batang"/>
              </a:endParaRPr>
            </a:p>
          </p:txBody>
        </p:sp>
        <p:sp>
          <p:nvSpPr>
            <p:cNvPr id="362" name="Google Shape;362;p24"/>
            <p:cNvSpPr/>
            <p:nvPr/>
          </p:nvSpPr>
          <p:spPr>
            <a:xfrm>
              <a:off x="3093200" y="1532997"/>
              <a:ext cx="2957513" cy="2077462"/>
            </a:xfrm>
            <a:custGeom>
              <a:avLst/>
              <a:gdLst/>
              <a:ahLst/>
              <a:cxnLst/>
              <a:rect l="l" t="t" r="r" b="b"/>
              <a:pathLst>
                <a:path w="285750" h="200721" extrusionOk="0">
                  <a:moveTo>
                    <a:pt x="60635" y="0"/>
                  </a:moveTo>
                  <a:lnTo>
                    <a:pt x="54362" y="697"/>
                  </a:lnTo>
                  <a:lnTo>
                    <a:pt x="48090" y="2788"/>
                  </a:lnTo>
                  <a:lnTo>
                    <a:pt x="41817" y="4879"/>
                  </a:lnTo>
                  <a:lnTo>
                    <a:pt x="36241" y="7666"/>
                  </a:lnTo>
                  <a:lnTo>
                    <a:pt x="30666" y="11151"/>
                  </a:lnTo>
                  <a:lnTo>
                    <a:pt x="25090" y="14636"/>
                  </a:lnTo>
                  <a:lnTo>
                    <a:pt x="20212" y="19515"/>
                  </a:lnTo>
                  <a:lnTo>
                    <a:pt x="15333" y="24393"/>
                  </a:lnTo>
                  <a:lnTo>
                    <a:pt x="11151" y="29969"/>
                  </a:lnTo>
                  <a:lnTo>
                    <a:pt x="8363" y="35544"/>
                  </a:lnTo>
                  <a:lnTo>
                    <a:pt x="5576" y="41120"/>
                  </a:lnTo>
                  <a:lnTo>
                    <a:pt x="2788" y="47392"/>
                  </a:lnTo>
                  <a:lnTo>
                    <a:pt x="1394" y="53665"/>
                  </a:lnTo>
                  <a:lnTo>
                    <a:pt x="697" y="59938"/>
                  </a:lnTo>
                  <a:lnTo>
                    <a:pt x="0" y="66907"/>
                  </a:lnTo>
                  <a:lnTo>
                    <a:pt x="697" y="73876"/>
                  </a:lnTo>
                  <a:lnTo>
                    <a:pt x="1394" y="80149"/>
                  </a:lnTo>
                  <a:lnTo>
                    <a:pt x="2788" y="86422"/>
                  </a:lnTo>
                  <a:lnTo>
                    <a:pt x="5576" y="92694"/>
                  </a:lnTo>
                  <a:lnTo>
                    <a:pt x="8363" y="98270"/>
                  </a:lnTo>
                  <a:lnTo>
                    <a:pt x="11151" y="103845"/>
                  </a:lnTo>
                  <a:lnTo>
                    <a:pt x="15333" y="109421"/>
                  </a:lnTo>
                  <a:lnTo>
                    <a:pt x="20212" y="114299"/>
                  </a:lnTo>
                  <a:lnTo>
                    <a:pt x="25090" y="118481"/>
                  </a:lnTo>
                  <a:lnTo>
                    <a:pt x="30666" y="122663"/>
                  </a:lnTo>
                  <a:lnTo>
                    <a:pt x="36241" y="126148"/>
                  </a:lnTo>
                  <a:lnTo>
                    <a:pt x="41817" y="128935"/>
                  </a:lnTo>
                  <a:lnTo>
                    <a:pt x="48090" y="131026"/>
                  </a:lnTo>
                  <a:lnTo>
                    <a:pt x="54362" y="132420"/>
                  </a:lnTo>
                  <a:lnTo>
                    <a:pt x="60635" y="133814"/>
                  </a:lnTo>
                  <a:lnTo>
                    <a:pt x="67604" y="133814"/>
                  </a:lnTo>
                  <a:lnTo>
                    <a:pt x="28575" y="200721"/>
                  </a:lnTo>
                  <a:lnTo>
                    <a:pt x="67604" y="200721"/>
                  </a:lnTo>
                  <a:lnTo>
                    <a:pt x="125451" y="100361"/>
                  </a:lnTo>
                  <a:lnTo>
                    <a:pt x="129633" y="92694"/>
                  </a:lnTo>
                  <a:lnTo>
                    <a:pt x="132421" y="84331"/>
                  </a:lnTo>
                  <a:lnTo>
                    <a:pt x="133815" y="75967"/>
                  </a:lnTo>
                  <a:lnTo>
                    <a:pt x="134512" y="66907"/>
                  </a:lnTo>
                  <a:lnTo>
                    <a:pt x="134512" y="59938"/>
                  </a:lnTo>
                  <a:lnTo>
                    <a:pt x="133118" y="53665"/>
                  </a:lnTo>
                  <a:lnTo>
                    <a:pt x="131724" y="47392"/>
                  </a:lnTo>
                  <a:lnTo>
                    <a:pt x="129633" y="41120"/>
                  </a:lnTo>
                  <a:lnTo>
                    <a:pt x="126845" y="35544"/>
                  </a:lnTo>
                  <a:lnTo>
                    <a:pt x="123360" y="29969"/>
                  </a:lnTo>
                  <a:lnTo>
                    <a:pt x="119179" y="24393"/>
                  </a:lnTo>
                  <a:lnTo>
                    <a:pt x="114997" y="19515"/>
                  </a:lnTo>
                  <a:lnTo>
                    <a:pt x="109421" y="14636"/>
                  </a:lnTo>
                  <a:lnTo>
                    <a:pt x="104543" y="11151"/>
                  </a:lnTo>
                  <a:lnTo>
                    <a:pt x="98967" y="7666"/>
                  </a:lnTo>
                  <a:lnTo>
                    <a:pt x="93391" y="4879"/>
                  </a:lnTo>
                  <a:lnTo>
                    <a:pt x="87119" y="2788"/>
                  </a:lnTo>
                  <a:lnTo>
                    <a:pt x="80846" y="697"/>
                  </a:lnTo>
                  <a:lnTo>
                    <a:pt x="73877" y="0"/>
                  </a:lnTo>
                  <a:close/>
                  <a:moveTo>
                    <a:pt x="211873" y="0"/>
                  </a:moveTo>
                  <a:lnTo>
                    <a:pt x="204904" y="697"/>
                  </a:lnTo>
                  <a:lnTo>
                    <a:pt x="198631" y="2788"/>
                  </a:lnTo>
                  <a:lnTo>
                    <a:pt x="192359" y="4879"/>
                  </a:lnTo>
                  <a:lnTo>
                    <a:pt x="186783" y="7666"/>
                  </a:lnTo>
                  <a:lnTo>
                    <a:pt x="181207" y="11151"/>
                  </a:lnTo>
                  <a:lnTo>
                    <a:pt x="176329" y="14636"/>
                  </a:lnTo>
                  <a:lnTo>
                    <a:pt x="170753" y="19515"/>
                  </a:lnTo>
                  <a:lnTo>
                    <a:pt x="166571" y="24393"/>
                  </a:lnTo>
                  <a:lnTo>
                    <a:pt x="162390" y="29969"/>
                  </a:lnTo>
                  <a:lnTo>
                    <a:pt x="158905" y="35544"/>
                  </a:lnTo>
                  <a:lnTo>
                    <a:pt x="156117" y="41120"/>
                  </a:lnTo>
                  <a:lnTo>
                    <a:pt x="154026" y="47392"/>
                  </a:lnTo>
                  <a:lnTo>
                    <a:pt x="152632" y="53665"/>
                  </a:lnTo>
                  <a:lnTo>
                    <a:pt x="151238" y="59938"/>
                  </a:lnTo>
                  <a:lnTo>
                    <a:pt x="151238" y="66907"/>
                  </a:lnTo>
                  <a:lnTo>
                    <a:pt x="151238" y="73876"/>
                  </a:lnTo>
                  <a:lnTo>
                    <a:pt x="152632" y="80149"/>
                  </a:lnTo>
                  <a:lnTo>
                    <a:pt x="154026" y="86422"/>
                  </a:lnTo>
                  <a:lnTo>
                    <a:pt x="156117" y="92694"/>
                  </a:lnTo>
                  <a:lnTo>
                    <a:pt x="158905" y="98270"/>
                  </a:lnTo>
                  <a:lnTo>
                    <a:pt x="162390" y="103845"/>
                  </a:lnTo>
                  <a:lnTo>
                    <a:pt x="166571" y="109421"/>
                  </a:lnTo>
                  <a:lnTo>
                    <a:pt x="170753" y="114299"/>
                  </a:lnTo>
                  <a:lnTo>
                    <a:pt x="176329" y="118481"/>
                  </a:lnTo>
                  <a:lnTo>
                    <a:pt x="181207" y="122663"/>
                  </a:lnTo>
                  <a:lnTo>
                    <a:pt x="186783" y="126148"/>
                  </a:lnTo>
                  <a:lnTo>
                    <a:pt x="192359" y="128935"/>
                  </a:lnTo>
                  <a:lnTo>
                    <a:pt x="198631" y="131026"/>
                  </a:lnTo>
                  <a:lnTo>
                    <a:pt x="204904" y="132420"/>
                  </a:lnTo>
                  <a:lnTo>
                    <a:pt x="211873" y="133814"/>
                  </a:lnTo>
                  <a:lnTo>
                    <a:pt x="218146" y="133814"/>
                  </a:lnTo>
                  <a:lnTo>
                    <a:pt x="179813" y="200721"/>
                  </a:lnTo>
                  <a:lnTo>
                    <a:pt x="218146" y="200721"/>
                  </a:lnTo>
                  <a:lnTo>
                    <a:pt x="275993" y="100361"/>
                  </a:lnTo>
                  <a:lnTo>
                    <a:pt x="280174" y="92694"/>
                  </a:lnTo>
                  <a:lnTo>
                    <a:pt x="282962" y="84331"/>
                  </a:lnTo>
                  <a:lnTo>
                    <a:pt x="285053" y="75967"/>
                  </a:lnTo>
                  <a:lnTo>
                    <a:pt x="285750" y="66907"/>
                  </a:lnTo>
                  <a:lnTo>
                    <a:pt x="285053" y="59938"/>
                  </a:lnTo>
                  <a:lnTo>
                    <a:pt x="284356" y="53665"/>
                  </a:lnTo>
                  <a:lnTo>
                    <a:pt x="282962" y="47392"/>
                  </a:lnTo>
                  <a:lnTo>
                    <a:pt x="280174" y="41120"/>
                  </a:lnTo>
                  <a:lnTo>
                    <a:pt x="277387" y="35544"/>
                  </a:lnTo>
                  <a:lnTo>
                    <a:pt x="274599" y="29969"/>
                  </a:lnTo>
                  <a:lnTo>
                    <a:pt x="270417" y="24393"/>
                  </a:lnTo>
                  <a:lnTo>
                    <a:pt x="265538" y="19515"/>
                  </a:lnTo>
                  <a:lnTo>
                    <a:pt x="260660" y="14636"/>
                  </a:lnTo>
                  <a:lnTo>
                    <a:pt x="255084" y="11151"/>
                  </a:lnTo>
                  <a:lnTo>
                    <a:pt x="249509" y="7666"/>
                  </a:lnTo>
                  <a:lnTo>
                    <a:pt x="243933" y="4879"/>
                  </a:lnTo>
                  <a:lnTo>
                    <a:pt x="237660" y="2788"/>
                  </a:lnTo>
                  <a:lnTo>
                    <a:pt x="231388" y="697"/>
                  </a:lnTo>
                  <a:lnTo>
                    <a:pt x="225115" y="0"/>
                  </a:lnTo>
                  <a:close/>
                </a:path>
              </a:pathLst>
            </a:custGeom>
            <a:solidFill>
              <a:srgbClr val="E5D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wun Batang"/>
                <a:ea typeface="Gowun Batang"/>
                <a:cs typeface="Gowun Batang"/>
                <a:sym typeface="Gowun Batang"/>
              </a:endParaRPr>
            </a:p>
          </p:txBody>
        </p:sp>
        <p:sp>
          <p:nvSpPr>
            <p:cNvPr id="363" name="Google Shape;363;p24"/>
            <p:cNvSpPr txBox="1"/>
            <p:nvPr/>
          </p:nvSpPr>
          <p:spPr>
            <a:xfrm>
              <a:off x="3105200" y="3707350"/>
              <a:ext cx="2933700" cy="279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900">
                  <a:solidFill>
                    <a:srgbClr val="3F1D74"/>
                  </a:solidFill>
                  <a:latin typeface="Red Hat Text SemiBold"/>
                  <a:ea typeface="Red Hat Text SemiBold"/>
                  <a:cs typeface="Red Hat Text SemiBold"/>
                  <a:sym typeface="Red Hat Text SemiBold"/>
                </a:rPr>
                <a:t>Ron Jeffries [1]</a:t>
              </a:r>
              <a:endParaRPr sz="900">
                <a:solidFill>
                  <a:srgbClr val="3F1D74"/>
                </a:solidFill>
                <a:latin typeface="Red Hat Text SemiBold"/>
                <a:ea typeface="Red Hat Text SemiBold"/>
                <a:cs typeface="Red Hat Text SemiBold"/>
                <a:sym typeface="Red Hat Text SemiBold"/>
              </a:endParaRPr>
            </a:p>
          </p:txBody>
        </p:sp>
        <p:sp>
          <p:nvSpPr>
            <p:cNvPr id="364" name="Google Shape;364;p24"/>
            <p:cNvSpPr txBox="1"/>
            <p:nvPr/>
          </p:nvSpPr>
          <p:spPr>
            <a:xfrm>
              <a:off x="3105250" y="1219500"/>
              <a:ext cx="2933700" cy="2487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800" b="1">
                  <a:solidFill>
                    <a:srgbClr val="200A42"/>
                  </a:solidFill>
                  <a:latin typeface="Gowun Batang"/>
                  <a:ea typeface="Gowun Batang"/>
                  <a:cs typeface="Gowun Batang"/>
                  <a:sym typeface="Gowun Batang"/>
                </a:rPr>
                <a:t>“</a:t>
              </a:r>
              <a:r>
                <a:rPr lang="en" sz="1900">
                  <a:solidFill>
                    <a:schemeClr val="dk2"/>
                  </a:solidFill>
                  <a:latin typeface="Nunito"/>
                  <a:ea typeface="Nunito"/>
                  <a:cs typeface="Nunito"/>
                  <a:sym typeface="Nunito"/>
                </a:rPr>
                <a:t>In recent years I begin, and nearly end, with Beck’s rules of simple code. In priority order, simple code:</a:t>
              </a:r>
              <a:endParaRPr sz="1900">
                <a:solidFill>
                  <a:schemeClr val="dk2"/>
                </a:solidFill>
                <a:latin typeface="Nunito"/>
                <a:ea typeface="Nunito"/>
                <a:cs typeface="Nunito"/>
                <a:sym typeface="Nunito"/>
              </a:endParaRPr>
            </a:p>
            <a:p>
              <a:pPr marL="0" lvl="0" indent="457200" algn="l" rtl="0">
                <a:spcBef>
                  <a:spcPts val="0"/>
                </a:spcBef>
                <a:spcAft>
                  <a:spcPts val="0"/>
                </a:spcAft>
                <a:buNone/>
              </a:pPr>
              <a:r>
                <a:rPr lang="en" sz="1900">
                  <a:solidFill>
                    <a:schemeClr val="dk2"/>
                  </a:solidFill>
                  <a:latin typeface="Nunito"/>
                  <a:ea typeface="Nunito"/>
                  <a:cs typeface="Nunito"/>
                  <a:sym typeface="Nunito"/>
                </a:rPr>
                <a:t>• Runs all the tests;</a:t>
              </a:r>
              <a:endParaRPr sz="1900">
                <a:solidFill>
                  <a:schemeClr val="dk2"/>
                </a:solidFill>
                <a:latin typeface="Nunito"/>
                <a:ea typeface="Nunito"/>
                <a:cs typeface="Nunito"/>
                <a:sym typeface="Nunito"/>
              </a:endParaRPr>
            </a:p>
            <a:p>
              <a:pPr marL="0" lvl="0" indent="457200" algn="l" rtl="0">
                <a:spcBef>
                  <a:spcPts val="0"/>
                </a:spcBef>
                <a:spcAft>
                  <a:spcPts val="0"/>
                </a:spcAft>
                <a:buNone/>
              </a:pPr>
              <a:r>
                <a:rPr lang="en" sz="1900">
                  <a:solidFill>
                    <a:schemeClr val="dk2"/>
                  </a:solidFill>
                  <a:latin typeface="Nunito"/>
                  <a:ea typeface="Nunito"/>
                  <a:cs typeface="Nunito"/>
                  <a:sym typeface="Nunito"/>
                </a:rPr>
                <a:t>• Contains no duplication;</a:t>
              </a:r>
              <a:endParaRPr sz="1900">
                <a:solidFill>
                  <a:schemeClr val="dk2"/>
                </a:solidFill>
                <a:latin typeface="Nunito"/>
                <a:ea typeface="Nunito"/>
                <a:cs typeface="Nunito"/>
                <a:sym typeface="Nunito"/>
              </a:endParaRPr>
            </a:p>
            <a:p>
              <a:pPr marL="0" lvl="0" indent="457200" algn="l" rtl="0">
                <a:spcBef>
                  <a:spcPts val="0"/>
                </a:spcBef>
                <a:spcAft>
                  <a:spcPts val="0"/>
                </a:spcAft>
                <a:buNone/>
              </a:pPr>
              <a:r>
                <a:rPr lang="en" sz="1900">
                  <a:solidFill>
                    <a:schemeClr val="dk2"/>
                  </a:solidFill>
                  <a:latin typeface="Nunito"/>
                  <a:ea typeface="Nunito"/>
                  <a:cs typeface="Nunito"/>
                  <a:sym typeface="Nunito"/>
                </a:rPr>
                <a:t>• Expresses all the design ideas that are in the system;</a:t>
              </a:r>
              <a:endParaRPr sz="1900">
                <a:solidFill>
                  <a:schemeClr val="dk2"/>
                </a:solidFill>
                <a:latin typeface="Nunito"/>
                <a:ea typeface="Nunito"/>
                <a:cs typeface="Nunito"/>
                <a:sym typeface="Nunito"/>
              </a:endParaRPr>
            </a:p>
            <a:p>
              <a:pPr marL="0" lvl="0" indent="457200" algn="l" rtl="0">
                <a:spcBef>
                  <a:spcPts val="0"/>
                </a:spcBef>
                <a:spcAft>
                  <a:spcPts val="0"/>
                </a:spcAft>
                <a:buNone/>
              </a:pPr>
              <a:r>
                <a:rPr lang="en" sz="1900">
                  <a:solidFill>
                    <a:schemeClr val="dk2"/>
                  </a:solidFill>
                  <a:latin typeface="Nunito"/>
                  <a:ea typeface="Nunito"/>
                  <a:cs typeface="Nunito"/>
                  <a:sym typeface="Nunito"/>
                </a:rPr>
                <a:t>• Minimizes the number of entities such as classes, methods,  functions, and the like.</a:t>
              </a:r>
              <a:r>
                <a:rPr lang="en" sz="1800" b="1">
                  <a:solidFill>
                    <a:srgbClr val="200A42"/>
                  </a:solidFill>
                  <a:latin typeface="Gowun Batang"/>
                  <a:ea typeface="Gowun Batang"/>
                  <a:cs typeface="Gowun Batang"/>
                  <a:sym typeface="Gowun Batang"/>
                </a:rPr>
                <a:t>”</a:t>
              </a:r>
              <a:endParaRPr sz="1800" b="1">
                <a:solidFill>
                  <a:srgbClr val="200A42"/>
                </a:solidFill>
                <a:latin typeface="Gowun Batang"/>
                <a:ea typeface="Gowun Batang"/>
                <a:cs typeface="Gowun Batang"/>
                <a:sym typeface="Gowun Batang"/>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8"/>
        <p:cNvGrpSpPr/>
        <p:nvPr/>
      </p:nvGrpSpPr>
      <p:grpSpPr>
        <a:xfrm>
          <a:off x="0" y="0"/>
          <a:ext cx="0" cy="0"/>
          <a:chOff x="0" y="0"/>
          <a:chExt cx="0" cy="0"/>
        </a:xfrm>
      </p:grpSpPr>
      <p:sp>
        <p:nvSpPr>
          <p:cNvPr id="369" name="Google Shape;369;p2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is Clean Code? (cont.)</a:t>
            </a:r>
            <a:endParaRPr/>
          </a:p>
        </p:txBody>
      </p:sp>
      <p:grpSp>
        <p:nvGrpSpPr>
          <p:cNvPr id="370" name="Google Shape;370;p25"/>
          <p:cNvGrpSpPr/>
          <p:nvPr/>
        </p:nvGrpSpPr>
        <p:grpSpPr>
          <a:xfrm>
            <a:off x="287306" y="1597859"/>
            <a:ext cx="8430207" cy="3264198"/>
            <a:chOff x="2923350" y="980700"/>
            <a:chExt cx="3297300" cy="3182100"/>
          </a:xfrm>
        </p:grpSpPr>
        <p:sp>
          <p:nvSpPr>
            <p:cNvPr id="371" name="Google Shape;371;p25"/>
            <p:cNvSpPr/>
            <p:nvPr/>
          </p:nvSpPr>
          <p:spPr>
            <a:xfrm>
              <a:off x="2923350" y="980700"/>
              <a:ext cx="3297300" cy="3182100"/>
            </a:xfrm>
            <a:prstGeom prst="roundRect">
              <a:avLst>
                <a:gd name="adj" fmla="val 9950"/>
              </a:avLst>
            </a:prstGeom>
            <a:noFill/>
            <a:ln w="9525" cap="flat" cmpd="sng">
              <a:solidFill>
                <a:srgbClr val="6A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owun Batang"/>
                <a:ea typeface="Gowun Batang"/>
                <a:cs typeface="Gowun Batang"/>
                <a:sym typeface="Gowun Batang"/>
              </a:endParaRPr>
            </a:p>
          </p:txBody>
        </p:sp>
        <p:sp>
          <p:nvSpPr>
            <p:cNvPr id="372" name="Google Shape;372;p25"/>
            <p:cNvSpPr/>
            <p:nvPr/>
          </p:nvSpPr>
          <p:spPr>
            <a:xfrm>
              <a:off x="3093200" y="1532997"/>
              <a:ext cx="2957513" cy="2077462"/>
            </a:xfrm>
            <a:custGeom>
              <a:avLst/>
              <a:gdLst/>
              <a:ahLst/>
              <a:cxnLst/>
              <a:rect l="l" t="t" r="r" b="b"/>
              <a:pathLst>
                <a:path w="285750" h="200721" extrusionOk="0">
                  <a:moveTo>
                    <a:pt x="60635" y="0"/>
                  </a:moveTo>
                  <a:lnTo>
                    <a:pt x="54362" y="697"/>
                  </a:lnTo>
                  <a:lnTo>
                    <a:pt x="48090" y="2788"/>
                  </a:lnTo>
                  <a:lnTo>
                    <a:pt x="41817" y="4879"/>
                  </a:lnTo>
                  <a:lnTo>
                    <a:pt x="36241" y="7666"/>
                  </a:lnTo>
                  <a:lnTo>
                    <a:pt x="30666" y="11151"/>
                  </a:lnTo>
                  <a:lnTo>
                    <a:pt x="25090" y="14636"/>
                  </a:lnTo>
                  <a:lnTo>
                    <a:pt x="20212" y="19515"/>
                  </a:lnTo>
                  <a:lnTo>
                    <a:pt x="15333" y="24393"/>
                  </a:lnTo>
                  <a:lnTo>
                    <a:pt x="11151" y="29969"/>
                  </a:lnTo>
                  <a:lnTo>
                    <a:pt x="8363" y="35544"/>
                  </a:lnTo>
                  <a:lnTo>
                    <a:pt x="5576" y="41120"/>
                  </a:lnTo>
                  <a:lnTo>
                    <a:pt x="2788" y="47392"/>
                  </a:lnTo>
                  <a:lnTo>
                    <a:pt x="1394" y="53665"/>
                  </a:lnTo>
                  <a:lnTo>
                    <a:pt x="697" y="59938"/>
                  </a:lnTo>
                  <a:lnTo>
                    <a:pt x="0" y="66907"/>
                  </a:lnTo>
                  <a:lnTo>
                    <a:pt x="697" y="73876"/>
                  </a:lnTo>
                  <a:lnTo>
                    <a:pt x="1394" y="80149"/>
                  </a:lnTo>
                  <a:lnTo>
                    <a:pt x="2788" y="86422"/>
                  </a:lnTo>
                  <a:lnTo>
                    <a:pt x="5576" y="92694"/>
                  </a:lnTo>
                  <a:lnTo>
                    <a:pt x="8363" y="98270"/>
                  </a:lnTo>
                  <a:lnTo>
                    <a:pt x="11151" y="103845"/>
                  </a:lnTo>
                  <a:lnTo>
                    <a:pt x="15333" y="109421"/>
                  </a:lnTo>
                  <a:lnTo>
                    <a:pt x="20212" y="114299"/>
                  </a:lnTo>
                  <a:lnTo>
                    <a:pt x="25090" y="118481"/>
                  </a:lnTo>
                  <a:lnTo>
                    <a:pt x="30666" y="122663"/>
                  </a:lnTo>
                  <a:lnTo>
                    <a:pt x="36241" y="126148"/>
                  </a:lnTo>
                  <a:lnTo>
                    <a:pt x="41817" y="128935"/>
                  </a:lnTo>
                  <a:lnTo>
                    <a:pt x="48090" y="131026"/>
                  </a:lnTo>
                  <a:lnTo>
                    <a:pt x="54362" y="132420"/>
                  </a:lnTo>
                  <a:lnTo>
                    <a:pt x="60635" y="133814"/>
                  </a:lnTo>
                  <a:lnTo>
                    <a:pt x="67604" y="133814"/>
                  </a:lnTo>
                  <a:lnTo>
                    <a:pt x="28575" y="200721"/>
                  </a:lnTo>
                  <a:lnTo>
                    <a:pt x="67604" y="200721"/>
                  </a:lnTo>
                  <a:lnTo>
                    <a:pt x="125451" y="100361"/>
                  </a:lnTo>
                  <a:lnTo>
                    <a:pt x="129633" y="92694"/>
                  </a:lnTo>
                  <a:lnTo>
                    <a:pt x="132421" y="84331"/>
                  </a:lnTo>
                  <a:lnTo>
                    <a:pt x="133815" y="75967"/>
                  </a:lnTo>
                  <a:lnTo>
                    <a:pt x="134512" y="66907"/>
                  </a:lnTo>
                  <a:lnTo>
                    <a:pt x="134512" y="59938"/>
                  </a:lnTo>
                  <a:lnTo>
                    <a:pt x="133118" y="53665"/>
                  </a:lnTo>
                  <a:lnTo>
                    <a:pt x="131724" y="47392"/>
                  </a:lnTo>
                  <a:lnTo>
                    <a:pt x="129633" y="41120"/>
                  </a:lnTo>
                  <a:lnTo>
                    <a:pt x="126845" y="35544"/>
                  </a:lnTo>
                  <a:lnTo>
                    <a:pt x="123360" y="29969"/>
                  </a:lnTo>
                  <a:lnTo>
                    <a:pt x="119179" y="24393"/>
                  </a:lnTo>
                  <a:lnTo>
                    <a:pt x="114997" y="19515"/>
                  </a:lnTo>
                  <a:lnTo>
                    <a:pt x="109421" y="14636"/>
                  </a:lnTo>
                  <a:lnTo>
                    <a:pt x="104543" y="11151"/>
                  </a:lnTo>
                  <a:lnTo>
                    <a:pt x="98967" y="7666"/>
                  </a:lnTo>
                  <a:lnTo>
                    <a:pt x="93391" y="4879"/>
                  </a:lnTo>
                  <a:lnTo>
                    <a:pt x="87119" y="2788"/>
                  </a:lnTo>
                  <a:lnTo>
                    <a:pt x="80846" y="697"/>
                  </a:lnTo>
                  <a:lnTo>
                    <a:pt x="73877" y="0"/>
                  </a:lnTo>
                  <a:close/>
                  <a:moveTo>
                    <a:pt x="211873" y="0"/>
                  </a:moveTo>
                  <a:lnTo>
                    <a:pt x="204904" y="697"/>
                  </a:lnTo>
                  <a:lnTo>
                    <a:pt x="198631" y="2788"/>
                  </a:lnTo>
                  <a:lnTo>
                    <a:pt x="192359" y="4879"/>
                  </a:lnTo>
                  <a:lnTo>
                    <a:pt x="186783" y="7666"/>
                  </a:lnTo>
                  <a:lnTo>
                    <a:pt x="181207" y="11151"/>
                  </a:lnTo>
                  <a:lnTo>
                    <a:pt x="176329" y="14636"/>
                  </a:lnTo>
                  <a:lnTo>
                    <a:pt x="170753" y="19515"/>
                  </a:lnTo>
                  <a:lnTo>
                    <a:pt x="166571" y="24393"/>
                  </a:lnTo>
                  <a:lnTo>
                    <a:pt x="162390" y="29969"/>
                  </a:lnTo>
                  <a:lnTo>
                    <a:pt x="158905" y="35544"/>
                  </a:lnTo>
                  <a:lnTo>
                    <a:pt x="156117" y="41120"/>
                  </a:lnTo>
                  <a:lnTo>
                    <a:pt x="154026" y="47392"/>
                  </a:lnTo>
                  <a:lnTo>
                    <a:pt x="152632" y="53665"/>
                  </a:lnTo>
                  <a:lnTo>
                    <a:pt x="151238" y="59938"/>
                  </a:lnTo>
                  <a:lnTo>
                    <a:pt x="151238" y="66907"/>
                  </a:lnTo>
                  <a:lnTo>
                    <a:pt x="151238" y="73876"/>
                  </a:lnTo>
                  <a:lnTo>
                    <a:pt x="152632" y="80149"/>
                  </a:lnTo>
                  <a:lnTo>
                    <a:pt x="154026" y="86422"/>
                  </a:lnTo>
                  <a:lnTo>
                    <a:pt x="156117" y="92694"/>
                  </a:lnTo>
                  <a:lnTo>
                    <a:pt x="158905" y="98270"/>
                  </a:lnTo>
                  <a:lnTo>
                    <a:pt x="162390" y="103845"/>
                  </a:lnTo>
                  <a:lnTo>
                    <a:pt x="166571" y="109421"/>
                  </a:lnTo>
                  <a:lnTo>
                    <a:pt x="170753" y="114299"/>
                  </a:lnTo>
                  <a:lnTo>
                    <a:pt x="176329" y="118481"/>
                  </a:lnTo>
                  <a:lnTo>
                    <a:pt x="181207" y="122663"/>
                  </a:lnTo>
                  <a:lnTo>
                    <a:pt x="186783" y="126148"/>
                  </a:lnTo>
                  <a:lnTo>
                    <a:pt x="192359" y="128935"/>
                  </a:lnTo>
                  <a:lnTo>
                    <a:pt x="198631" y="131026"/>
                  </a:lnTo>
                  <a:lnTo>
                    <a:pt x="204904" y="132420"/>
                  </a:lnTo>
                  <a:lnTo>
                    <a:pt x="211873" y="133814"/>
                  </a:lnTo>
                  <a:lnTo>
                    <a:pt x="218146" y="133814"/>
                  </a:lnTo>
                  <a:lnTo>
                    <a:pt x="179813" y="200721"/>
                  </a:lnTo>
                  <a:lnTo>
                    <a:pt x="218146" y="200721"/>
                  </a:lnTo>
                  <a:lnTo>
                    <a:pt x="275993" y="100361"/>
                  </a:lnTo>
                  <a:lnTo>
                    <a:pt x="280174" y="92694"/>
                  </a:lnTo>
                  <a:lnTo>
                    <a:pt x="282962" y="84331"/>
                  </a:lnTo>
                  <a:lnTo>
                    <a:pt x="285053" y="75967"/>
                  </a:lnTo>
                  <a:lnTo>
                    <a:pt x="285750" y="66907"/>
                  </a:lnTo>
                  <a:lnTo>
                    <a:pt x="285053" y="59938"/>
                  </a:lnTo>
                  <a:lnTo>
                    <a:pt x="284356" y="53665"/>
                  </a:lnTo>
                  <a:lnTo>
                    <a:pt x="282962" y="47392"/>
                  </a:lnTo>
                  <a:lnTo>
                    <a:pt x="280174" y="41120"/>
                  </a:lnTo>
                  <a:lnTo>
                    <a:pt x="277387" y="35544"/>
                  </a:lnTo>
                  <a:lnTo>
                    <a:pt x="274599" y="29969"/>
                  </a:lnTo>
                  <a:lnTo>
                    <a:pt x="270417" y="24393"/>
                  </a:lnTo>
                  <a:lnTo>
                    <a:pt x="265538" y="19515"/>
                  </a:lnTo>
                  <a:lnTo>
                    <a:pt x="260660" y="14636"/>
                  </a:lnTo>
                  <a:lnTo>
                    <a:pt x="255084" y="11151"/>
                  </a:lnTo>
                  <a:lnTo>
                    <a:pt x="249509" y="7666"/>
                  </a:lnTo>
                  <a:lnTo>
                    <a:pt x="243933" y="4879"/>
                  </a:lnTo>
                  <a:lnTo>
                    <a:pt x="237660" y="2788"/>
                  </a:lnTo>
                  <a:lnTo>
                    <a:pt x="231388" y="697"/>
                  </a:lnTo>
                  <a:lnTo>
                    <a:pt x="225115" y="0"/>
                  </a:lnTo>
                  <a:close/>
                </a:path>
              </a:pathLst>
            </a:custGeom>
            <a:solidFill>
              <a:srgbClr val="E5D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wun Batang"/>
                <a:ea typeface="Gowun Batang"/>
                <a:cs typeface="Gowun Batang"/>
                <a:sym typeface="Gowun Batang"/>
              </a:endParaRPr>
            </a:p>
          </p:txBody>
        </p:sp>
        <p:sp>
          <p:nvSpPr>
            <p:cNvPr id="373" name="Google Shape;373;p25"/>
            <p:cNvSpPr txBox="1"/>
            <p:nvPr/>
          </p:nvSpPr>
          <p:spPr>
            <a:xfrm>
              <a:off x="3105200" y="3707350"/>
              <a:ext cx="2933700" cy="279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900">
                  <a:solidFill>
                    <a:srgbClr val="3F1D74"/>
                  </a:solidFill>
                  <a:latin typeface="Red Hat Text SemiBold"/>
                  <a:ea typeface="Red Hat Text SemiBold"/>
                  <a:cs typeface="Red Hat Text SemiBold"/>
                  <a:sym typeface="Red Hat Text SemiBold"/>
                </a:rPr>
                <a:t>Ron Jeffries [2]</a:t>
              </a:r>
              <a:endParaRPr sz="900">
                <a:solidFill>
                  <a:srgbClr val="3F1D74"/>
                </a:solidFill>
                <a:latin typeface="Red Hat Text SemiBold"/>
                <a:ea typeface="Red Hat Text SemiBold"/>
                <a:cs typeface="Red Hat Text SemiBold"/>
                <a:sym typeface="Red Hat Text SemiBold"/>
              </a:endParaRPr>
            </a:p>
          </p:txBody>
        </p:sp>
        <p:sp>
          <p:nvSpPr>
            <p:cNvPr id="374" name="Google Shape;374;p25"/>
            <p:cNvSpPr txBox="1"/>
            <p:nvPr/>
          </p:nvSpPr>
          <p:spPr>
            <a:xfrm>
              <a:off x="3105250" y="1219500"/>
              <a:ext cx="2933700" cy="2487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800" b="1">
                  <a:solidFill>
                    <a:srgbClr val="200A42"/>
                  </a:solidFill>
                  <a:latin typeface="Gowun Batang"/>
                  <a:ea typeface="Gowun Batang"/>
                  <a:cs typeface="Gowun Batang"/>
                  <a:sym typeface="Gowun Batang"/>
                </a:rPr>
                <a:t>“</a:t>
              </a:r>
              <a:r>
                <a:rPr lang="en" sz="1900">
                  <a:solidFill>
                    <a:schemeClr val="dk2"/>
                  </a:solidFill>
                  <a:latin typeface="Nunito"/>
                  <a:ea typeface="Nunito"/>
                  <a:cs typeface="Nunito"/>
                  <a:sym typeface="Nunito"/>
                </a:rPr>
                <a:t>Of these, I focus mostly on duplication. When the same thing is done over and over, it’s a sign that there is an idea in our mind that is not well represented in the code. I try to figure out what it is. Then I try to express that idea more clearly.”</a:t>
              </a:r>
              <a:endParaRPr sz="1800" b="1">
                <a:solidFill>
                  <a:srgbClr val="200A42"/>
                </a:solidFill>
                <a:latin typeface="Gowun Batang"/>
                <a:ea typeface="Gowun Batang"/>
                <a:cs typeface="Gowun Batang"/>
                <a:sym typeface="Gowun Batang"/>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2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is Clean Code? (cont.)</a:t>
            </a:r>
            <a:endParaRPr/>
          </a:p>
        </p:txBody>
      </p:sp>
      <p:grpSp>
        <p:nvGrpSpPr>
          <p:cNvPr id="380" name="Google Shape;380;p26"/>
          <p:cNvGrpSpPr/>
          <p:nvPr/>
        </p:nvGrpSpPr>
        <p:grpSpPr>
          <a:xfrm>
            <a:off x="321237" y="1476060"/>
            <a:ext cx="8501539" cy="3454071"/>
            <a:chOff x="2923348" y="772878"/>
            <a:chExt cx="3325200" cy="3390000"/>
          </a:xfrm>
        </p:grpSpPr>
        <p:sp>
          <p:nvSpPr>
            <p:cNvPr id="381" name="Google Shape;381;p26"/>
            <p:cNvSpPr/>
            <p:nvPr/>
          </p:nvSpPr>
          <p:spPr>
            <a:xfrm>
              <a:off x="2923348" y="772878"/>
              <a:ext cx="3325200" cy="3390000"/>
            </a:xfrm>
            <a:prstGeom prst="roundRect">
              <a:avLst>
                <a:gd name="adj" fmla="val 9950"/>
              </a:avLst>
            </a:prstGeom>
            <a:noFill/>
            <a:ln w="9525" cap="flat" cmpd="sng">
              <a:solidFill>
                <a:srgbClr val="6A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owun Batang"/>
                <a:ea typeface="Gowun Batang"/>
                <a:cs typeface="Gowun Batang"/>
                <a:sym typeface="Gowun Batang"/>
              </a:endParaRPr>
            </a:p>
          </p:txBody>
        </p:sp>
        <p:sp>
          <p:nvSpPr>
            <p:cNvPr id="382" name="Google Shape;382;p26"/>
            <p:cNvSpPr/>
            <p:nvPr/>
          </p:nvSpPr>
          <p:spPr>
            <a:xfrm>
              <a:off x="3093200" y="1532997"/>
              <a:ext cx="2957513" cy="2077462"/>
            </a:xfrm>
            <a:custGeom>
              <a:avLst/>
              <a:gdLst/>
              <a:ahLst/>
              <a:cxnLst/>
              <a:rect l="l" t="t" r="r" b="b"/>
              <a:pathLst>
                <a:path w="285750" h="200721" extrusionOk="0">
                  <a:moveTo>
                    <a:pt x="60635" y="0"/>
                  </a:moveTo>
                  <a:lnTo>
                    <a:pt x="54362" y="697"/>
                  </a:lnTo>
                  <a:lnTo>
                    <a:pt x="48090" y="2788"/>
                  </a:lnTo>
                  <a:lnTo>
                    <a:pt x="41817" y="4879"/>
                  </a:lnTo>
                  <a:lnTo>
                    <a:pt x="36241" y="7666"/>
                  </a:lnTo>
                  <a:lnTo>
                    <a:pt x="30666" y="11151"/>
                  </a:lnTo>
                  <a:lnTo>
                    <a:pt x="25090" y="14636"/>
                  </a:lnTo>
                  <a:lnTo>
                    <a:pt x="20212" y="19515"/>
                  </a:lnTo>
                  <a:lnTo>
                    <a:pt x="15333" y="24393"/>
                  </a:lnTo>
                  <a:lnTo>
                    <a:pt x="11151" y="29969"/>
                  </a:lnTo>
                  <a:lnTo>
                    <a:pt x="8363" y="35544"/>
                  </a:lnTo>
                  <a:lnTo>
                    <a:pt x="5576" y="41120"/>
                  </a:lnTo>
                  <a:lnTo>
                    <a:pt x="2788" y="47392"/>
                  </a:lnTo>
                  <a:lnTo>
                    <a:pt x="1394" y="53665"/>
                  </a:lnTo>
                  <a:lnTo>
                    <a:pt x="697" y="59938"/>
                  </a:lnTo>
                  <a:lnTo>
                    <a:pt x="0" y="66907"/>
                  </a:lnTo>
                  <a:lnTo>
                    <a:pt x="697" y="73876"/>
                  </a:lnTo>
                  <a:lnTo>
                    <a:pt x="1394" y="80149"/>
                  </a:lnTo>
                  <a:lnTo>
                    <a:pt x="2788" y="86422"/>
                  </a:lnTo>
                  <a:lnTo>
                    <a:pt x="5576" y="92694"/>
                  </a:lnTo>
                  <a:lnTo>
                    <a:pt x="8363" y="98270"/>
                  </a:lnTo>
                  <a:lnTo>
                    <a:pt x="11151" y="103845"/>
                  </a:lnTo>
                  <a:lnTo>
                    <a:pt x="15333" y="109421"/>
                  </a:lnTo>
                  <a:lnTo>
                    <a:pt x="20212" y="114299"/>
                  </a:lnTo>
                  <a:lnTo>
                    <a:pt x="25090" y="118481"/>
                  </a:lnTo>
                  <a:lnTo>
                    <a:pt x="30666" y="122663"/>
                  </a:lnTo>
                  <a:lnTo>
                    <a:pt x="36241" y="126148"/>
                  </a:lnTo>
                  <a:lnTo>
                    <a:pt x="41817" y="128935"/>
                  </a:lnTo>
                  <a:lnTo>
                    <a:pt x="48090" y="131026"/>
                  </a:lnTo>
                  <a:lnTo>
                    <a:pt x="54362" y="132420"/>
                  </a:lnTo>
                  <a:lnTo>
                    <a:pt x="60635" y="133814"/>
                  </a:lnTo>
                  <a:lnTo>
                    <a:pt x="67604" y="133814"/>
                  </a:lnTo>
                  <a:lnTo>
                    <a:pt x="28575" y="200721"/>
                  </a:lnTo>
                  <a:lnTo>
                    <a:pt x="67604" y="200721"/>
                  </a:lnTo>
                  <a:lnTo>
                    <a:pt x="125451" y="100361"/>
                  </a:lnTo>
                  <a:lnTo>
                    <a:pt x="129633" y="92694"/>
                  </a:lnTo>
                  <a:lnTo>
                    <a:pt x="132421" y="84331"/>
                  </a:lnTo>
                  <a:lnTo>
                    <a:pt x="133815" y="75967"/>
                  </a:lnTo>
                  <a:lnTo>
                    <a:pt x="134512" y="66907"/>
                  </a:lnTo>
                  <a:lnTo>
                    <a:pt x="134512" y="59938"/>
                  </a:lnTo>
                  <a:lnTo>
                    <a:pt x="133118" y="53665"/>
                  </a:lnTo>
                  <a:lnTo>
                    <a:pt x="131724" y="47392"/>
                  </a:lnTo>
                  <a:lnTo>
                    <a:pt x="129633" y="41120"/>
                  </a:lnTo>
                  <a:lnTo>
                    <a:pt x="126845" y="35544"/>
                  </a:lnTo>
                  <a:lnTo>
                    <a:pt x="123360" y="29969"/>
                  </a:lnTo>
                  <a:lnTo>
                    <a:pt x="119179" y="24393"/>
                  </a:lnTo>
                  <a:lnTo>
                    <a:pt x="114997" y="19515"/>
                  </a:lnTo>
                  <a:lnTo>
                    <a:pt x="109421" y="14636"/>
                  </a:lnTo>
                  <a:lnTo>
                    <a:pt x="104543" y="11151"/>
                  </a:lnTo>
                  <a:lnTo>
                    <a:pt x="98967" y="7666"/>
                  </a:lnTo>
                  <a:lnTo>
                    <a:pt x="93391" y="4879"/>
                  </a:lnTo>
                  <a:lnTo>
                    <a:pt x="87119" y="2788"/>
                  </a:lnTo>
                  <a:lnTo>
                    <a:pt x="80846" y="697"/>
                  </a:lnTo>
                  <a:lnTo>
                    <a:pt x="73877" y="0"/>
                  </a:lnTo>
                  <a:close/>
                  <a:moveTo>
                    <a:pt x="211873" y="0"/>
                  </a:moveTo>
                  <a:lnTo>
                    <a:pt x="204904" y="697"/>
                  </a:lnTo>
                  <a:lnTo>
                    <a:pt x="198631" y="2788"/>
                  </a:lnTo>
                  <a:lnTo>
                    <a:pt x="192359" y="4879"/>
                  </a:lnTo>
                  <a:lnTo>
                    <a:pt x="186783" y="7666"/>
                  </a:lnTo>
                  <a:lnTo>
                    <a:pt x="181207" y="11151"/>
                  </a:lnTo>
                  <a:lnTo>
                    <a:pt x="176329" y="14636"/>
                  </a:lnTo>
                  <a:lnTo>
                    <a:pt x="170753" y="19515"/>
                  </a:lnTo>
                  <a:lnTo>
                    <a:pt x="166571" y="24393"/>
                  </a:lnTo>
                  <a:lnTo>
                    <a:pt x="162390" y="29969"/>
                  </a:lnTo>
                  <a:lnTo>
                    <a:pt x="158905" y="35544"/>
                  </a:lnTo>
                  <a:lnTo>
                    <a:pt x="156117" y="41120"/>
                  </a:lnTo>
                  <a:lnTo>
                    <a:pt x="154026" y="47392"/>
                  </a:lnTo>
                  <a:lnTo>
                    <a:pt x="152632" y="53665"/>
                  </a:lnTo>
                  <a:lnTo>
                    <a:pt x="151238" y="59938"/>
                  </a:lnTo>
                  <a:lnTo>
                    <a:pt x="151238" y="66907"/>
                  </a:lnTo>
                  <a:lnTo>
                    <a:pt x="151238" y="73876"/>
                  </a:lnTo>
                  <a:lnTo>
                    <a:pt x="152632" y="80149"/>
                  </a:lnTo>
                  <a:lnTo>
                    <a:pt x="154026" y="86422"/>
                  </a:lnTo>
                  <a:lnTo>
                    <a:pt x="156117" y="92694"/>
                  </a:lnTo>
                  <a:lnTo>
                    <a:pt x="158905" y="98270"/>
                  </a:lnTo>
                  <a:lnTo>
                    <a:pt x="162390" y="103845"/>
                  </a:lnTo>
                  <a:lnTo>
                    <a:pt x="166571" y="109421"/>
                  </a:lnTo>
                  <a:lnTo>
                    <a:pt x="170753" y="114299"/>
                  </a:lnTo>
                  <a:lnTo>
                    <a:pt x="176329" y="118481"/>
                  </a:lnTo>
                  <a:lnTo>
                    <a:pt x="181207" y="122663"/>
                  </a:lnTo>
                  <a:lnTo>
                    <a:pt x="186783" y="126148"/>
                  </a:lnTo>
                  <a:lnTo>
                    <a:pt x="192359" y="128935"/>
                  </a:lnTo>
                  <a:lnTo>
                    <a:pt x="198631" y="131026"/>
                  </a:lnTo>
                  <a:lnTo>
                    <a:pt x="204904" y="132420"/>
                  </a:lnTo>
                  <a:lnTo>
                    <a:pt x="211873" y="133814"/>
                  </a:lnTo>
                  <a:lnTo>
                    <a:pt x="218146" y="133814"/>
                  </a:lnTo>
                  <a:lnTo>
                    <a:pt x="179813" y="200721"/>
                  </a:lnTo>
                  <a:lnTo>
                    <a:pt x="218146" y="200721"/>
                  </a:lnTo>
                  <a:lnTo>
                    <a:pt x="275993" y="100361"/>
                  </a:lnTo>
                  <a:lnTo>
                    <a:pt x="280174" y="92694"/>
                  </a:lnTo>
                  <a:lnTo>
                    <a:pt x="282962" y="84331"/>
                  </a:lnTo>
                  <a:lnTo>
                    <a:pt x="285053" y="75967"/>
                  </a:lnTo>
                  <a:lnTo>
                    <a:pt x="285750" y="66907"/>
                  </a:lnTo>
                  <a:lnTo>
                    <a:pt x="285053" y="59938"/>
                  </a:lnTo>
                  <a:lnTo>
                    <a:pt x="284356" y="53665"/>
                  </a:lnTo>
                  <a:lnTo>
                    <a:pt x="282962" y="47392"/>
                  </a:lnTo>
                  <a:lnTo>
                    <a:pt x="280174" y="41120"/>
                  </a:lnTo>
                  <a:lnTo>
                    <a:pt x="277387" y="35544"/>
                  </a:lnTo>
                  <a:lnTo>
                    <a:pt x="274599" y="29969"/>
                  </a:lnTo>
                  <a:lnTo>
                    <a:pt x="270417" y="24393"/>
                  </a:lnTo>
                  <a:lnTo>
                    <a:pt x="265538" y="19515"/>
                  </a:lnTo>
                  <a:lnTo>
                    <a:pt x="260660" y="14636"/>
                  </a:lnTo>
                  <a:lnTo>
                    <a:pt x="255084" y="11151"/>
                  </a:lnTo>
                  <a:lnTo>
                    <a:pt x="249509" y="7666"/>
                  </a:lnTo>
                  <a:lnTo>
                    <a:pt x="243933" y="4879"/>
                  </a:lnTo>
                  <a:lnTo>
                    <a:pt x="237660" y="2788"/>
                  </a:lnTo>
                  <a:lnTo>
                    <a:pt x="231388" y="697"/>
                  </a:lnTo>
                  <a:lnTo>
                    <a:pt x="225115" y="0"/>
                  </a:lnTo>
                  <a:close/>
                </a:path>
              </a:pathLst>
            </a:custGeom>
            <a:solidFill>
              <a:srgbClr val="E5D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wun Batang"/>
                <a:ea typeface="Gowun Batang"/>
                <a:cs typeface="Gowun Batang"/>
                <a:sym typeface="Gowun Batang"/>
              </a:endParaRPr>
            </a:p>
          </p:txBody>
        </p:sp>
        <p:sp>
          <p:nvSpPr>
            <p:cNvPr id="383" name="Google Shape;383;p26"/>
            <p:cNvSpPr txBox="1"/>
            <p:nvPr/>
          </p:nvSpPr>
          <p:spPr>
            <a:xfrm>
              <a:off x="3105102" y="3776637"/>
              <a:ext cx="2933700" cy="279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900">
                  <a:solidFill>
                    <a:srgbClr val="3F1D74"/>
                  </a:solidFill>
                  <a:latin typeface="Red Hat Text SemiBold"/>
                  <a:ea typeface="Red Hat Text SemiBold"/>
                  <a:cs typeface="Red Hat Text SemiBold"/>
                  <a:sym typeface="Red Hat Text SemiBold"/>
                </a:rPr>
                <a:t>Ron Jeffries [3]</a:t>
              </a:r>
              <a:endParaRPr sz="900">
                <a:solidFill>
                  <a:srgbClr val="3F1D74"/>
                </a:solidFill>
                <a:latin typeface="Red Hat Text SemiBold"/>
                <a:ea typeface="Red Hat Text SemiBold"/>
                <a:cs typeface="Red Hat Text SemiBold"/>
                <a:sym typeface="Red Hat Text SemiBold"/>
              </a:endParaRPr>
            </a:p>
          </p:txBody>
        </p:sp>
        <p:sp>
          <p:nvSpPr>
            <p:cNvPr id="384" name="Google Shape;384;p26"/>
            <p:cNvSpPr txBox="1"/>
            <p:nvPr/>
          </p:nvSpPr>
          <p:spPr>
            <a:xfrm>
              <a:off x="3102671" y="980716"/>
              <a:ext cx="2993100" cy="2757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800" b="1">
                  <a:solidFill>
                    <a:srgbClr val="200A42"/>
                  </a:solidFill>
                  <a:latin typeface="Gowun Batang"/>
                  <a:ea typeface="Gowun Batang"/>
                  <a:cs typeface="Gowun Batang"/>
                  <a:sym typeface="Gowun Batang"/>
                </a:rPr>
                <a:t>“</a:t>
              </a:r>
              <a:r>
                <a:rPr lang="en" sz="1900">
                  <a:solidFill>
                    <a:schemeClr val="dk2"/>
                  </a:solidFill>
                  <a:latin typeface="Nunito"/>
                  <a:ea typeface="Nunito"/>
                  <a:cs typeface="Nunito"/>
                  <a:sym typeface="Nunito"/>
                </a:rPr>
                <a:t>Expressiveness to me includes meaningful names, and I am likely to change the names of things several times before I settle in. With modern coding tools such as Eclipse, renaming is quite inexpensive, so it doesn’t trouble me to change. Expressiveness goes beyond names, however. I also look at whether an object or method is doing more than one thing. If it’s an object, it probably needs to be broken into two or more objects. If it’s a method, I will always use the Extract Method refactoring on it, resulting in one method that says more clearly what it does, and some submethods saying how it is done.”</a:t>
              </a:r>
              <a:endParaRPr sz="1800" b="1">
                <a:solidFill>
                  <a:srgbClr val="200A42"/>
                </a:solidFill>
                <a:latin typeface="Gowun Batang"/>
                <a:ea typeface="Gowun Batang"/>
                <a:cs typeface="Gowun Batang"/>
                <a:sym typeface="Gowun Batang"/>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2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is Clean Code? (cont.)</a:t>
            </a:r>
            <a:endParaRPr/>
          </a:p>
        </p:txBody>
      </p:sp>
      <p:grpSp>
        <p:nvGrpSpPr>
          <p:cNvPr id="390" name="Google Shape;390;p27"/>
          <p:cNvGrpSpPr/>
          <p:nvPr/>
        </p:nvGrpSpPr>
        <p:grpSpPr>
          <a:xfrm>
            <a:off x="321237" y="1441613"/>
            <a:ext cx="8501539" cy="3213042"/>
            <a:chOff x="2923348" y="772878"/>
            <a:chExt cx="3325200" cy="3390000"/>
          </a:xfrm>
        </p:grpSpPr>
        <p:sp>
          <p:nvSpPr>
            <p:cNvPr id="391" name="Google Shape;391;p27"/>
            <p:cNvSpPr/>
            <p:nvPr/>
          </p:nvSpPr>
          <p:spPr>
            <a:xfrm>
              <a:off x="2923348" y="772878"/>
              <a:ext cx="3325200" cy="3390000"/>
            </a:xfrm>
            <a:prstGeom prst="roundRect">
              <a:avLst>
                <a:gd name="adj" fmla="val 9950"/>
              </a:avLst>
            </a:prstGeom>
            <a:noFill/>
            <a:ln w="9525" cap="flat" cmpd="sng">
              <a:solidFill>
                <a:srgbClr val="6A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owun Batang"/>
                <a:ea typeface="Gowun Batang"/>
                <a:cs typeface="Gowun Batang"/>
                <a:sym typeface="Gowun Batang"/>
              </a:endParaRPr>
            </a:p>
          </p:txBody>
        </p:sp>
        <p:sp>
          <p:nvSpPr>
            <p:cNvPr id="392" name="Google Shape;392;p27"/>
            <p:cNvSpPr/>
            <p:nvPr/>
          </p:nvSpPr>
          <p:spPr>
            <a:xfrm>
              <a:off x="3093200" y="1532997"/>
              <a:ext cx="2957513" cy="2077462"/>
            </a:xfrm>
            <a:custGeom>
              <a:avLst/>
              <a:gdLst/>
              <a:ahLst/>
              <a:cxnLst/>
              <a:rect l="l" t="t" r="r" b="b"/>
              <a:pathLst>
                <a:path w="285750" h="200721" extrusionOk="0">
                  <a:moveTo>
                    <a:pt x="60635" y="0"/>
                  </a:moveTo>
                  <a:lnTo>
                    <a:pt x="54362" y="697"/>
                  </a:lnTo>
                  <a:lnTo>
                    <a:pt x="48090" y="2788"/>
                  </a:lnTo>
                  <a:lnTo>
                    <a:pt x="41817" y="4879"/>
                  </a:lnTo>
                  <a:lnTo>
                    <a:pt x="36241" y="7666"/>
                  </a:lnTo>
                  <a:lnTo>
                    <a:pt x="30666" y="11151"/>
                  </a:lnTo>
                  <a:lnTo>
                    <a:pt x="25090" y="14636"/>
                  </a:lnTo>
                  <a:lnTo>
                    <a:pt x="20212" y="19515"/>
                  </a:lnTo>
                  <a:lnTo>
                    <a:pt x="15333" y="24393"/>
                  </a:lnTo>
                  <a:lnTo>
                    <a:pt x="11151" y="29969"/>
                  </a:lnTo>
                  <a:lnTo>
                    <a:pt x="8363" y="35544"/>
                  </a:lnTo>
                  <a:lnTo>
                    <a:pt x="5576" y="41120"/>
                  </a:lnTo>
                  <a:lnTo>
                    <a:pt x="2788" y="47392"/>
                  </a:lnTo>
                  <a:lnTo>
                    <a:pt x="1394" y="53665"/>
                  </a:lnTo>
                  <a:lnTo>
                    <a:pt x="697" y="59938"/>
                  </a:lnTo>
                  <a:lnTo>
                    <a:pt x="0" y="66907"/>
                  </a:lnTo>
                  <a:lnTo>
                    <a:pt x="697" y="73876"/>
                  </a:lnTo>
                  <a:lnTo>
                    <a:pt x="1394" y="80149"/>
                  </a:lnTo>
                  <a:lnTo>
                    <a:pt x="2788" y="86422"/>
                  </a:lnTo>
                  <a:lnTo>
                    <a:pt x="5576" y="92694"/>
                  </a:lnTo>
                  <a:lnTo>
                    <a:pt x="8363" y="98270"/>
                  </a:lnTo>
                  <a:lnTo>
                    <a:pt x="11151" y="103845"/>
                  </a:lnTo>
                  <a:lnTo>
                    <a:pt x="15333" y="109421"/>
                  </a:lnTo>
                  <a:lnTo>
                    <a:pt x="20212" y="114299"/>
                  </a:lnTo>
                  <a:lnTo>
                    <a:pt x="25090" y="118481"/>
                  </a:lnTo>
                  <a:lnTo>
                    <a:pt x="30666" y="122663"/>
                  </a:lnTo>
                  <a:lnTo>
                    <a:pt x="36241" y="126148"/>
                  </a:lnTo>
                  <a:lnTo>
                    <a:pt x="41817" y="128935"/>
                  </a:lnTo>
                  <a:lnTo>
                    <a:pt x="48090" y="131026"/>
                  </a:lnTo>
                  <a:lnTo>
                    <a:pt x="54362" y="132420"/>
                  </a:lnTo>
                  <a:lnTo>
                    <a:pt x="60635" y="133814"/>
                  </a:lnTo>
                  <a:lnTo>
                    <a:pt x="67604" y="133814"/>
                  </a:lnTo>
                  <a:lnTo>
                    <a:pt x="28575" y="200721"/>
                  </a:lnTo>
                  <a:lnTo>
                    <a:pt x="67604" y="200721"/>
                  </a:lnTo>
                  <a:lnTo>
                    <a:pt x="125451" y="100361"/>
                  </a:lnTo>
                  <a:lnTo>
                    <a:pt x="129633" y="92694"/>
                  </a:lnTo>
                  <a:lnTo>
                    <a:pt x="132421" y="84331"/>
                  </a:lnTo>
                  <a:lnTo>
                    <a:pt x="133815" y="75967"/>
                  </a:lnTo>
                  <a:lnTo>
                    <a:pt x="134512" y="66907"/>
                  </a:lnTo>
                  <a:lnTo>
                    <a:pt x="134512" y="59938"/>
                  </a:lnTo>
                  <a:lnTo>
                    <a:pt x="133118" y="53665"/>
                  </a:lnTo>
                  <a:lnTo>
                    <a:pt x="131724" y="47392"/>
                  </a:lnTo>
                  <a:lnTo>
                    <a:pt x="129633" y="41120"/>
                  </a:lnTo>
                  <a:lnTo>
                    <a:pt x="126845" y="35544"/>
                  </a:lnTo>
                  <a:lnTo>
                    <a:pt x="123360" y="29969"/>
                  </a:lnTo>
                  <a:lnTo>
                    <a:pt x="119179" y="24393"/>
                  </a:lnTo>
                  <a:lnTo>
                    <a:pt x="114997" y="19515"/>
                  </a:lnTo>
                  <a:lnTo>
                    <a:pt x="109421" y="14636"/>
                  </a:lnTo>
                  <a:lnTo>
                    <a:pt x="104543" y="11151"/>
                  </a:lnTo>
                  <a:lnTo>
                    <a:pt x="98967" y="7666"/>
                  </a:lnTo>
                  <a:lnTo>
                    <a:pt x="93391" y="4879"/>
                  </a:lnTo>
                  <a:lnTo>
                    <a:pt x="87119" y="2788"/>
                  </a:lnTo>
                  <a:lnTo>
                    <a:pt x="80846" y="697"/>
                  </a:lnTo>
                  <a:lnTo>
                    <a:pt x="73877" y="0"/>
                  </a:lnTo>
                  <a:close/>
                  <a:moveTo>
                    <a:pt x="211873" y="0"/>
                  </a:moveTo>
                  <a:lnTo>
                    <a:pt x="204904" y="697"/>
                  </a:lnTo>
                  <a:lnTo>
                    <a:pt x="198631" y="2788"/>
                  </a:lnTo>
                  <a:lnTo>
                    <a:pt x="192359" y="4879"/>
                  </a:lnTo>
                  <a:lnTo>
                    <a:pt x="186783" y="7666"/>
                  </a:lnTo>
                  <a:lnTo>
                    <a:pt x="181207" y="11151"/>
                  </a:lnTo>
                  <a:lnTo>
                    <a:pt x="176329" y="14636"/>
                  </a:lnTo>
                  <a:lnTo>
                    <a:pt x="170753" y="19515"/>
                  </a:lnTo>
                  <a:lnTo>
                    <a:pt x="166571" y="24393"/>
                  </a:lnTo>
                  <a:lnTo>
                    <a:pt x="162390" y="29969"/>
                  </a:lnTo>
                  <a:lnTo>
                    <a:pt x="158905" y="35544"/>
                  </a:lnTo>
                  <a:lnTo>
                    <a:pt x="156117" y="41120"/>
                  </a:lnTo>
                  <a:lnTo>
                    <a:pt x="154026" y="47392"/>
                  </a:lnTo>
                  <a:lnTo>
                    <a:pt x="152632" y="53665"/>
                  </a:lnTo>
                  <a:lnTo>
                    <a:pt x="151238" y="59938"/>
                  </a:lnTo>
                  <a:lnTo>
                    <a:pt x="151238" y="66907"/>
                  </a:lnTo>
                  <a:lnTo>
                    <a:pt x="151238" y="73876"/>
                  </a:lnTo>
                  <a:lnTo>
                    <a:pt x="152632" y="80149"/>
                  </a:lnTo>
                  <a:lnTo>
                    <a:pt x="154026" y="86422"/>
                  </a:lnTo>
                  <a:lnTo>
                    <a:pt x="156117" y="92694"/>
                  </a:lnTo>
                  <a:lnTo>
                    <a:pt x="158905" y="98270"/>
                  </a:lnTo>
                  <a:lnTo>
                    <a:pt x="162390" y="103845"/>
                  </a:lnTo>
                  <a:lnTo>
                    <a:pt x="166571" y="109421"/>
                  </a:lnTo>
                  <a:lnTo>
                    <a:pt x="170753" y="114299"/>
                  </a:lnTo>
                  <a:lnTo>
                    <a:pt x="176329" y="118481"/>
                  </a:lnTo>
                  <a:lnTo>
                    <a:pt x="181207" y="122663"/>
                  </a:lnTo>
                  <a:lnTo>
                    <a:pt x="186783" y="126148"/>
                  </a:lnTo>
                  <a:lnTo>
                    <a:pt x="192359" y="128935"/>
                  </a:lnTo>
                  <a:lnTo>
                    <a:pt x="198631" y="131026"/>
                  </a:lnTo>
                  <a:lnTo>
                    <a:pt x="204904" y="132420"/>
                  </a:lnTo>
                  <a:lnTo>
                    <a:pt x="211873" y="133814"/>
                  </a:lnTo>
                  <a:lnTo>
                    <a:pt x="218146" y="133814"/>
                  </a:lnTo>
                  <a:lnTo>
                    <a:pt x="179813" y="200721"/>
                  </a:lnTo>
                  <a:lnTo>
                    <a:pt x="218146" y="200721"/>
                  </a:lnTo>
                  <a:lnTo>
                    <a:pt x="275993" y="100361"/>
                  </a:lnTo>
                  <a:lnTo>
                    <a:pt x="280174" y="92694"/>
                  </a:lnTo>
                  <a:lnTo>
                    <a:pt x="282962" y="84331"/>
                  </a:lnTo>
                  <a:lnTo>
                    <a:pt x="285053" y="75967"/>
                  </a:lnTo>
                  <a:lnTo>
                    <a:pt x="285750" y="66907"/>
                  </a:lnTo>
                  <a:lnTo>
                    <a:pt x="285053" y="59938"/>
                  </a:lnTo>
                  <a:lnTo>
                    <a:pt x="284356" y="53665"/>
                  </a:lnTo>
                  <a:lnTo>
                    <a:pt x="282962" y="47392"/>
                  </a:lnTo>
                  <a:lnTo>
                    <a:pt x="280174" y="41120"/>
                  </a:lnTo>
                  <a:lnTo>
                    <a:pt x="277387" y="35544"/>
                  </a:lnTo>
                  <a:lnTo>
                    <a:pt x="274599" y="29969"/>
                  </a:lnTo>
                  <a:lnTo>
                    <a:pt x="270417" y="24393"/>
                  </a:lnTo>
                  <a:lnTo>
                    <a:pt x="265538" y="19515"/>
                  </a:lnTo>
                  <a:lnTo>
                    <a:pt x="260660" y="14636"/>
                  </a:lnTo>
                  <a:lnTo>
                    <a:pt x="255084" y="11151"/>
                  </a:lnTo>
                  <a:lnTo>
                    <a:pt x="249509" y="7666"/>
                  </a:lnTo>
                  <a:lnTo>
                    <a:pt x="243933" y="4879"/>
                  </a:lnTo>
                  <a:lnTo>
                    <a:pt x="237660" y="2788"/>
                  </a:lnTo>
                  <a:lnTo>
                    <a:pt x="231388" y="697"/>
                  </a:lnTo>
                  <a:lnTo>
                    <a:pt x="225115" y="0"/>
                  </a:lnTo>
                  <a:close/>
                </a:path>
              </a:pathLst>
            </a:custGeom>
            <a:solidFill>
              <a:srgbClr val="E5D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wun Batang"/>
                <a:ea typeface="Gowun Batang"/>
                <a:cs typeface="Gowun Batang"/>
                <a:sym typeface="Gowun Batang"/>
              </a:endParaRPr>
            </a:p>
          </p:txBody>
        </p:sp>
        <p:sp>
          <p:nvSpPr>
            <p:cNvPr id="393" name="Google Shape;393;p27"/>
            <p:cNvSpPr txBox="1"/>
            <p:nvPr/>
          </p:nvSpPr>
          <p:spPr>
            <a:xfrm>
              <a:off x="3105107" y="3738312"/>
              <a:ext cx="2933700" cy="279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900">
                  <a:solidFill>
                    <a:srgbClr val="3F1D74"/>
                  </a:solidFill>
                  <a:latin typeface="Red Hat Text SemiBold"/>
                  <a:ea typeface="Red Hat Text SemiBold"/>
                  <a:cs typeface="Red Hat Text SemiBold"/>
                  <a:sym typeface="Red Hat Text SemiBold"/>
                </a:rPr>
                <a:t>Ron Jeffries [4]</a:t>
              </a:r>
              <a:endParaRPr sz="900">
                <a:solidFill>
                  <a:srgbClr val="3F1D74"/>
                </a:solidFill>
                <a:latin typeface="Red Hat Text SemiBold"/>
                <a:ea typeface="Red Hat Text SemiBold"/>
                <a:cs typeface="Red Hat Text SemiBold"/>
                <a:sym typeface="Red Hat Text SemiBold"/>
              </a:endParaRPr>
            </a:p>
          </p:txBody>
        </p:sp>
        <p:sp>
          <p:nvSpPr>
            <p:cNvPr id="394" name="Google Shape;394;p27"/>
            <p:cNvSpPr txBox="1"/>
            <p:nvPr/>
          </p:nvSpPr>
          <p:spPr>
            <a:xfrm>
              <a:off x="3102671" y="980716"/>
              <a:ext cx="2993100" cy="2757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800" b="1">
                  <a:solidFill>
                    <a:srgbClr val="200A42"/>
                  </a:solidFill>
                  <a:latin typeface="Gowun Batang"/>
                  <a:ea typeface="Gowun Batang"/>
                  <a:cs typeface="Gowun Batang"/>
                  <a:sym typeface="Gowun Batang"/>
                </a:rPr>
                <a:t>“</a:t>
              </a:r>
              <a:r>
                <a:rPr lang="en" sz="1900">
                  <a:solidFill>
                    <a:schemeClr val="dk2"/>
                  </a:solidFill>
                  <a:latin typeface="Nunito"/>
                  <a:ea typeface="Nunito"/>
                  <a:cs typeface="Nunito"/>
                  <a:sym typeface="Nunito"/>
                </a:rPr>
                <a:t>Duplication and expressiveness take me a very long way into what consider clean code, and improving dirty code with just these two things in mind can make a huge difference. There is, however, one other thing that I’m aware of doing, which is a bit harder to explain.”</a:t>
              </a:r>
              <a:endParaRPr sz="1800" b="1">
                <a:solidFill>
                  <a:srgbClr val="200A42"/>
                </a:solidFill>
                <a:latin typeface="Gowun Batang"/>
                <a:ea typeface="Gowun Batang"/>
                <a:cs typeface="Gowun Batang"/>
                <a:sym typeface="Gowun Batang"/>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2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is Clean Code? (cont.)</a:t>
            </a:r>
            <a:endParaRPr/>
          </a:p>
        </p:txBody>
      </p:sp>
      <p:grpSp>
        <p:nvGrpSpPr>
          <p:cNvPr id="400" name="Google Shape;400;p28"/>
          <p:cNvGrpSpPr/>
          <p:nvPr/>
        </p:nvGrpSpPr>
        <p:grpSpPr>
          <a:xfrm>
            <a:off x="321237" y="1441613"/>
            <a:ext cx="8501539" cy="3213042"/>
            <a:chOff x="2923348" y="772878"/>
            <a:chExt cx="3325200" cy="3390000"/>
          </a:xfrm>
        </p:grpSpPr>
        <p:sp>
          <p:nvSpPr>
            <p:cNvPr id="401" name="Google Shape;401;p28"/>
            <p:cNvSpPr/>
            <p:nvPr/>
          </p:nvSpPr>
          <p:spPr>
            <a:xfrm>
              <a:off x="2923348" y="772878"/>
              <a:ext cx="3325200" cy="3390000"/>
            </a:xfrm>
            <a:prstGeom prst="roundRect">
              <a:avLst>
                <a:gd name="adj" fmla="val 9950"/>
              </a:avLst>
            </a:prstGeom>
            <a:noFill/>
            <a:ln w="9525" cap="flat" cmpd="sng">
              <a:solidFill>
                <a:srgbClr val="6A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owun Batang"/>
                <a:ea typeface="Gowun Batang"/>
                <a:cs typeface="Gowun Batang"/>
                <a:sym typeface="Gowun Batang"/>
              </a:endParaRPr>
            </a:p>
          </p:txBody>
        </p:sp>
        <p:sp>
          <p:nvSpPr>
            <p:cNvPr id="402" name="Google Shape;402;p28"/>
            <p:cNvSpPr/>
            <p:nvPr/>
          </p:nvSpPr>
          <p:spPr>
            <a:xfrm>
              <a:off x="3093200" y="1532997"/>
              <a:ext cx="2957513" cy="2077462"/>
            </a:xfrm>
            <a:custGeom>
              <a:avLst/>
              <a:gdLst/>
              <a:ahLst/>
              <a:cxnLst/>
              <a:rect l="l" t="t" r="r" b="b"/>
              <a:pathLst>
                <a:path w="285750" h="200721" extrusionOk="0">
                  <a:moveTo>
                    <a:pt x="60635" y="0"/>
                  </a:moveTo>
                  <a:lnTo>
                    <a:pt x="54362" y="697"/>
                  </a:lnTo>
                  <a:lnTo>
                    <a:pt x="48090" y="2788"/>
                  </a:lnTo>
                  <a:lnTo>
                    <a:pt x="41817" y="4879"/>
                  </a:lnTo>
                  <a:lnTo>
                    <a:pt x="36241" y="7666"/>
                  </a:lnTo>
                  <a:lnTo>
                    <a:pt x="30666" y="11151"/>
                  </a:lnTo>
                  <a:lnTo>
                    <a:pt x="25090" y="14636"/>
                  </a:lnTo>
                  <a:lnTo>
                    <a:pt x="20212" y="19515"/>
                  </a:lnTo>
                  <a:lnTo>
                    <a:pt x="15333" y="24393"/>
                  </a:lnTo>
                  <a:lnTo>
                    <a:pt x="11151" y="29969"/>
                  </a:lnTo>
                  <a:lnTo>
                    <a:pt x="8363" y="35544"/>
                  </a:lnTo>
                  <a:lnTo>
                    <a:pt x="5576" y="41120"/>
                  </a:lnTo>
                  <a:lnTo>
                    <a:pt x="2788" y="47392"/>
                  </a:lnTo>
                  <a:lnTo>
                    <a:pt x="1394" y="53665"/>
                  </a:lnTo>
                  <a:lnTo>
                    <a:pt x="697" y="59938"/>
                  </a:lnTo>
                  <a:lnTo>
                    <a:pt x="0" y="66907"/>
                  </a:lnTo>
                  <a:lnTo>
                    <a:pt x="697" y="73876"/>
                  </a:lnTo>
                  <a:lnTo>
                    <a:pt x="1394" y="80149"/>
                  </a:lnTo>
                  <a:lnTo>
                    <a:pt x="2788" y="86422"/>
                  </a:lnTo>
                  <a:lnTo>
                    <a:pt x="5576" y="92694"/>
                  </a:lnTo>
                  <a:lnTo>
                    <a:pt x="8363" y="98270"/>
                  </a:lnTo>
                  <a:lnTo>
                    <a:pt x="11151" y="103845"/>
                  </a:lnTo>
                  <a:lnTo>
                    <a:pt x="15333" y="109421"/>
                  </a:lnTo>
                  <a:lnTo>
                    <a:pt x="20212" y="114299"/>
                  </a:lnTo>
                  <a:lnTo>
                    <a:pt x="25090" y="118481"/>
                  </a:lnTo>
                  <a:lnTo>
                    <a:pt x="30666" y="122663"/>
                  </a:lnTo>
                  <a:lnTo>
                    <a:pt x="36241" y="126148"/>
                  </a:lnTo>
                  <a:lnTo>
                    <a:pt x="41817" y="128935"/>
                  </a:lnTo>
                  <a:lnTo>
                    <a:pt x="48090" y="131026"/>
                  </a:lnTo>
                  <a:lnTo>
                    <a:pt x="54362" y="132420"/>
                  </a:lnTo>
                  <a:lnTo>
                    <a:pt x="60635" y="133814"/>
                  </a:lnTo>
                  <a:lnTo>
                    <a:pt x="67604" y="133814"/>
                  </a:lnTo>
                  <a:lnTo>
                    <a:pt x="28575" y="200721"/>
                  </a:lnTo>
                  <a:lnTo>
                    <a:pt x="67604" y="200721"/>
                  </a:lnTo>
                  <a:lnTo>
                    <a:pt x="125451" y="100361"/>
                  </a:lnTo>
                  <a:lnTo>
                    <a:pt x="129633" y="92694"/>
                  </a:lnTo>
                  <a:lnTo>
                    <a:pt x="132421" y="84331"/>
                  </a:lnTo>
                  <a:lnTo>
                    <a:pt x="133815" y="75967"/>
                  </a:lnTo>
                  <a:lnTo>
                    <a:pt x="134512" y="66907"/>
                  </a:lnTo>
                  <a:lnTo>
                    <a:pt x="134512" y="59938"/>
                  </a:lnTo>
                  <a:lnTo>
                    <a:pt x="133118" y="53665"/>
                  </a:lnTo>
                  <a:lnTo>
                    <a:pt x="131724" y="47392"/>
                  </a:lnTo>
                  <a:lnTo>
                    <a:pt x="129633" y="41120"/>
                  </a:lnTo>
                  <a:lnTo>
                    <a:pt x="126845" y="35544"/>
                  </a:lnTo>
                  <a:lnTo>
                    <a:pt x="123360" y="29969"/>
                  </a:lnTo>
                  <a:lnTo>
                    <a:pt x="119179" y="24393"/>
                  </a:lnTo>
                  <a:lnTo>
                    <a:pt x="114997" y="19515"/>
                  </a:lnTo>
                  <a:lnTo>
                    <a:pt x="109421" y="14636"/>
                  </a:lnTo>
                  <a:lnTo>
                    <a:pt x="104543" y="11151"/>
                  </a:lnTo>
                  <a:lnTo>
                    <a:pt x="98967" y="7666"/>
                  </a:lnTo>
                  <a:lnTo>
                    <a:pt x="93391" y="4879"/>
                  </a:lnTo>
                  <a:lnTo>
                    <a:pt x="87119" y="2788"/>
                  </a:lnTo>
                  <a:lnTo>
                    <a:pt x="80846" y="697"/>
                  </a:lnTo>
                  <a:lnTo>
                    <a:pt x="73877" y="0"/>
                  </a:lnTo>
                  <a:close/>
                  <a:moveTo>
                    <a:pt x="211873" y="0"/>
                  </a:moveTo>
                  <a:lnTo>
                    <a:pt x="204904" y="697"/>
                  </a:lnTo>
                  <a:lnTo>
                    <a:pt x="198631" y="2788"/>
                  </a:lnTo>
                  <a:lnTo>
                    <a:pt x="192359" y="4879"/>
                  </a:lnTo>
                  <a:lnTo>
                    <a:pt x="186783" y="7666"/>
                  </a:lnTo>
                  <a:lnTo>
                    <a:pt x="181207" y="11151"/>
                  </a:lnTo>
                  <a:lnTo>
                    <a:pt x="176329" y="14636"/>
                  </a:lnTo>
                  <a:lnTo>
                    <a:pt x="170753" y="19515"/>
                  </a:lnTo>
                  <a:lnTo>
                    <a:pt x="166571" y="24393"/>
                  </a:lnTo>
                  <a:lnTo>
                    <a:pt x="162390" y="29969"/>
                  </a:lnTo>
                  <a:lnTo>
                    <a:pt x="158905" y="35544"/>
                  </a:lnTo>
                  <a:lnTo>
                    <a:pt x="156117" y="41120"/>
                  </a:lnTo>
                  <a:lnTo>
                    <a:pt x="154026" y="47392"/>
                  </a:lnTo>
                  <a:lnTo>
                    <a:pt x="152632" y="53665"/>
                  </a:lnTo>
                  <a:lnTo>
                    <a:pt x="151238" y="59938"/>
                  </a:lnTo>
                  <a:lnTo>
                    <a:pt x="151238" y="66907"/>
                  </a:lnTo>
                  <a:lnTo>
                    <a:pt x="151238" y="73876"/>
                  </a:lnTo>
                  <a:lnTo>
                    <a:pt x="152632" y="80149"/>
                  </a:lnTo>
                  <a:lnTo>
                    <a:pt x="154026" y="86422"/>
                  </a:lnTo>
                  <a:lnTo>
                    <a:pt x="156117" y="92694"/>
                  </a:lnTo>
                  <a:lnTo>
                    <a:pt x="158905" y="98270"/>
                  </a:lnTo>
                  <a:lnTo>
                    <a:pt x="162390" y="103845"/>
                  </a:lnTo>
                  <a:lnTo>
                    <a:pt x="166571" y="109421"/>
                  </a:lnTo>
                  <a:lnTo>
                    <a:pt x="170753" y="114299"/>
                  </a:lnTo>
                  <a:lnTo>
                    <a:pt x="176329" y="118481"/>
                  </a:lnTo>
                  <a:lnTo>
                    <a:pt x="181207" y="122663"/>
                  </a:lnTo>
                  <a:lnTo>
                    <a:pt x="186783" y="126148"/>
                  </a:lnTo>
                  <a:lnTo>
                    <a:pt x="192359" y="128935"/>
                  </a:lnTo>
                  <a:lnTo>
                    <a:pt x="198631" y="131026"/>
                  </a:lnTo>
                  <a:lnTo>
                    <a:pt x="204904" y="132420"/>
                  </a:lnTo>
                  <a:lnTo>
                    <a:pt x="211873" y="133814"/>
                  </a:lnTo>
                  <a:lnTo>
                    <a:pt x="218146" y="133814"/>
                  </a:lnTo>
                  <a:lnTo>
                    <a:pt x="179813" y="200721"/>
                  </a:lnTo>
                  <a:lnTo>
                    <a:pt x="218146" y="200721"/>
                  </a:lnTo>
                  <a:lnTo>
                    <a:pt x="275993" y="100361"/>
                  </a:lnTo>
                  <a:lnTo>
                    <a:pt x="280174" y="92694"/>
                  </a:lnTo>
                  <a:lnTo>
                    <a:pt x="282962" y="84331"/>
                  </a:lnTo>
                  <a:lnTo>
                    <a:pt x="285053" y="75967"/>
                  </a:lnTo>
                  <a:lnTo>
                    <a:pt x="285750" y="66907"/>
                  </a:lnTo>
                  <a:lnTo>
                    <a:pt x="285053" y="59938"/>
                  </a:lnTo>
                  <a:lnTo>
                    <a:pt x="284356" y="53665"/>
                  </a:lnTo>
                  <a:lnTo>
                    <a:pt x="282962" y="47392"/>
                  </a:lnTo>
                  <a:lnTo>
                    <a:pt x="280174" y="41120"/>
                  </a:lnTo>
                  <a:lnTo>
                    <a:pt x="277387" y="35544"/>
                  </a:lnTo>
                  <a:lnTo>
                    <a:pt x="274599" y="29969"/>
                  </a:lnTo>
                  <a:lnTo>
                    <a:pt x="270417" y="24393"/>
                  </a:lnTo>
                  <a:lnTo>
                    <a:pt x="265538" y="19515"/>
                  </a:lnTo>
                  <a:lnTo>
                    <a:pt x="260660" y="14636"/>
                  </a:lnTo>
                  <a:lnTo>
                    <a:pt x="255084" y="11151"/>
                  </a:lnTo>
                  <a:lnTo>
                    <a:pt x="249509" y="7666"/>
                  </a:lnTo>
                  <a:lnTo>
                    <a:pt x="243933" y="4879"/>
                  </a:lnTo>
                  <a:lnTo>
                    <a:pt x="237660" y="2788"/>
                  </a:lnTo>
                  <a:lnTo>
                    <a:pt x="231388" y="697"/>
                  </a:lnTo>
                  <a:lnTo>
                    <a:pt x="225115" y="0"/>
                  </a:lnTo>
                  <a:close/>
                </a:path>
              </a:pathLst>
            </a:custGeom>
            <a:solidFill>
              <a:srgbClr val="E5D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wun Batang"/>
                <a:ea typeface="Gowun Batang"/>
                <a:cs typeface="Gowun Batang"/>
                <a:sym typeface="Gowun Batang"/>
              </a:endParaRPr>
            </a:p>
          </p:txBody>
        </p:sp>
        <p:sp>
          <p:nvSpPr>
            <p:cNvPr id="403" name="Google Shape;403;p28"/>
            <p:cNvSpPr txBox="1"/>
            <p:nvPr/>
          </p:nvSpPr>
          <p:spPr>
            <a:xfrm>
              <a:off x="3105107" y="3738312"/>
              <a:ext cx="2933700" cy="279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900">
                  <a:solidFill>
                    <a:srgbClr val="3F1D74"/>
                  </a:solidFill>
                  <a:latin typeface="Red Hat Text SemiBold"/>
                  <a:ea typeface="Red Hat Text SemiBold"/>
                  <a:cs typeface="Red Hat Text SemiBold"/>
                  <a:sym typeface="Red Hat Text SemiBold"/>
                </a:rPr>
                <a:t>Ron Jeffries [5]</a:t>
              </a:r>
              <a:endParaRPr sz="900">
                <a:solidFill>
                  <a:srgbClr val="3F1D74"/>
                </a:solidFill>
                <a:latin typeface="Red Hat Text SemiBold"/>
                <a:ea typeface="Red Hat Text SemiBold"/>
                <a:cs typeface="Red Hat Text SemiBold"/>
                <a:sym typeface="Red Hat Text SemiBold"/>
              </a:endParaRPr>
            </a:p>
          </p:txBody>
        </p:sp>
        <p:sp>
          <p:nvSpPr>
            <p:cNvPr id="404" name="Google Shape;404;p28"/>
            <p:cNvSpPr txBox="1"/>
            <p:nvPr/>
          </p:nvSpPr>
          <p:spPr>
            <a:xfrm>
              <a:off x="3102671" y="980716"/>
              <a:ext cx="2993100" cy="2757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800" b="1">
                  <a:solidFill>
                    <a:srgbClr val="200A42"/>
                  </a:solidFill>
                  <a:latin typeface="Gowun Batang"/>
                  <a:ea typeface="Gowun Batang"/>
                  <a:cs typeface="Gowun Batang"/>
                  <a:sym typeface="Gowun Batang"/>
                </a:rPr>
                <a:t>“</a:t>
              </a:r>
              <a:r>
                <a:rPr lang="en" sz="1900">
                  <a:solidFill>
                    <a:schemeClr val="dk2"/>
                  </a:solidFill>
                  <a:latin typeface="Nunito"/>
                  <a:ea typeface="Nunito"/>
                  <a:cs typeface="Nunito"/>
                  <a:sym typeface="Nunito"/>
                </a:rPr>
                <a:t>After years of doing this work, it seems to me that all programs are made up of very similar elements. One example is “find things in a collection.” Whether we have a database of employee records, or a hash map of keys and values, or an array of items of some kind, we often find ourselves wanting a particular item from that collection. When I find that happening, I will often wrap the particular implementation in a more abstract method or class. That gives me a couple of interesting advantages.”</a:t>
              </a:r>
              <a:endParaRPr sz="1800" b="1">
                <a:solidFill>
                  <a:srgbClr val="200A42"/>
                </a:solidFill>
                <a:latin typeface="Gowun Batang"/>
                <a:ea typeface="Gowun Batang"/>
                <a:cs typeface="Gowun Batang"/>
                <a:sym typeface="Gowun Batang"/>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2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is Clean Code? (cont.)</a:t>
            </a:r>
            <a:endParaRPr/>
          </a:p>
        </p:txBody>
      </p:sp>
      <p:grpSp>
        <p:nvGrpSpPr>
          <p:cNvPr id="410" name="Google Shape;410;p29"/>
          <p:cNvGrpSpPr/>
          <p:nvPr/>
        </p:nvGrpSpPr>
        <p:grpSpPr>
          <a:xfrm>
            <a:off x="321237" y="1441613"/>
            <a:ext cx="8501539" cy="3213042"/>
            <a:chOff x="2923348" y="772878"/>
            <a:chExt cx="3325200" cy="3390000"/>
          </a:xfrm>
        </p:grpSpPr>
        <p:sp>
          <p:nvSpPr>
            <p:cNvPr id="411" name="Google Shape;411;p29"/>
            <p:cNvSpPr/>
            <p:nvPr/>
          </p:nvSpPr>
          <p:spPr>
            <a:xfrm>
              <a:off x="2923348" y="772878"/>
              <a:ext cx="3325200" cy="3390000"/>
            </a:xfrm>
            <a:prstGeom prst="roundRect">
              <a:avLst>
                <a:gd name="adj" fmla="val 9950"/>
              </a:avLst>
            </a:prstGeom>
            <a:noFill/>
            <a:ln w="9525" cap="flat" cmpd="sng">
              <a:solidFill>
                <a:srgbClr val="6A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owun Batang"/>
                <a:ea typeface="Gowun Batang"/>
                <a:cs typeface="Gowun Batang"/>
                <a:sym typeface="Gowun Batang"/>
              </a:endParaRPr>
            </a:p>
          </p:txBody>
        </p:sp>
        <p:sp>
          <p:nvSpPr>
            <p:cNvPr id="412" name="Google Shape;412;p29"/>
            <p:cNvSpPr/>
            <p:nvPr/>
          </p:nvSpPr>
          <p:spPr>
            <a:xfrm>
              <a:off x="3093200" y="1532997"/>
              <a:ext cx="2957513" cy="2077462"/>
            </a:xfrm>
            <a:custGeom>
              <a:avLst/>
              <a:gdLst/>
              <a:ahLst/>
              <a:cxnLst/>
              <a:rect l="l" t="t" r="r" b="b"/>
              <a:pathLst>
                <a:path w="285750" h="200721" extrusionOk="0">
                  <a:moveTo>
                    <a:pt x="60635" y="0"/>
                  </a:moveTo>
                  <a:lnTo>
                    <a:pt x="54362" y="697"/>
                  </a:lnTo>
                  <a:lnTo>
                    <a:pt x="48090" y="2788"/>
                  </a:lnTo>
                  <a:lnTo>
                    <a:pt x="41817" y="4879"/>
                  </a:lnTo>
                  <a:lnTo>
                    <a:pt x="36241" y="7666"/>
                  </a:lnTo>
                  <a:lnTo>
                    <a:pt x="30666" y="11151"/>
                  </a:lnTo>
                  <a:lnTo>
                    <a:pt x="25090" y="14636"/>
                  </a:lnTo>
                  <a:lnTo>
                    <a:pt x="20212" y="19515"/>
                  </a:lnTo>
                  <a:lnTo>
                    <a:pt x="15333" y="24393"/>
                  </a:lnTo>
                  <a:lnTo>
                    <a:pt x="11151" y="29969"/>
                  </a:lnTo>
                  <a:lnTo>
                    <a:pt x="8363" y="35544"/>
                  </a:lnTo>
                  <a:lnTo>
                    <a:pt x="5576" y="41120"/>
                  </a:lnTo>
                  <a:lnTo>
                    <a:pt x="2788" y="47392"/>
                  </a:lnTo>
                  <a:lnTo>
                    <a:pt x="1394" y="53665"/>
                  </a:lnTo>
                  <a:lnTo>
                    <a:pt x="697" y="59938"/>
                  </a:lnTo>
                  <a:lnTo>
                    <a:pt x="0" y="66907"/>
                  </a:lnTo>
                  <a:lnTo>
                    <a:pt x="697" y="73876"/>
                  </a:lnTo>
                  <a:lnTo>
                    <a:pt x="1394" y="80149"/>
                  </a:lnTo>
                  <a:lnTo>
                    <a:pt x="2788" y="86422"/>
                  </a:lnTo>
                  <a:lnTo>
                    <a:pt x="5576" y="92694"/>
                  </a:lnTo>
                  <a:lnTo>
                    <a:pt x="8363" y="98270"/>
                  </a:lnTo>
                  <a:lnTo>
                    <a:pt x="11151" y="103845"/>
                  </a:lnTo>
                  <a:lnTo>
                    <a:pt x="15333" y="109421"/>
                  </a:lnTo>
                  <a:lnTo>
                    <a:pt x="20212" y="114299"/>
                  </a:lnTo>
                  <a:lnTo>
                    <a:pt x="25090" y="118481"/>
                  </a:lnTo>
                  <a:lnTo>
                    <a:pt x="30666" y="122663"/>
                  </a:lnTo>
                  <a:lnTo>
                    <a:pt x="36241" y="126148"/>
                  </a:lnTo>
                  <a:lnTo>
                    <a:pt x="41817" y="128935"/>
                  </a:lnTo>
                  <a:lnTo>
                    <a:pt x="48090" y="131026"/>
                  </a:lnTo>
                  <a:lnTo>
                    <a:pt x="54362" y="132420"/>
                  </a:lnTo>
                  <a:lnTo>
                    <a:pt x="60635" y="133814"/>
                  </a:lnTo>
                  <a:lnTo>
                    <a:pt x="67604" y="133814"/>
                  </a:lnTo>
                  <a:lnTo>
                    <a:pt x="28575" y="200721"/>
                  </a:lnTo>
                  <a:lnTo>
                    <a:pt x="67604" y="200721"/>
                  </a:lnTo>
                  <a:lnTo>
                    <a:pt x="125451" y="100361"/>
                  </a:lnTo>
                  <a:lnTo>
                    <a:pt x="129633" y="92694"/>
                  </a:lnTo>
                  <a:lnTo>
                    <a:pt x="132421" y="84331"/>
                  </a:lnTo>
                  <a:lnTo>
                    <a:pt x="133815" y="75967"/>
                  </a:lnTo>
                  <a:lnTo>
                    <a:pt x="134512" y="66907"/>
                  </a:lnTo>
                  <a:lnTo>
                    <a:pt x="134512" y="59938"/>
                  </a:lnTo>
                  <a:lnTo>
                    <a:pt x="133118" y="53665"/>
                  </a:lnTo>
                  <a:lnTo>
                    <a:pt x="131724" y="47392"/>
                  </a:lnTo>
                  <a:lnTo>
                    <a:pt x="129633" y="41120"/>
                  </a:lnTo>
                  <a:lnTo>
                    <a:pt x="126845" y="35544"/>
                  </a:lnTo>
                  <a:lnTo>
                    <a:pt x="123360" y="29969"/>
                  </a:lnTo>
                  <a:lnTo>
                    <a:pt x="119179" y="24393"/>
                  </a:lnTo>
                  <a:lnTo>
                    <a:pt x="114997" y="19515"/>
                  </a:lnTo>
                  <a:lnTo>
                    <a:pt x="109421" y="14636"/>
                  </a:lnTo>
                  <a:lnTo>
                    <a:pt x="104543" y="11151"/>
                  </a:lnTo>
                  <a:lnTo>
                    <a:pt x="98967" y="7666"/>
                  </a:lnTo>
                  <a:lnTo>
                    <a:pt x="93391" y="4879"/>
                  </a:lnTo>
                  <a:lnTo>
                    <a:pt x="87119" y="2788"/>
                  </a:lnTo>
                  <a:lnTo>
                    <a:pt x="80846" y="697"/>
                  </a:lnTo>
                  <a:lnTo>
                    <a:pt x="73877" y="0"/>
                  </a:lnTo>
                  <a:close/>
                  <a:moveTo>
                    <a:pt x="211873" y="0"/>
                  </a:moveTo>
                  <a:lnTo>
                    <a:pt x="204904" y="697"/>
                  </a:lnTo>
                  <a:lnTo>
                    <a:pt x="198631" y="2788"/>
                  </a:lnTo>
                  <a:lnTo>
                    <a:pt x="192359" y="4879"/>
                  </a:lnTo>
                  <a:lnTo>
                    <a:pt x="186783" y="7666"/>
                  </a:lnTo>
                  <a:lnTo>
                    <a:pt x="181207" y="11151"/>
                  </a:lnTo>
                  <a:lnTo>
                    <a:pt x="176329" y="14636"/>
                  </a:lnTo>
                  <a:lnTo>
                    <a:pt x="170753" y="19515"/>
                  </a:lnTo>
                  <a:lnTo>
                    <a:pt x="166571" y="24393"/>
                  </a:lnTo>
                  <a:lnTo>
                    <a:pt x="162390" y="29969"/>
                  </a:lnTo>
                  <a:lnTo>
                    <a:pt x="158905" y="35544"/>
                  </a:lnTo>
                  <a:lnTo>
                    <a:pt x="156117" y="41120"/>
                  </a:lnTo>
                  <a:lnTo>
                    <a:pt x="154026" y="47392"/>
                  </a:lnTo>
                  <a:lnTo>
                    <a:pt x="152632" y="53665"/>
                  </a:lnTo>
                  <a:lnTo>
                    <a:pt x="151238" y="59938"/>
                  </a:lnTo>
                  <a:lnTo>
                    <a:pt x="151238" y="66907"/>
                  </a:lnTo>
                  <a:lnTo>
                    <a:pt x="151238" y="73876"/>
                  </a:lnTo>
                  <a:lnTo>
                    <a:pt x="152632" y="80149"/>
                  </a:lnTo>
                  <a:lnTo>
                    <a:pt x="154026" y="86422"/>
                  </a:lnTo>
                  <a:lnTo>
                    <a:pt x="156117" y="92694"/>
                  </a:lnTo>
                  <a:lnTo>
                    <a:pt x="158905" y="98270"/>
                  </a:lnTo>
                  <a:lnTo>
                    <a:pt x="162390" y="103845"/>
                  </a:lnTo>
                  <a:lnTo>
                    <a:pt x="166571" y="109421"/>
                  </a:lnTo>
                  <a:lnTo>
                    <a:pt x="170753" y="114299"/>
                  </a:lnTo>
                  <a:lnTo>
                    <a:pt x="176329" y="118481"/>
                  </a:lnTo>
                  <a:lnTo>
                    <a:pt x="181207" y="122663"/>
                  </a:lnTo>
                  <a:lnTo>
                    <a:pt x="186783" y="126148"/>
                  </a:lnTo>
                  <a:lnTo>
                    <a:pt x="192359" y="128935"/>
                  </a:lnTo>
                  <a:lnTo>
                    <a:pt x="198631" y="131026"/>
                  </a:lnTo>
                  <a:lnTo>
                    <a:pt x="204904" y="132420"/>
                  </a:lnTo>
                  <a:lnTo>
                    <a:pt x="211873" y="133814"/>
                  </a:lnTo>
                  <a:lnTo>
                    <a:pt x="218146" y="133814"/>
                  </a:lnTo>
                  <a:lnTo>
                    <a:pt x="179813" y="200721"/>
                  </a:lnTo>
                  <a:lnTo>
                    <a:pt x="218146" y="200721"/>
                  </a:lnTo>
                  <a:lnTo>
                    <a:pt x="275993" y="100361"/>
                  </a:lnTo>
                  <a:lnTo>
                    <a:pt x="280174" y="92694"/>
                  </a:lnTo>
                  <a:lnTo>
                    <a:pt x="282962" y="84331"/>
                  </a:lnTo>
                  <a:lnTo>
                    <a:pt x="285053" y="75967"/>
                  </a:lnTo>
                  <a:lnTo>
                    <a:pt x="285750" y="66907"/>
                  </a:lnTo>
                  <a:lnTo>
                    <a:pt x="285053" y="59938"/>
                  </a:lnTo>
                  <a:lnTo>
                    <a:pt x="284356" y="53665"/>
                  </a:lnTo>
                  <a:lnTo>
                    <a:pt x="282962" y="47392"/>
                  </a:lnTo>
                  <a:lnTo>
                    <a:pt x="280174" y="41120"/>
                  </a:lnTo>
                  <a:lnTo>
                    <a:pt x="277387" y="35544"/>
                  </a:lnTo>
                  <a:lnTo>
                    <a:pt x="274599" y="29969"/>
                  </a:lnTo>
                  <a:lnTo>
                    <a:pt x="270417" y="24393"/>
                  </a:lnTo>
                  <a:lnTo>
                    <a:pt x="265538" y="19515"/>
                  </a:lnTo>
                  <a:lnTo>
                    <a:pt x="260660" y="14636"/>
                  </a:lnTo>
                  <a:lnTo>
                    <a:pt x="255084" y="11151"/>
                  </a:lnTo>
                  <a:lnTo>
                    <a:pt x="249509" y="7666"/>
                  </a:lnTo>
                  <a:lnTo>
                    <a:pt x="243933" y="4879"/>
                  </a:lnTo>
                  <a:lnTo>
                    <a:pt x="237660" y="2788"/>
                  </a:lnTo>
                  <a:lnTo>
                    <a:pt x="231388" y="697"/>
                  </a:lnTo>
                  <a:lnTo>
                    <a:pt x="225115" y="0"/>
                  </a:lnTo>
                  <a:close/>
                </a:path>
              </a:pathLst>
            </a:custGeom>
            <a:solidFill>
              <a:srgbClr val="E5D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wun Batang"/>
                <a:ea typeface="Gowun Batang"/>
                <a:cs typeface="Gowun Batang"/>
                <a:sym typeface="Gowun Batang"/>
              </a:endParaRPr>
            </a:p>
          </p:txBody>
        </p:sp>
        <p:sp>
          <p:nvSpPr>
            <p:cNvPr id="413" name="Google Shape;413;p29"/>
            <p:cNvSpPr txBox="1"/>
            <p:nvPr/>
          </p:nvSpPr>
          <p:spPr>
            <a:xfrm>
              <a:off x="3105107" y="3738312"/>
              <a:ext cx="2933700" cy="279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900">
                  <a:solidFill>
                    <a:srgbClr val="3F1D74"/>
                  </a:solidFill>
                  <a:latin typeface="Red Hat Text SemiBold"/>
                  <a:ea typeface="Red Hat Text SemiBold"/>
                  <a:cs typeface="Red Hat Text SemiBold"/>
                  <a:sym typeface="Red Hat Text SemiBold"/>
                </a:rPr>
                <a:t>Ron Jeffries [6]</a:t>
              </a:r>
              <a:endParaRPr sz="900">
                <a:solidFill>
                  <a:srgbClr val="3F1D74"/>
                </a:solidFill>
                <a:latin typeface="Red Hat Text SemiBold"/>
                <a:ea typeface="Red Hat Text SemiBold"/>
                <a:cs typeface="Red Hat Text SemiBold"/>
                <a:sym typeface="Red Hat Text SemiBold"/>
              </a:endParaRPr>
            </a:p>
          </p:txBody>
        </p:sp>
        <p:sp>
          <p:nvSpPr>
            <p:cNvPr id="414" name="Google Shape;414;p29"/>
            <p:cNvSpPr txBox="1"/>
            <p:nvPr/>
          </p:nvSpPr>
          <p:spPr>
            <a:xfrm>
              <a:off x="3102671" y="980716"/>
              <a:ext cx="2993100" cy="2757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800" b="1">
                  <a:solidFill>
                    <a:srgbClr val="200A42"/>
                  </a:solidFill>
                  <a:latin typeface="Gowun Batang"/>
                  <a:ea typeface="Gowun Batang"/>
                  <a:cs typeface="Gowun Batang"/>
                  <a:sym typeface="Gowun Batang"/>
                </a:rPr>
                <a:t>“</a:t>
              </a:r>
              <a:r>
                <a:rPr lang="en" sz="1900">
                  <a:solidFill>
                    <a:schemeClr val="dk2"/>
                  </a:solidFill>
                  <a:latin typeface="Nunito"/>
                  <a:ea typeface="Nunito"/>
                  <a:cs typeface="Nunito"/>
                  <a:sym typeface="Nunito"/>
                </a:rPr>
                <a:t>I can implement the functionality now with something simple, say a hash map, but since now all the references to that search are covered by my little abstraction, I can change the implementation any time I want. I can go forward quickly while preserving my ability to change later.”</a:t>
              </a:r>
              <a:endParaRPr sz="1800" b="1">
                <a:solidFill>
                  <a:srgbClr val="200A42"/>
                </a:solidFill>
                <a:latin typeface="Gowun Batang"/>
                <a:ea typeface="Gowun Batang"/>
                <a:cs typeface="Gowun Batang"/>
                <a:sym typeface="Gowun Batang"/>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3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is Clean Code? (cont.)</a:t>
            </a:r>
            <a:endParaRPr/>
          </a:p>
        </p:txBody>
      </p:sp>
      <p:grpSp>
        <p:nvGrpSpPr>
          <p:cNvPr id="420" name="Google Shape;420;p30"/>
          <p:cNvGrpSpPr/>
          <p:nvPr/>
        </p:nvGrpSpPr>
        <p:grpSpPr>
          <a:xfrm>
            <a:off x="321237" y="1441613"/>
            <a:ext cx="8501539" cy="3213042"/>
            <a:chOff x="2923348" y="772878"/>
            <a:chExt cx="3325200" cy="3390000"/>
          </a:xfrm>
        </p:grpSpPr>
        <p:sp>
          <p:nvSpPr>
            <p:cNvPr id="421" name="Google Shape;421;p30"/>
            <p:cNvSpPr/>
            <p:nvPr/>
          </p:nvSpPr>
          <p:spPr>
            <a:xfrm>
              <a:off x="2923348" y="772878"/>
              <a:ext cx="3325200" cy="3390000"/>
            </a:xfrm>
            <a:prstGeom prst="roundRect">
              <a:avLst>
                <a:gd name="adj" fmla="val 9950"/>
              </a:avLst>
            </a:prstGeom>
            <a:noFill/>
            <a:ln w="9525" cap="flat" cmpd="sng">
              <a:solidFill>
                <a:srgbClr val="6A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owun Batang"/>
                <a:ea typeface="Gowun Batang"/>
                <a:cs typeface="Gowun Batang"/>
                <a:sym typeface="Gowun Batang"/>
              </a:endParaRPr>
            </a:p>
          </p:txBody>
        </p:sp>
        <p:sp>
          <p:nvSpPr>
            <p:cNvPr id="422" name="Google Shape;422;p30"/>
            <p:cNvSpPr/>
            <p:nvPr/>
          </p:nvSpPr>
          <p:spPr>
            <a:xfrm>
              <a:off x="3093200" y="1532997"/>
              <a:ext cx="2957513" cy="2077462"/>
            </a:xfrm>
            <a:custGeom>
              <a:avLst/>
              <a:gdLst/>
              <a:ahLst/>
              <a:cxnLst/>
              <a:rect l="l" t="t" r="r" b="b"/>
              <a:pathLst>
                <a:path w="285750" h="200721" extrusionOk="0">
                  <a:moveTo>
                    <a:pt x="60635" y="0"/>
                  </a:moveTo>
                  <a:lnTo>
                    <a:pt x="54362" y="697"/>
                  </a:lnTo>
                  <a:lnTo>
                    <a:pt x="48090" y="2788"/>
                  </a:lnTo>
                  <a:lnTo>
                    <a:pt x="41817" y="4879"/>
                  </a:lnTo>
                  <a:lnTo>
                    <a:pt x="36241" y="7666"/>
                  </a:lnTo>
                  <a:lnTo>
                    <a:pt x="30666" y="11151"/>
                  </a:lnTo>
                  <a:lnTo>
                    <a:pt x="25090" y="14636"/>
                  </a:lnTo>
                  <a:lnTo>
                    <a:pt x="20212" y="19515"/>
                  </a:lnTo>
                  <a:lnTo>
                    <a:pt x="15333" y="24393"/>
                  </a:lnTo>
                  <a:lnTo>
                    <a:pt x="11151" y="29969"/>
                  </a:lnTo>
                  <a:lnTo>
                    <a:pt x="8363" y="35544"/>
                  </a:lnTo>
                  <a:lnTo>
                    <a:pt x="5576" y="41120"/>
                  </a:lnTo>
                  <a:lnTo>
                    <a:pt x="2788" y="47392"/>
                  </a:lnTo>
                  <a:lnTo>
                    <a:pt x="1394" y="53665"/>
                  </a:lnTo>
                  <a:lnTo>
                    <a:pt x="697" y="59938"/>
                  </a:lnTo>
                  <a:lnTo>
                    <a:pt x="0" y="66907"/>
                  </a:lnTo>
                  <a:lnTo>
                    <a:pt x="697" y="73876"/>
                  </a:lnTo>
                  <a:lnTo>
                    <a:pt x="1394" y="80149"/>
                  </a:lnTo>
                  <a:lnTo>
                    <a:pt x="2788" y="86422"/>
                  </a:lnTo>
                  <a:lnTo>
                    <a:pt x="5576" y="92694"/>
                  </a:lnTo>
                  <a:lnTo>
                    <a:pt x="8363" y="98270"/>
                  </a:lnTo>
                  <a:lnTo>
                    <a:pt x="11151" y="103845"/>
                  </a:lnTo>
                  <a:lnTo>
                    <a:pt x="15333" y="109421"/>
                  </a:lnTo>
                  <a:lnTo>
                    <a:pt x="20212" y="114299"/>
                  </a:lnTo>
                  <a:lnTo>
                    <a:pt x="25090" y="118481"/>
                  </a:lnTo>
                  <a:lnTo>
                    <a:pt x="30666" y="122663"/>
                  </a:lnTo>
                  <a:lnTo>
                    <a:pt x="36241" y="126148"/>
                  </a:lnTo>
                  <a:lnTo>
                    <a:pt x="41817" y="128935"/>
                  </a:lnTo>
                  <a:lnTo>
                    <a:pt x="48090" y="131026"/>
                  </a:lnTo>
                  <a:lnTo>
                    <a:pt x="54362" y="132420"/>
                  </a:lnTo>
                  <a:lnTo>
                    <a:pt x="60635" y="133814"/>
                  </a:lnTo>
                  <a:lnTo>
                    <a:pt x="67604" y="133814"/>
                  </a:lnTo>
                  <a:lnTo>
                    <a:pt x="28575" y="200721"/>
                  </a:lnTo>
                  <a:lnTo>
                    <a:pt x="67604" y="200721"/>
                  </a:lnTo>
                  <a:lnTo>
                    <a:pt x="125451" y="100361"/>
                  </a:lnTo>
                  <a:lnTo>
                    <a:pt x="129633" y="92694"/>
                  </a:lnTo>
                  <a:lnTo>
                    <a:pt x="132421" y="84331"/>
                  </a:lnTo>
                  <a:lnTo>
                    <a:pt x="133815" y="75967"/>
                  </a:lnTo>
                  <a:lnTo>
                    <a:pt x="134512" y="66907"/>
                  </a:lnTo>
                  <a:lnTo>
                    <a:pt x="134512" y="59938"/>
                  </a:lnTo>
                  <a:lnTo>
                    <a:pt x="133118" y="53665"/>
                  </a:lnTo>
                  <a:lnTo>
                    <a:pt x="131724" y="47392"/>
                  </a:lnTo>
                  <a:lnTo>
                    <a:pt x="129633" y="41120"/>
                  </a:lnTo>
                  <a:lnTo>
                    <a:pt x="126845" y="35544"/>
                  </a:lnTo>
                  <a:lnTo>
                    <a:pt x="123360" y="29969"/>
                  </a:lnTo>
                  <a:lnTo>
                    <a:pt x="119179" y="24393"/>
                  </a:lnTo>
                  <a:lnTo>
                    <a:pt x="114997" y="19515"/>
                  </a:lnTo>
                  <a:lnTo>
                    <a:pt x="109421" y="14636"/>
                  </a:lnTo>
                  <a:lnTo>
                    <a:pt x="104543" y="11151"/>
                  </a:lnTo>
                  <a:lnTo>
                    <a:pt x="98967" y="7666"/>
                  </a:lnTo>
                  <a:lnTo>
                    <a:pt x="93391" y="4879"/>
                  </a:lnTo>
                  <a:lnTo>
                    <a:pt x="87119" y="2788"/>
                  </a:lnTo>
                  <a:lnTo>
                    <a:pt x="80846" y="697"/>
                  </a:lnTo>
                  <a:lnTo>
                    <a:pt x="73877" y="0"/>
                  </a:lnTo>
                  <a:close/>
                  <a:moveTo>
                    <a:pt x="211873" y="0"/>
                  </a:moveTo>
                  <a:lnTo>
                    <a:pt x="204904" y="697"/>
                  </a:lnTo>
                  <a:lnTo>
                    <a:pt x="198631" y="2788"/>
                  </a:lnTo>
                  <a:lnTo>
                    <a:pt x="192359" y="4879"/>
                  </a:lnTo>
                  <a:lnTo>
                    <a:pt x="186783" y="7666"/>
                  </a:lnTo>
                  <a:lnTo>
                    <a:pt x="181207" y="11151"/>
                  </a:lnTo>
                  <a:lnTo>
                    <a:pt x="176329" y="14636"/>
                  </a:lnTo>
                  <a:lnTo>
                    <a:pt x="170753" y="19515"/>
                  </a:lnTo>
                  <a:lnTo>
                    <a:pt x="166571" y="24393"/>
                  </a:lnTo>
                  <a:lnTo>
                    <a:pt x="162390" y="29969"/>
                  </a:lnTo>
                  <a:lnTo>
                    <a:pt x="158905" y="35544"/>
                  </a:lnTo>
                  <a:lnTo>
                    <a:pt x="156117" y="41120"/>
                  </a:lnTo>
                  <a:lnTo>
                    <a:pt x="154026" y="47392"/>
                  </a:lnTo>
                  <a:lnTo>
                    <a:pt x="152632" y="53665"/>
                  </a:lnTo>
                  <a:lnTo>
                    <a:pt x="151238" y="59938"/>
                  </a:lnTo>
                  <a:lnTo>
                    <a:pt x="151238" y="66907"/>
                  </a:lnTo>
                  <a:lnTo>
                    <a:pt x="151238" y="73876"/>
                  </a:lnTo>
                  <a:lnTo>
                    <a:pt x="152632" y="80149"/>
                  </a:lnTo>
                  <a:lnTo>
                    <a:pt x="154026" y="86422"/>
                  </a:lnTo>
                  <a:lnTo>
                    <a:pt x="156117" y="92694"/>
                  </a:lnTo>
                  <a:lnTo>
                    <a:pt x="158905" y="98270"/>
                  </a:lnTo>
                  <a:lnTo>
                    <a:pt x="162390" y="103845"/>
                  </a:lnTo>
                  <a:lnTo>
                    <a:pt x="166571" y="109421"/>
                  </a:lnTo>
                  <a:lnTo>
                    <a:pt x="170753" y="114299"/>
                  </a:lnTo>
                  <a:lnTo>
                    <a:pt x="176329" y="118481"/>
                  </a:lnTo>
                  <a:lnTo>
                    <a:pt x="181207" y="122663"/>
                  </a:lnTo>
                  <a:lnTo>
                    <a:pt x="186783" y="126148"/>
                  </a:lnTo>
                  <a:lnTo>
                    <a:pt x="192359" y="128935"/>
                  </a:lnTo>
                  <a:lnTo>
                    <a:pt x="198631" y="131026"/>
                  </a:lnTo>
                  <a:lnTo>
                    <a:pt x="204904" y="132420"/>
                  </a:lnTo>
                  <a:lnTo>
                    <a:pt x="211873" y="133814"/>
                  </a:lnTo>
                  <a:lnTo>
                    <a:pt x="218146" y="133814"/>
                  </a:lnTo>
                  <a:lnTo>
                    <a:pt x="179813" y="200721"/>
                  </a:lnTo>
                  <a:lnTo>
                    <a:pt x="218146" y="200721"/>
                  </a:lnTo>
                  <a:lnTo>
                    <a:pt x="275993" y="100361"/>
                  </a:lnTo>
                  <a:lnTo>
                    <a:pt x="280174" y="92694"/>
                  </a:lnTo>
                  <a:lnTo>
                    <a:pt x="282962" y="84331"/>
                  </a:lnTo>
                  <a:lnTo>
                    <a:pt x="285053" y="75967"/>
                  </a:lnTo>
                  <a:lnTo>
                    <a:pt x="285750" y="66907"/>
                  </a:lnTo>
                  <a:lnTo>
                    <a:pt x="285053" y="59938"/>
                  </a:lnTo>
                  <a:lnTo>
                    <a:pt x="284356" y="53665"/>
                  </a:lnTo>
                  <a:lnTo>
                    <a:pt x="282962" y="47392"/>
                  </a:lnTo>
                  <a:lnTo>
                    <a:pt x="280174" y="41120"/>
                  </a:lnTo>
                  <a:lnTo>
                    <a:pt x="277387" y="35544"/>
                  </a:lnTo>
                  <a:lnTo>
                    <a:pt x="274599" y="29969"/>
                  </a:lnTo>
                  <a:lnTo>
                    <a:pt x="270417" y="24393"/>
                  </a:lnTo>
                  <a:lnTo>
                    <a:pt x="265538" y="19515"/>
                  </a:lnTo>
                  <a:lnTo>
                    <a:pt x="260660" y="14636"/>
                  </a:lnTo>
                  <a:lnTo>
                    <a:pt x="255084" y="11151"/>
                  </a:lnTo>
                  <a:lnTo>
                    <a:pt x="249509" y="7666"/>
                  </a:lnTo>
                  <a:lnTo>
                    <a:pt x="243933" y="4879"/>
                  </a:lnTo>
                  <a:lnTo>
                    <a:pt x="237660" y="2788"/>
                  </a:lnTo>
                  <a:lnTo>
                    <a:pt x="231388" y="697"/>
                  </a:lnTo>
                  <a:lnTo>
                    <a:pt x="225115" y="0"/>
                  </a:lnTo>
                  <a:close/>
                </a:path>
              </a:pathLst>
            </a:custGeom>
            <a:solidFill>
              <a:srgbClr val="E5D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wun Batang"/>
                <a:ea typeface="Gowun Batang"/>
                <a:cs typeface="Gowun Batang"/>
                <a:sym typeface="Gowun Batang"/>
              </a:endParaRPr>
            </a:p>
          </p:txBody>
        </p:sp>
        <p:sp>
          <p:nvSpPr>
            <p:cNvPr id="423" name="Google Shape;423;p30"/>
            <p:cNvSpPr txBox="1"/>
            <p:nvPr/>
          </p:nvSpPr>
          <p:spPr>
            <a:xfrm>
              <a:off x="3105107" y="3738312"/>
              <a:ext cx="2933700" cy="279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900">
                  <a:solidFill>
                    <a:srgbClr val="3F1D74"/>
                  </a:solidFill>
                  <a:latin typeface="Red Hat Text SemiBold"/>
                  <a:ea typeface="Red Hat Text SemiBold"/>
                  <a:cs typeface="Red Hat Text SemiBold"/>
                  <a:sym typeface="Red Hat Text SemiBold"/>
                </a:rPr>
                <a:t>Ron Jeffries [7]</a:t>
              </a:r>
              <a:endParaRPr sz="900">
                <a:solidFill>
                  <a:srgbClr val="3F1D74"/>
                </a:solidFill>
                <a:latin typeface="Red Hat Text SemiBold"/>
                <a:ea typeface="Red Hat Text SemiBold"/>
                <a:cs typeface="Red Hat Text SemiBold"/>
                <a:sym typeface="Red Hat Text SemiBold"/>
              </a:endParaRPr>
            </a:p>
          </p:txBody>
        </p:sp>
        <p:sp>
          <p:nvSpPr>
            <p:cNvPr id="424" name="Google Shape;424;p30"/>
            <p:cNvSpPr txBox="1"/>
            <p:nvPr/>
          </p:nvSpPr>
          <p:spPr>
            <a:xfrm>
              <a:off x="3102671" y="980716"/>
              <a:ext cx="2993100" cy="2757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800" b="1">
                  <a:solidFill>
                    <a:srgbClr val="200A42"/>
                  </a:solidFill>
                  <a:latin typeface="Gowun Batang"/>
                  <a:ea typeface="Gowun Batang"/>
                  <a:cs typeface="Gowun Batang"/>
                  <a:sym typeface="Gowun Batang"/>
                </a:rPr>
                <a:t>“</a:t>
              </a:r>
              <a:r>
                <a:rPr lang="en" sz="1900">
                  <a:solidFill>
                    <a:schemeClr val="dk2"/>
                  </a:solidFill>
                  <a:latin typeface="Nunito"/>
                  <a:ea typeface="Nunito"/>
                  <a:cs typeface="Nunito"/>
                  <a:sym typeface="Nunito"/>
                </a:rPr>
                <a:t>In addition, the collection abstraction often calls my attention to what’s “really” going on, and keeps me from running down the path of implementing arbitrary collection behavior when all I really need is a few fairly simple ways of finding what I want.</a:t>
              </a:r>
              <a:endParaRPr sz="1900">
                <a:solidFill>
                  <a:schemeClr val="dk2"/>
                </a:solidFill>
                <a:latin typeface="Nunito"/>
                <a:ea typeface="Nunito"/>
                <a:cs typeface="Nunito"/>
                <a:sym typeface="Nunito"/>
              </a:endParaRPr>
            </a:p>
            <a:p>
              <a:pPr marL="0" lvl="0" indent="0" algn="l" rtl="0">
                <a:lnSpc>
                  <a:spcPct val="100000"/>
                </a:lnSpc>
                <a:spcBef>
                  <a:spcPts val="0"/>
                </a:spcBef>
                <a:spcAft>
                  <a:spcPts val="0"/>
                </a:spcAft>
                <a:buNone/>
              </a:pPr>
              <a:endParaRPr sz="1900">
                <a:solidFill>
                  <a:schemeClr val="dk2"/>
                </a:solidFill>
                <a:latin typeface="Nunito"/>
                <a:ea typeface="Nunito"/>
                <a:cs typeface="Nunito"/>
                <a:sym typeface="Nunito"/>
              </a:endParaRPr>
            </a:p>
            <a:p>
              <a:pPr marL="0" lvl="0" indent="0" algn="l" rtl="0">
                <a:spcBef>
                  <a:spcPts val="0"/>
                </a:spcBef>
                <a:spcAft>
                  <a:spcPts val="0"/>
                </a:spcAft>
                <a:buNone/>
              </a:pPr>
              <a:r>
                <a:rPr lang="en" sz="1900">
                  <a:solidFill>
                    <a:schemeClr val="dk2"/>
                  </a:solidFill>
                  <a:latin typeface="Nunito"/>
                  <a:ea typeface="Nunito"/>
                  <a:cs typeface="Nunito"/>
                  <a:sym typeface="Nunito"/>
                </a:rPr>
                <a:t>Reduced duplication, high expressiveness, and early building of simple abstractions. That’s what makes clean code for me.”</a:t>
              </a:r>
              <a:endParaRPr sz="1800" b="1">
                <a:solidFill>
                  <a:srgbClr val="200A42"/>
                </a:solidFill>
                <a:latin typeface="Gowun Batang"/>
                <a:ea typeface="Gowun Batang"/>
                <a:cs typeface="Gowun Batang"/>
                <a:sym typeface="Gowun Batang"/>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3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is Clean Code? (cont.)</a:t>
            </a:r>
            <a:endParaRPr/>
          </a:p>
        </p:txBody>
      </p:sp>
      <p:grpSp>
        <p:nvGrpSpPr>
          <p:cNvPr id="430" name="Google Shape;430;p31"/>
          <p:cNvGrpSpPr/>
          <p:nvPr/>
        </p:nvGrpSpPr>
        <p:grpSpPr>
          <a:xfrm>
            <a:off x="321237" y="1441613"/>
            <a:ext cx="8501539" cy="3213042"/>
            <a:chOff x="2923348" y="772878"/>
            <a:chExt cx="3325200" cy="3390000"/>
          </a:xfrm>
        </p:grpSpPr>
        <p:sp>
          <p:nvSpPr>
            <p:cNvPr id="431" name="Google Shape;431;p31"/>
            <p:cNvSpPr/>
            <p:nvPr/>
          </p:nvSpPr>
          <p:spPr>
            <a:xfrm>
              <a:off x="2923348" y="772878"/>
              <a:ext cx="3325200" cy="3390000"/>
            </a:xfrm>
            <a:prstGeom prst="roundRect">
              <a:avLst>
                <a:gd name="adj" fmla="val 9950"/>
              </a:avLst>
            </a:prstGeom>
            <a:noFill/>
            <a:ln w="9525" cap="flat" cmpd="sng">
              <a:solidFill>
                <a:srgbClr val="6A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owun Batang"/>
                <a:ea typeface="Gowun Batang"/>
                <a:cs typeface="Gowun Batang"/>
                <a:sym typeface="Gowun Batang"/>
              </a:endParaRPr>
            </a:p>
          </p:txBody>
        </p:sp>
        <p:sp>
          <p:nvSpPr>
            <p:cNvPr id="432" name="Google Shape;432;p31"/>
            <p:cNvSpPr/>
            <p:nvPr/>
          </p:nvSpPr>
          <p:spPr>
            <a:xfrm>
              <a:off x="3093200" y="1532997"/>
              <a:ext cx="2957513" cy="2077462"/>
            </a:xfrm>
            <a:custGeom>
              <a:avLst/>
              <a:gdLst/>
              <a:ahLst/>
              <a:cxnLst/>
              <a:rect l="l" t="t" r="r" b="b"/>
              <a:pathLst>
                <a:path w="285750" h="200721" extrusionOk="0">
                  <a:moveTo>
                    <a:pt x="60635" y="0"/>
                  </a:moveTo>
                  <a:lnTo>
                    <a:pt x="54362" y="697"/>
                  </a:lnTo>
                  <a:lnTo>
                    <a:pt x="48090" y="2788"/>
                  </a:lnTo>
                  <a:lnTo>
                    <a:pt x="41817" y="4879"/>
                  </a:lnTo>
                  <a:lnTo>
                    <a:pt x="36241" y="7666"/>
                  </a:lnTo>
                  <a:lnTo>
                    <a:pt x="30666" y="11151"/>
                  </a:lnTo>
                  <a:lnTo>
                    <a:pt x="25090" y="14636"/>
                  </a:lnTo>
                  <a:lnTo>
                    <a:pt x="20212" y="19515"/>
                  </a:lnTo>
                  <a:lnTo>
                    <a:pt x="15333" y="24393"/>
                  </a:lnTo>
                  <a:lnTo>
                    <a:pt x="11151" y="29969"/>
                  </a:lnTo>
                  <a:lnTo>
                    <a:pt x="8363" y="35544"/>
                  </a:lnTo>
                  <a:lnTo>
                    <a:pt x="5576" y="41120"/>
                  </a:lnTo>
                  <a:lnTo>
                    <a:pt x="2788" y="47392"/>
                  </a:lnTo>
                  <a:lnTo>
                    <a:pt x="1394" y="53665"/>
                  </a:lnTo>
                  <a:lnTo>
                    <a:pt x="697" y="59938"/>
                  </a:lnTo>
                  <a:lnTo>
                    <a:pt x="0" y="66907"/>
                  </a:lnTo>
                  <a:lnTo>
                    <a:pt x="697" y="73876"/>
                  </a:lnTo>
                  <a:lnTo>
                    <a:pt x="1394" y="80149"/>
                  </a:lnTo>
                  <a:lnTo>
                    <a:pt x="2788" y="86422"/>
                  </a:lnTo>
                  <a:lnTo>
                    <a:pt x="5576" y="92694"/>
                  </a:lnTo>
                  <a:lnTo>
                    <a:pt x="8363" y="98270"/>
                  </a:lnTo>
                  <a:lnTo>
                    <a:pt x="11151" y="103845"/>
                  </a:lnTo>
                  <a:lnTo>
                    <a:pt x="15333" y="109421"/>
                  </a:lnTo>
                  <a:lnTo>
                    <a:pt x="20212" y="114299"/>
                  </a:lnTo>
                  <a:lnTo>
                    <a:pt x="25090" y="118481"/>
                  </a:lnTo>
                  <a:lnTo>
                    <a:pt x="30666" y="122663"/>
                  </a:lnTo>
                  <a:lnTo>
                    <a:pt x="36241" y="126148"/>
                  </a:lnTo>
                  <a:lnTo>
                    <a:pt x="41817" y="128935"/>
                  </a:lnTo>
                  <a:lnTo>
                    <a:pt x="48090" y="131026"/>
                  </a:lnTo>
                  <a:lnTo>
                    <a:pt x="54362" y="132420"/>
                  </a:lnTo>
                  <a:lnTo>
                    <a:pt x="60635" y="133814"/>
                  </a:lnTo>
                  <a:lnTo>
                    <a:pt x="67604" y="133814"/>
                  </a:lnTo>
                  <a:lnTo>
                    <a:pt x="28575" y="200721"/>
                  </a:lnTo>
                  <a:lnTo>
                    <a:pt x="67604" y="200721"/>
                  </a:lnTo>
                  <a:lnTo>
                    <a:pt x="125451" y="100361"/>
                  </a:lnTo>
                  <a:lnTo>
                    <a:pt x="129633" y="92694"/>
                  </a:lnTo>
                  <a:lnTo>
                    <a:pt x="132421" y="84331"/>
                  </a:lnTo>
                  <a:lnTo>
                    <a:pt x="133815" y="75967"/>
                  </a:lnTo>
                  <a:lnTo>
                    <a:pt x="134512" y="66907"/>
                  </a:lnTo>
                  <a:lnTo>
                    <a:pt x="134512" y="59938"/>
                  </a:lnTo>
                  <a:lnTo>
                    <a:pt x="133118" y="53665"/>
                  </a:lnTo>
                  <a:lnTo>
                    <a:pt x="131724" y="47392"/>
                  </a:lnTo>
                  <a:lnTo>
                    <a:pt x="129633" y="41120"/>
                  </a:lnTo>
                  <a:lnTo>
                    <a:pt x="126845" y="35544"/>
                  </a:lnTo>
                  <a:lnTo>
                    <a:pt x="123360" y="29969"/>
                  </a:lnTo>
                  <a:lnTo>
                    <a:pt x="119179" y="24393"/>
                  </a:lnTo>
                  <a:lnTo>
                    <a:pt x="114997" y="19515"/>
                  </a:lnTo>
                  <a:lnTo>
                    <a:pt x="109421" y="14636"/>
                  </a:lnTo>
                  <a:lnTo>
                    <a:pt x="104543" y="11151"/>
                  </a:lnTo>
                  <a:lnTo>
                    <a:pt x="98967" y="7666"/>
                  </a:lnTo>
                  <a:lnTo>
                    <a:pt x="93391" y="4879"/>
                  </a:lnTo>
                  <a:lnTo>
                    <a:pt x="87119" y="2788"/>
                  </a:lnTo>
                  <a:lnTo>
                    <a:pt x="80846" y="697"/>
                  </a:lnTo>
                  <a:lnTo>
                    <a:pt x="73877" y="0"/>
                  </a:lnTo>
                  <a:close/>
                  <a:moveTo>
                    <a:pt x="211873" y="0"/>
                  </a:moveTo>
                  <a:lnTo>
                    <a:pt x="204904" y="697"/>
                  </a:lnTo>
                  <a:lnTo>
                    <a:pt x="198631" y="2788"/>
                  </a:lnTo>
                  <a:lnTo>
                    <a:pt x="192359" y="4879"/>
                  </a:lnTo>
                  <a:lnTo>
                    <a:pt x="186783" y="7666"/>
                  </a:lnTo>
                  <a:lnTo>
                    <a:pt x="181207" y="11151"/>
                  </a:lnTo>
                  <a:lnTo>
                    <a:pt x="176329" y="14636"/>
                  </a:lnTo>
                  <a:lnTo>
                    <a:pt x="170753" y="19515"/>
                  </a:lnTo>
                  <a:lnTo>
                    <a:pt x="166571" y="24393"/>
                  </a:lnTo>
                  <a:lnTo>
                    <a:pt x="162390" y="29969"/>
                  </a:lnTo>
                  <a:lnTo>
                    <a:pt x="158905" y="35544"/>
                  </a:lnTo>
                  <a:lnTo>
                    <a:pt x="156117" y="41120"/>
                  </a:lnTo>
                  <a:lnTo>
                    <a:pt x="154026" y="47392"/>
                  </a:lnTo>
                  <a:lnTo>
                    <a:pt x="152632" y="53665"/>
                  </a:lnTo>
                  <a:lnTo>
                    <a:pt x="151238" y="59938"/>
                  </a:lnTo>
                  <a:lnTo>
                    <a:pt x="151238" y="66907"/>
                  </a:lnTo>
                  <a:lnTo>
                    <a:pt x="151238" y="73876"/>
                  </a:lnTo>
                  <a:lnTo>
                    <a:pt x="152632" y="80149"/>
                  </a:lnTo>
                  <a:lnTo>
                    <a:pt x="154026" y="86422"/>
                  </a:lnTo>
                  <a:lnTo>
                    <a:pt x="156117" y="92694"/>
                  </a:lnTo>
                  <a:lnTo>
                    <a:pt x="158905" y="98270"/>
                  </a:lnTo>
                  <a:lnTo>
                    <a:pt x="162390" y="103845"/>
                  </a:lnTo>
                  <a:lnTo>
                    <a:pt x="166571" y="109421"/>
                  </a:lnTo>
                  <a:lnTo>
                    <a:pt x="170753" y="114299"/>
                  </a:lnTo>
                  <a:lnTo>
                    <a:pt x="176329" y="118481"/>
                  </a:lnTo>
                  <a:lnTo>
                    <a:pt x="181207" y="122663"/>
                  </a:lnTo>
                  <a:lnTo>
                    <a:pt x="186783" y="126148"/>
                  </a:lnTo>
                  <a:lnTo>
                    <a:pt x="192359" y="128935"/>
                  </a:lnTo>
                  <a:lnTo>
                    <a:pt x="198631" y="131026"/>
                  </a:lnTo>
                  <a:lnTo>
                    <a:pt x="204904" y="132420"/>
                  </a:lnTo>
                  <a:lnTo>
                    <a:pt x="211873" y="133814"/>
                  </a:lnTo>
                  <a:lnTo>
                    <a:pt x="218146" y="133814"/>
                  </a:lnTo>
                  <a:lnTo>
                    <a:pt x="179813" y="200721"/>
                  </a:lnTo>
                  <a:lnTo>
                    <a:pt x="218146" y="200721"/>
                  </a:lnTo>
                  <a:lnTo>
                    <a:pt x="275993" y="100361"/>
                  </a:lnTo>
                  <a:lnTo>
                    <a:pt x="280174" y="92694"/>
                  </a:lnTo>
                  <a:lnTo>
                    <a:pt x="282962" y="84331"/>
                  </a:lnTo>
                  <a:lnTo>
                    <a:pt x="285053" y="75967"/>
                  </a:lnTo>
                  <a:lnTo>
                    <a:pt x="285750" y="66907"/>
                  </a:lnTo>
                  <a:lnTo>
                    <a:pt x="285053" y="59938"/>
                  </a:lnTo>
                  <a:lnTo>
                    <a:pt x="284356" y="53665"/>
                  </a:lnTo>
                  <a:lnTo>
                    <a:pt x="282962" y="47392"/>
                  </a:lnTo>
                  <a:lnTo>
                    <a:pt x="280174" y="41120"/>
                  </a:lnTo>
                  <a:lnTo>
                    <a:pt x="277387" y="35544"/>
                  </a:lnTo>
                  <a:lnTo>
                    <a:pt x="274599" y="29969"/>
                  </a:lnTo>
                  <a:lnTo>
                    <a:pt x="270417" y="24393"/>
                  </a:lnTo>
                  <a:lnTo>
                    <a:pt x="265538" y="19515"/>
                  </a:lnTo>
                  <a:lnTo>
                    <a:pt x="260660" y="14636"/>
                  </a:lnTo>
                  <a:lnTo>
                    <a:pt x="255084" y="11151"/>
                  </a:lnTo>
                  <a:lnTo>
                    <a:pt x="249509" y="7666"/>
                  </a:lnTo>
                  <a:lnTo>
                    <a:pt x="243933" y="4879"/>
                  </a:lnTo>
                  <a:lnTo>
                    <a:pt x="237660" y="2788"/>
                  </a:lnTo>
                  <a:lnTo>
                    <a:pt x="231388" y="697"/>
                  </a:lnTo>
                  <a:lnTo>
                    <a:pt x="225115" y="0"/>
                  </a:lnTo>
                  <a:close/>
                </a:path>
              </a:pathLst>
            </a:custGeom>
            <a:solidFill>
              <a:srgbClr val="E5D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wun Batang"/>
                <a:ea typeface="Gowun Batang"/>
                <a:cs typeface="Gowun Batang"/>
                <a:sym typeface="Gowun Batang"/>
              </a:endParaRPr>
            </a:p>
          </p:txBody>
        </p:sp>
        <p:sp>
          <p:nvSpPr>
            <p:cNvPr id="433" name="Google Shape;433;p31"/>
            <p:cNvSpPr txBox="1"/>
            <p:nvPr/>
          </p:nvSpPr>
          <p:spPr>
            <a:xfrm>
              <a:off x="3105107" y="3738312"/>
              <a:ext cx="2933700" cy="279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900">
                  <a:solidFill>
                    <a:srgbClr val="3F1D74"/>
                  </a:solidFill>
                  <a:latin typeface="Red Hat Text SemiBold"/>
                  <a:ea typeface="Red Hat Text SemiBold"/>
                  <a:cs typeface="Red Hat Text SemiBold"/>
                  <a:sym typeface="Red Hat Text SemiBold"/>
                </a:rPr>
                <a:t>Ward Cunningham</a:t>
              </a:r>
              <a:endParaRPr sz="900">
                <a:solidFill>
                  <a:srgbClr val="3F1D74"/>
                </a:solidFill>
                <a:latin typeface="Red Hat Text SemiBold"/>
                <a:ea typeface="Red Hat Text SemiBold"/>
                <a:cs typeface="Red Hat Text SemiBold"/>
                <a:sym typeface="Red Hat Text SemiBold"/>
              </a:endParaRPr>
            </a:p>
          </p:txBody>
        </p:sp>
        <p:sp>
          <p:nvSpPr>
            <p:cNvPr id="434" name="Google Shape;434;p31"/>
            <p:cNvSpPr txBox="1"/>
            <p:nvPr/>
          </p:nvSpPr>
          <p:spPr>
            <a:xfrm>
              <a:off x="3102671" y="980716"/>
              <a:ext cx="2993100" cy="27576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800" b="1">
                  <a:solidFill>
                    <a:srgbClr val="200A42"/>
                  </a:solidFill>
                  <a:latin typeface="Gowun Batang"/>
                  <a:ea typeface="Gowun Batang"/>
                  <a:cs typeface="Gowun Batang"/>
                  <a:sym typeface="Gowun Batang"/>
                </a:rPr>
                <a:t>“</a:t>
              </a:r>
              <a:r>
                <a:rPr lang="en" sz="1900">
                  <a:solidFill>
                    <a:schemeClr val="dk2"/>
                  </a:solidFill>
                  <a:latin typeface="Nunito"/>
                  <a:ea typeface="Nunito"/>
                  <a:cs typeface="Nunito"/>
                  <a:sym typeface="Nunito"/>
                </a:rPr>
                <a:t>You know you are working on clean code when each routine you read turns out to be pretty much what you expected. You can call it beautiful code when the code also makes it look like the language was made for the problem.”</a:t>
              </a:r>
              <a:endParaRPr sz="1800" b="1">
                <a:solidFill>
                  <a:srgbClr val="200A42"/>
                </a:solidFill>
                <a:latin typeface="Gowun Batang"/>
                <a:ea typeface="Gowun Batang"/>
                <a:cs typeface="Gowun Batang"/>
                <a:sym typeface="Gowun Batang"/>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1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Introduction</a:t>
            </a:r>
            <a:endParaRPr/>
          </a:p>
        </p:txBody>
      </p:sp>
      <p:sp>
        <p:nvSpPr>
          <p:cNvPr id="284" name="Google Shape;284;p1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1900"/>
              <a:t>“Writing clean code is what you must do in order to call yourself a professional.</a:t>
            </a:r>
            <a:endParaRPr sz="1900"/>
          </a:p>
          <a:p>
            <a:pPr marL="0" lvl="0" indent="0" algn="l" rtl="0">
              <a:spcBef>
                <a:spcPts val="1200"/>
              </a:spcBef>
              <a:spcAft>
                <a:spcPts val="0"/>
              </a:spcAft>
              <a:buNone/>
            </a:pPr>
            <a:endParaRPr sz="1900"/>
          </a:p>
          <a:p>
            <a:pPr marL="0" lvl="0" indent="0" algn="l" rtl="0">
              <a:spcBef>
                <a:spcPts val="1200"/>
              </a:spcBef>
              <a:spcAft>
                <a:spcPts val="1200"/>
              </a:spcAft>
              <a:buNone/>
            </a:pPr>
            <a:r>
              <a:rPr lang="en" sz="1900"/>
              <a:t>There is no reasonable excuse for doing anything less than your best.”</a:t>
            </a:r>
            <a:endParaRPr sz="19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38"/>
        <p:cNvGrpSpPr/>
        <p:nvPr/>
      </p:nvGrpSpPr>
      <p:grpSpPr>
        <a:xfrm>
          <a:off x="0" y="0"/>
          <a:ext cx="0" cy="0"/>
          <a:chOff x="0" y="0"/>
          <a:chExt cx="0" cy="0"/>
        </a:xfrm>
      </p:grpSpPr>
      <p:sp>
        <p:nvSpPr>
          <p:cNvPr id="439" name="Google Shape;439;p32"/>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Schools of Thought</a:t>
            </a:r>
            <a:endParaRPr dirty="0"/>
          </a:p>
        </p:txBody>
      </p:sp>
      <p:sp>
        <p:nvSpPr>
          <p:cNvPr id="440" name="Google Shape;440;p32"/>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SzPts val="1900"/>
              <a:buChar char="-"/>
            </a:pPr>
            <a:r>
              <a:rPr lang="en" sz="1900"/>
              <a:t>Martial artists do not all agree about the best martial art, or the best technique within a martial art. Often master martial artists will form their own schools of thought and gather students to learn from them.</a:t>
            </a:r>
            <a:endParaRPr sz="1900"/>
          </a:p>
          <a:p>
            <a:pPr marL="457200" lvl="0" indent="-349250" algn="l" rtl="0">
              <a:spcBef>
                <a:spcPts val="0"/>
              </a:spcBef>
              <a:spcAft>
                <a:spcPts val="0"/>
              </a:spcAft>
              <a:buSzPts val="1900"/>
              <a:buChar char="-"/>
            </a:pPr>
            <a:r>
              <a:rPr lang="en" sz="1900"/>
              <a:t>There are other schools and other masters that have just as much claim to professionalism as we “book author”.</a:t>
            </a:r>
            <a:endParaRPr sz="19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33"/>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We Are Authors</a:t>
            </a:r>
            <a:endParaRPr/>
          </a:p>
        </p:txBody>
      </p:sp>
      <p:sp>
        <p:nvSpPr>
          <p:cNvPr id="446" name="Google Shape;446;p33"/>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SzPts val="1900"/>
              <a:buChar char="-"/>
            </a:pPr>
            <a:r>
              <a:rPr lang="en" sz="1900"/>
              <a:t>The next time you write a line of code, remember you are an author, writing for readers who will judge your effort.</a:t>
            </a:r>
            <a:endParaRPr sz="1900"/>
          </a:p>
          <a:p>
            <a:pPr marL="457200" lvl="0" indent="0" algn="l" rtl="0">
              <a:spcBef>
                <a:spcPts val="1200"/>
              </a:spcBef>
              <a:spcAft>
                <a:spcPts val="0"/>
              </a:spcAft>
              <a:buNone/>
            </a:pPr>
            <a:endParaRPr sz="1900"/>
          </a:p>
          <a:p>
            <a:pPr marL="457200" lvl="0" indent="-349250" algn="l" rtl="0">
              <a:spcBef>
                <a:spcPts val="1200"/>
              </a:spcBef>
              <a:spcAft>
                <a:spcPts val="0"/>
              </a:spcAft>
              <a:buSzPts val="1900"/>
              <a:buChar char="-"/>
            </a:pPr>
            <a:r>
              <a:rPr lang="en" sz="1900"/>
              <a:t>Making code easy to read actually makes it easier to write.</a:t>
            </a:r>
            <a:endParaRPr sz="19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4"/>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Boy Scout Rule</a:t>
            </a:r>
            <a:endParaRPr/>
          </a:p>
        </p:txBody>
      </p:sp>
      <p:sp>
        <p:nvSpPr>
          <p:cNvPr id="452" name="Google Shape;452;p34"/>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SzPts val="1900"/>
              <a:buChar char="-"/>
            </a:pPr>
            <a:r>
              <a:rPr lang="en" sz="1900"/>
              <a:t>The code has to be kept clean over time.</a:t>
            </a:r>
            <a:endParaRPr sz="1900"/>
          </a:p>
          <a:p>
            <a:pPr marL="457200" lvl="0" indent="0" algn="l" rtl="0">
              <a:spcBef>
                <a:spcPts val="1200"/>
              </a:spcBef>
              <a:spcAft>
                <a:spcPts val="0"/>
              </a:spcAft>
              <a:buNone/>
            </a:pPr>
            <a:endParaRPr sz="1900"/>
          </a:p>
          <a:p>
            <a:pPr marL="457200" lvl="0" indent="-349250" algn="l" rtl="0">
              <a:spcBef>
                <a:spcPts val="1200"/>
              </a:spcBef>
              <a:spcAft>
                <a:spcPts val="0"/>
              </a:spcAft>
              <a:buSzPts val="1900"/>
              <a:buChar char="-"/>
            </a:pPr>
            <a:r>
              <a:rPr lang="en" sz="1900"/>
              <a:t>“Leave the campground cleaner than you found it.”</a:t>
            </a: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5"/>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Objectives</a:t>
            </a:r>
            <a:endParaRPr/>
          </a:p>
        </p:txBody>
      </p:sp>
      <p:sp>
        <p:nvSpPr>
          <p:cNvPr id="290" name="Google Shape;290;p15"/>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SzPts val="1900"/>
              <a:buChar char="-"/>
            </a:pPr>
            <a:r>
              <a:rPr lang="en" sz="1900"/>
              <a:t>Differentiate between good code and bad code.</a:t>
            </a:r>
            <a:endParaRPr sz="1900"/>
          </a:p>
          <a:p>
            <a:pPr marL="914400" lvl="0" indent="0" algn="l" rtl="0">
              <a:spcBef>
                <a:spcPts val="1200"/>
              </a:spcBef>
              <a:spcAft>
                <a:spcPts val="0"/>
              </a:spcAft>
              <a:buNone/>
            </a:pPr>
            <a:endParaRPr sz="1900"/>
          </a:p>
          <a:p>
            <a:pPr marL="457200" lvl="0" indent="-349250" algn="l" rtl="0">
              <a:spcBef>
                <a:spcPts val="1200"/>
              </a:spcBef>
              <a:spcAft>
                <a:spcPts val="0"/>
              </a:spcAft>
              <a:buSzPts val="1900"/>
              <a:buChar char="-"/>
            </a:pPr>
            <a:r>
              <a:rPr lang="en" sz="1900"/>
              <a:t>We will know how to write good code.</a:t>
            </a:r>
            <a:endParaRPr sz="1900"/>
          </a:p>
          <a:p>
            <a:pPr marL="914400" lvl="0" indent="0" algn="l" rtl="0">
              <a:spcBef>
                <a:spcPts val="1200"/>
              </a:spcBef>
              <a:spcAft>
                <a:spcPts val="0"/>
              </a:spcAft>
              <a:buNone/>
            </a:pPr>
            <a:endParaRPr sz="1900"/>
          </a:p>
          <a:p>
            <a:pPr marL="457200" lvl="0" indent="-349250" algn="l" rtl="0">
              <a:spcBef>
                <a:spcPts val="1200"/>
              </a:spcBef>
              <a:spcAft>
                <a:spcPts val="0"/>
              </a:spcAft>
              <a:buSzPts val="1900"/>
              <a:buChar char="-"/>
            </a:pPr>
            <a:r>
              <a:rPr lang="en" sz="1900"/>
              <a:t>We will know how to transform bad code into good code.</a:t>
            </a: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6"/>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There Will Be Code</a:t>
            </a:r>
            <a:endParaRPr/>
          </a:p>
        </p:txBody>
      </p:sp>
      <p:sp>
        <p:nvSpPr>
          <p:cNvPr id="296" name="Google Shape;296;p16"/>
          <p:cNvSpPr txBox="1">
            <a:spLocks noGrp="1"/>
          </p:cNvSpPr>
          <p:nvPr>
            <p:ph type="body" idx="1"/>
          </p:nvPr>
        </p:nvSpPr>
        <p:spPr>
          <a:xfrm>
            <a:off x="1303800" y="1725825"/>
            <a:ext cx="7030500" cy="32271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Char char="-"/>
            </a:pPr>
            <a:r>
              <a:rPr lang="en" sz="1900"/>
              <a:t>Code will never disappear because code is the detailed requirements that machines need to execute.</a:t>
            </a:r>
            <a:endParaRPr sz="1900"/>
          </a:p>
          <a:p>
            <a:pPr marL="457200" lvl="0" indent="-349250" algn="l" rtl="0">
              <a:spcBef>
                <a:spcPts val="0"/>
              </a:spcBef>
              <a:spcAft>
                <a:spcPts val="0"/>
              </a:spcAft>
              <a:buSzPts val="1900"/>
              <a:buChar char="-"/>
            </a:pPr>
            <a:r>
              <a:rPr lang="en" sz="1900"/>
              <a:t>Programming is simply specifying requirements in precise detail - even “generated” code still requires this precision.</a:t>
            </a:r>
            <a:endParaRPr sz="1900"/>
          </a:p>
          <a:p>
            <a:pPr marL="457200" lvl="0" indent="-349250" algn="l" rtl="0">
              <a:spcBef>
                <a:spcPts val="0"/>
              </a:spcBef>
              <a:spcAft>
                <a:spcPts val="0"/>
              </a:spcAft>
              <a:buSzPts val="1900"/>
              <a:buChar char="-"/>
            </a:pPr>
            <a:r>
              <a:rPr lang="en" sz="1900"/>
              <a:t>Higher-level languages and AI tools are still code, just at different levels of abstraction.</a:t>
            </a:r>
            <a:endParaRPr sz="1900"/>
          </a:p>
          <a:p>
            <a:pPr marL="457200" lvl="0" indent="-349250" algn="l" rtl="0">
              <a:spcBef>
                <a:spcPts val="0"/>
              </a:spcBef>
              <a:spcAft>
                <a:spcPts val="0"/>
              </a:spcAft>
              <a:buSzPts val="1900"/>
              <a:buChar char="-"/>
            </a:pPr>
            <a:r>
              <a:rPr lang="en" sz="1900"/>
              <a:t>Machines can’t understand vague human intentions - the necessary precision will always require code.</a:t>
            </a:r>
            <a:endParaRPr sz="19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7"/>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Bad Code</a:t>
            </a:r>
            <a:endParaRPr/>
          </a:p>
        </p:txBody>
      </p:sp>
      <p:sp>
        <p:nvSpPr>
          <p:cNvPr id="302" name="Google Shape;302;p17"/>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SzPts val="1900"/>
              <a:buChar char="-"/>
            </a:pPr>
            <a:r>
              <a:rPr lang="en" sz="1900"/>
              <a:t>Good code matters because we’ve had to deal so long with its lack.</a:t>
            </a:r>
            <a:endParaRPr sz="1900"/>
          </a:p>
          <a:p>
            <a:pPr marL="457200" lvl="0" indent="0" algn="l" rtl="0">
              <a:spcBef>
                <a:spcPts val="1200"/>
              </a:spcBef>
              <a:spcAft>
                <a:spcPts val="0"/>
              </a:spcAft>
              <a:buNone/>
            </a:pPr>
            <a:endParaRPr sz="1900"/>
          </a:p>
          <a:p>
            <a:pPr marL="457200" lvl="0" indent="-349250" algn="l" rtl="0">
              <a:spcBef>
                <a:spcPts val="1200"/>
              </a:spcBef>
              <a:spcAft>
                <a:spcPts val="0"/>
              </a:spcAft>
              <a:buSzPts val="1900"/>
              <a:buChar char="-"/>
            </a:pPr>
            <a:r>
              <a:rPr lang="en" sz="1900"/>
              <a:t>Later equals never.</a:t>
            </a:r>
            <a:endParaRPr sz="19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18"/>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The Total Cost of Owning a Mess</a:t>
            </a:r>
            <a:endParaRPr/>
          </a:p>
        </p:txBody>
      </p:sp>
      <p:sp>
        <p:nvSpPr>
          <p:cNvPr id="308" name="Google Shape;308;p18"/>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SzPts val="1900"/>
              <a:buChar char="-"/>
            </a:pPr>
            <a:r>
              <a:rPr lang="en" sz="1900"/>
              <a:t>Keeping your code clean isn’t just cost effective; it’s a matter of professional survival.</a:t>
            </a:r>
            <a:endParaRPr sz="1900"/>
          </a:p>
          <a:p>
            <a:pPr marL="457200" lvl="0" indent="-349250" algn="l" rtl="0">
              <a:spcBef>
                <a:spcPts val="0"/>
              </a:spcBef>
              <a:spcAft>
                <a:spcPts val="0"/>
              </a:spcAft>
              <a:buSzPts val="1900"/>
              <a:buChar char="-"/>
            </a:pPr>
            <a:r>
              <a:rPr lang="en" sz="1900"/>
              <a:t>It is unprofessional for programmers to bend to the will of managers who don’t understand the risks of making messes.</a:t>
            </a:r>
            <a:endParaRPr sz="1900"/>
          </a:p>
          <a:p>
            <a:pPr marL="457200" lvl="0" indent="-349250" algn="l" rtl="0">
              <a:spcBef>
                <a:spcPts val="0"/>
              </a:spcBef>
              <a:spcAft>
                <a:spcPts val="0"/>
              </a:spcAft>
              <a:buSzPts val="1900"/>
              <a:buChar char="-"/>
            </a:pPr>
            <a:r>
              <a:rPr lang="en" sz="1900"/>
              <a:t>The only way to make the deadline-the only way to go fast-is to keep the code as clean as possible at all times.</a:t>
            </a:r>
            <a:endParaRPr sz="19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9"/>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Total Cost of Owning a Mess (cont.)</a:t>
            </a:r>
            <a:endParaRPr/>
          </a:p>
          <a:p>
            <a:pPr marL="0" lvl="0" indent="0" algn="l" rtl="0">
              <a:spcBef>
                <a:spcPts val="0"/>
              </a:spcBef>
              <a:spcAft>
                <a:spcPts val="0"/>
              </a:spcAft>
              <a:buNone/>
            </a:pPr>
            <a:endParaRPr/>
          </a:p>
        </p:txBody>
      </p:sp>
      <p:sp>
        <p:nvSpPr>
          <p:cNvPr id="314" name="Google Shape;314;p19"/>
          <p:cNvSpPr txBox="1">
            <a:spLocks noGrp="1"/>
          </p:cNvSpPr>
          <p:nvPr>
            <p:ph type="body" idx="1"/>
          </p:nvPr>
        </p:nvSpPr>
        <p:spPr>
          <a:xfrm>
            <a:off x="1303800" y="1990050"/>
            <a:ext cx="7030500" cy="2541600"/>
          </a:xfrm>
          <a:prstGeom prst="rect">
            <a:avLst/>
          </a:prstGeom>
        </p:spPr>
        <p:txBody>
          <a:bodyPr spcFirstLastPara="1" wrap="square" lIns="91425" tIns="91425" rIns="91425" bIns="91425" anchor="t" anchorCtr="0">
            <a:normAutofit/>
          </a:bodyPr>
          <a:lstStyle/>
          <a:p>
            <a:pPr marL="457200" lvl="0" indent="-349250" algn="l" rtl="0">
              <a:spcBef>
                <a:spcPts val="0"/>
              </a:spcBef>
              <a:spcAft>
                <a:spcPts val="0"/>
              </a:spcAft>
              <a:buSzPts val="1900"/>
              <a:buChar char="-"/>
            </a:pPr>
            <a:r>
              <a:rPr lang="en" sz="1900"/>
              <a:t>Being able to recognize clean code from dirty code does not mean that we know how to write clean code!</a:t>
            </a:r>
            <a:endParaRPr sz="1900"/>
          </a:p>
          <a:p>
            <a:pPr marL="457200" lvl="0" indent="-349250" algn="l" rtl="0">
              <a:spcBef>
                <a:spcPts val="0"/>
              </a:spcBef>
              <a:spcAft>
                <a:spcPts val="0"/>
              </a:spcAft>
              <a:buSzPts val="1900"/>
              <a:buChar char="-"/>
            </a:pPr>
            <a:r>
              <a:rPr lang="en" sz="1900"/>
              <a:t>A programmer without “code-sense” can look at a messy module and recognize the mess but will have no idea what to do about it.</a:t>
            </a:r>
            <a:endParaRPr sz="1900"/>
          </a:p>
          <a:p>
            <a:pPr marL="457200" lvl="0" indent="-349250" algn="l" rtl="0">
              <a:spcBef>
                <a:spcPts val="0"/>
              </a:spcBef>
              <a:spcAft>
                <a:spcPts val="0"/>
              </a:spcAft>
              <a:buSzPts val="1900"/>
              <a:buChar char="-"/>
            </a:pPr>
            <a:r>
              <a:rPr lang="en" sz="1900"/>
              <a:t>A programmer with “code-sense” will look at a messy module and see options and variations.</a:t>
            </a:r>
            <a:endParaRPr sz="19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20"/>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is Clean Code?</a:t>
            </a:r>
            <a:endParaRPr/>
          </a:p>
        </p:txBody>
      </p:sp>
      <p:grpSp>
        <p:nvGrpSpPr>
          <p:cNvPr id="320" name="Google Shape;320;p20"/>
          <p:cNvGrpSpPr/>
          <p:nvPr/>
        </p:nvGrpSpPr>
        <p:grpSpPr>
          <a:xfrm>
            <a:off x="287306" y="1597859"/>
            <a:ext cx="8430207" cy="3264198"/>
            <a:chOff x="2923350" y="980700"/>
            <a:chExt cx="3297300" cy="3182100"/>
          </a:xfrm>
        </p:grpSpPr>
        <p:sp>
          <p:nvSpPr>
            <p:cNvPr id="321" name="Google Shape;321;p20"/>
            <p:cNvSpPr/>
            <p:nvPr/>
          </p:nvSpPr>
          <p:spPr>
            <a:xfrm>
              <a:off x="2923350" y="980700"/>
              <a:ext cx="3297300" cy="3182100"/>
            </a:xfrm>
            <a:prstGeom prst="roundRect">
              <a:avLst>
                <a:gd name="adj" fmla="val 9950"/>
              </a:avLst>
            </a:prstGeom>
            <a:noFill/>
            <a:ln w="9525" cap="flat" cmpd="sng">
              <a:solidFill>
                <a:srgbClr val="6A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owun Batang"/>
                <a:ea typeface="Gowun Batang"/>
                <a:cs typeface="Gowun Batang"/>
                <a:sym typeface="Gowun Batang"/>
              </a:endParaRPr>
            </a:p>
          </p:txBody>
        </p:sp>
        <p:sp>
          <p:nvSpPr>
            <p:cNvPr id="322" name="Google Shape;322;p20"/>
            <p:cNvSpPr/>
            <p:nvPr/>
          </p:nvSpPr>
          <p:spPr>
            <a:xfrm>
              <a:off x="3093200" y="1532997"/>
              <a:ext cx="2957513" cy="2077462"/>
            </a:xfrm>
            <a:custGeom>
              <a:avLst/>
              <a:gdLst/>
              <a:ahLst/>
              <a:cxnLst/>
              <a:rect l="l" t="t" r="r" b="b"/>
              <a:pathLst>
                <a:path w="285750" h="200721" extrusionOk="0">
                  <a:moveTo>
                    <a:pt x="60635" y="0"/>
                  </a:moveTo>
                  <a:lnTo>
                    <a:pt x="54362" y="697"/>
                  </a:lnTo>
                  <a:lnTo>
                    <a:pt x="48090" y="2788"/>
                  </a:lnTo>
                  <a:lnTo>
                    <a:pt x="41817" y="4879"/>
                  </a:lnTo>
                  <a:lnTo>
                    <a:pt x="36241" y="7666"/>
                  </a:lnTo>
                  <a:lnTo>
                    <a:pt x="30666" y="11151"/>
                  </a:lnTo>
                  <a:lnTo>
                    <a:pt x="25090" y="14636"/>
                  </a:lnTo>
                  <a:lnTo>
                    <a:pt x="20212" y="19515"/>
                  </a:lnTo>
                  <a:lnTo>
                    <a:pt x="15333" y="24393"/>
                  </a:lnTo>
                  <a:lnTo>
                    <a:pt x="11151" y="29969"/>
                  </a:lnTo>
                  <a:lnTo>
                    <a:pt x="8363" y="35544"/>
                  </a:lnTo>
                  <a:lnTo>
                    <a:pt x="5576" y="41120"/>
                  </a:lnTo>
                  <a:lnTo>
                    <a:pt x="2788" y="47392"/>
                  </a:lnTo>
                  <a:lnTo>
                    <a:pt x="1394" y="53665"/>
                  </a:lnTo>
                  <a:lnTo>
                    <a:pt x="697" y="59938"/>
                  </a:lnTo>
                  <a:lnTo>
                    <a:pt x="0" y="66907"/>
                  </a:lnTo>
                  <a:lnTo>
                    <a:pt x="697" y="73876"/>
                  </a:lnTo>
                  <a:lnTo>
                    <a:pt x="1394" y="80149"/>
                  </a:lnTo>
                  <a:lnTo>
                    <a:pt x="2788" y="86422"/>
                  </a:lnTo>
                  <a:lnTo>
                    <a:pt x="5576" y="92694"/>
                  </a:lnTo>
                  <a:lnTo>
                    <a:pt x="8363" y="98270"/>
                  </a:lnTo>
                  <a:lnTo>
                    <a:pt x="11151" y="103845"/>
                  </a:lnTo>
                  <a:lnTo>
                    <a:pt x="15333" y="109421"/>
                  </a:lnTo>
                  <a:lnTo>
                    <a:pt x="20212" y="114299"/>
                  </a:lnTo>
                  <a:lnTo>
                    <a:pt x="25090" y="118481"/>
                  </a:lnTo>
                  <a:lnTo>
                    <a:pt x="30666" y="122663"/>
                  </a:lnTo>
                  <a:lnTo>
                    <a:pt x="36241" y="126148"/>
                  </a:lnTo>
                  <a:lnTo>
                    <a:pt x="41817" y="128935"/>
                  </a:lnTo>
                  <a:lnTo>
                    <a:pt x="48090" y="131026"/>
                  </a:lnTo>
                  <a:lnTo>
                    <a:pt x="54362" y="132420"/>
                  </a:lnTo>
                  <a:lnTo>
                    <a:pt x="60635" y="133814"/>
                  </a:lnTo>
                  <a:lnTo>
                    <a:pt x="67604" y="133814"/>
                  </a:lnTo>
                  <a:lnTo>
                    <a:pt x="28575" y="200721"/>
                  </a:lnTo>
                  <a:lnTo>
                    <a:pt x="67604" y="200721"/>
                  </a:lnTo>
                  <a:lnTo>
                    <a:pt x="125451" y="100361"/>
                  </a:lnTo>
                  <a:lnTo>
                    <a:pt x="129633" y="92694"/>
                  </a:lnTo>
                  <a:lnTo>
                    <a:pt x="132421" y="84331"/>
                  </a:lnTo>
                  <a:lnTo>
                    <a:pt x="133815" y="75967"/>
                  </a:lnTo>
                  <a:lnTo>
                    <a:pt x="134512" y="66907"/>
                  </a:lnTo>
                  <a:lnTo>
                    <a:pt x="134512" y="59938"/>
                  </a:lnTo>
                  <a:lnTo>
                    <a:pt x="133118" y="53665"/>
                  </a:lnTo>
                  <a:lnTo>
                    <a:pt x="131724" y="47392"/>
                  </a:lnTo>
                  <a:lnTo>
                    <a:pt x="129633" y="41120"/>
                  </a:lnTo>
                  <a:lnTo>
                    <a:pt x="126845" y="35544"/>
                  </a:lnTo>
                  <a:lnTo>
                    <a:pt x="123360" y="29969"/>
                  </a:lnTo>
                  <a:lnTo>
                    <a:pt x="119179" y="24393"/>
                  </a:lnTo>
                  <a:lnTo>
                    <a:pt x="114997" y="19515"/>
                  </a:lnTo>
                  <a:lnTo>
                    <a:pt x="109421" y="14636"/>
                  </a:lnTo>
                  <a:lnTo>
                    <a:pt x="104543" y="11151"/>
                  </a:lnTo>
                  <a:lnTo>
                    <a:pt x="98967" y="7666"/>
                  </a:lnTo>
                  <a:lnTo>
                    <a:pt x="93391" y="4879"/>
                  </a:lnTo>
                  <a:lnTo>
                    <a:pt x="87119" y="2788"/>
                  </a:lnTo>
                  <a:lnTo>
                    <a:pt x="80846" y="697"/>
                  </a:lnTo>
                  <a:lnTo>
                    <a:pt x="73877" y="0"/>
                  </a:lnTo>
                  <a:close/>
                  <a:moveTo>
                    <a:pt x="211873" y="0"/>
                  </a:moveTo>
                  <a:lnTo>
                    <a:pt x="204904" y="697"/>
                  </a:lnTo>
                  <a:lnTo>
                    <a:pt x="198631" y="2788"/>
                  </a:lnTo>
                  <a:lnTo>
                    <a:pt x="192359" y="4879"/>
                  </a:lnTo>
                  <a:lnTo>
                    <a:pt x="186783" y="7666"/>
                  </a:lnTo>
                  <a:lnTo>
                    <a:pt x="181207" y="11151"/>
                  </a:lnTo>
                  <a:lnTo>
                    <a:pt x="176329" y="14636"/>
                  </a:lnTo>
                  <a:lnTo>
                    <a:pt x="170753" y="19515"/>
                  </a:lnTo>
                  <a:lnTo>
                    <a:pt x="166571" y="24393"/>
                  </a:lnTo>
                  <a:lnTo>
                    <a:pt x="162390" y="29969"/>
                  </a:lnTo>
                  <a:lnTo>
                    <a:pt x="158905" y="35544"/>
                  </a:lnTo>
                  <a:lnTo>
                    <a:pt x="156117" y="41120"/>
                  </a:lnTo>
                  <a:lnTo>
                    <a:pt x="154026" y="47392"/>
                  </a:lnTo>
                  <a:lnTo>
                    <a:pt x="152632" y="53665"/>
                  </a:lnTo>
                  <a:lnTo>
                    <a:pt x="151238" y="59938"/>
                  </a:lnTo>
                  <a:lnTo>
                    <a:pt x="151238" y="66907"/>
                  </a:lnTo>
                  <a:lnTo>
                    <a:pt x="151238" y="73876"/>
                  </a:lnTo>
                  <a:lnTo>
                    <a:pt x="152632" y="80149"/>
                  </a:lnTo>
                  <a:lnTo>
                    <a:pt x="154026" y="86422"/>
                  </a:lnTo>
                  <a:lnTo>
                    <a:pt x="156117" y="92694"/>
                  </a:lnTo>
                  <a:lnTo>
                    <a:pt x="158905" y="98270"/>
                  </a:lnTo>
                  <a:lnTo>
                    <a:pt x="162390" y="103845"/>
                  </a:lnTo>
                  <a:lnTo>
                    <a:pt x="166571" y="109421"/>
                  </a:lnTo>
                  <a:lnTo>
                    <a:pt x="170753" y="114299"/>
                  </a:lnTo>
                  <a:lnTo>
                    <a:pt x="176329" y="118481"/>
                  </a:lnTo>
                  <a:lnTo>
                    <a:pt x="181207" y="122663"/>
                  </a:lnTo>
                  <a:lnTo>
                    <a:pt x="186783" y="126148"/>
                  </a:lnTo>
                  <a:lnTo>
                    <a:pt x="192359" y="128935"/>
                  </a:lnTo>
                  <a:lnTo>
                    <a:pt x="198631" y="131026"/>
                  </a:lnTo>
                  <a:lnTo>
                    <a:pt x="204904" y="132420"/>
                  </a:lnTo>
                  <a:lnTo>
                    <a:pt x="211873" y="133814"/>
                  </a:lnTo>
                  <a:lnTo>
                    <a:pt x="218146" y="133814"/>
                  </a:lnTo>
                  <a:lnTo>
                    <a:pt x="179813" y="200721"/>
                  </a:lnTo>
                  <a:lnTo>
                    <a:pt x="218146" y="200721"/>
                  </a:lnTo>
                  <a:lnTo>
                    <a:pt x="275993" y="100361"/>
                  </a:lnTo>
                  <a:lnTo>
                    <a:pt x="280174" y="92694"/>
                  </a:lnTo>
                  <a:lnTo>
                    <a:pt x="282962" y="84331"/>
                  </a:lnTo>
                  <a:lnTo>
                    <a:pt x="285053" y="75967"/>
                  </a:lnTo>
                  <a:lnTo>
                    <a:pt x="285750" y="66907"/>
                  </a:lnTo>
                  <a:lnTo>
                    <a:pt x="285053" y="59938"/>
                  </a:lnTo>
                  <a:lnTo>
                    <a:pt x="284356" y="53665"/>
                  </a:lnTo>
                  <a:lnTo>
                    <a:pt x="282962" y="47392"/>
                  </a:lnTo>
                  <a:lnTo>
                    <a:pt x="280174" y="41120"/>
                  </a:lnTo>
                  <a:lnTo>
                    <a:pt x="277387" y="35544"/>
                  </a:lnTo>
                  <a:lnTo>
                    <a:pt x="274599" y="29969"/>
                  </a:lnTo>
                  <a:lnTo>
                    <a:pt x="270417" y="24393"/>
                  </a:lnTo>
                  <a:lnTo>
                    <a:pt x="265538" y="19515"/>
                  </a:lnTo>
                  <a:lnTo>
                    <a:pt x="260660" y="14636"/>
                  </a:lnTo>
                  <a:lnTo>
                    <a:pt x="255084" y="11151"/>
                  </a:lnTo>
                  <a:lnTo>
                    <a:pt x="249509" y="7666"/>
                  </a:lnTo>
                  <a:lnTo>
                    <a:pt x="243933" y="4879"/>
                  </a:lnTo>
                  <a:lnTo>
                    <a:pt x="237660" y="2788"/>
                  </a:lnTo>
                  <a:lnTo>
                    <a:pt x="231388" y="697"/>
                  </a:lnTo>
                  <a:lnTo>
                    <a:pt x="225115" y="0"/>
                  </a:lnTo>
                  <a:close/>
                </a:path>
              </a:pathLst>
            </a:custGeom>
            <a:solidFill>
              <a:srgbClr val="E5D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wun Batang"/>
                <a:ea typeface="Gowun Batang"/>
                <a:cs typeface="Gowun Batang"/>
                <a:sym typeface="Gowun Batang"/>
              </a:endParaRPr>
            </a:p>
          </p:txBody>
        </p:sp>
        <p:sp>
          <p:nvSpPr>
            <p:cNvPr id="323" name="Google Shape;323;p20"/>
            <p:cNvSpPr txBox="1"/>
            <p:nvPr/>
          </p:nvSpPr>
          <p:spPr>
            <a:xfrm>
              <a:off x="3105200" y="3707350"/>
              <a:ext cx="2933700" cy="279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900">
                  <a:solidFill>
                    <a:srgbClr val="3F1D74"/>
                  </a:solidFill>
                  <a:latin typeface="Red Hat Text SemiBold"/>
                  <a:ea typeface="Red Hat Text SemiBold"/>
                  <a:cs typeface="Red Hat Text SemiBold"/>
                  <a:sym typeface="Red Hat Text SemiBold"/>
                </a:rPr>
                <a:t>Bjarne Stroustrup</a:t>
              </a:r>
              <a:endParaRPr sz="900">
                <a:solidFill>
                  <a:srgbClr val="3F1D74"/>
                </a:solidFill>
                <a:latin typeface="Red Hat Text SemiBold"/>
                <a:ea typeface="Red Hat Text SemiBold"/>
                <a:cs typeface="Red Hat Text SemiBold"/>
                <a:sym typeface="Red Hat Text SemiBold"/>
              </a:endParaRPr>
            </a:p>
          </p:txBody>
        </p:sp>
        <p:sp>
          <p:nvSpPr>
            <p:cNvPr id="324" name="Google Shape;324;p20"/>
            <p:cNvSpPr txBox="1"/>
            <p:nvPr/>
          </p:nvSpPr>
          <p:spPr>
            <a:xfrm>
              <a:off x="3105250" y="1219500"/>
              <a:ext cx="2933700" cy="2487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800" b="1">
                  <a:solidFill>
                    <a:srgbClr val="200A42"/>
                  </a:solidFill>
                  <a:latin typeface="Gowun Batang"/>
                  <a:ea typeface="Gowun Batang"/>
                  <a:cs typeface="Gowun Batang"/>
                  <a:sym typeface="Gowun Batang"/>
                </a:rPr>
                <a:t>“</a:t>
              </a:r>
              <a:r>
                <a:rPr lang="en" sz="1900">
                  <a:solidFill>
                    <a:schemeClr val="dk2"/>
                  </a:solidFill>
                  <a:latin typeface="Nunito"/>
                  <a:ea typeface="Nunito"/>
                  <a:cs typeface="Nunito"/>
                  <a:sym typeface="Nunito"/>
                </a:rPr>
                <a:t>I like my code to be elegant and efficient. The logic should be straightforward to make it hard for bugs to hide, the dependencies minimal to ease maintenance, error handling complete according to an articulated strategy, and performance close to optimal so as not to tempt people to make the code messy with unprincipled optimizations. Clean code does one thing well.</a:t>
              </a:r>
              <a:r>
                <a:rPr lang="en" sz="1800" b="1">
                  <a:solidFill>
                    <a:srgbClr val="200A42"/>
                  </a:solidFill>
                  <a:latin typeface="Gowun Batang"/>
                  <a:ea typeface="Gowun Batang"/>
                  <a:cs typeface="Gowun Batang"/>
                  <a:sym typeface="Gowun Batang"/>
                </a:rPr>
                <a:t>”</a:t>
              </a:r>
              <a:endParaRPr sz="1800" b="1">
                <a:solidFill>
                  <a:srgbClr val="200A42"/>
                </a:solidFill>
                <a:latin typeface="Gowun Batang"/>
                <a:ea typeface="Gowun Batang"/>
                <a:cs typeface="Gowun Batang"/>
                <a:sym typeface="Gowun Batang"/>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21"/>
          <p:cNvSpPr txBox="1">
            <a:spLocks noGrp="1"/>
          </p:cNvSpPr>
          <p:nvPr>
            <p:ph type="title"/>
          </p:nvPr>
        </p:nvSpPr>
        <p:spPr>
          <a:xfrm>
            <a:off x="1303800" y="598575"/>
            <a:ext cx="7030500" cy="999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What is Clean Code? (cont.)</a:t>
            </a:r>
            <a:endParaRPr/>
          </a:p>
        </p:txBody>
      </p:sp>
      <p:grpSp>
        <p:nvGrpSpPr>
          <p:cNvPr id="330" name="Google Shape;330;p21"/>
          <p:cNvGrpSpPr/>
          <p:nvPr/>
        </p:nvGrpSpPr>
        <p:grpSpPr>
          <a:xfrm>
            <a:off x="287306" y="1597859"/>
            <a:ext cx="8430207" cy="3264198"/>
            <a:chOff x="2923350" y="980700"/>
            <a:chExt cx="3297300" cy="3182100"/>
          </a:xfrm>
        </p:grpSpPr>
        <p:sp>
          <p:nvSpPr>
            <p:cNvPr id="331" name="Google Shape;331;p21"/>
            <p:cNvSpPr/>
            <p:nvPr/>
          </p:nvSpPr>
          <p:spPr>
            <a:xfrm>
              <a:off x="2923350" y="980700"/>
              <a:ext cx="3297300" cy="3182100"/>
            </a:xfrm>
            <a:prstGeom prst="roundRect">
              <a:avLst>
                <a:gd name="adj" fmla="val 9950"/>
              </a:avLst>
            </a:prstGeom>
            <a:noFill/>
            <a:ln w="9525" cap="flat" cmpd="sng">
              <a:solidFill>
                <a:srgbClr val="6A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Gowun Batang"/>
                <a:ea typeface="Gowun Batang"/>
                <a:cs typeface="Gowun Batang"/>
                <a:sym typeface="Gowun Batang"/>
              </a:endParaRPr>
            </a:p>
          </p:txBody>
        </p:sp>
        <p:sp>
          <p:nvSpPr>
            <p:cNvPr id="332" name="Google Shape;332;p21"/>
            <p:cNvSpPr/>
            <p:nvPr/>
          </p:nvSpPr>
          <p:spPr>
            <a:xfrm>
              <a:off x="3093200" y="1532997"/>
              <a:ext cx="2957513" cy="2077462"/>
            </a:xfrm>
            <a:custGeom>
              <a:avLst/>
              <a:gdLst/>
              <a:ahLst/>
              <a:cxnLst/>
              <a:rect l="l" t="t" r="r" b="b"/>
              <a:pathLst>
                <a:path w="285750" h="200721" extrusionOk="0">
                  <a:moveTo>
                    <a:pt x="60635" y="0"/>
                  </a:moveTo>
                  <a:lnTo>
                    <a:pt x="54362" y="697"/>
                  </a:lnTo>
                  <a:lnTo>
                    <a:pt x="48090" y="2788"/>
                  </a:lnTo>
                  <a:lnTo>
                    <a:pt x="41817" y="4879"/>
                  </a:lnTo>
                  <a:lnTo>
                    <a:pt x="36241" y="7666"/>
                  </a:lnTo>
                  <a:lnTo>
                    <a:pt x="30666" y="11151"/>
                  </a:lnTo>
                  <a:lnTo>
                    <a:pt x="25090" y="14636"/>
                  </a:lnTo>
                  <a:lnTo>
                    <a:pt x="20212" y="19515"/>
                  </a:lnTo>
                  <a:lnTo>
                    <a:pt x="15333" y="24393"/>
                  </a:lnTo>
                  <a:lnTo>
                    <a:pt x="11151" y="29969"/>
                  </a:lnTo>
                  <a:lnTo>
                    <a:pt x="8363" y="35544"/>
                  </a:lnTo>
                  <a:lnTo>
                    <a:pt x="5576" y="41120"/>
                  </a:lnTo>
                  <a:lnTo>
                    <a:pt x="2788" y="47392"/>
                  </a:lnTo>
                  <a:lnTo>
                    <a:pt x="1394" y="53665"/>
                  </a:lnTo>
                  <a:lnTo>
                    <a:pt x="697" y="59938"/>
                  </a:lnTo>
                  <a:lnTo>
                    <a:pt x="0" y="66907"/>
                  </a:lnTo>
                  <a:lnTo>
                    <a:pt x="697" y="73876"/>
                  </a:lnTo>
                  <a:lnTo>
                    <a:pt x="1394" y="80149"/>
                  </a:lnTo>
                  <a:lnTo>
                    <a:pt x="2788" y="86422"/>
                  </a:lnTo>
                  <a:lnTo>
                    <a:pt x="5576" y="92694"/>
                  </a:lnTo>
                  <a:lnTo>
                    <a:pt x="8363" y="98270"/>
                  </a:lnTo>
                  <a:lnTo>
                    <a:pt x="11151" y="103845"/>
                  </a:lnTo>
                  <a:lnTo>
                    <a:pt x="15333" y="109421"/>
                  </a:lnTo>
                  <a:lnTo>
                    <a:pt x="20212" y="114299"/>
                  </a:lnTo>
                  <a:lnTo>
                    <a:pt x="25090" y="118481"/>
                  </a:lnTo>
                  <a:lnTo>
                    <a:pt x="30666" y="122663"/>
                  </a:lnTo>
                  <a:lnTo>
                    <a:pt x="36241" y="126148"/>
                  </a:lnTo>
                  <a:lnTo>
                    <a:pt x="41817" y="128935"/>
                  </a:lnTo>
                  <a:lnTo>
                    <a:pt x="48090" y="131026"/>
                  </a:lnTo>
                  <a:lnTo>
                    <a:pt x="54362" y="132420"/>
                  </a:lnTo>
                  <a:lnTo>
                    <a:pt x="60635" y="133814"/>
                  </a:lnTo>
                  <a:lnTo>
                    <a:pt x="67604" y="133814"/>
                  </a:lnTo>
                  <a:lnTo>
                    <a:pt x="28575" y="200721"/>
                  </a:lnTo>
                  <a:lnTo>
                    <a:pt x="67604" y="200721"/>
                  </a:lnTo>
                  <a:lnTo>
                    <a:pt x="125451" y="100361"/>
                  </a:lnTo>
                  <a:lnTo>
                    <a:pt x="129633" y="92694"/>
                  </a:lnTo>
                  <a:lnTo>
                    <a:pt x="132421" y="84331"/>
                  </a:lnTo>
                  <a:lnTo>
                    <a:pt x="133815" y="75967"/>
                  </a:lnTo>
                  <a:lnTo>
                    <a:pt x="134512" y="66907"/>
                  </a:lnTo>
                  <a:lnTo>
                    <a:pt x="134512" y="59938"/>
                  </a:lnTo>
                  <a:lnTo>
                    <a:pt x="133118" y="53665"/>
                  </a:lnTo>
                  <a:lnTo>
                    <a:pt x="131724" y="47392"/>
                  </a:lnTo>
                  <a:lnTo>
                    <a:pt x="129633" y="41120"/>
                  </a:lnTo>
                  <a:lnTo>
                    <a:pt x="126845" y="35544"/>
                  </a:lnTo>
                  <a:lnTo>
                    <a:pt x="123360" y="29969"/>
                  </a:lnTo>
                  <a:lnTo>
                    <a:pt x="119179" y="24393"/>
                  </a:lnTo>
                  <a:lnTo>
                    <a:pt x="114997" y="19515"/>
                  </a:lnTo>
                  <a:lnTo>
                    <a:pt x="109421" y="14636"/>
                  </a:lnTo>
                  <a:lnTo>
                    <a:pt x="104543" y="11151"/>
                  </a:lnTo>
                  <a:lnTo>
                    <a:pt x="98967" y="7666"/>
                  </a:lnTo>
                  <a:lnTo>
                    <a:pt x="93391" y="4879"/>
                  </a:lnTo>
                  <a:lnTo>
                    <a:pt x="87119" y="2788"/>
                  </a:lnTo>
                  <a:lnTo>
                    <a:pt x="80846" y="697"/>
                  </a:lnTo>
                  <a:lnTo>
                    <a:pt x="73877" y="0"/>
                  </a:lnTo>
                  <a:close/>
                  <a:moveTo>
                    <a:pt x="211873" y="0"/>
                  </a:moveTo>
                  <a:lnTo>
                    <a:pt x="204904" y="697"/>
                  </a:lnTo>
                  <a:lnTo>
                    <a:pt x="198631" y="2788"/>
                  </a:lnTo>
                  <a:lnTo>
                    <a:pt x="192359" y="4879"/>
                  </a:lnTo>
                  <a:lnTo>
                    <a:pt x="186783" y="7666"/>
                  </a:lnTo>
                  <a:lnTo>
                    <a:pt x="181207" y="11151"/>
                  </a:lnTo>
                  <a:lnTo>
                    <a:pt x="176329" y="14636"/>
                  </a:lnTo>
                  <a:lnTo>
                    <a:pt x="170753" y="19515"/>
                  </a:lnTo>
                  <a:lnTo>
                    <a:pt x="166571" y="24393"/>
                  </a:lnTo>
                  <a:lnTo>
                    <a:pt x="162390" y="29969"/>
                  </a:lnTo>
                  <a:lnTo>
                    <a:pt x="158905" y="35544"/>
                  </a:lnTo>
                  <a:lnTo>
                    <a:pt x="156117" y="41120"/>
                  </a:lnTo>
                  <a:lnTo>
                    <a:pt x="154026" y="47392"/>
                  </a:lnTo>
                  <a:lnTo>
                    <a:pt x="152632" y="53665"/>
                  </a:lnTo>
                  <a:lnTo>
                    <a:pt x="151238" y="59938"/>
                  </a:lnTo>
                  <a:lnTo>
                    <a:pt x="151238" y="66907"/>
                  </a:lnTo>
                  <a:lnTo>
                    <a:pt x="151238" y="73876"/>
                  </a:lnTo>
                  <a:lnTo>
                    <a:pt x="152632" y="80149"/>
                  </a:lnTo>
                  <a:lnTo>
                    <a:pt x="154026" y="86422"/>
                  </a:lnTo>
                  <a:lnTo>
                    <a:pt x="156117" y="92694"/>
                  </a:lnTo>
                  <a:lnTo>
                    <a:pt x="158905" y="98270"/>
                  </a:lnTo>
                  <a:lnTo>
                    <a:pt x="162390" y="103845"/>
                  </a:lnTo>
                  <a:lnTo>
                    <a:pt x="166571" y="109421"/>
                  </a:lnTo>
                  <a:lnTo>
                    <a:pt x="170753" y="114299"/>
                  </a:lnTo>
                  <a:lnTo>
                    <a:pt x="176329" y="118481"/>
                  </a:lnTo>
                  <a:lnTo>
                    <a:pt x="181207" y="122663"/>
                  </a:lnTo>
                  <a:lnTo>
                    <a:pt x="186783" y="126148"/>
                  </a:lnTo>
                  <a:lnTo>
                    <a:pt x="192359" y="128935"/>
                  </a:lnTo>
                  <a:lnTo>
                    <a:pt x="198631" y="131026"/>
                  </a:lnTo>
                  <a:lnTo>
                    <a:pt x="204904" y="132420"/>
                  </a:lnTo>
                  <a:lnTo>
                    <a:pt x="211873" y="133814"/>
                  </a:lnTo>
                  <a:lnTo>
                    <a:pt x="218146" y="133814"/>
                  </a:lnTo>
                  <a:lnTo>
                    <a:pt x="179813" y="200721"/>
                  </a:lnTo>
                  <a:lnTo>
                    <a:pt x="218146" y="200721"/>
                  </a:lnTo>
                  <a:lnTo>
                    <a:pt x="275993" y="100361"/>
                  </a:lnTo>
                  <a:lnTo>
                    <a:pt x="280174" y="92694"/>
                  </a:lnTo>
                  <a:lnTo>
                    <a:pt x="282962" y="84331"/>
                  </a:lnTo>
                  <a:lnTo>
                    <a:pt x="285053" y="75967"/>
                  </a:lnTo>
                  <a:lnTo>
                    <a:pt x="285750" y="66907"/>
                  </a:lnTo>
                  <a:lnTo>
                    <a:pt x="285053" y="59938"/>
                  </a:lnTo>
                  <a:lnTo>
                    <a:pt x="284356" y="53665"/>
                  </a:lnTo>
                  <a:lnTo>
                    <a:pt x="282962" y="47392"/>
                  </a:lnTo>
                  <a:lnTo>
                    <a:pt x="280174" y="41120"/>
                  </a:lnTo>
                  <a:lnTo>
                    <a:pt x="277387" y="35544"/>
                  </a:lnTo>
                  <a:lnTo>
                    <a:pt x="274599" y="29969"/>
                  </a:lnTo>
                  <a:lnTo>
                    <a:pt x="270417" y="24393"/>
                  </a:lnTo>
                  <a:lnTo>
                    <a:pt x="265538" y="19515"/>
                  </a:lnTo>
                  <a:lnTo>
                    <a:pt x="260660" y="14636"/>
                  </a:lnTo>
                  <a:lnTo>
                    <a:pt x="255084" y="11151"/>
                  </a:lnTo>
                  <a:lnTo>
                    <a:pt x="249509" y="7666"/>
                  </a:lnTo>
                  <a:lnTo>
                    <a:pt x="243933" y="4879"/>
                  </a:lnTo>
                  <a:lnTo>
                    <a:pt x="237660" y="2788"/>
                  </a:lnTo>
                  <a:lnTo>
                    <a:pt x="231388" y="697"/>
                  </a:lnTo>
                  <a:lnTo>
                    <a:pt x="225115" y="0"/>
                  </a:lnTo>
                  <a:close/>
                </a:path>
              </a:pathLst>
            </a:custGeom>
            <a:solidFill>
              <a:srgbClr val="E5D2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Gowun Batang"/>
                <a:ea typeface="Gowun Batang"/>
                <a:cs typeface="Gowun Batang"/>
                <a:sym typeface="Gowun Batang"/>
              </a:endParaRPr>
            </a:p>
          </p:txBody>
        </p:sp>
        <p:sp>
          <p:nvSpPr>
            <p:cNvPr id="333" name="Google Shape;333;p21"/>
            <p:cNvSpPr txBox="1"/>
            <p:nvPr/>
          </p:nvSpPr>
          <p:spPr>
            <a:xfrm>
              <a:off x="3105200" y="3707350"/>
              <a:ext cx="2933700" cy="279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900">
                  <a:solidFill>
                    <a:srgbClr val="3F1D74"/>
                  </a:solidFill>
                  <a:latin typeface="Red Hat Text SemiBold"/>
                  <a:ea typeface="Red Hat Text SemiBold"/>
                  <a:cs typeface="Red Hat Text SemiBold"/>
                  <a:sym typeface="Red Hat Text SemiBold"/>
                </a:rPr>
                <a:t>Grady Booch</a:t>
              </a:r>
              <a:endParaRPr sz="900">
                <a:solidFill>
                  <a:srgbClr val="3F1D74"/>
                </a:solidFill>
                <a:latin typeface="Red Hat Text SemiBold"/>
                <a:ea typeface="Red Hat Text SemiBold"/>
                <a:cs typeface="Red Hat Text SemiBold"/>
                <a:sym typeface="Red Hat Text SemiBold"/>
              </a:endParaRPr>
            </a:p>
          </p:txBody>
        </p:sp>
        <p:sp>
          <p:nvSpPr>
            <p:cNvPr id="334" name="Google Shape;334;p21"/>
            <p:cNvSpPr txBox="1"/>
            <p:nvPr/>
          </p:nvSpPr>
          <p:spPr>
            <a:xfrm>
              <a:off x="3105250" y="1219500"/>
              <a:ext cx="2933700" cy="2487300"/>
            </a:xfrm>
            <a:prstGeom prst="rect">
              <a:avLst/>
            </a:prstGeom>
            <a:noFill/>
            <a:ln>
              <a:noFill/>
            </a:ln>
          </p:spPr>
          <p:txBody>
            <a:bodyPr spcFirstLastPara="1" wrap="square" lIns="91425" tIns="91425" rIns="91425" bIns="91425" anchor="ctr" anchorCtr="0">
              <a:noAutofit/>
            </a:bodyPr>
            <a:lstStyle/>
            <a:p>
              <a:pPr marL="0" lvl="0" indent="0" algn="l" rtl="0">
                <a:lnSpc>
                  <a:spcPct val="100000"/>
                </a:lnSpc>
                <a:spcBef>
                  <a:spcPts val="0"/>
                </a:spcBef>
                <a:spcAft>
                  <a:spcPts val="0"/>
                </a:spcAft>
                <a:buNone/>
              </a:pPr>
              <a:r>
                <a:rPr lang="en" sz="1800" b="1">
                  <a:solidFill>
                    <a:srgbClr val="200A42"/>
                  </a:solidFill>
                  <a:latin typeface="Gowun Batang"/>
                  <a:ea typeface="Gowun Batang"/>
                  <a:cs typeface="Gowun Batang"/>
                  <a:sym typeface="Gowun Batang"/>
                </a:rPr>
                <a:t>“</a:t>
              </a:r>
              <a:r>
                <a:rPr lang="en" sz="1900">
                  <a:solidFill>
                    <a:schemeClr val="dk2"/>
                  </a:solidFill>
                  <a:latin typeface="Nunito"/>
                  <a:ea typeface="Nunito"/>
                  <a:cs typeface="Nunito"/>
                  <a:sym typeface="Nunito"/>
                </a:rPr>
                <a:t>Clean code is simple and direct. Clean code reads like well-written prose. Clean code never obscures the designer’s intent but rather is full of crisp abstractions and straightforward lines of control.</a:t>
              </a:r>
              <a:r>
                <a:rPr lang="en" sz="1800" b="1">
                  <a:solidFill>
                    <a:srgbClr val="200A42"/>
                  </a:solidFill>
                  <a:latin typeface="Gowun Batang"/>
                  <a:ea typeface="Gowun Batang"/>
                  <a:cs typeface="Gowun Batang"/>
                  <a:sym typeface="Gowun Batang"/>
                </a:rPr>
                <a:t>”</a:t>
              </a:r>
              <a:endParaRPr sz="1800" b="1">
                <a:solidFill>
                  <a:srgbClr val="200A42"/>
                </a:solidFill>
                <a:latin typeface="Gowun Batang"/>
                <a:ea typeface="Gowun Batang"/>
                <a:cs typeface="Gowun Batang"/>
                <a:sym typeface="Gowun Batang"/>
              </a:endParaRPr>
            </a:p>
          </p:txBody>
        </p:sp>
      </p:grpSp>
    </p:spTree>
  </p:cSld>
  <p:clrMapOvr>
    <a:masterClrMapping/>
  </p:clrMapOvr>
</p:sld>
</file>

<file path=ppt/theme/theme1.xml><?xml version="1.0" encoding="utf-8"?>
<a:theme xmlns:a="http://schemas.openxmlformats.org/drawingml/2006/main"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1430</Words>
  <Application>Microsoft Office PowerPoint</Application>
  <PresentationFormat>On-screen Show (16:9)</PresentationFormat>
  <Paragraphs>82</Paragraphs>
  <Slides>22</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Maven Pro</vt:lpstr>
      <vt:lpstr>Nunito</vt:lpstr>
      <vt:lpstr>Red Hat Text SemiBold</vt:lpstr>
      <vt:lpstr>Arial</vt:lpstr>
      <vt:lpstr>Gowun Batang</vt:lpstr>
      <vt:lpstr>Momentum</vt:lpstr>
      <vt:lpstr>Clean Code Book</vt:lpstr>
      <vt:lpstr>Introduction</vt:lpstr>
      <vt:lpstr>Objectives</vt:lpstr>
      <vt:lpstr>There Will Be Code</vt:lpstr>
      <vt:lpstr>Bad Code</vt:lpstr>
      <vt:lpstr>The Total Cost of Owning a Mess</vt:lpstr>
      <vt:lpstr>The Total Cost of Owning a Mess (cont.) </vt:lpstr>
      <vt:lpstr>What is Clean Code?</vt:lpstr>
      <vt:lpstr>What is Clean Code? (cont.)</vt:lpstr>
      <vt:lpstr>What is Clean Code? (cont.)</vt:lpstr>
      <vt:lpstr>What is Clean Code? (cont.)</vt:lpstr>
      <vt:lpstr>What is Clean Code? (cont.)</vt:lpstr>
      <vt:lpstr>What is Clean Code? (cont.)</vt:lpstr>
      <vt:lpstr>What is Clean Code? (cont.)</vt:lpstr>
      <vt:lpstr>What is Clean Code? (cont.)</vt:lpstr>
      <vt:lpstr>What is Clean Code? (cont.)</vt:lpstr>
      <vt:lpstr>What is Clean Code? (cont.)</vt:lpstr>
      <vt:lpstr>What is Clean Code? (cont.)</vt:lpstr>
      <vt:lpstr>What is Clean Code? (cont.)</vt:lpstr>
      <vt:lpstr>Schools of Thought</vt:lpstr>
      <vt:lpstr>We Are Authors</vt:lpstr>
      <vt:lpstr>The Boy Scout Rule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Zeina Abuelmaati Zayed</cp:lastModifiedBy>
  <cp:revision>1</cp:revision>
  <dcterms:modified xsi:type="dcterms:W3CDTF">2025-06-23T00:45:47Z</dcterms:modified>
</cp:coreProperties>
</file>