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24-Jun-25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8084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24-Jun-25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5481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24-Jun-25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6166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24-Jun-25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5769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24-Jun-25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822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24-Jun-25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9402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24-Jun-25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4892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24-Jun-25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7423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24-Jun-25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7940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24-Jun-25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8573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24-Jun-25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5680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24-Jun-25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421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45" r:id="rId6"/>
    <p:sldLayoutId id="2147483741" r:id="rId7"/>
    <p:sldLayoutId id="2147483742" r:id="rId8"/>
    <p:sldLayoutId id="2147483743" r:id="rId9"/>
    <p:sldLayoutId id="2147483744" r:id="rId10"/>
    <p:sldLayoutId id="214748374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906370-1564-49FA-A802-58546B392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664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Picture 12" descr="A close-up of a network&#10;&#10;Description automatically generated">
            <a:extLst>
              <a:ext uri="{FF2B5EF4-FFF2-40B4-BE49-F238E27FC236}">
                <a16:creationId xmlns:a16="http://schemas.microsoft.com/office/drawing/2014/main" id="{50BFB1F3-318D-9425-C28D-259EAF0B8E2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5000"/>
          </a:blip>
          <a:srcRect t="9339" b="300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EF640709-BDFD-453B-B75D-6212E7A87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11500" y="370600"/>
            <a:ext cx="5923842" cy="5923842"/>
          </a:xfrm>
          <a:prstGeom prst="ellipse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25035-3A78-BCF8-82A6-EDC16D0D80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77192" y="1032483"/>
            <a:ext cx="5037616" cy="2982360"/>
          </a:xfrm>
        </p:spPr>
        <p:txBody>
          <a:bodyPr>
            <a:normAutofit/>
          </a:bodyPr>
          <a:lstStyle/>
          <a:p>
            <a:r>
              <a:rPr lang="en-US" dirty="0"/>
              <a:t>Meaningful Names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2AB9F7-E037-711D-AF08-4802249B7E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77192" y="4106918"/>
            <a:ext cx="5037616" cy="1655762"/>
          </a:xfrm>
        </p:spPr>
        <p:txBody>
          <a:bodyPr>
            <a:normAutofit/>
          </a:bodyPr>
          <a:lstStyle/>
          <a:p>
            <a:r>
              <a:rPr lang="en-US" dirty="0"/>
              <a:t>Clean Code - Chapter 2</a:t>
            </a: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B4019478-3FDC-438C-8848-1D7DA864A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366740" flipV="1">
            <a:off x="2607299" y="8363"/>
            <a:ext cx="6816262" cy="6816262"/>
          </a:xfrm>
          <a:prstGeom prst="arc">
            <a:avLst>
              <a:gd name="adj1" fmla="val 16200000"/>
              <a:gd name="adj2" fmla="val 20401595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E406479-1D57-4209-B128-3C8174624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3400" y="4609861"/>
            <a:ext cx="873032" cy="8493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1035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F187F-C3AE-578F-0118-1525FDCE0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Meaningful Distinctions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E9EFE-7921-F126-B042-F418CEE08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not sufficient to add number series or noise words, even though the compiler is satisfied.</a:t>
            </a:r>
          </a:p>
          <a:p>
            <a:r>
              <a:rPr lang="en-US" dirty="0"/>
              <a:t>If names must be different, then they should also mean something different.</a:t>
            </a:r>
          </a:p>
          <a:p>
            <a:r>
              <a:rPr lang="en-US" dirty="0"/>
              <a:t>Number-series naming (a1, a2, .. </a:t>
            </a:r>
            <a:r>
              <a:rPr lang="en-US" dirty="0" err="1"/>
              <a:t>aN</a:t>
            </a:r>
            <a:r>
              <a:rPr lang="en-US" dirty="0"/>
              <a:t>) is the opposite of intentional naming, such names are not </a:t>
            </a:r>
            <a:r>
              <a:rPr lang="en-US" dirty="0" err="1"/>
              <a:t>disinfomative</a:t>
            </a:r>
            <a:r>
              <a:rPr lang="en-US" dirty="0"/>
              <a:t>-they are noninformative.</a:t>
            </a: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7FA68D-FA1F-A0D7-72BA-93527CCA1A27}"/>
              </a:ext>
            </a:extLst>
          </p:cNvPr>
          <p:cNvSpPr txBox="1"/>
          <p:nvPr/>
        </p:nvSpPr>
        <p:spPr>
          <a:xfrm>
            <a:off x="2502569" y="4896974"/>
            <a:ext cx="71868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public static void </a:t>
            </a:r>
            <a:r>
              <a:rPr lang="en-US" dirty="0" err="1"/>
              <a:t>copyChars</a:t>
            </a:r>
            <a:r>
              <a:rPr lang="en-US" dirty="0"/>
              <a:t>(char a1[], char a2[]) {</a:t>
            </a:r>
          </a:p>
          <a:p>
            <a:r>
              <a:rPr lang="en-US" dirty="0"/>
              <a:t>      for (int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a1.length;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r>
              <a:rPr lang="en-US" dirty="0"/>
              <a:t>          a2[</a:t>
            </a:r>
            <a:r>
              <a:rPr lang="en-US" dirty="0" err="1"/>
              <a:t>i</a:t>
            </a:r>
            <a:r>
              <a:rPr lang="en-US" dirty="0"/>
              <a:t>]  = a1[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r>
              <a:rPr lang="en-US" dirty="0"/>
              <a:t>    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21408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C7C14-FBD6-10A8-0DA6-42DD02132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Meaningful Distinctions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A4144-146E-477F-6C4B-C11C54C65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r>
              <a:rPr lang="en-US" dirty="0"/>
              <a:t>This function reads much better when </a:t>
            </a:r>
            <a:r>
              <a:rPr lang="en-US" sz="2400" dirty="0"/>
              <a:t>source</a:t>
            </a:r>
            <a:r>
              <a:rPr lang="en-US" dirty="0"/>
              <a:t> and </a:t>
            </a:r>
            <a:r>
              <a:rPr lang="en-US" sz="2400" dirty="0"/>
              <a:t>destination</a:t>
            </a:r>
            <a:r>
              <a:rPr lang="en-US" dirty="0"/>
              <a:t> are used for the argument names.</a:t>
            </a:r>
          </a:p>
          <a:p>
            <a:r>
              <a:rPr lang="en-US" dirty="0"/>
              <a:t>Noise words are another meaningless distinction.</a:t>
            </a:r>
          </a:p>
          <a:p>
            <a:pPr lvl="1"/>
            <a:r>
              <a:rPr lang="en-US" sz="2000" dirty="0" err="1"/>
              <a:t>ProductInfo</a:t>
            </a:r>
            <a:r>
              <a:rPr lang="en-US" dirty="0"/>
              <a:t> and </a:t>
            </a:r>
            <a:r>
              <a:rPr lang="en-US" sz="2000" dirty="0" err="1"/>
              <a:t>ProductData</a:t>
            </a:r>
            <a:r>
              <a:rPr lang="en-US" dirty="0"/>
              <a:t> for naming different classes =&gt; </a:t>
            </a:r>
            <a:r>
              <a:rPr lang="en-US" sz="2000" dirty="0"/>
              <a:t>Info</a:t>
            </a:r>
            <a:r>
              <a:rPr lang="en-US" dirty="0"/>
              <a:t> and </a:t>
            </a:r>
            <a:r>
              <a:rPr lang="en-US" sz="2000" dirty="0"/>
              <a:t>Data</a:t>
            </a:r>
            <a:r>
              <a:rPr lang="en-US" dirty="0"/>
              <a:t> are indistinct noise words like </a:t>
            </a:r>
            <a:r>
              <a:rPr lang="en-US" sz="2000" dirty="0"/>
              <a:t>a</a:t>
            </a:r>
            <a:r>
              <a:rPr lang="en-US" dirty="0"/>
              <a:t>, </a:t>
            </a:r>
            <a:r>
              <a:rPr lang="en-US" sz="2000" dirty="0"/>
              <a:t>an</a:t>
            </a:r>
            <a:r>
              <a:rPr lang="en-US" dirty="0"/>
              <a:t>, and </a:t>
            </a:r>
            <a:r>
              <a:rPr lang="en-US" sz="2000" dirty="0"/>
              <a:t>the</a:t>
            </a:r>
            <a:r>
              <a:rPr lang="en-US" dirty="0"/>
              <a:t>.</a:t>
            </a:r>
          </a:p>
          <a:p>
            <a:r>
              <a:rPr lang="en-US" dirty="0">
                <a:solidFill>
                  <a:srgbClr val="FF0000"/>
                </a:solidFill>
              </a:rPr>
              <a:t>Note</a:t>
            </a:r>
            <a:r>
              <a:rPr lang="en-US" dirty="0"/>
              <a:t>: nothing wrong with using prefix conventions like </a:t>
            </a:r>
            <a:r>
              <a:rPr lang="en-US" sz="2400" dirty="0"/>
              <a:t>a</a:t>
            </a:r>
            <a:r>
              <a:rPr lang="en-US" dirty="0"/>
              <a:t> and </a:t>
            </a:r>
            <a:r>
              <a:rPr lang="en-US" sz="2400" dirty="0"/>
              <a:t>the</a:t>
            </a:r>
            <a:r>
              <a:rPr lang="en-US" dirty="0"/>
              <a:t> so long as they make a meaningful distinction.</a:t>
            </a:r>
          </a:p>
          <a:p>
            <a:pPr lvl="1"/>
            <a:r>
              <a:rPr lang="en-US" dirty="0"/>
              <a:t>For example: you can use </a:t>
            </a:r>
            <a:r>
              <a:rPr lang="en-US" sz="2000" dirty="0"/>
              <a:t>a</a:t>
            </a:r>
            <a:r>
              <a:rPr lang="en-US" dirty="0"/>
              <a:t> for all local variables and </a:t>
            </a:r>
            <a:r>
              <a:rPr lang="en-US" sz="2000" dirty="0"/>
              <a:t>the</a:t>
            </a:r>
            <a:r>
              <a:rPr lang="en-US" dirty="0"/>
              <a:t> for all function arguments.</a:t>
            </a:r>
          </a:p>
          <a:p>
            <a:pPr lvl="1"/>
            <a:r>
              <a:rPr lang="en-US" dirty="0"/>
              <a:t>The problem comes in when you decide to call a variable </a:t>
            </a:r>
            <a:r>
              <a:rPr lang="en-US" sz="2000" dirty="0" err="1"/>
              <a:t>theZork</a:t>
            </a:r>
            <a:r>
              <a:rPr lang="en-US" dirty="0"/>
              <a:t> because you already have another variable named </a:t>
            </a:r>
            <a:r>
              <a:rPr lang="en-US" sz="2000" dirty="0" err="1"/>
              <a:t>zork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68678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316C0-0C32-26F7-C8A1-FFC120C2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Meaningful Distinctions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FBAAA-F85C-CAB6-5FF3-00A80F608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Noise words are redundant.</a:t>
            </a:r>
          </a:p>
          <a:p>
            <a:endParaRPr lang="en-US" dirty="0"/>
          </a:p>
          <a:p>
            <a:r>
              <a:rPr lang="en-US" dirty="0"/>
              <a:t>In the absence of specific conventions, the variable </a:t>
            </a:r>
            <a:r>
              <a:rPr lang="en-US" sz="2400" dirty="0" err="1"/>
              <a:t>moneyAmount</a:t>
            </a:r>
            <a:r>
              <a:rPr lang="en-US" dirty="0"/>
              <a:t> is indistinguishable from </a:t>
            </a:r>
            <a:r>
              <a:rPr lang="en-US" sz="2400" dirty="0"/>
              <a:t>money,</a:t>
            </a:r>
            <a:r>
              <a:rPr lang="en-US" dirty="0"/>
              <a:t> Also (</a:t>
            </a:r>
            <a:r>
              <a:rPr lang="en-US" sz="2400" dirty="0" err="1"/>
              <a:t>customerInfo</a:t>
            </a:r>
            <a:r>
              <a:rPr lang="en-US" dirty="0"/>
              <a:t>, </a:t>
            </a:r>
            <a:r>
              <a:rPr lang="en-US" sz="2400" dirty="0"/>
              <a:t>customer</a:t>
            </a:r>
            <a:r>
              <a:rPr lang="en-US" dirty="0"/>
              <a:t>), (</a:t>
            </a:r>
            <a:r>
              <a:rPr lang="en-US" sz="2400" dirty="0" err="1"/>
              <a:t>accountData</a:t>
            </a:r>
            <a:r>
              <a:rPr lang="en-US" dirty="0"/>
              <a:t>, </a:t>
            </a:r>
            <a:r>
              <a:rPr lang="en-US" sz="2400" dirty="0"/>
              <a:t>account</a:t>
            </a:r>
            <a:r>
              <a:rPr lang="en-US" dirty="0"/>
              <a:t>), (</a:t>
            </a:r>
            <a:r>
              <a:rPr lang="en-US" sz="2400" dirty="0" err="1"/>
              <a:t>theMessage</a:t>
            </a:r>
            <a:r>
              <a:rPr lang="en-US" dirty="0"/>
              <a:t>, </a:t>
            </a:r>
            <a:r>
              <a:rPr lang="en-US" sz="2400" dirty="0"/>
              <a:t>message</a:t>
            </a:r>
            <a:r>
              <a:rPr lang="en-US" dirty="0"/>
              <a:t>).</a:t>
            </a:r>
          </a:p>
          <a:p>
            <a:endParaRPr lang="en-US" dirty="0"/>
          </a:p>
          <a:p>
            <a:r>
              <a:rPr lang="en-US" dirty="0"/>
              <a:t>Distinguish names in such a way that the reader knows what the difference offer.</a:t>
            </a:r>
          </a:p>
        </p:txBody>
      </p:sp>
    </p:spTree>
    <p:extLst>
      <p:ext uri="{BB962C8B-B14F-4D97-AF65-F5344CB8AC3E}">
        <p14:creationId xmlns:p14="http://schemas.microsoft.com/office/powerpoint/2010/main" val="4127064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DB617-66CD-61B1-82E4-EFC1A3A02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Pronounceable 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A8B9E-32EC-D0A5-CA61-6DA43B4DC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 </a:t>
            </a:r>
          </a:p>
          <a:p>
            <a:pPr marL="457200" lvl="1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168A26-2C97-22C2-2949-AC3E360D2247}"/>
              </a:ext>
            </a:extLst>
          </p:cNvPr>
          <p:cNvSpPr txBox="1"/>
          <p:nvPr/>
        </p:nvSpPr>
        <p:spPr>
          <a:xfrm>
            <a:off x="1580148" y="2278168"/>
            <a:ext cx="5334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DtaRcrd102 {</a:t>
            </a:r>
          </a:p>
          <a:p>
            <a:r>
              <a:rPr lang="en-US" dirty="0"/>
              <a:t>    private Date </a:t>
            </a:r>
            <a:r>
              <a:rPr lang="en-US" dirty="0" err="1"/>
              <a:t>genymdhms</a:t>
            </a:r>
            <a:r>
              <a:rPr lang="en-US" dirty="0"/>
              <a:t>;</a:t>
            </a:r>
          </a:p>
          <a:p>
            <a:r>
              <a:rPr lang="en-US" dirty="0"/>
              <a:t>    private Date </a:t>
            </a:r>
            <a:r>
              <a:rPr lang="en-US" dirty="0" err="1"/>
              <a:t>modymdhms</a:t>
            </a:r>
            <a:r>
              <a:rPr lang="en-US" dirty="0"/>
              <a:t>;</a:t>
            </a:r>
          </a:p>
          <a:p>
            <a:r>
              <a:rPr lang="en-US" dirty="0"/>
              <a:t>    private final String </a:t>
            </a:r>
            <a:r>
              <a:rPr lang="en-US" dirty="0" err="1"/>
              <a:t>pszqint</a:t>
            </a:r>
            <a:r>
              <a:rPr lang="en-US" dirty="0"/>
              <a:t> = “102”;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1519CF-2C83-169A-6C17-CABA6A722660}"/>
              </a:ext>
            </a:extLst>
          </p:cNvPr>
          <p:cNvSpPr txBox="1"/>
          <p:nvPr/>
        </p:nvSpPr>
        <p:spPr>
          <a:xfrm>
            <a:off x="1580148" y="4208039"/>
            <a:ext cx="5334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Customer {</a:t>
            </a:r>
          </a:p>
          <a:p>
            <a:r>
              <a:rPr lang="en-US" dirty="0"/>
              <a:t>    private Date </a:t>
            </a:r>
            <a:r>
              <a:rPr lang="en-US" dirty="0" err="1"/>
              <a:t>generationTimestamp</a:t>
            </a:r>
            <a:r>
              <a:rPr lang="en-US" dirty="0"/>
              <a:t>;</a:t>
            </a:r>
          </a:p>
          <a:p>
            <a:r>
              <a:rPr lang="en-US" dirty="0"/>
              <a:t>    private Date </a:t>
            </a:r>
            <a:r>
              <a:rPr lang="en-US" dirty="0" err="1"/>
              <a:t>modificationTimestamp</a:t>
            </a:r>
            <a:r>
              <a:rPr lang="en-US" dirty="0"/>
              <a:t>;</a:t>
            </a:r>
          </a:p>
          <a:p>
            <a:r>
              <a:rPr lang="en-US" dirty="0"/>
              <a:t>    private final String </a:t>
            </a:r>
            <a:r>
              <a:rPr lang="en-US" dirty="0" err="1"/>
              <a:t>recordId</a:t>
            </a:r>
            <a:r>
              <a:rPr lang="en-US" dirty="0"/>
              <a:t> = “102”;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131808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8AA8F-32FB-47C1-1783-6636D9E27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Searchable 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0B088-FBF6-048D-E80B-8DFF6090E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name </a:t>
            </a:r>
            <a:r>
              <a:rPr lang="en-US" sz="2400" dirty="0"/>
              <a:t>e</a:t>
            </a:r>
            <a:r>
              <a:rPr lang="en-US" dirty="0"/>
              <a:t> is a poor choice for any variable for which a programmer might need to search, it’s the most common letter in English language and likely to show up in every passage of text in every program.</a:t>
            </a:r>
          </a:p>
          <a:p>
            <a:r>
              <a:rPr lang="en-US" dirty="0"/>
              <a:t>Longer names trump shorter names, and any searchable name trumps a constant in code.</a:t>
            </a:r>
          </a:p>
          <a:p>
            <a:r>
              <a:rPr lang="en-US" dirty="0"/>
              <a:t>Single-letter names can ONLY be used as local variables inside short methods.</a:t>
            </a:r>
          </a:p>
          <a:p>
            <a:r>
              <a:rPr lang="en-US" dirty="0"/>
              <a:t>“The length of a name should correspond to the size of its scope.”</a:t>
            </a:r>
          </a:p>
        </p:txBody>
      </p:sp>
    </p:spTree>
    <p:extLst>
      <p:ext uri="{BB962C8B-B14F-4D97-AF65-F5344CB8AC3E}">
        <p14:creationId xmlns:p14="http://schemas.microsoft.com/office/powerpoint/2010/main" val="3519420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0EB40-374E-0762-E841-98067299B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Searchable Names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AD7FE-3EB0-6F31-2305-6BE021354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 variable or constant might be seen or used in multiple places in a body of code, it’s imperative to give it a search-friendly name.</a:t>
            </a:r>
          </a:p>
          <a:p>
            <a:r>
              <a:rPr lang="en-US" sz="2400" dirty="0"/>
              <a:t>MAX_CLASSES_PER_STUDENT </a:t>
            </a:r>
            <a:r>
              <a:rPr lang="en-US" dirty="0"/>
              <a:t>is easier to find than writing the number itself:</a:t>
            </a: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270A2B-BEA8-EF04-A5AB-B7AE406CE062}"/>
              </a:ext>
            </a:extLst>
          </p:cNvPr>
          <p:cNvSpPr txBox="1"/>
          <p:nvPr/>
        </p:nvSpPr>
        <p:spPr>
          <a:xfrm>
            <a:off x="1900990" y="3962589"/>
            <a:ext cx="75478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const int </a:t>
            </a:r>
            <a:r>
              <a:rPr lang="en-US" sz="1800" dirty="0"/>
              <a:t>MAX_CLASSES_PER_STUDENT = 7;</a:t>
            </a:r>
          </a:p>
          <a:p>
            <a:r>
              <a:rPr lang="en-US" dirty="0"/>
              <a:t>for (int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sz="1800" dirty="0"/>
              <a:t>MAX_CLASSES_PER_STUDENT; </a:t>
            </a:r>
            <a:r>
              <a:rPr lang="en-US" sz="1800" dirty="0" err="1"/>
              <a:t>i</a:t>
            </a:r>
            <a:r>
              <a:rPr lang="en-US" sz="1800" dirty="0"/>
              <a:t>++</a:t>
            </a:r>
            <a:r>
              <a:rPr lang="en-US" dirty="0"/>
              <a:t>)	 {</a:t>
            </a:r>
          </a:p>
          <a:p>
            <a:r>
              <a:rPr lang="en-US" dirty="0"/>
              <a:t>    // code</a:t>
            </a:r>
          </a:p>
          <a:p>
            <a:r>
              <a:rPr lang="en-US" dirty="0"/>
              <a:t>}</a:t>
            </a:r>
            <a:r>
              <a:rPr lang="en-US" sz="1800" dirty="0"/>
              <a:t> </a:t>
            </a:r>
          </a:p>
          <a:p>
            <a:r>
              <a:rPr lang="en-US" dirty="0"/>
              <a:t>// is better than</a:t>
            </a:r>
          </a:p>
          <a:p>
            <a:r>
              <a:rPr lang="en-US" dirty="0"/>
              <a:t>for (int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7</a:t>
            </a:r>
            <a:r>
              <a:rPr lang="en-US" sz="1800" dirty="0"/>
              <a:t>; </a:t>
            </a:r>
            <a:r>
              <a:rPr lang="en-US" sz="1800" dirty="0" err="1"/>
              <a:t>i</a:t>
            </a:r>
            <a:r>
              <a:rPr lang="en-US" sz="1800" dirty="0"/>
              <a:t>++</a:t>
            </a:r>
            <a:r>
              <a:rPr lang="en-US" dirty="0"/>
              <a:t>)	 {</a:t>
            </a:r>
          </a:p>
          <a:p>
            <a:r>
              <a:rPr lang="en-US" dirty="0"/>
              <a:t>    // code</a:t>
            </a:r>
          </a:p>
          <a:p>
            <a:r>
              <a:rPr lang="en-US" dirty="0"/>
              <a:t>}</a:t>
            </a:r>
            <a:r>
              <a:rPr lang="en-US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238829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6EE7F-740B-D2A4-9C39-47961E430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 Encodings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63738-7B74-AE33-BC7B-509DC7A4A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Encoding type or scope information into names simply adds an extra burden of deciphering.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Encoded names are seldom pronounceable and are easy to mis-type.</a:t>
            </a:r>
          </a:p>
        </p:txBody>
      </p:sp>
    </p:spTree>
    <p:extLst>
      <p:ext uri="{BB962C8B-B14F-4D97-AF65-F5344CB8AC3E}">
        <p14:creationId xmlns:p14="http://schemas.microsoft.com/office/powerpoint/2010/main" val="32781562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850B4-0075-A3CB-90EF-D0A5AC5EA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 Encoding - Hungarian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8A45A-377A-BCD0-EAB4-DE0BDE574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Old habit of putting type hints in variable names now just creates confusion.</a:t>
            </a:r>
          </a:p>
          <a:p>
            <a:endParaRPr lang="en-US" dirty="0"/>
          </a:p>
          <a:p>
            <a:r>
              <a:rPr lang="en-US" dirty="0"/>
              <a:t>Modern tools are smart enough to track types for you, so just use clear, simple names that describe what the variable contains, not what type it is.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63D823-C9AD-E38C-CC09-10EE7133DC75}"/>
              </a:ext>
            </a:extLst>
          </p:cNvPr>
          <p:cNvSpPr txBox="1"/>
          <p:nvPr/>
        </p:nvSpPr>
        <p:spPr>
          <a:xfrm>
            <a:off x="1568116" y="2663178"/>
            <a:ext cx="9055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/>
              <a:t>PhoneNumber</a:t>
            </a:r>
            <a:r>
              <a:rPr lang="en-US" sz="1800" dirty="0"/>
              <a:t> </a:t>
            </a:r>
            <a:r>
              <a:rPr lang="en-US" sz="1800" dirty="0" err="1"/>
              <a:t>phoneString</a:t>
            </a:r>
            <a:r>
              <a:rPr lang="en-US" dirty="0"/>
              <a:t>; // name says “string” but it’s actually a </a:t>
            </a:r>
            <a:r>
              <a:rPr lang="en-US" dirty="0" err="1"/>
              <a:t>PhoneNumber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549C48-5B88-6581-198F-EFB0C14AF8A3}"/>
              </a:ext>
            </a:extLst>
          </p:cNvPr>
          <p:cNvSpPr txBox="1"/>
          <p:nvPr/>
        </p:nvSpPr>
        <p:spPr>
          <a:xfrm>
            <a:off x="1568116" y="4596251"/>
            <a:ext cx="90557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CustomerName</a:t>
            </a:r>
            <a:r>
              <a:rPr lang="en-US" dirty="0"/>
              <a:t> is better than </a:t>
            </a:r>
            <a:r>
              <a:rPr lang="en-US" dirty="0" err="1"/>
              <a:t>strCustomerName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isActive</a:t>
            </a:r>
            <a:r>
              <a:rPr lang="en-US" dirty="0"/>
              <a:t> is better than </a:t>
            </a:r>
            <a:r>
              <a:rPr lang="en-US" dirty="0" err="1"/>
              <a:t>bIsActive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1643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CD086-76A7-1AEB-9D28-11E98A135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 Encoding - Member Prefixes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68C52-FF49-90AA-07CA-C4C299124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don’t need to prefix member variables with </a:t>
            </a:r>
            <a:r>
              <a:rPr lang="en-US" sz="2400" dirty="0"/>
              <a:t>m_ </a:t>
            </a:r>
            <a:r>
              <a:rPr lang="en-US" dirty="0"/>
              <a:t>anymore.</a:t>
            </a:r>
          </a:p>
          <a:p>
            <a:r>
              <a:rPr lang="en-US" dirty="0"/>
              <a:t>You should be using an editing environment that highlights or colorizes members to make them distinct.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88C1E2-ED2D-07FA-AC4F-4795ED3123FA}"/>
              </a:ext>
            </a:extLst>
          </p:cNvPr>
          <p:cNvSpPr txBox="1"/>
          <p:nvPr/>
        </p:nvSpPr>
        <p:spPr>
          <a:xfrm>
            <a:off x="1905000" y="3228292"/>
            <a:ext cx="905576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public class Part {</a:t>
            </a:r>
          </a:p>
          <a:p>
            <a:r>
              <a:rPr lang="en-US" dirty="0"/>
              <a:t>      private String </a:t>
            </a:r>
            <a:r>
              <a:rPr lang="en-US" dirty="0" err="1"/>
              <a:t>m_desc</a:t>
            </a:r>
            <a:r>
              <a:rPr lang="en-US" dirty="0"/>
              <a:t>;</a:t>
            </a:r>
          </a:p>
          <a:p>
            <a:r>
              <a:rPr lang="en-US" dirty="0"/>
              <a:t>      void </a:t>
            </a:r>
            <a:r>
              <a:rPr lang="en-US" dirty="0" err="1"/>
              <a:t>setName</a:t>
            </a:r>
            <a:r>
              <a:rPr lang="en-US" dirty="0"/>
              <a:t> (String name) {</a:t>
            </a:r>
          </a:p>
          <a:p>
            <a:r>
              <a:rPr lang="en-US" dirty="0"/>
              <a:t>           </a:t>
            </a:r>
            <a:r>
              <a:rPr lang="en-US" dirty="0" err="1"/>
              <a:t>m_desc</a:t>
            </a:r>
            <a:r>
              <a:rPr lang="en-US" dirty="0"/>
              <a:t> = name;</a:t>
            </a:r>
          </a:p>
          <a:p>
            <a:r>
              <a:rPr lang="en-US" dirty="0"/>
              <a:t>    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public class Part {</a:t>
            </a:r>
          </a:p>
          <a:p>
            <a:r>
              <a:rPr lang="en-US" dirty="0"/>
              <a:t>      String description;</a:t>
            </a:r>
          </a:p>
          <a:p>
            <a:r>
              <a:rPr lang="en-US" dirty="0"/>
              <a:t>      void </a:t>
            </a:r>
            <a:r>
              <a:rPr lang="en-US" dirty="0" err="1"/>
              <a:t>setDescription</a:t>
            </a:r>
            <a:r>
              <a:rPr lang="en-US" dirty="0"/>
              <a:t> (String description) {</a:t>
            </a:r>
          </a:p>
          <a:p>
            <a:r>
              <a:rPr lang="en-US" dirty="0"/>
              <a:t>           this. description = description;</a:t>
            </a:r>
          </a:p>
          <a:p>
            <a:r>
              <a:rPr lang="en-US" dirty="0"/>
              <a:t>    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0696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8B2A8-8F21-C8E8-BDB2-19EFADF4B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 Encoding - Interfaces and Implementations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26C8A-5169-65F5-30B6-7E18F27D5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/>
              <a:t>IshapeFactory</a:t>
            </a:r>
            <a:r>
              <a:rPr lang="en-US" dirty="0"/>
              <a:t> or </a:t>
            </a:r>
            <a:r>
              <a:rPr lang="en-US" sz="2400" dirty="0" err="1"/>
              <a:t>ShapeFactory</a:t>
            </a:r>
            <a:r>
              <a:rPr lang="en-US" dirty="0"/>
              <a:t> for building an ABSTRACT FACTORY for the creation of shapes?</a:t>
            </a:r>
          </a:p>
          <a:p>
            <a:pPr lvl="1"/>
            <a:r>
              <a:rPr lang="en-US" dirty="0"/>
              <a:t>I don’t want my user knowing that I’m handing them an interface.</a:t>
            </a:r>
          </a:p>
          <a:p>
            <a:pPr lvl="1"/>
            <a:r>
              <a:rPr lang="en-US" dirty="0"/>
              <a:t>I just want them to know that it’s a </a:t>
            </a:r>
            <a:r>
              <a:rPr lang="en-US" sz="2000" dirty="0" err="1"/>
              <a:t>ShapeFactory</a:t>
            </a:r>
            <a:r>
              <a:rPr lang="en-US" sz="2000" dirty="0"/>
              <a:t>.</a:t>
            </a:r>
          </a:p>
          <a:p>
            <a:r>
              <a:rPr lang="en-US" dirty="0"/>
              <a:t>So,</a:t>
            </a:r>
            <a:r>
              <a:rPr lang="en-US" sz="2400" dirty="0"/>
              <a:t> </a:t>
            </a:r>
            <a:r>
              <a:rPr lang="en-US" dirty="0"/>
              <a:t>if I must encode either the interface or the implementation, I choose the implementation =&gt; Calling it </a:t>
            </a:r>
            <a:r>
              <a:rPr lang="en-US" sz="2400" dirty="0" err="1"/>
              <a:t>ShapeFactoryImp</a:t>
            </a:r>
            <a:r>
              <a:rPr lang="en-US" dirty="0"/>
              <a:t>, or even the hideous </a:t>
            </a:r>
            <a:r>
              <a:rPr lang="en-US" sz="2400" dirty="0" err="1"/>
              <a:t>CShapeFactory</a:t>
            </a:r>
            <a:r>
              <a:rPr lang="en-US" dirty="0"/>
              <a:t>, is preferable to encoding the interface.</a:t>
            </a:r>
          </a:p>
        </p:txBody>
      </p:sp>
    </p:spTree>
    <p:extLst>
      <p:ext uri="{BB962C8B-B14F-4D97-AF65-F5344CB8AC3E}">
        <p14:creationId xmlns:p14="http://schemas.microsoft.com/office/powerpoint/2010/main" val="2578479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A2CB5-6C53-C9B9-3462-E9D8D7FBD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46D1B-231C-0DA9-40E8-954BBF4BE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Names are everywhere in software.</a:t>
            </a:r>
          </a:p>
          <a:p>
            <a:pPr lvl="1"/>
            <a:r>
              <a:rPr lang="en-US" dirty="0"/>
              <a:t>Variables.</a:t>
            </a:r>
          </a:p>
          <a:p>
            <a:pPr lvl="1"/>
            <a:r>
              <a:rPr lang="en-US" dirty="0"/>
              <a:t>Functions.</a:t>
            </a:r>
          </a:p>
          <a:p>
            <a:pPr lvl="1"/>
            <a:r>
              <a:rPr lang="en-US" dirty="0"/>
              <a:t>Arguments.</a:t>
            </a:r>
          </a:p>
          <a:p>
            <a:pPr lvl="1"/>
            <a:r>
              <a:rPr lang="en-US" dirty="0"/>
              <a:t>Classes.</a:t>
            </a:r>
          </a:p>
          <a:p>
            <a:pPr lvl="1"/>
            <a:r>
              <a:rPr lang="en-US" dirty="0"/>
              <a:t>Packages, etc..</a:t>
            </a:r>
          </a:p>
          <a:p>
            <a:r>
              <a:rPr lang="en-US" dirty="0"/>
              <a:t>So, we’d better do it well.</a:t>
            </a:r>
          </a:p>
        </p:txBody>
      </p:sp>
    </p:spTree>
    <p:extLst>
      <p:ext uri="{BB962C8B-B14F-4D97-AF65-F5344CB8AC3E}">
        <p14:creationId xmlns:p14="http://schemas.microsoft.com/office/powerpoint/2010/main" val="6729215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4E0B3-F4C7-2DC7-8778-73C2F5F8C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 Mental Mapping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5157C-986B-4BD2-F132-8E86EEFD6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49001" cy="4799765"/>
          </a:xfrm>
        </p:spPr>
        <p:txBody>
          <a:bodyPr/>
          <a:lstStyle/>
          <a:p>
            <a:r>
              <a:rPr lang="en-US" dirty="0"/>
              <a:t>Readers shouldn’t have to mentally translate your names into other names they already know.</a:t>
            </a:r>
          </a:p>
          <a:p>
            <a:r>
              <a:rPr lang="en-US" dirty="0"/>
              <a:t>A loop counter may be name </a:t>
            </a:r>
            <a:r>
              <a:rPr lang="en-US" sz="2400" dirty="0" err="1"/>
              <a:t>i</a:t>
            </a:r>
            <a:r>
              <a:rPr lang="en-US" dirty="0"/>
              <a:t> or </a:t>
            </a:r>
            <a:r>
              <a:rPr lang="en-US" sz="2400" dirty="0"/>
              <a:t>j</a:t>
            </a:r>
            <a:r>
              <a:rPr lang="en-US" dirty="0"/>
              <a:t> or </a:t>
            </a:r>
            <a:r>
              <a:rPr lang="en-US" sz="2400" dirty="0"/>
              <a:t>k</a:t>
            </a:r>
            <a:r>
              <a:rPr lang="en-US" dirty="0"/>
              <a:t> (though never I) if its scope is very small, and no other names can conflict with it.</a:t>
            </a:r>
          </a:p>
          <a:p>
            <a:pPr lvl="1"/>
            <a:r>
              <a:rPr lang="en-US" dirty="0"/>
              <a:t>This because those single-letter names for loop counters are traditional.</a:t>
            </a:r>
          </a:p>
          <a:p>
            <a:r>
              <a:rPr lang="en-US" dirty="0"/>
              <a:t>However, in most other contexts a single-letter name is a poor choice, it’s just a place holder that the reader must mentally map to the actual concept.</a:t>
            </a:r>
          </a:p>
          <a:p>
            <a:r>
              <a:rPr lang="en-US" dirty="0"/>
              <a:t>One difference between a smart programmer and a professional one is that the professional understands that </a:t>
            </a:r>
            <a:r>
              <a:rPr lang="en-US" i="1" dirty="0"/>
              <a:t>clarity is king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907562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FAFA1-40E6-6D82-A895-DAA99D65E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B1D88-7AEC-F6CF-8F8F-3523FEE3C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Classes and objects should have noun or noun phase names like </a:t>
            </a:r>
            <a:r>
              <a:rPr lang="en-US" sz="2400" dirty="0"/>
              <a:t>Customer</a:t>
            </a:r>
            <a:r>
              <a:rPr lang="en-US" dirty="0"/>
              <a:t>, </a:t>
            </a:r>
            <a:r>
              <a:rPr lang="en-US" sz="2400" dirty="0" err="1"/>
              <a:t>WikiPage</a:t>
            </a:r>
            <a:r>
              <a:rPr lang="en-US" dirty="0"/>
              <a:t>, </a:t>
            </a:r>
            <a:r>
              <a:rPr lang="en-US" sz="2400" dirty="0"/>
              <a:t>Accounts</a:t>
            </a:r>
            <a:r>
              <a:rPr lang="en-US" dirty="0"/>
              <a:t>, and </a:t>
            </a:r>
            <a:r>
              <a:rPr lang="en-US" sz="2400" dirty="0" err="1"/>
              <a:t>AddressParser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Avoid word like </a:t>
            </a:r>
            <a:r>
              <a:rPr lang="en-US" sz="2400" dirty="0"/>
              <a:t>Manager</a:t>
            </a:r>
            <a:r>
              <a:rPr lang="en-US" dirty="0"/>
              <a:t>, </a:t>
            </a:r>
            <a:r>
              <a:rPr lang="en-US" sz="2400" dirty="0"/>
              <a:t>Processor</a:t>
            </a:r>
            <a:r>
              <a:rPr lang="en-US" dirty="0"/>
              <a:t>, or </a:t>
            </a:r>
            <a:r>
              <a:rPr lang="en-US" sz="2400" dirty="0"/>
              <a:t>Info</a:t>
            </a:r>
            <a:r>
              <a:rPr lang="en-US" dirty="0"/>
              <a:t> in the name of a class.</a:t>
            </a:r>
          </a:p>
          <a:p>
            <a:endParaRPr lang="en-US" dirty="0"/>
          </a:p>
          <a:p>
            <a:r>
              <a:rPr lang="en-US" dirty="0"/>
              <a:t>A class name should not be a verb.</a:t>
            </a:r>
          </a:p>
        </p:txBody>
      </p:sp>
    </p:spTree>
    <p:extLst>
      <p:ext uri="{BB962C8B-B14F-4D97-AF65-F5344CB8AC3E}">
        <p14:creationId xmlns:p14="http://schemas.microsoft.com/office/powerpoint/2010/main" val="34515925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A4D78-97C5-5A03-8517-138EA3DE8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60A38-B84D-6CF1-D201-CF0FE5A5A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Methods should have verb or verb phrase names like </a:t>
            </a:r>
            <a:r>
              <a:rPr lang="en-US" sz="2400" dirty="0" err="1"/>
              <a:t>postPayment</a:t>
            </a:r>
            <a:r>
              <a:rPr lang="en-US" dirty="0"/>
              <a:t>, </a:t>
            </a:r>
            <a:r>
              <a:rPr lang="en-US" sz="2400" dirty="0" err="1"/>
              <a:t>deletePage</a:t>
            </a:r>
            <a:r>
              <a:rPr lang="en-US" dirty="0"/>
              <a:t>, or </a:t>
            </a:r>
            <a:r>
              <a:rPr lang="en-US" sz="2400" dirty="0"/>
              <a:t>save</a:t>
            </a:r>
            <a:r>
              <a:rPr lang="en-US" dirty="0"/>
              <a:t>.</a:t>
            </a:r>
          </a:p>
          <a:p>
            <a:r>
              <a:rPr lang="en-US" dirty="0"/>
              <a:t>Accessors, mutators, and predicates should be named for their value and prefixed with </a:t>
            </a:r>
            <a:r>
              <a:rPr lang="en-US" sz="2400" dirty="0"/>
              <a:t>get</a:t>
            </a:r>
            <a:r>
              <a:rPr lang="en-US" dirty="0"/>
              <a:t>, </a:t>
            </a:r>
            <a:r>
              <a:rPr lang="en-US" sz="2400" dirty="0"/>
              <a:t>set</a:t>
            </a:r>
            <a:r>
              <a:rPr lang="en-US" dirty="0"/>
              <a:t>, and </a:t>
            </a:r>
            <a:r>
              <a:rPr lang="en-US" sz="2400" dirty="0"/>
              <a:t>is</a:t>
            </a:r>
            <a:r>
              <a:rPr lang="en-US" dirty="0"/>
              <a:t> according to the </a:t>
            </a:r>
            <a:r>
              <a:rPr lang="en-US" dirty="0" err="1"/>
              <a:t>javabean</a:t>
            </a:r>
            <a:r>
              <a:rPr lang="en-US" dirty="0"/>
              <a:t> standard.</a:t>
            </a: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8BF0CA-BAAD-9BAB-D9CE-07EF01F14D21}"/>
              </a:ext>
            </a:extLst>
          </p:cNvPr>
          <p:cNvSpPr txBox="1"/>
          <p:nvPr/>
        </p:nvSpPr>
        <p:spPr>
          <a:xfrm>
            <a:off x="1884946" y="4082716"/>
            <a:ext cx="54302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string name = </a:t>
            </a:r>
            <a:r>
              <a:rPr lang="en-US" dirty="0" err="1"/>
              <a:t>employee.getName</a:t>
            </a:r>
            <a:r>
              <a:rPr lang="en-US" dirty="0"/>
              <a:t>();</a:t>
            </a:r>
          </a:p>
          <a:p>
            <a:r>
              <a:rPr lang="en-US" dirty="0" err="1"/>
              <a:t>customer.setName</a:t>
            </a:r>
            <a:r>
              <a:rPr lang="en-US" dirty="0"/>
              <a:t>(“Zeina”);</a:t>
            </a:r>
          </a:p>
          <a:p>
            <a:r>
              <a:rPr lang="en-US" dirty="0"/>
              <a:t>If (</a:t>
            </a:r>
            <a:r>
              <a:rPr lang="en-US" dirty="0" err="1"/>
              <a:t>paycheck.isPosted</a:t>
            </a:r>
            <a:r>
              <a:rPr lang="en-US" dirty="0"/>
              <a:t>()) ...</a:t>
            </a:r>
          </a:p>
        </p:txBody>
      </p:sp>
    </p:spTree>
    <p:extLst>
      <p:ext uri="{BB962C8B-B14F-4D97-AF65-F5344CB8AC3E}">
        <p14:creationId xmlns:p14="http://schemas.microsoft.com/office/powerpoint/2010/main" val="749630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A4D78-97C5-5A03-8517-138EA3DE8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Names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60A38-B84D-6CF1-D201-CF0FE5A5A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constructors are overloaded, use static factory methods with names that describe the arguments. For example,</a:t>
            </a:r>
          </a:p>
          <a:p>
            <a:endParaRPr lang="en-US" dirty="0"/>
          </a:p>
          <a:p>
            <a:r>
              <a:rPr lang="en-US" dirty="0"/>
              <a:t>is generally better than:</a:t>
            </a:r>
          </a:p>
          <a:p>
            <a:endParaRPr lang="en-US" dirty="0"/>
          </a:p>
          <a:p>
            <a:r>
              <a:rPr lang="en-US" dirty="0"/>
              <a:t>Consider enforcing their use by making the corresponding constructors private.</a:t>
            </a: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8BF0CA-BAAD-9BAB-D9CE-07EF01F14D21}"/>
              </a:ext>
            </a:extLst>
          </p:cNvPr>
          <p:cNvSpPr txBox="1"/>
          <p:nvPr/>
        </p:nvSpPr>
        <p:spPr>
          <a:xfrm>
            <a:off x="1884946" y="3738518"/>
            <a:ext cx="6689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Complex </a:t>
            </a:r>
            <a:r>
              <a:rPr lang="en-US" dirty="0" err="1"/>
              <a:t>fulcrumPoint</a:t>
            </a:r>
            <a:r>
              <a:rPr lang="en-US" dirty="0"/>
              <a:t> = new Complex(23.0);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B6FD98-5F72-7836-FF5E-DDFB48687F08}"/>
              </a:ext>
            </a:extLst>
          </p:cNvPr>
          <p:cNvSpPr txBox="1"/>
          <p:nvPr/>
        </p:nvSpPr>
        <p:spPr>
          <a:xfrm>
            <a:off x="1884946" y="2775284"/>
            <a:ext cx="6689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Complex </a:t>
            </a:r>
            <a:r>
              <a:rPr lang="en-US" dirty="0" err="1"/>
              <a:t>fulcrumPoint</a:t>
            </a:r>
            <a:r>
              <a:rPr lang="en-US" dirty="0"/>
              <a:t> = </a:t>
            </a:r>
            <a:r>
              <a:rPr lang="en-US" dirty="0" err="1"/>
              <a:t>Complex.FromRealNumber</a:t>
            </a:r>
            <a:r>
              <a:rPr lang="en-US" dirty="0"/>
              <a:t>(23.0);</a:t>
            </a:r>
          </a:p>
        </p:txBody>
      </p:sp>
    </p:spTree>
    <p:extLst>
      <p:ext uri="{BB962C8B-B14F-4D97-AF65-F5344CB8AC3E}">
        <p14:creationId xmlns:p14="http://schemas.microsoft.com/office/powerpoint/2010/main" val="21048252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D6A1D-F42B-69D0-B6AF-946A6A7AA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Be Cute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E7630-2363-2366-C57A-5A5C166A8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If names are too clever, they will be memorable only to people who share the author’s sense of humor, and only as long as these people remember the joke :).</a:t>
            </a:r>
          </a:p>
          <a:p>
            <a:r>
              <a:rPr lang="en-US" dirty="0"/>
              <a:t>Choose clarity over entertainment value.</a:t>
            </a:r>
          </a:p>
          <a:p>
            <a:r>
              <a:rPr lang="en-US" dirty="0"/>
              <a:t>Cuteness in code often appears in the form of colloquialisms or slang.</a:t>
            </a:r>
          </a:p>
          <a:p>
            <a:pPr lvl="1"/>
            <a:r>
              <a:rPr lang="en-US" dirty="0"/>
              <a:t>For example, don’t use the name </a:t>
            </a:r>
            <a:r>
              <a:rPr lang="en-US" sz="2000" dirty="0"/>
              <a:t>whack() </a:t>
            </a:r>
            <a:r>
              <a:rPr lang="en-US" dirty="0"/>
              <a:t>to mean </a:t>
            </a:r>
            <a:r>
              <a:rPr lang="en-US" sz="2000" dirty="0"/>
              <a:t>kill()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Don’t tell little culture-dependent jokes like </a:t>
            </a:r>
            <a:r>
              <a:rPr lang="en-US" sz="2000" dirty="0" err="1"/>
              <a:t>eatMyShorts</a:t>
            </a:r>
            <a:r>
              <a:rPr lang="en-US" sz="2000" dirty="0"/>
              <a:t>() </a:t>
            </a:r>
            <a:r>
              <a:rPr lang="en-US" dirty="0"/>
              <a:t>to mean </a:t>
            </a:r>
            <a:r>
              <a:rPr lang="en-US" sz="2000" dirty="0"/>
              <a:t>abort()</a:t>
            </a:r>
            <a:r>
              <a:rPr lang="en-US" dirty="0"/>
              <a:t>.</a:t>
            </a:r>
          </a:p>
          <a:p>
            <a:r>
              <a:rPr lang="en-US" dirty="0"/>
              <a:t>Say what you mean. Mean what you say.</a:t>
            </a:r>
          </a:p>
        </p:txBody>
      </p:sp>
    </p:spTree>
    <p:extLst>
      <p:ext uri="{BB962C8B-B14F-4D97-AF65-F5344CB8AC3E}">
        <p14:creationId xmlns:p14="http://schemas.microsoft.com/office/powerpoint/2010/main" val="28732849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A427C-643B-B223-3E1D-6C4B7BE3C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Pick One Word per 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BB0A1-FB38-8262-99EA-1AD87B2FC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Pick one word for one abstract concept and stick with it.</a:t>
            </a:r>
          </a:p>
          <a:p>
            <a:r>
              <a:rPr lang="en-US" dirty="0"/>
              <a:t>It’s confusing to have </a:t>
            </a:r>
            <a:r>
              <a:rPr lang="en-US" sz="2400" dirty="0"/>
              <a:t>fetch</a:t>
            </a:r>
            <a:r>
              <a:rPr lang="en-US" dirty="0"/>
              <a:t>, </a:t>
            </a:r>
            <a:r>
              <a:rPr lang="en-US" sz="2400" dirty="0"/>
              <a:t>retrieve</a:t>
            </a:r>
            <a:r>
              <a:rPr lang="en-US" dirty="0"/>
              <a:t>, and </a:t>
            </a:r>
            <a:r>
              <a:rPr lang="en-US" sz="2400" dirty="0"/>
              <a:t>get</a:t>
            </a:r>
            <a:r>
              <a:rPr lang="en-US" dirty="0"/>
              <a:t> as equivalent methods of different classes. How do you remember which method name goes with each class?</a:t>
            </a:r>
          </a:p>
          <a:p>
            <a:r>
              <a:rPr lang="en-US" dirty="0"/>
              <a:t>Likewise, it’s confusing to have a </a:t>
            </a:r>
            <a:r>
              <a:rPr lang="en-US" sz="2400" dirty="0"/>
              <a:t>controller</a:t>
            </a:r>
            <a:r>
              <a:rPr lang="en-US" dirty="0"/>
              <a:t> and a </a:t>
            </a:r>
            <a:r>
              <a:rPr lang="en-US" sz="2400" dirty="0"/>
              <a:t>manger</a:t>
            </a:r>
            <a:r>
              <a:rPr lang="en-US" dirty="0"/>
              <a:t> and a </a:t>
            </a:r>
            <a:r>
              <a:rPr lang="en-US" sz="2400" dirty="0"/>
              <a:t>driver</a:t>
            </a:r>
            <a:r>
              <a:rPr lang="en-US" dirty="0"/>
              <a:t> in the same code base. What is the essential difference between a </a:t>
            </a:r>
            <a:r>
              <a:rPr lang="en-US" sz="2400" dirty="0" err="1"/>
              <a:t>DeviceManager</a:t>
            </a:r>
            <a:r>
              <a:rPr lang="en-US" dirty="0"/>
              <a:t> and a </a:t>
            </a:r>
            <a:r>
              <a:rPr lang="en-US" sz="2400" dirty="0" err="1"/>
              <a:t>ProtocolController</a:t>
            </a:r>
            <a:r>
              <a:rPr lang="en-US" dirty="0"/>
              <a:t>? Why are both not </a:t>
            </a:r>
            <a:r>
              <a:rPr lang="en-US" sz="2400" dirty="0"/>
              <a:t>controllers</a:t>
            </a:r>
            <a:r>
              <a:rPr lang="en-US" dirty="0"/>
              <a:t> or both not </a:t>
            </a:r>
            <a:r>
              <a:rPr lang="en-US" sz="2400" dirty="0"/>
              <a:t>managers</a:t>
            </a:r>
            <a:r>
              <a:rPr lang="en-US" dirty="0"/>
              <a:t>?</a:t>
            </a:r>
          </a:p>
          <a:p>
            <a:r>
              <a:rPr lang="en-US" dirty="0"/>
              <a:t>A consistent lexicon is a great boon to the programmers who must use your code.</a:t>
            </a:r>
          </a:p>
        </p:txBody>
      </p:sp>
    </p:spTree>
    <p:extLst>
      <p:ext uri="{BB962C8B-B14F-4D97-AF65-F5344CB8AC3E}">
        <p14:creationId xmlns:p14="http://schemas.microsoft.com/office/powerpoint/2010/main" val="42438030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F08AE-FAE9-E383-D8BA-230CD6675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Pun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74122-FFE2-2DB6-1486-369EB987D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the same term for two different ideas is essentially a pun.</a:t>
            </a:r>
          </a:p>
          <a:p>
            <a:r>
              <a:rPr lang="en-US" dirty="0"/>
              <a:t>If we have many classes where </a:t>
            </a:r>
            <a:r>
              <a:rPr lang="en-US" sz="2400" dirty="0"/>
              <a:t>add</a:t>
            </a:r>
            <a:r>
              <a:rPr lang="en-US" dirty="0"/>
              <a:t> will create a new value by adding or concatenating two existing values. Now let’s say we are writing a new class that has a method that puts its single parameter into a collection. Should we call this method </a:t>
            </a:r>
            <a:r>
              <a:rPr lang="en-US" sz="2400" dirty="0"/>
              <a:t>add</a:t>
            </a:r>
            <a:r>
              <a:rPr lang="en-US" dirty="0"/>
              <a:t>? It might same consistent because we have so many </a:t>
            </a:r>
            <a:r>
              <a:rPr lang="en-US" sz="2400" dirty="0"/>
              <a:t>add</a:t>
            </a:r>
            <a:r>
              <a:rPr lang="en-US" dirty="0"/>
              <a:t> methods, but in this case, the semantics are different, so we should use a name like </a:t>
            </a:r>
            <a:r>
              <a:rPr lang="en-US" sz="2400" dirty="0"/>
              <a:t>insert</a:t>
            </a:r>
            <a:r>
              <a:rPr lang="en-US" dirty="0"/>
              <a:t> or </a:t>
            </a:r>
            <a:r>
              <a:rPr lang="en-US" sz="2400" dirty="0"/>
              <a:t>append</a:t>
            </a:r>
            <a:r>
              <a:rPr lang="en-US" dirty="0"/>
              <a:t> instead.</a:t>
            </a:r>
          </a:p>
        </p:txBody>
      </p:sp>
    </p:spTree>
    <p:extLst>
      <p:ext uri="{BB962C8B-B14F-4D97-AF65-F5344CB8AC3E}">
        <p14:creationId xmlns:p14="http://schemas.microsoft.com/office/powerpoint/2010/main" val="13058505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BF7C3-7002-066D-C303-9642168DB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Solution Domain 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25639-2DC0-F9BF-E2C3-AF2B1DDCB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People who read your code will be programmers.</a:t>
            </a:r>
          </a:p>
          <a:p>
            <a:r>
              <a:rPr lang="en-US" dirty="0"/>
              <a:t>So go ahead and use CS terms, algorithm names, pattern names, math terms, and so forth.</a:t>
            </a:r>
          </a:p>
          <a:p>
            <a:r>
              <a:rPr lang="en-US" dirty="0"/>
              <a:t>The name </a:t>
            </a:r>
            <a:r>
              <a:rPr lang="en-US" sz="2400" dirty="0" err="1"/>
              <a:t>AccountVisitor</a:t>
            </a:r>
            <a:r>
              <a:rPr lang="en-US" dirty="0"/>
              <a:t> means a great deal to a programmer who is familiar with the VISITOR pattern.</a:t>
            </a:r>
          </a:p>
          <a:p>
            <a:r>
              <a:rPr lang="en-US" dirty="0"/>
              <a:t>What programmer wouldn’t know what a </a:t>
            </a:r>
            <a:r>
              <a:rPr lang="en-US" sz="2400" dirty="0" err="1"/>
              <a:t>JobQueue</a:t>
            </a:r>
            <a:r>
              <a:rPr lang="en-US" dirty="0"/>
              <a:t> was?</a:t>
            </a:r>
          </a:p>
          <a:p>
            <a:r>
              <a:rPr lang="en-US" dirty="0"/>
              <a:t>There are very technical things that programmers have to do</a:t>
            </a:r>
          </a:p>
          <a:p>
            <a:r>
              <a:rPr lang="en-US" dirty="0"/>
              <a:t>Choosing technical names for those things is usually the most appropriate course. </a:t>
            </a:r>
          </a:p>
        </p:txBody>
      </p:sp>
    </p:spTree>
    <p:extLst>
      <p:ext uri="{BB962C8B-B14F-4D97-AF65-F5344CB8AC3E}">
        <p14:creationId xmlns:p14="http://schemas.microsoft.com/office/powerpoint/2010/main" val="41401955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68CAB-37AC-E4FC-112E-EA7802138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Problem Domain 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6EA93-0BEA-9D49-C943-65DF45F1B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there’s no “programmer-</a:t>
            </a:r>
            <a:r>
              <a:rPr lang="en-US" dirty="0" err="1"/>
              <a:t>eese</a:t>
            </a:r>
            <a:r>
              <a:rPr lang="en-US" dirty="0"/>
              <a:t>” for what you’re doing, use the name from the problem domain.</a:t>
            </a:r>
          </a:p>
          <a:p>
            <a:endParaRPr lang="en-US" dirty="0"/>
          </a:p>
          <a:p>
            <a:r>
              <a:rPr lang="en-US" dirty="0"/>
              <a:t>At least the programmer who maintains your code can ask a domain expert what it means.</a:t>
            </a:r>
          </a:p>
          <a:p>
            <a:endParaRPr lang="en-US" dirty="0"/>
          </a:p>
          <a:p>
            <a:r>
              <a:rPr lang="en-US" dirty="0"/>
              <a:t>The code that has more to do with problem domain concepts should have names drawn from the problem domain.</a:t>
            </a:r>
          </a:p>
        </p:txBody>
      </p:sp>
    </p:spTree>
    <p:extLst>
      <p:ext uri="{BB962C8B-B14F-4D97-AF65-F5344CB8AC3E}">
        <p14:creationId xmlns:p14="http://schemas.microsoft.com/office/powerpoint/2010/main" val="20793390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1FBA4-DA16-29D3-67E3-551977A70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Meaningful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E0AC3-8357-9C31-86AB-AD76B8C2E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need to place names in context for your reader by enclosing them in well-named classes, functions, or namespaces.</a:t>
            </a:r>
          </a:p>
          <a:p>
            <a:endParaRPr lang="en-US" dirty="0"/>
          </a:p>
          <a:p>
            <a:r>
              <a:rPr lang="en-US" dirty="0"/>
              <a:t>Imagine that you have variables named </a:t>
            </a:r>
            <a:r>
              <a:rPr lang="en-US" sz="2400" dirty="0" err="1"/>
              <a:t>firstName</a:t>
            </a:r>
            <a:r>
              <a:rPr lang="en-US" dirty="0"/>
              <a:t>, </a:t>
            </a:r>
            <a:r>
              <a:rPr lang="en-US" sz="2400" dirty="0" err="1"/>
              <a:t>lastName</a:t>
            </a:r>
            <a:r>
              <a:rPr lang="en-US" dirty="0"/>
              <a:t>, </a:t>
            </a:r>
            <a:r>
              <a:rPr lang="en-US" sz="2400" dirty="0"/>
              <a:t>street</a:t>
            </a:r>
            <a:r>
              <a:rPr lang="en-US" dirty="0"/>
              <a:t>, </a:t>
            </a:r>
            <a:r>
              <a:rPr lang="en-US" sz="2400" dirty="0" err="1"/>
              <a:t>houseNumber</a:t>
            </a:r>
            <a:r>
              <a:rPr lang="en-US" dirty="0"/>
              <a:t>, </a:t>
            </a:r>
            <a:r>
              <a:rPr lang="en-US" sz="2400" dirty="0"/>
              <a:t>city</a:t>
            </a:r>
            <a:r>
              <a:rPr lang="en-US" dirty="0"/>
              <a:t>, </a:t>
            </a:r>
            <a:r>
              <a:rPr lang="en-US" sz="2400" dirty="0"/>
              <a:t>state</a:t>
            </a:r>
            <a:r>
              <a:rPr lang="en-US" dirty="0"/>
              <a:t>, and </a:t>
            </a:r>
            <a:r>
              <a:rPr lang="en-US" sz="2400" dirty="0" err="1"/>
              <a:t>zipcode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Taken together it’s pretty clear that they form an address.</a:t>
            </a:r>
          </a:p>
        </p:txBody>
      </p:sp>
    </p:spTree>
    <p:extLst>
      <p:ext uri="{BB962C8B-B14F-4D97-AF65-F5344CB8AC3E}">
        <p14:creationId xmlns:p14="http://schemas.microsoft.com/office/powerpoint/2010/main" val="3257473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A9A19-BB2B-CE97-F7F5-C01B25F44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Intention-Revealing 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4C8F2-1079-5E22-5B96-314ED1FC8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Choosing good names takes time but saves more than it takes.</a:t>
            </a:r>
          </a:p>
          <a:p>
            <a:r>
              <a:rPr lang="en-US" dirty="0"/>
              <a:t>If the name requires a comment, then it doesn’t reveal its intent.</a:t>
            </a:r>
          </a:p>
          <a:p>
            <a:pPr lvl="1"/>
            <a:endParaRPr lang="en-US" dirty="0"/>
          </a:p>
          <a:p>
            <a:r>
              <a:rPr lang="en-US" dirty="0"/>
              <a:t>We should choose a name that specifies what is being measured</a:t>
            </a:r>
            <a:r>
              <a:rPr lang="ar-EG" dirty="0"/>
              <a:t> </a:t>
            </a:r>
            <a:r>
              <a:rPr lang="en-US" dirty="0"/>
              <a:t>and the unit of measurement:</a:t>
            </a: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139648-550C-E677-1D95-6C5B7129C27B}"/>
              </a:ext>
            </a:extLst>
          </p:cNvPr>
          <p:cNvSpPr txBox="1"/>
          <p:nvPr/>
        </p:nvSpPr>
        <p:spPr>
          <a:xfrm>
            <a:off x="1532021" y="3570830"/>
            <a:ext cx="3168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 d; // elapsed time in days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F040D0-E149-0DDE-AFCD-A32DDD2790EF}"/>
              </a:ext>
            </a:extLst>
          </p:cNvPr>
          <p:cNvSpPr txBox="1"/>
          <p:nvPr/>
        </p:nvSpPr>
        <p:spPr>
          <a:xfrm>
            <a:off x="1532020" y="4958473"/>
            <a:ext cx="7419475" cy="646331"/>
          </a:xfrm>
          <a:prstGeom prst="rect">
            <a:avLst/>
          </a:prstGeom>
          <a:noFill/>
          <a:effectLst>
            <a:softEdge rad="0"/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int elapsedTimeInDays;                                  int daysSinceCreation;</a:t>
            </a:r>
          </a:p>
          <a:p>
            <a:r>
              <a:rPr lang="en-US" dirty="0"/>
              <a:t>int daysSinceModification;                             int fileAgeInDays;</a:t>
            </a:r>
          </a:p>
        </p:txBody>
      </p:sp>
    </p:spTree>
    <p:extLst>
      <p:ext uri="{BB962C8B-B14F-4D97-AF65-F5344CB8AC3E}">
        <p14:creationId xmlns:p14="http://schemas.microsoft.com/office/powerpoint/2010/main" val="22388279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1FBA4-DA16-29D3-67E3-551977A70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Meaningful Context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E0AC3-8357-9C31-86AB-AD76B8C2E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But if you just saw the </a:t>
            </a:r>
            <a:r>
              <a:rPr lang="en-US" sz="2400" dirty="0"/>
              <a:t>state</a:t>
            </a:r>
            <a:r>
              <a:rPr lang="en-US" dirty="0"/>
              <a:t> variable being used in alone in a method? Would you automatically infer that it was part of an address?</a:t>
            </a:r>
          </a:p>
          <a:p>
            <a:endParaRPr lang="en-US" dirty="0"/>
          </a:p>
          <a:p>
            <a:r>
              <a:rPr lang="en-US" dirty="0"/>
              <a:t>You can add context by using prefixes: </a:t>
            </a:r>
            <a:r>
              <a:rPr lang="en-US" sz="2400" dirty="0" err="1"/>
              <a:t>addFirstName</a:t>
            </a:r>
            <a:r>
              <a:rPr lang="en-US" dirty="0"/>
              <a:t>, </a:t>
            </a:r>
            <a:r>
              <a:rPr lang="en-US" sz="2400" dirty="0" err="1"/>
              <a:t>addLastName</a:t>
            </a:r>
            <a:r>
              <a:rPr lang="en-US" dirty="0"/>
              <a:t>, </a:t>
            </a:r>
            <a:r>
              <a:rPr lang="en-US" sz="2400" dirty="0" err="1"/>
              <a:t>addState</a:t>
            </a:r>
            <a:r>
              <a:rPr lang="en-US" dirty="0"/>
              <a:t>, and so on.</a:t>
            </a:r>
          </a:p>
          <a:p>
            <a:endParaRPr lang="en-US" dirty="0"/>
          </a:p>
          <a:p>
            <a:r>
              <a:rPr lang="en-US" dirty="0"/>
              <a:t>At least readers will understand that these variables are part of a larger structure.</a:t>
            </a:r>
          </a:p>
        </p:txBody>
      </p:sp>
    </p:spTree>
    <p:extLst>
      <p:ext uri="{BB962C8B-B14F-4D97-AF65-F5344CB8AC3E}">
        <p14:creationId xmlns:p14="http://schemas.microsoft.com/office/powerpoint/2010/main" val="26462841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36C8B-6AE8-3727-C83C-3EE4CA0A0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Add Gratuitous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A7B93-EA11-E865-444B-40F798F96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Shorter names are generally better than longer ones, so long as they are clear.</a:t>
            </a:r>
          </a:p>
          <a:p>
            <a:endParaRPr lang="en-US" dirty="0"/>
          </a:p>
          <a:p>
            <a:r>
              <a:rPr lang="en-US" dirty="0"/>
              <a:t>Add no more context to a text than is necessary.</a:t>
            </a:r>
          </a:p>
          <a:p>
            <a:endParaRPr lang="en-US" dirty="0"/>
          </a:p>
          <a:p>
            <a:r>
              <a:rPr lang="en-US" dirty="0"/>
              <a:t>The names </a:t>
            </a:r>
            <a:r>
              <a:rPr lang="en-US" sz="2400" dirty="0" err="1"/>
              <a:t>accountAddress</a:t>
            </a:r>
            <a:r>
              <a:rPr lang="en-US" dirty="0"/>
              <a:t> and </a:t>
            </a:r>
            <a:r>
              <a:rPr lang="en-US" sz="2400" dirty="0" err="1"/>
              <a:t>customerAddress</a:t>
            </a:r>
            <a:r>
              <a:rPr lang="en-US" dirty="0"/>
              <a:t> are fine names for the instances of the class </a:t>
            </a:r>
            <a:r>
              <a:rPr lang="en-US" sz="2400" dirty="0"/>
              <a:t>Address</a:t>
            </a:r>
            <a:r>
              <a:rPr lang="en-US" dirty="0"/>
              <a:t> but could be poor names for classes. </a:t>
            </a:r>
            <a:r>
              <a:rPr lang="en-US" sz="2400" dirty="0"/>
              <a:t>Address</a:t>
            </a:r>
            <a:r>
              <a:rPr lang="en-US" dirty="0"/>
              <a:t> is a fine name for a class.</a:t>
            </a:r>
          </a:p>
        </p:txBody>
      </p:sp>
    </p:spTree>
    <p:extLst>
      <p:ext uri="{BB962C8B-B14F-4D97-AF65-F5344CB8AC3E}">
        <p14:creationId xmlns:p14="http://schemas.microsoft.com/office/powerpoint/2010/main" val="15432646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E63C2-103C-18BC-B20C-C04609B38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2271A-C8ED-A0C0-5B94-0719374DE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Good naming requires strong communication skills, not just technical knowledge.</a:t>
            </a:r>
          </a:p>
          <a:p>
            <a:r>
              <a:rPr lang="en-US" dirty="0"/>
              <a:t>Don’t fear renaming, modern tools handle the details, and teammates appreciate clean code.</a:t>
            </a:r>
          </a:p>
          <a:p>
            <a:r>
              <a:rPr lang="en-US" dirty="0"/>
              <a:t>Code should read like clear sentences and paragraphs, not cryptic puzzles.</a:t>
            </a:r>
          </a:p>
          <a:p>
            <a:r>
              <a:rPr lang="en-US" dirty="0"/>
              <a:t>Use refactoring tools to improve names in existing code, it pays off immediately and long-term.</a:t>
            </a:r>
          </a:p>
        </p:txBody>
      </p:sp>
    </p:spTree>
    <p:extLst>
      <p:ext uri="{BB962C8B-B14F-4D97-AF65-F5344CB8AC3E}">
        <p14:creationId xmlns:p14="http://schemas.microsoft.com/office/powerpoint/2010/main" val="201296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27E20-E444-69FE-FB09-267E3CF6C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Intention-Revealing Names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92FC7-E9F7-C377-3D50-6B77FC9EB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problem isn’t the simplicity of the code but the </a:t>
            </a:r>
            <a:r>
              <a:rPr lang="en-US" i="1" dirty="0"/>
              <a:t>implicity</a:t>
            </a:r>
            <a:r>
              <a:rPr lang="en-US" dirty="0"/>
              <a:t> of the it (to coin a phrase).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C73F22-9B30-D897-739D-A618DDFAF15E}"/>
              </a:ext>
            </a:extLst>
          </p:cNvPr>
          <p:cNvSpPr txBox="1"/>
          <p:nvPr/>
        </p:nvSpPr>
        <p:spPr>
          <a:xfrm>
            <a:off x="838200" y="1825625"/>
            <a:ext cx="58794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/>
              <a:t>public List&lt;int []&gt; </a:t>
            </a:r>
            <a:r>
              <a:rPr lang="en-US" dirty="0" err="1"/>
              <a:t>getThem</a:t>
            </a:r>
            <a:r>
              <a:rPr lang="en-US" dirty="0"/>
              <a:t>() {</a:t>
            </a:r>
          </a:p>
          <a:p>
            <a:pPr lvl="1"/>
            <a:r>
              <a:rPr lang="en-US" dirty="0"/>
              <a:t>     List&lt;int []&gt; list1 = new </a:t>
            </a:r>
            <a:r>
              <a:rPr lang="en-US" dirty="0" err="1"/>
              <a:t>ArrayList</a:t>
            </a:r>
            <a:r>
              <a:rPr lang="en-US" dirty="0"/>
              <a:t>&lt;int []&gt; ();</a:t>
            </a:r>
          </a:p>
          <a:p>
            <a:pPr lvl="1"/>
            <a:r>
              <a:rPr lang="en-US" dirty="0"/>
              <a:t>     for (int [] x : </a:t>
            </a:r>
            <a:r>
              <a:rPr lang="en-US" dirty="0" err="1"/>
              <a:t>theList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         if (x[0] == 4)</a:t>
            </a:r>
          </a:p>
          <a:p>
            <a:pPr lvl="1"/>
            <a:r>
              <a:rPr lang="en-US" dirty="0"/>
              <a:t>            list1.add(x);</a:t>
            </a:r>
          </a:p>
          <a:p>
            <a:pPr lvl="1"/>
            <a:r>
              <a:rPr lang="en-US" dirty="0"/>
              <a:t>      return list1;</a:t>
            </a:r>
          </a:p>
          <a:p>
            <a:pPr lvl="1"/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40493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DF185-3FD5-08C8-7A1F-C5BC892C7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Intention-Revealing Names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4B620-9D4C-1659-32F3-89DF12702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code implicity requires that we know the answers to questions such as:</a:t>
            </a:r>
          </a:p>
          <a:p>
            <a:pPr marL="914400" lvl="1" indent="-457200">
              <a:buAutoNum type="arabicPeriod"/>
            </a:pPr>
            <a:r>
              <a:rPr lang="en-US" dirty="0"/>
              <a:t>What kind of things are in </a:t>
            </a:r>
            <a:r>
              <a:rPr lang="en-US" sz="2000" dirty="0" err="1"/>
              <a:t>theList</a:t>
            </a:r>
            <a:r>
              <a:rPr lang="en-US" dirty="0"/>
              <a:t>?</a:t>
            </a:r>
          </a:p>
          <a:p>
            <a:pPr marL="914400" lvl="1" indent="-457200">
              <a:buAutoNum type="arabicPeriod"/>
            </a:pPr>
            <a:r>
              <a:rPr lang="en-US" dirty="0"/>
              <a:t>What is the significance of the zeroth subscript of an item in </a:t>
            </a:r>
            <a:r>
              <a:rPr lang="en-US" sz="2000" dirty="0" err="1"/>
              <a:t>theList</a:t>
            </a:r>
            <a:r>
              <a:rPr lang="en-US" dirty="0"/>
              <a:t>?</a:t>
            </a:r>
          </a:p>
          <a:p>
            <a:pPr marL="914400" lvl="1" indent="-457200">
              <a:buAutoNum type="arabicPeriod"/>
            </a:pPr>
            <a:r>
              <a:rPr lang="en-US" dirty="0"/>
              <a:t>What is the significance of the value </a:t>
            </a:r>
            <a:r>
              <a:rPr lang="en-US" sz="2000" dirty="0"/>
              <a:t>4</a:t>
            </a:r>
            <a:r>
              <a:rPr lang="en-US" dirty="0"/>
              <a:t>?</a:t>
            </a:r>
          </a:p>
          <a:p>
            <a:pPr marL="914400" lvl="1" indent="-457200">
              <a:buAutoNum type="arabicPeriod"/>
            </a:pPr>
            <a:r>
              <a:rPr lang="en-US" dirty="0"/>
              <a:t>How would I use the list being returned?</a:t>
            </a:r>
          </a:p>
        </p:txBody>
      </p:sp>
    </p:spTree>
    <p:extLst>
      <p:ext uri="{BB962C8B-B14F-4D97-AF65-F5344CB8AC3E}">
        <p14:creationId xmlns:p14="http://schemas.microsoft.com/office/powerpoint/2010/main" val="499581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DF185-3FD5-08C8-7A1F-C5BC892C7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Intention-Revealing Names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4B620-9D4C-1659-32F3-89DF12702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version of the code: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F162D7-DEB4-8360-09DF-0CD2C94D7254}"/>
              </a:ext>
            </a:extLst>
          </p:cNvPr>
          <p:cNvSpPr txBox="1"/>
          <p:nvPr/>
        </p:nvSpPr>
        <p:spPr>
          <a:xfrm>
            <a:off x="1620253" y="2739833"/>
            <a:ext cx="71868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public List&lt;int []&gt; </a:t>
            </a:r>
            <a:r>
              <a:rPr lang="en-US" dirty="0" err="1"/>
              <a:t>getFlaggedCells</a:t>
            </a:r>
            <a:r>
              <a:rPr lang="en-US" dirty="0"/>
              <a:t> () {</a:t>
            </a:r>
          </a:p>
          <a:p>
            <a:r>
              <a:rPr lang="en-US" dirty="0"/>
              <a:t>     List&lt;int []&gt; </a:t>
            </a:r>
            <a:r>
              <a:rPr lang="en-US" dirty="0" err="1"/>
              <a:t>flaggedCells</a:t>
            </a:r>
            <a:r>
              <a:rPr lang="en-US" dirty="0"/>
              <a:t> = new </a:t>
            </a:r>
            <a:r>
              <a:rPr lang="en-US" dirty="0" err="1"/>
              <a:t>ArrayList</a:t>
            </a:r>
            <a:r>
              <a:rPr lang="en-US" dirty="0"/>
              <a:t>&lt;int []&gt; ();</a:t>
            </a:r>
          </a:p>
          <a:p>
            <a:r>
              <a:rPr lang="en-US" dirty="0"/>
              <a:t>     for (int [] cell : </a:t>
            </a:r>
            <a:r>
              <a:rPr lang="en-US" dirty="0" err="1"/>
              <a:t>gameBoard</a:t>
            </a:r>
            <a:r>
              <a:rPr lang="en-US" dirty="0"/>
              <a:t>)</a:t>
            </a:r>
          </a:p>
          <a:p>
            <a:r>
              <a:rPr lang="en-US" dirty="0"/>
              <a:t>         if (cell [STATUS_VALUE] == FLAGGED)</a:t>
            </a:r>
          </a:p>
          <a:p>
            <a:r>
              <a:rPr lang="en-US" dirty="0"/>
              <a:t>            </a:t>
            </a:r>
            <a:r>
              <a:rPr lang="en-US" dirty="0" err="1"/>
              <a:t>flaggedCells.add</a:t>
            </a:r>
            <a:r>
              <a:rPr lang="en-US" dirty="0"/>
              <a:t>(cell);</a:t>
            </a:r>
          </a:p>
          <a:p>
            <a:r>
              <a:rPr lang="en-US" dirty="0"/>
              <a:t>      return </a:t>
            </a:r>
            <a:r>
              <a:rPr lang="en-US" dirty="0" err="1"/>
              <a:t>flaggedCells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66408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DF185-3FD5-08C8-7A1F-C5BC892C7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Intention-Revealing Names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4B620-9D4C-1659-32F3-89DF12702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go further and write a simple class for cell instead of using an array of </a:t>
            </a:r>
            <a:r>
              <a:rPr lang="en-US" dirty="0" err="1"/>
              <a:t>ints</a:t>
            </a:r>
            <a:r>
              <a:rPr lang="en-US" dirty="0"/>
              <a:t>. It can contain an intention-revealing function (call it </a:t>
            </a:r>
            <a:r>
              <a:rPr lang="en-US" dirty="0" err="1"/>
              <a:t>isFlagged</a:t>
            </a:r>
            <a:r>
              <a:rPr lang="en-US" dirty="0"/>
              <a:t>) to hide the magic numbers: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F162D7-DEB4-8360-09DF-0CD2C94D7254}"/>
              </a:ext>
            </a:extLst>
          </p:cNvPr>
          <p:cNvSpPr txBox="1"/>
          <p:nvPr/>
        </p:nvSpPr>
        <p:spPr>
          <a:xfrm>
            <a:off x="2374232" y="3429000"/>
            <a:ext cx="71868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public List&lt;Cell&gt; </a:t>
            </a:r>
            <a:r>
              <a:rPr lang="en-US" dirty="0" err="1"/>
              <a:t>getFlaggedCells</a:t>
            </a:r>
            <a:r>
              <a:rPr lang="en-US" dirty="0"/>
              <a:t> () {</a:t>
            </a:r>
          </a:p>
          <a:p>
            <a:r>
              <a:rPr lang="en-US" dirty="0"/>
              <a:t>     List&lt;Cell&gt; </a:t>
            </a:r>
            <a:r>
              <a:rPr lang="en-US" dirty="0" err="1"/>
              <a:t>flaggedCells</a:t>
            </a:r>
            <a:r>
              <a:rPr lang="en-US" dirty="0"/>
              <a:t> = new </a:t>
            </a:r>
            <a:r>
              <a:rPr lang="en-US" dirty="0" err="1"/>
              <a:t>ArrayList</a:t>
            </a:r>
            <a:r>
              <a:rPr lang="en-US" dirty="0"/>
              <a:t>&lt;Cell&gt; ();</a:t>
            </a:r>
          </a:p>
          <a:p>
            <a:r>
              <a:rPr lang="en-US" dirty="0"/>
              <a:t>     for (Cell cell : </a:t>
            </a:r>
            <a:r>
              <a:rPr lang="en-US" dirty="0" err="1"/>
              <a:t>gameBoard</a:t>
            </a:r>
            <a:r>
              <a:rPr lang="en-US" dirty="0"/>
              <a:t>)</a:t>
            </a:r>
          </a:p>
          <a:p>
            <a:r>
              <a:rPr lang="en-US" dirty="0"/>
              <a:t>         if (</a:t>
            </a:r>
            <a:r>
              <a:rPr lang="en-US" dirty="0" err="1"/>
              <a:t>cell.isFlagged</a:t>
            </a:r>
            <a:r>
              <a:rPr lang="en-US" dirty="0"/>
              <a:t>())</a:t>
            </a:r>
          </a:p>
          <a:p>
            <a:r>
              <a:rPr lang="en-US" dirty="0"/>
              <a:t>            </a:t>
            </a:r>
            <a:r>
              <a:rPr lang="en-US" dirty="0" err="1"/>
              <a:t>flaggedCells.add</a:t>
            </a:r>
            <a:r>
              <a:rPr lang="en-US" dirty="0"/>
              <a:t>(cell);</a:t>
            </a:r>
          </a:p>
          <a:p>
            <a:r>
              <a:rPr lang="en-US" dirty="0"/>
              <a:t>      return </a:t>
            </a:r>
            <a:r>
              <a:rPr lang="en-US" dirty="0" err="1"/>
              <a:t>flaggedCells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54971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16E87-B2BE-F2B4-B5DB-9AD04F556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 Disinformation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2ADE6-C42C-6C13-9CC4-E523596EE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should avoid words whose entrenched meanings vary from our intended meanings.</a:t>
            </a:r>
          </a:p>
          <a:p>
            <a:r>
              <a:rPr lang="en-US" dirty="0"/>
              <a:t>Don’t refer to a grouping of accounts as an </a:t>
            </a:r>
            <a:r>
              <a:rPr lang="en-US" sz="2400" dirty="0" err="1"/>
              <a:t>accountList</a:t>
            </a:r>
            <a:r>
              <a:rPr lang="en-US" dirty="0"/>
              <a:t> unless it’s actually a </a:t>
            </a:r>
            <a:r>
              <a:rPr lang="en-US" sz="2400" dirty="0"/>
              <a:t>List</a:t>
            </a:r>
            <a:r>
              <a:rPr lang="en-US" dirty="0"/>
              <a:t>.</a:t>
            </a:r>
          </a:p>
          <a:p>
            <a:r>
              <a:rPr lang="en-US" dirty="0"/>
              <a:t>The word “list” means something specific to programmers.</a:t>
            </a:r>
          </a:p>
          <a:p>
            <a:r>
              <a:rPr lang="en-US" dirty="0"/>
              <a:t>If the container holding the accounts isn’t actually a </a:t>
            </a:r>
            <a:r>
              <a:rPr lang="en-US" sz="2400" dirty="0"/>
              <a:t>List</a:t>
            </a:r>
            <a:r>
              <a:rPr lang="en-US" dirty="0"/>
              <a:t>, it may lead to false conclusion.</a:t>
            </a:r>
          </a:p>
          <a:p>
            <a:r>
              <a:rPr lang="en-US" dirty="0"/>
              <a:t>So </a:t>
            </a:r>
            <a:r>
              <a:rPr lang="en-US" sz="2400" dirty="0" err="1"/>
              <a:t>accountGroup</a:t>
            </a:r>
            <a:r>
              <a:rPr lang="en-US" dirty="0"/>
              <a:t> or </a:t>
            </a:r>
            <a:r>
              <a:rPr lang="en-US" sz="2400" dirty="0" err="1"/>
              <a:t>bunchOfAccounts</a:t>
            </a:r>
            <a:r>
              <a:rPr lang="en-US" dirty="0"/>
              <a:t> or just plain </a:t>
            </a:r>
            <a:r>
              <a:rPr lang="en-US" sz="2400" dirty="0"/>
              <a:t>accounts</a:t>
            </a:r>
            <a:r>
              <a:rPr lang="en-US" dirty="0"/>
              <a:t> would be better.</a:t>
            </a:r>
          </a:p>
        </p:txBody>
      </p:sp>
    </p:spTree>
    <p:extLst>
      <p:ext uri="{BB962C8B-B14F-4D97-AF65-F5344CB8AC3E}">
        <p14:creationId xmlns:p14="http://schemas.microsoft.com/office/powerpoint/2010/main" val="1125047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F44D2-1878-7077-A8D9-7E54654A9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 Disinformation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C9469-396A-A6F7-D3B5-D46B09DD5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Beware of using names which vary in small ways.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 truly awful example of </a:t>
            </a:r>
            <a:r>
              <a:rPr lang="en-US" dirty="0" err="1"/>
              <a:t>disinformative</a:t>
            </a:r>
            <a:r>
              <a:rPr lang="en-US" dirty="0"/>
              <a:t> names would be the use of lowercase </a:t>
            </a:r>
            <a:r>
              <a:rPr lang="en-US" sz="2400" dirty="0"/>
              <a:t>L</a:t>
            </a:r>
            <a:r>
              <a:rPr lang="en-US" dirty="0"/>
              <a:t> or uppercase </a:t>
            </a:r>
            <a:r>
              <a:rPr lang="en-US" sz="2400" dirty="0"/>
              <a:t>O</a:t>
            </a:r>
            <a:r>
              <a:rPr lang="en-US" dirty="0"/>
              <a:t> as variable names, especially in combination.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C34669-91F8-FB3F-5ABF-E94122EBA8B0}"/>
              </a:ext>
            </a:extLst>
          </p:cNvPr>
          <p:cNvSpPr txBox="1"/>
          <p:nvPr/>
        </p:nvSpPr>
        <p:spPr>
          <a:xfrm>
            <a:off x="1941095" y="2334156"/>
            <a:ext cx="71868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XYZControlerForEfficientHandlingOfStrings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 err="1"/>
              <a:t>XYZControlerForEfficientStorageOfStrings</a:t>
            </a:r>
            <a:r>
              <a:rPr lang="en-US" dirty="0"/>
              <a:t>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8C5927-EB1A-2EF1-796F-D1EA4F51A76C}"/>
              </a:ext>
            </a:extLst>
          </p:cNvPr>
          <p:cNvSpPr txBox="1"/>
          <p:nvPr/>
        </p:nvSpPr>
        <p:spPr>
          <a:xfrm>
            <a:off x="1941095" y="4689346"/>
            <a:ext cx="71868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 a = l;</a:t>
            </a:r>
          </a:p>
          <a:p>
            <a:r>
              <a:rPr lang="en-US" dirty="0"/>
              <a:t>if (O == l)</a:t>
            </a:r>
          </a:p>
          <a:p>
            <a:r>
              <a:rPr lang="en-US" dirty="0"/>
              <a:t>   a = 01;</a:t>
            </a:r>
          </a:p>
          <a:p>
            <a:r>
              <a:rPr lang="en-US" dirty="0"/>
              <a:t>else</a:t>
            </a:r>
          </a:p>
          <a:p>
            <a:r>
              <a:rPr lang="en-US" dirty="0"/>
              <a:t>    l = 01;</a:t>
            </a:r>
          </a:p>
        </p:txBody>
      </p:sp>
    </p:spTree>
    <p:extLst>
      <p:ext uri="{BB962C8B-B14F-4D97-AF65-F5344CB8AC3E}">
        <p14:creationId xmlns:p14="http://schemas.microsoft.com/office/powerpoint/2010/main" val="3498112085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Vanilla">
      <a:dk1>
        <a:srgbClr val="000000"/>
      </a:dk1>
      <a:lt1>
        <a:srgbClr val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7463583D1F9EE4C8149E915E8E3E199" ma:contentTypeVersion="7" ma:contentTypeDescription="Create a new document." ma:contentTypeScope="" ma:versionID="726a79e056cbbccfc432ba09713fffd4">
  <xsd:schema xmlns:xsd="http://www.w3.org/2001/XMLSchema" xmlns:xs="http://www.w3.org/2001/XMLSchema" xmlns:p="http://schemas.microsoft.com/office/2006/metadata/properties" xmlns:ns3="4cc12f37-b467-4376-9c87-c6a2b5099af4" targetNamespace="http://schemas.microsoft.com/office/2006/metadata/properties" ma:root="true" ma:fieldsID="0e59ef1b2228204bed50bbb282f18d3e" ns3:_="">
    <xsd:import namespace="4cc12f37-b467-4376-9c87-c6a2b5099af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c12f37-b467-4376-9c87-c6a2b5099af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E9DFA2B-C1BE-4CDA-8BD0-88DBC77B003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4E6D679-4372-49C6-8E23-6D5E9684DBA1}">
  <ds:schemaRefs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terms/"/>
    <ds:schemaRef ds:uri="http://purl.org/dc/elements/1.1/"/>
    <ds:schemaRef ds:uri="http://schemas.microsoft.com/office/infopath/2007/PartnerControls"/>
    <ds:schemaRef ds:uri="4cc12f37-b467-4376-9c87-c6a2b5099af4"/>
    <ds:schemaRef ds:uri="http://schemas.openxmlformats.org/package/2006/metadata/core-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13CB686E-5D9F-4949-B531-753099F03BF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cc12f37-b467-4376-9c87-c6a2b5099af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527</TotalTime>
  <Words>2288</Words>
  <Application>Microsoft Office PowerPoint</Application>
  <PresentationFormat>Widescreen</PresentationFormat>
  <Paragraphs>246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Avenir Next LT Pro</vt:lpstr>
      <vt:lpstr>Calibri</vt:lpstr>
      <vt:lpstr>Tw Cen MT</vt:lpstr>
      <vt:lpstr>ShapesVTI</vt:lpstr>
      <vt:lpstr>Meaningful Names</vt:lpstr>
      <vt:lpstr>Introduction</vt:lpstr>
      <vt:lpstr>Use Intention-Revealing Names</vt:lpstr>
      <vt:lpstr>Use Intention-Revealing Names (cont.)</vt:lpstr>
      <vt:lpstr>Use Intention-Revealing Names (cont.)</vt:lpstr>
      <vt:lpstr>Use Intention-Revealing Names (cont.)</vt:lpstr>
      <vt:lpstr>Use Intention-Revealing Names (cont.)</vt:lpstr>
      <vt:lpstr>Avoid Disinformation</vt:lpstr>
      <vt:lpstr>Avoid Disinformation (cont.)</vt:lpstr>
      <vt:lpstr>Make Meaningful Distinctions</vt:lpstr>
      <vt:lpstr>Make Meaningful Distinctions (cont.)</vt:lpstr>
      <vt:lpstr>Make Meaningful Distinctions (cont.)</vt:lpstr>
      <vt:lpstr>Use Pronounceable Names</vt:lpstr>
      <vt:lpstr>Use Searchable Names</vt:lpstr>
      <vt:lpstr>Use Searchable Names (cont.)</vt:lpstr>
      <vt:lpstr>Avoid Encodings</vt:lpstr>
      <vt:lpstr>Avoid Encoding - Hungarian Notation</vt:lpstr>
      <vt:lpstr>Avoid Encoding - Member Prefixes</vt:lpstr>
      <vt:lpstr>Avoid Encoding - Interfaces and Implementations</vt:lpstr>
      <vt:lpstr>Avoid Mental Mapping</vt:lpstr>
      <vt:lpstr>Class Names</vt:lpstr>
      <vt:lpstr>Method Names</vt:lpstr>
      <vt:lpstr>Method Names (cont.)</vt:lpstr>
      <vt:lpstr>Don’t Be Cute</vt:lpstr>
      <vt:lpstr>Pick One Word per Concept</vt:lpstr>
      <vt:lpstr>Don’t Pun</vt:lpstr>
      <vt:lpstr>Use Solution Domain Names</vt:lpstr>
      <vt:lpstr>Use Problem Domain Names</vt:lpstr>
      <vt:lpstr>Add Meaningful Context</vt:lpstr>
      <vt:lpstr>Add Meaningful Context (cont.)</vt:lpstr>
      <vt:lpstr>Don’t Add Gratuitous Context</vt:lpstr>
      <vt:lpstr>Final Words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Zeina Abuelmaati Zayed</dc:creator>
  <cp:lastModifiedBy>Zeina Abuelmaati Zayed</cp:lastModifiedBy>
  <cp:revision>5</cp:revision>
  <dcterms:created xsi:type="dcterms:W3CDTF">2025-06-23T01:00:21Z</dcterms:created>
  <dcterms:modified xsi:type="dcterms:W3CDTF">2025-06-24T16:13:57Z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0x01010047463583D1F9EE4C8149E915E8E3E199</vt:lpwstr>
  </property>
</Properties>
</file>