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72108-E471-4B40-AA84-0ACD4ECB72F8}" type="datetimeFigureOut">
              <a:rPr lang="en-US" smtClean="0"/>
              <a:t>16-Jul-25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69DAD-DF88-41E5-A96C-350592BD96A6}" type="slidenum">
              <a:rPr lang="en-US" smtClean="0"/>
              <a:t>‹#›</a:t>
            </a:fld>
            <a:endParaRPr lang="en-US"/>
          </a:p>
        </p:txBody>
      </p:sp>
    </p:spTree>
    <p:extLst>
      <p:ext uri="{BB962C8B-B14F-4D97-AF65-F5344CB8AC3E}">
        <p14:creationId xmlns:p14="http://schemas.microsoft.com/office/powerpoint/2010/main" val="4193065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69DAD-DF88-41E5-A96C-350592BD96A6}" type="slidenum">
              <a:rPr lang="en-US" smtClean="0"/>
              <a:t>2</a:t>
            </a:fld>
            <a:endParaRPr lang="en-US"/>
          </a:p>
        </p:txBody>
      </p:sp>
    </p:spTree>
    <p:extLst>
      <p:ext uri="{BB962C8B-B14F-4D97-AF65-F5344CB8AC3E}">
        <p14:creationId xmlns:p14="http://schemas.microsoft.com/office/powerpoint/2010/main" val="3810582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16-Jul-25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0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4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1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16-Jul-25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7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4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89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42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9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16-Jul-25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6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16-Jul-25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1042162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up of a network&#10;&#10;Description automatically generated">
            <a:extLst>
              <a:ext uri="{FF2B5EF4-FFF2-40B4-BE49-F238E27FC236}">
                <a16:creationId xmlns:a16="http://schemas.microsoft.com/office/drawing/2014/main" id="{50BFB1F3-318D-9425-C28D-259EAF0B8E2F}"/>
              </a:ext>
            </a:extLst>
          </p:cNvPr>
          <p:cNvPicPr>
            <a:picLocks noChangeAspect="1"/>
          </p:cNvPicPr>
          <p:nvPr/>
        </p:nvPicPr>
        <p:blipFill>
          <a:blip r:embed="rId2">
            <a:alphaModFix amt="55000"/>
          </a:blip>
          <a:srcRect t="9339" b="300"/>
          <a:stretch>
            <a:fillRect/>
          </a:stretch>
        </p:blipFill>
        <p:spPr>
          <a:xfrm>
            <a:off x="20" y="10"/>
            <a:ext cx="12191980" cy="6857990"/>
          </a:xfrm>
          <a:prstGeom prst="rect">
            <a:avLst/>
          </a:prstGeom>
        </p:spPr>
      </p:pic>
      <p:sp>
        <p:nvSpPr>
          <p:cNvPr id="20" name="Oval 1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A25035-3A78-BCF8-82A6-EDC16D0D804E}"/>
              </a:ext>
            </a:extLst>
          </p:cNvPr>
          <p:cNvSpPr>
            <a:spLocks noGrp="1"/>
          </p:cNvSpPr>
          <p:nvPr>
            <p:ph type="ctrTitle"/>
          </p:nvPr>
        </p:nvSpPr>
        <p:spPr>
          <a:xfrm>
            <a:off x="3693500" y="289326"/>
            <a:ext cx="5037616" cy="2982360"/>
          </a:xfrm>
        </p:spPr>
        <p:txBody>
          <a:bodyPr>
            <a:normAutofit/>
          </a:bodyPr>
          <a:lstStyle/>
          <a:p>
            <a:r>
              <a:rPr lang="en-US" dirty="0"/>
              <a:t>Error Handling</a:t>
            </a:r>
          </a:p>
        </p:txBody>
      </p:sp>
      <p:sp>
        <p:nvSpPr>
          <p:cNvPr id="3" name="Subtitle 2">
            <a:extLst>
              <a:ext uri="{FF2B5EF4-FFF2-40B4-BE49-F238E27FC236}">
                <a16:creationId xmlns:a16="http://schemas.microsoft.com/office/drawing/2014/main" id="{DE2AB9F7-E037-711D-AF08-4802249B7EF4}"/>
              </a:ext>
            </a:extLst>
          </p:cNvPr>
          <p:cNvSpPr>
            <a:spLocks noGrp="1"/>
          </p:cNvSpPr>
          <p:nvPr>
            <p:ph type="subTitle" idx="1"/>
          </p:nvPr>
        </p:nvSpPr>
        <p:spPr>
          <a:xfrm>
            <a:off x="3577192" y="4106918"/>
            <a:ext cx="5037616" cy="1655762"/>
          </a:xfrm>
        </p:spPr>
        <p:txBody>
          <a:bodyPr>
            <a:normAutofit/>
          </a:bodyPr>
          <a:lstStyle/>
          <a:p>
            <a:r>
              <a:rPr lang="en-US" dirty="0"/>
              <a:t>Clean Code – Chapter 7</a:t>
            </a:r>
          </a:p>
        </p:txBody>
      </p:sp>
      <p:sp>
        <p:nvSpPr>
          <p:cNvPr id="22" name="Arc 2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3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1458-1D6A-578E-7E31-D8F4760AD550}"/>
              </a:ext>
            </a:extLst>
          </p:cNvPr>
          <p:cNvSpPr>
            <a:spLocks noGrp="1"/>
          </p:cNvSpPr>
          <p:nvPr>
            <p:ph type="title"/>
          </p:nvPr>
        </p:nvSpPr>
        <p:spPr/>
        <p:txBody>
          <a:bodyPr/>
          <a:lstStyle/>
          <a:p>
            <a:r>
              <a:rPr lang="en-US" dirty="0"/>
              <a:t>Define the Normal Flow</a:t>
            </a:r>
          </a:p>
        </p:txBody>
      </p:sp>
      <p:sp>
        <p:nvSpPr>
          <p:cNvPr id="3" name="Content Placeholder 2">
            <a:extLst>
              <a:ext uri="{FF2B5EF4-FFF2-40B4-BE49-F238E27FC236}">
                <a16:creationId xmlns:a16="http://schemas.microsoft.com/office/drawing/2014/main" id="{70DDCA70-2DED-3473-810F-BC12C9163F4E}"/>
              </a:ext>
            </a:extLst>
          </p:cNvPr>
          <p:cNvSpPr>
            <a:spLocks noGrp="1"/>
          </p:cNvSpPr>
          <p:nvPr>
            <p:ph idx="1"/>
          </p:nvPr>
        </p:nvSpPr>
        <p:spPr/>
        <p:txBody>
          <a:bodyPr/>
          <a:lstStyle/>
          <a:p>
            <a:r>
              <a:rPr lang="en-US" dirty="0"/>
              <a:t>Following good separation between business logic and error handling can sometimes lead to awkward code where exceptions clutter the main logic flow.</a:t>
            </a:r>
          </a:p>
          <a:p>
            <a:r>
              <a:rPr lang="en-US" dirty="0"/>
              <a:t>Use the Special Case Pattern when you have predictable “exceptional” scenarios that are actually part of normal business flow. Instead of forcing clients to handle theses cases with exceptions, encapsulate the special behavior in objects that conform to the expected interface.</a:t>
            </a:r>
          </a:p>
        </p:txBody>
      </p:sp>
    </p:spTree>
    <p:extLst>
      <p:ext uri="{BB962C8B-B14F-4D97-AF65-F5344CB8AC3E}">
        <p14:creationId xmlns:p14="http://schemas.microsoft.com/office/powerpoint/2010/main" val="229976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D472-AD2F-BD09-505C-2FD9536662CA}"/>
              </a:ext>
            </a:extLst>
          </p:cNvPr>
          <p:cNvSpPr>
            <a:spLocks noGrp="1"/>
          </p:cNvSpPr>
          <p:nvPr>
            <p:ph type="title"/>
          </p:nvPr>
        </p:nvSpPr>
        <p:spPr/>
        <p:txBody>
          <a:bodyPr/>
          <a:lstStyle/>
          <a:p>
            <a:r>
              <a:rPr lang="en-US" dirty="0"/>
              <a:t>Define the Normal Flow (cont.)</a:t>
            </a:r>
          </a:p>
        </p:txBody>
      </p:sp>
      <p:pic>
        <p:nvPicPr>
          <p:cNvPr id="5" name="Content Placeholder 4" descr="A white background with black text&#10;&#10;Description automatically generated">
            <a:extLst>
              <a:ext uri="{FF2B5EF4-FFF2-40B4-BE49-F238E27FC236}">
                <a16:creationId xmlns:a16="http://schemas.microsoft.com/office/drawing/2014/main" id="{0626A875-A8FD-9D88-54EB-E985EA2C5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05262"/>
            <a:ext cx="5730737" cy="2213811"/>
          </a:xfrm>
        </p:spPr>
      </p:pic>
      <p:pic>
        <p:nvPicPr>
          <p:cNvPr id="7" name="Picture 6">
            <a:extLst>
              <a:ext uri="{FF2B5EF4-FFF2-40B4-BE49-F238E27FC236}">
                <a16:creationId xmlns:a16="http://schemas.microsoft.com/office/drawing/2014/main" id="{C313A754-7EFE-E487-DCD4-FCDB4DAA8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874" y="4219073"/>
            <a:ext cx="5998189" cy="1684422"/>
          </a:xfrm>
          <a:prstGeom prst="rect">
            <a:avLst/>
          </a:prstGeom>
        </p:spPr>
      </p:pic>
    </p:spTree>
    <p:extLst>
      <p:ext uri="{BB962C8B-B14F-4D97-AF65-F5344CB8AC3E}">
        <p14:creationId xmlns:p14="http://schemas.microsoft.com/office/powerpoint/2010/main" val="395204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7249-7484-A8E6-B891-28333D8DCACA}"/>
              </a:ext>
            </a:extLst>
          </p:cNvPr>
          <p:cNvSpPr>
            <a:spLocks noGrp="1"/>
          </p:cNvSpPr>
          <p:nvPr>
            <p:ph type="title"/>
          </p:nvPr>
        </p:nvSpPr>
        <p:spPr/>
        <p:txBody>
          <a:bodyPr/>
          <a:lstStyle/>
          <a:p>
            <a:r>
              <a:rPr lang="en-US" dirty="0"/>
              <a:t>Don’t Return Null</a:t>
            </a:r>
          </a:p>
        </p:txBody>
      </p:sp>
      <p:sp>
        <p:nvSpPr>
          <p:cNvPr id="3" name="Content Placeholder 2">
            <a:extLst>
              <a:ext uri="{FF2B5EF4-FFF2-40B4-BE49-F238E27FC236}">
                <a16:creationId xmlns:a16="http://schemas.microsoft.com/office/drawing/2014/main" id="{5CC48948-3222-BE74-9CBA-A35E9DDCA245}"/>
              </a:ext>
            </a:extLst>
          </p:cNvPr>
          <p:cNvSpPr>
            <a:spLocks noGrp="1"/>
          </p:cNvSpPr>
          <p:nvPr>
            <p:ph idx="1"/>
          </p:nvPr>
        </p:nvSpPr>
        <p:spPr/>
        <p:txBody>
          <a:bodyPr/>
          <a:lstStyle/>
          <a:p>
            <a:endParaRPr lang="en-US" dirty="0"/>
          </a:p>
          <a:p>
            <a:r>
              <a:rPr lang="en-US" dirty="0"/>
              <a:t>The problem with returning null:</a:t>
            </a:r>
          </a:p>
          <a:p>
            <a:pPr lvl="1"/>
            <a:r>
              <a:rPr lang="en-US" dirty="0"/>
              <a:t>Creates excessive null checks throughout the codebase.</a:t>
            </a:r>
          </a:p>
          <a:p>
            <a:pPr lvl="1"/>
            <a:r>
              <a:rPr lang="en-US" dirty="0"/>
              <a:t>Forces callers to handle null cases, creating additional work and complexity.</a:t>
            </a:r>
          </a:p>
          <a:p>
            <a:pPr lvl="1"/>
            <a:r>
              <a:rPr lang="en-US" dirty="0"/>
              <a:t>Missing just one check can cause </a:t>
            </a:r>
            <a:r>
              <a:rPr lang="en-US" sz="2000" dirty="0" err="1"/>
              <a:t>NullPointerException</a:t>
            </a:r>
            <a:r>
              <a:rPr lang="en-US" dirty="0"/>
              <a:t> and crash the application.</a:t>
            </a:r>
          </a:p>
          <a:p>
            <a:pPr lvl="1"/>
            <a:r>
              <a:rPr lang="en-US" dirty="0"/>
              <a:t>Results in deeply nested, hard-to-read code.</a:t>
            </a:r>
          </a:p>
          <a:p>
            <a:pPr lvl="1"/>
            <a:endParaRPr lang="en-US" dirty="0"/>
          </a:p>
        </p:txBody>
      </p:sp>
    </p:spTree>
    <p:extLst>
      <p:ext uri="{BB962C8B-B14F-4D97-AF65-F5344CB8AC3E}">
        <p14:creationId xmlns:p14="http://schemas.microsoft.com/office/powerpoint/2010/main" val="278410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B2FD7-CC52-953F-6278-F95F408C4D46}"/>
              </a:ext>
            </a:extLst>
          </p:cNvPr>
          <p:cNvSpPr>
            <a:spLocks noGrp="1"/>
          </p:cNvSpPr>
          <p:nvPr>
            <p:ph type="title"/>
          </p:nvPr>
        </p:nvSpPr>
        <p:spPr/>
        <p:txBody>
          <a:bodyPr/>
          <a:lstStyle/>
          <a:p>
            <a:r>
              <a:rPr lang="en-US" dirty="0"/>
              <a:t>Don’t Return Null (cont.)</a:t>
            </a:r>
          </a:p>
        </p:txBody>
      </p:sp>
      <p:sp>
        <p:nvSpPr>
          <p:cNvPr id="3" name="Content Placeholder 2">
            <a:extLst>
              <a:ext uri="{FF2B5EF4-FFF2-40B4-BE49-F238E27FC236}">
                <a16:creationId xmlns:a16="http://schemas.microsoft.com/office/drawing/2014/main" id="{0FD5F2C2-EAAE-3907-20A9-89EE868E76A0}"/>
              </a:ext>
            </a:extLst>
          </p:cNvPr>
          <p:cNvSpPr>
            <a:spLocks noGrp="1"/>
          </p:cNvSpPr>
          <p:nvPr>
            <p:ph idx="1"/>
          </p:nvPr>
        </p:nvSpPr>
        <p:spPr/>
        <p:txBody>
          <a:bodyPr/>
          <a:lstStyle/>
          <a:p>
            <a:r>
              <a:rPr lang="en-US" dirty="0"/>
              <a:t>Better alternatives to returning null:</a:t>
            </a:r>
          </a:p>
          <a:p>
            <a:pPr lvl="1"/>
            <a:r>
              <a:rPr lang="en-US" dirty="0"/>
              <a:t>Throw an exception: that describes the problem.</a:t>
            </a:r>
          </a:p>
          <a:p>
            <a:pPr lvl="1"/>
            <a:r>
              <a:rPr lang="en-US" dirty="0"/>
              <a:t>Return a Special Case object.</a:t>
            </a:r>
          </a:p>
          <a:p>
            <a:pPr lvl="1"/>
            <a:r>
              <a:rPr lang="en-US" dirty="0"/>
              <a:t>Wrap third-party APIs.</a:t>
            </a:r>
          </a:p>
          <a:p>
            <a:r>
              <a:rPr lang="en-US" dirty="0"/>
              <a:t>Benefits:</a:t>
            </a:r>
          </a:p>
          <a:p>
            <a:pPr lvl="1"/>
            <a:r>
              <a:rPr lang="en-US" dirty="0"/>
              <a:t>Cleaner code: eliminates defensive null checking.</a:t>
            </a:r>
          </a:p>
          <a:p>
            <a:pPr lvl="1"/>
            <a:r>
              <a:rPr lang="en-US" dirty="0"/>
              <a:t>Fewer bugs: reduces </a:t>
            </a:r>
            <a:r>
              <a:rPr lang="en-US" sz="2000" dirty="0" err="1"/>
              <a:t>NullPointerException</a:t>
            </a:r>
            <a:r>
              <a:rPr lang="en-US" dirty="0"/>
              <a:t> risks.</a:t>
            </a:r>
          </a:p>
          <a:p>
            <a:pPr lvl="1"/>
            <a:r>
              <a:rPr lang="en-US" dirty="0"/>
              <a:t>Better readability.</a:t>
            </a:r>
          </a:p>
          <a:p>
            <a:pPr lvl="1"/>
            <a:r>
              <a:rPr lang="en-US" dirty="0"/>
              <a:t>Easier maintenance.</a:t>
            </a:r>
          </a:p>
          <a:p>
            <a:pPr lvl="1"/>
            <a:endParaRPr lang="en-US" dirty="0"/>
          </a:p>
        </p:txBody>
      </p:sp>
    </p:spTree>
    <p:extLst>
      <p:ext uri="{BB962C8B-B14F-4D97-AF65-F5344CB8AC3E}">
        <p14:creationId xmlns:p14="http://schemas.microsoft.com/office/powerpoint/2010/main" val="418265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D4D4-1AB1-322D-9007-C6753693AD92}"/>
              </a:ext>
            </a:extLst>
          </p:cNvPr>
          <p:cNvSpPr>
            <a:spLocks noGrp="1"/>
          </p:cNvSpPr>
          <p:nvPr>
            <p:ph type="title"/>
          </p:nvPr>
        </p:nvSpPr>
        <p:spPr/>
        <p:txBody>
          <a:bodyPr/>
          <a:lstStyle/>
          <a:p>
            <a:r>
              <a:rPr lang="en-US" dirty="0"/>
              <a:t>Don’t Pass Null</a:t>
            </a:r>
          </a:p>
        </p:txBody>
      </p:sp>
      <p:sp>
        <p:nvSpPr>
          <p:cNvPr id="3" name="Content Placeholder 2">
            <a:extLst>
              <a:ext uri="{FF2B5EF4-FFF2-40B4-BE49-F238E27FC236}">
                <a16:creationId xmlns:a16="http://schemas.microsoft.com/office/drawing/2014/main" id="{FC66787D-EBBB-FE8C-4FC4-B16958EC2F6D}"/>
              </a:ext>
            </a:extLst>
          </p:cNvPr>
          <p:cNvSpPr>
            <a:spLocks noGrp="1"/>
          </p:cNvSpPr>
          <p:nvPr>
            <p:ph idx="1"/>
          </p:nvPr>
        </p:nvSpPr>
        <p:spPr/>
        <p:txBody>
          <a:bodyPr/>
          <a:lstStyle/>
          <a:p>
            <a:r>
              <a:rPr lang="en-US"/>
              <a:t>Passing </a:t>
            </a:r>
            <a:r>
              <a:rPr lang="en-US" sz="2400"/>
              <a:t>null</a:t>
            </a:r>
            <a:r>
              <a:rPr lang="en-US"/>
              <a:t> into methods is worse than returning </a:t>
            </a:r>
            <a:r>
              <a:rPr lang="en-US" sz="2400"/>
              <a:t>null</a:t>
            </a:r>
            <a:r>
              <a:rPr lang="en-US"/>
              <a:t> from.</a:t>
            </a:r>
          </a:p>
          <a:p>
            <a:endParaRPr lang="en-US" dirty="0"/>
          </a:p>
        </p:txBody>
      </p:sp>
      <p:pic>
        <p:nvPicPr>
          <p:cNvPr id="5" name="Picture 4" descr="A screenshot of a computer&#10;&#10;Description automatically generated">
            <a:extLst>
              <a:ext uri="{FF2B5EF4-FFF2-40B4-BE49-F238E27FC236}">
                <a16:creationId xmlns:a16="http://schemas.microsoft.com/office/drawing/2014/main" id="{0F115304-10E0-B319-306C-F6E1C0EBE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687" y="2654310"/>
            <a:ext cx="4572396" cy="2202371"/>
          </a:xfrm>
          <a:prstGeom prst="rect">
            <a:avLst/>
          </a:prstGeom>
        </p:spPr>
      </p:pic>
      <p:pic>
        <p:nvPicPr>
          <p:cNvPr id="7" name="Picture 6" descr="A white text on a white background&#10;&#10;Description automatically generated">
            <a:extLst>
              <a:ext uri="{FF2B5EF4-FFF2-40B4-BE49-F238E27FC236}">
                <a16:creationId xmlns:a16="http://schemas.microsoft.com/office/drawing/2014/main" id="{C58E2891-00E0-B622-6AF9-0B7868C69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164" y="2654310"/>
            <a:ext cx="5029636" cy="1226926"/>
          </a:xfrm>
          <a:prstGeom prst="rect">
            <a:avLst/>
          </a:prstGeom>
        </p:spPr>
      </p:pic>
      <p:pic>
        <p:nvPicPr>
          <p:cNvPr id="9" name="Picture 8">
            <a:extLst>
              <a:ext uri="{FF2B5EF4-FFF2-40B4-BE49-F238E27FC236}">
                <a16:creationId xmlns:a16="http://schemas.microsoft.com/office/drawing/2014/main" id="{28D04E39-FD8B-2F62-3860-E108F064FA5F}"/>
              </a:ext>
            </a:extLst>
          </p:cNvPr>
          <p:cNvPicPr>
            <a:picLocks noChangeAspect="1"/>
          </p:cNvPicPr>
          <p:nvPr/>
        </p:nvPicPr>
        <p:blipFill>
          <a:blip r:embed="rId4"/>
          <a:stretch>
            <a:fillRect/>
          </a:stretch>
        </p:blipFill>
        <p:spPr>
          <a:xfrm>
            <a:off x="6470104" y="4151770"/>
            <a:ext cx="4084674" cy="1409822"/>
          </a:xfrm>
          <a:prstGeom prst="rect">
            <a:avLst/>
          </a:prstGeom>
        </p:spPr>
      </p:pic>
    </p:spTree>
    <p:extLst>
      <p:ext uri="{BB962C8B-B14F-4D97-AF65-F5344CB8AC3E}">
        <p14:creationId xmlns:p14="http://schemas.microsoft.com/office/powerpoint/2010/main" val="2421106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AAAC-456B-0C4B-4FF2-6C8CF5E5B13E}"/>
              </a:ext>
            </a:extLst>
          </p:cNvPr>
          <p:cNvSpPr>
            <a:spLocks noGrp="1"/>
          </p:cNvSpPr>
          <p:nvPr>
            <p:ph type="title"/>
          </p:nvPr>
        </p:nvSpPr>
        <p:spPr/>
        <p:txBody>
          <a:bodyPr/>
          <a:lstStyle/>
          <a:p>
            <a:r>
              <a:rPr lang="en-US" dirty="0"/>
              <a:t>Don’t Pass Null (cont.)</a:t>
            </a:r>
          </a:p>
        </p:txBody>
      </p:sp>
      <p:sp>
        <p:nvSpPr>
          <p:cNvPr id="3" name="Content Placeholder 2">
            <a:extLst>
              <a:ext uri="{FF2B5EF4-FFF2-40B4-BE49-F238E27FC236}">
                <a16:creationId xmlns:a16="http://schemas.microsoft.com/office/drawing/2014/main" id="{B4593DAB-D6B1-62B9-6143-AAD0C106B106}"/>
              </a:ext>
            </a:extLst>
          </p:cNvPr>
          <p:cNvSpPr>
            <a:spLocks noGrp="1"/>
          </p:cNvSpPr>
          <p:nvPr>
            <p:ph idx="1"/>
          </p:nvPr>
        </p:nvSpPr>
        <p:spPr/>
        <p:txBody>
          <a:bodyPr/>
          <a:lstStyle/>
          <a:p>
            <a:r>
              <a:rPr lang="en-US" dirty="0"/>
              <a:t>Previous solutions don’t solve the problem.</a:t>
            </a:r>
          </a:p>
          <a:p>
            <a:r>
              <a:rPr lang="en-US" dirty="0"/>
              <a:t>In most programming languages there is no good way to deal with a </a:t>
            </a:r>
            <a:r>
              <a:rPr lang="en-US" sz="2400" dirty="0"/>
              <a:t>null</a:t>
            </a:r>
            <a:r>
              <a:rPr lang="en-US" dirty="0"/>
              <a:t> that is passed by a caller accidentally.</a:t>
            </a:r>
          </a:p>
          <a:p>
            <a:r>
              <a:rPr lang="en-US" dirty="0"/>
              <a:t>So, the rational approach is to forbid passing </a:t>
            </a:r>
            <a:r>
              <a:rPr lang="en-US" sz="2400" dirty="0"/>
              <a:t>null</a:t>
            </a:r>
            <a:r>
              <a:rPr lang="en-US" dirty="0"/>
              <a:t> by default.</a:t>
            </a:r>
          </a:p>
          <a:p>
            <a:pPr lvl="1"/>
            <a:r>
              <a:rPr lang="en-US" dirty="0"/>
              <a:t>When you do, you can code with the knowledge that a </a:t>
            </a:r>
            <a:r>
              <a:rPr lang="en-US" sz="2000" dirty="0"/>
              <a:t>null</a:t>
            </a:r>
            <a:r>
              <a:rPr lang="en-US" dirty="0"/>
              <a:t> in an argument list tis an indication of a problem, and end with far fewer careless mistake.</a:t>
            </a:r>
          </a:p>
        </p:txBody>
      </p:sp>
    </p:spTree>
    <p:extLst>
      <p:ext uri="{BB962C8B-B14F-4D97-AF65-F5344CB8AC3E}">
        <p14:creationId xmlns:p14="http://schemas.microsoft.com/office/powerpoint/2010/main" val="424534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2CB5-6C53-C9B9-3462-E9D8D7FBDF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7346D1B-231C-0DA9-40E8-954BBF4BE4F2}"/>
              </a:ext>
            </a:extLst>
          </p:cNvPr>
          <p:cNvSpPr>
            <a:spLocks noGrp="1"/>
          </p:cNvSpPr>
          <p:nvPr>
            <p:ph idx="1"/>
          </p:nvPr>
        </p:nvSpPr>
        <p:spPr/>
        <p:txBody>
          <a:bodyPr/>
          <a:lstStyle/>
          <a:p>
            <a:endParaRPr lang="en-US" dirty="0"/>
          </a:p>
          <a:p>
            <a:r>
              <a:rPr lang="en-US" dirty="0"/>
              <a:t>Things can go wrong (input can be abnormal, devices can fail), when this happens, we are responsible for making sure that our code does what it needs to do.</a:t>
            </a:r>
          </a:p>
          <a:p>
            <a:endParaRPr lang="en-US" dirty="0"/>
          </a:p>
          <a:p>
            <a:r>
              <a:rPr lang="en-US" dirty="0"/>
              <a:t>Error handling is important, </a:t>
            </a:r>
            <a:r>
              <a:rPr lang="en-US" i="1" dirty="0"/>
              <a:t>but if it obscures logic, it’s wrong</a:t>
            </a:r>
            <a:r>
              <a:rPr lang="en-US" dirty="0"/>
              <a:t>.</a:t>
            </a:r>
          </a:p>
          <a:p>
            <a:endParaRPr lang="en-US" dirty="0"/>
          </a:p>
        </p:txBody>
      </p:sp>
    </p:spTree>
    <p:extLst>
      <p:ext uri="{BB962C8B-B14F-4D97-AF65-F5344CB8AC3E}">
        <p14:creationId xmlns:p14="http://schemas.microsoft.com/office/powerpoint/2010/main" val="6729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E28E-8B52-F86C-2739-1164D560C455}"/>
              </a:ext>
            </a:extLst>
          </p:cNvPr>
          <p:cNvSpPr>
            <a:spLocks noGrp="1"/>
          </p:cNvSpPr>
          <p:nvPr>
            <p:ph type="title"/>
          </p:nvPr>
        </p:nvSpPr>
        <p:spPr/>
        <p:txBody>
          <a:bodyPr/>
          <a:lstStyle/>
          <a:p>
            <a:r>
              <a:rPr lang="en-US" dirty="0"/>
              <a:t>Use Exceptions Rather Than Return Codes</a:t>
            </a:r>
          </a:p>
        </p:txBody>
      </p:sp>
      <p:sp>
        <p:nvSpPr>
          <p:cNvPr id="3" name="Content Placeholder 2">
            <a:extLst>
              <a:ext uri="{FF2B5EF4-FFF2-40B4-BE49-F238E27FC236}">
                <a16:creationId xmlns:a16="http://schemas.microsoft.com/office/drawing/2014/main" id="{97BE73C4-C23D-78FF-ABA2-B39BA1B0403C}"/>
              </a:ext>
            </a:extLst>
          </p:cNvPr>
          <p:cNvSpPr>
            <a:spLocks noGrp="1"/>
          </p:cNvSpPr>
          <p:nvPr>
            <p:ph idx="1"/>
          </p:nvPr>
        </p:nvSpPr>
        <p:spPr/>
        <p:txBody>
          <a:bodyPr/>
          <a:lstStyle/>
          <a:p>
            <a:r>
              <a:rPr lang="en-US" dirty="0"/>
              <a:t>Problems with error codes:</a:t>
            </a:r>
          </a:p>
          <a:p>
            <a:pPr lvl="1"/>
            <a:r>
              <a:rPr lang="en-US" dirty="0"/>
              <a:t>clutter the caller.</a:t>
            </a:r>
          </a:p>
          <a:p>
            <a:pPr lvl="1"/>
            <a:r>
              <a:rPr lang="en-US" dirty="0"/>
              <a:t>easy to forget to check for errors.</a:t>
            </a:r>
          </a:p>
          <a:p>
            <a:pPr lvl="1"/>
            <a:r>
              <a:rPr lang="en-US" dirty="0"/>
              <a:t>Mix error handling with the main algorithm logic.</a:t>
            </a:r>
          </a:p>
          <a:p>
            <a:r>
              <a:rPr lang="en-US" dirty="0"/>
              <a:t>The exception-based is cleaner because:</a:t>
            </a:r>
          </a:p>
          <a:p>
            <a:pPr lvl="1"/>
            <a:r>
              <a:rPr lang="en-US" dirty="0"/>
              <a:t>error handling is separated from the main algorithm.</a:t>
            </a:r>
          </a:p>
          <a:p>
            <a:pPr lvl="1"/>
            <a:r>
              <a:rPr lang="en-US" dirty="0"/>
              <a:t>the core logic is more readable.</a:t>
            </a:r>
          </a:p>
          <a:p>
            <a:pPr lvl="1"/>
            <a:r>
              <a:rPr lang="en-US" dirty="0"/>
              <a:t>error checking happens in a dedicated try-catch block.</a:t>
            </a:r>
          </a:p>
          <a:p>
            <a:pPr lvl="1"/>
            <a:r>
              <a:rPr lang="en-US" dirty="0"/>
              <a:t>each concern can be understood independently.</a:t>
            </a:r>
          </a:p>
          <a:p>
            <a:endParaRPr lang="en-US" dirty="0"/>
          </a:p>
        </p:txBody>
      </p:sp>
    </p:spTree>
    <p:extLst>
      <p:ext uri="{BB962C8B-B14F-4D97-AF65-F5344CB8AC3E}">
        <p14:creationId xmlns:p14="http://schemas.microsoft.com/office/powerpoint/2010/main" val="102901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7940-E0B8-AEA3-4BED-B187039E7AC8}"/>
              </a:ext>
            </a:extLst>
          </p:cNvPr>
          <p:cNvSpPr>
            <a:spLocks noGrp="1"/>
          </p:cNvSpPr>
          <p:nvPr>
            <p:ph type="title"/>
          </p:nvPr>
        </p:nvSpPr>
        <p:spPr/>
        <p:txBody>
          <a:bodyPr/>
          <a:lstStyle/>
          <a:p>
            <a:r>
              <a:rPr lang="en-US" dirty="0"/>
              <a:t>Write Your </a:t>
            </a:r>
            <a:r>
              <a:rPr lang="en-US" sz="4000" dirty="0"/>
              <a:t>Try-Catch-Finally</a:t>
            </a:r>
            <a:r>
              <a:rPr lang="en-US" dirty="0"/>
              <a:t> Statement First</a:t>
            </a:r>
          </a:p>
        </p:txBody>
      </p:sp>
      <p:sp>
        <p:nvSpPr>
          <p:cNvPr id="3" name="Content Placeholder 2">
            <a:extLst>
              <a:ext uri="{FF2B5EF4-FFF2-40B4-BE49-F238E27FC236}">
                <a16:creationId xmlns:a16="http://schemas.microsoft.com/office/drawing/2014/main" id="{D778E2B5-5DEF-3019-C142-155FACBDC89C}"/>
              </a:ext>
            </a:extLst>
          </p:cNvPr>
          <p:cNvSpPr>
            <a:spLocks noGrp="1"/>
          </p:cNvSpPr>
          <p:nvPr>
            <p:ph idx="1"/>
          </p:nvPr>
        </p:nvSpPr>
        <p:spPr/>
        <p:txBody>
          <a:bodyPr/>
          <a:lstStyle/>
          <a:p>
            <a:r>
              <a:rPr lang="en-US" sz="2400" dirty="0"/>
              <a:t>try</a:t>
            </a:r>
            <a:r>
              <a:rPr lang="en-US" dirty="0"/>
              <a:t> blocks are like transactions. Your </a:t>
            </a:r>
            <a:r>
              <a:rPr lang="en-US" sz="2400" dirty="0"/>
              <a:t>catch</a:t>
            </a:r>
            <a:r>
              <a:rPr lang="en-US" dirty="0"/>
              <a:t> has to leave your program in a consistent state, no matter what happens in the </a:t>
            </a:r>
            <a:r>
              <a:rPr lang="en-US" sz="2400" dirty="0"/>
              <a:t>try</a:t>
            </a:r>
            <a:r>
              <a:rPr lang="en-US" dirty="0"/>
              <a:t>.</a:t>
            </a:r>
          </a:p>
          <a:p>
            <a:pPr lvl="1"/>
            <a:r>
              <a:rPr lang="en-US" dirty="0"/>
              <a:t>So, it’s a good practice to start with the code that could throw exceptions.</a:t>
            </a:r>
          </a:p>
          <a:p>
            <a:r>
              <a:rPr lang="en-US" dirty="0"/>
              <a:t>Try to write tests that force exceptions and then add behavior to your handler to satisfy your tests.</a:t>
            </a:r>
          </a:p>
          <a:p>
            <a:pPr lvl="1"/>
            <a:r>
              <a:rPr lang="en-US" dirty="0"/>
              <a:t>This will cause you to build the transaction scope of the </a:t>
            </a:r>
            <a:r>
              <a:rPr lang="en-US" sz="2000" dirty="0"/>
              <a:t>try</a:t>
            </a:r>
            <a:r>
              <a:rPr lang="en-US" dirty="0"/>
              <a:t> block first and will help maintain the transaction nature of that scope.</a:t>
            </a:r>
          </a:p>
        </p:txBody>
      </p:sp>
    </p:spTree>
    <p:extLst>
      <p:ext uri="{BB962C8B-B14F-4D97-AF65-F5344CB8AC3E}">
        <p14:creationId xmlns:p14="http://schemas.microsoft.com/office/powerpoint/2010/main" val="49824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2904-9CDC-9D3A-33EF-F05F537ECAD6}"/>
              </a:ext>
            </a:extLst>
          </p:cNvPr>
          <p:cNvSpPr>
            <a:spLocks noGrp="1"/>
          </p:cNvSpPr>
          <p:nvPr>
            <p:ph type="title"/>
          </p:nvPr>
        </p:nvSpPr>
        <p:spPr/>
        <p:txBody>
          <a:bodyPr/>
          <a:lstStyle/>
          <a:p>
            <a:r>
              <a:rPr lang="en-US" dirty="0"/>
              <a:t>Use Unchecked Exceptions</a:t>
            </a:r>
          </a:p>
        </p:txBody>
      </p:sp>
      <p:sp>
        <p:nvSpPr>
          <p:cNvPr id="3" name="Content Placeholder 2">
            <a:extLst>
              <a:ext uri="{FF2B5EF4-FFF2-40B4-BE49-F238E27FC236}">
                <a16:creationId xmlns:a16="http://schemas.microsoft.com/office/drawing/2014/main" id="{B646F843-7C04-D111-17FE-BB598C367A4D}"/>
              </a:ext>
            </a:extLst>
          </p:cNvPr>
          <p:cNvSpPr>
            <a:spLocks noGrp="1"/>
          </p:cNvSpPr>
          <p:nvPr>
            <p:ph idx="1"/>
          </p:nvPr>
        </p:nvSpPr>
        <p:spPr/>
        <p:txBody>
          <a:bodyPr>
            <a:normAutofit lnSpcReduction="10000"/>
          </a:bodyPr>
          <a:lstStyle/>
          <a:p>
            <a:r>
              <a:rPr lang="en-US" dirty="0"/>
              <a:t>Many successful languages (C#, C++, Python, Ruby) can write robust software even they don’t have checked exceptions.</a:t>
            </a:r>
          </a:p>
          <a:p>
            <a:r>
              <a:rPr lang="en-US" dirty="0"/>
              <a:t>Checked exceptions violate the Open/Closed Principle.</a:t>
            </a:r>
          </a:p>
          <a:p>
            <a:r>
              <a:rPr lang="en-US" dirty="0"/>
              <a:t>They break encapsulation because every function in the exception’s path must know about low-level implementation details.</a:t>
            </a:r>
          </a:p>
          <a:p>
            <a:r>
              <a:rPr lang="en-US" dirty="0"/>
              <a:t>While checked exceptions might be useful for critical libraries, in general application development, their dependency costs outweigh their benefits.</a:t>
            </a:r>
          </a:p>
        </p:txBody>
      </p:sp>
    </p:spTree>
    <p:extLst>
      <p:ext uri="{BB962C8B-B14F-4D97-AF65-F5344CB8AC3E}">
        <p14:creationId xmlns:p14="http://schemas.microsoft.com/office/powerpoint/2010/main" val="206785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911A-2373-2E64-0298-D34CE5E27FC2}"/>
              </a:ext>
            </a:extLst>
          </p:cNvPr>
          <p:cNvSpPr>
            <a:spLocks noGrp="1"/>
          </p:cNvSpPr>
          <p:nvPr>
            <p:ph type="title"/>
          </p:nvPr>
        </p:nvSpPr>
        <p:spPr/>
        <p:txBody>
          <a:bodyPr/>
          <a:lstStyle/>
          <a:p>
            <a:r>
              <a:rPr lang="en-US" dirty="0"/>
              <a:t>Provide Context with Exceptions</a:t>
            </a:r>
          </a:p>
        </p:txBody>
      </p:sp>
      <p:sp>
        <p:nvSpPr>
          <p:cNvPr id="3" name="Content Placeholder 2">
            <a:extLst>
              <a:ext uri="{FF2B5EF4-FFF2-40B4-BE49-F238E27FC236}">
                <a16:creationId xmlns:a16="http://schemas.microsoft.com/office/drawing/2014/main" id="{CBBB44C9-4A9B-275B-2BD2-2E6939DC785C}"/>
              </a:ext>
            </a:extLst>
          </p:cNvPr>
          <p:cNvSpPr>
            <a:spLocks noGrp="1"/>
          </p:cNvSpPr>
          <p:nvPr>
            <p:ph idx="1"/>
          </p:nvPr>
        </p:nvSpPr>
        <p:spPr/>
        <p:txBody>
          <a:bodyPr/>
          <a:lstStyle/>
          <a:p>
            <a:endParaRPr lang="en-US" dirty="0"/>
          </a:p>
          <a:p>
            <a:r>
              <a:rPr lang="en-US" dirty="0"/>
              <a:t>Each exception that you throw should provide enough context to determine the source and location of an error.</a:t>
            </a:r>
          </a:p>
          <a:p>
            <a:endParaRPr lang="en-US" dirty="0"/>
          </a:p>
          <a:p>
            <a:r>
              <a:rPr lang="en-US" dirty="0"/>
              <a:t>Create informative error messages and pass them along with your exceptions.</a:t>
            </a:r>
          </a:p>
          <a:p>
            <a:endParaRPr lang="en-US" dirty="0"/>
          </a:p>
          <a:p>
            <a:r>
              <a:rPr lang="en-US" dirty="0"/>
              <a:t>Mention the operation thar failed and the type of failure.</a:t>
            </a:r>
          </a:p>
        </p:txBody>
      </p:sp>
    </p:spTree>
    <p:extLst>
      <p:ext uri="{BB962C8B-B14F-4D97-AF65-F5344CB8AC3E}">
        <p14:creationId xmlns:p14="http://schemas.microsoft.com/office/powerpoint/2010/main" val="298835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8E3E-8093-97BB-A3CF-808B002DA907}"/>
              </a:ext>
            </a:extLst>
          </p:cNvPr>
          <p:cNvSpPr>
            <a:spLocks noGrp="1"/>
          </p:cNvSpPr>
          <p:nvPr>
            <p:ph type="title"/>
          </p:nvPr>
        </p:nvSpPr>
        <p:spPr/>
        <p:txBody>
          <a:bodyPr/>
          <a:lstStyle/>
          <a:p>
            <a:r>
              <a:rPr lang="en-US" dirty="0"/>
              <a:t>Define Exception Classes in Terms of a Caller’s Needs</a:t>
            </a:r>
          </a:p>
        </p:txBody>
      </p:sp>
      <p:sp>
        <p:nvSpPr>
          <p:cNvPr id="3" name="Content Placeholder 2">
            <a:extLst>
              <a:ext uri="{FF2B5EF4-FFF2-40B4-BE49-F238E27FC236}">
                <a16:creationId xmlns:a16="http://schemas.microsoft.com/office/drawing/2014/main" id="{9F976152-2BA2-4F41-0C35-237D04BA0714}"/>
              </a:ext>
            </a:extLst>
          </p:cNvPr>
          <p:cNvSpPr>
            <a:spLocks noGrp="1"/>
          </p:cNvSpPr>
          <p:nvPr>
            <p:ph idx="1"/>
          </p:nvPr>
        </p:nvSpPr>
        <p:spPr/>
        <p:txBody>
          <a:bodyPr/>
          <a:lstStyle/>
          <a:p>
            <a:r>
              <a:rPr lang="en-US" dirty="0"/>
              <a:t>We can classify errors by their (source/type), but the most important concern should be </a:t>
            </a:r>
            <a:r>
              <a:rPr lang="en-US" i="1" dirty="0"/>
              <a:t>how they are caught</a:t>
            </a:r>
            <a:r>
              <a:rPr lang="en-US" dirty="0"/>
              <a:t>.</a:t>
            </a:r>
          </a:p>
          <a:p>
            <a:endParaRPr lang="en-US" dirty="0"/>
          </a:p>
          <a:p>
            <a:endParaRPr lang="en-US" dirty="0"/>
          </a:p>
        </p:txBody>
      </p:sp>
      <p:pic>
        <p:nvPicPr>
          <p:cNvPr id="5" name="Picture 4" descr="A screen shot of a computer code&#10;&#10;Description automatically generated">
            <a:extLst>
              <a:ext uri="{FF2B5EF4-FFF2-40B4-BE49-F238E27FC236}">
                <a16:creationId xmlns:a16="http://schemas.microsoft.com/office/drawing/2014/main" id="{44C27E7B-10B7-85AD-3B5A-5155CA9FE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501" y="2819999"/>
            <a:ext cx="3878916" cy="2865368"/>
          </a:xfrm>
          <a:prstGeom prst="rect">
            <a:avLst/>
          </a:prstGeom>
        </p:spPr>
      </p:pic>
      <p:pic>
        <p:nvPicPr>
          <p:cNvPr id="7" name="Picture 6" descr="A computer code with text&#10;&#10;Description automatically generated">
            <a:extLst>
              <a:ext uri="{FF2B5EF4-FFF2-40B4-BE49-F238E27FC236}">
                <a16:creationId xmlns:a16="http://schemas.microsoft.com/office/drawing/2014/main" id="{F63E99DA-A961-4C95-20FB-2844EBCEA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7718" y="2951516"/>
            <a:ext cx="2949196" cy="1607959"/>
          </a:xfrm>
          <a:prstGeom prst="rect">
            <a:avLst/>
          </a:prstGeom>
        </p:spPr>
      </p:pic>
    </p:spTree>
    <p:extLst>
      <p:ext uri="{BB962C8B-B14F-4D97-AF65-F5344CB8AC3E}">
        <p14:creationId xmlns:p14="http://schemas.microsoft.com/office/powerpoint/2010/main" val="244029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45619-62F4-4941-0600-11C25379F610}"/>
              </a:ext>
            </a:extLst>
          </p:cNvPr>
          <p:cNvSpPr>
            <a:spLocks noGrp="1"/>
          </p:cNvSpPr>
          <p:nvPr>
            <p:ph type="title"/>
          </p:nvPr>
        </p:nvSpPr>
        <p:spPr/>
        <p:txBody>
          <a:bodyPr/>
          <a:lstStyle/>
          <a:p>
            <a:r>
              <a:rPr lang="en-US" dirty="0"/>
              <a:t>Define Exception Classes in Terms of a Caller’s Needs (cont.)</a:t>
            </a:r>
          </a:p>
        </p:txBody>
      </p:sp>
      <p:sp>
        <p:nvSpPr>
          <p:cNvPr id="3" name="Content Placeholder 2">
            <a:extLst>
              <a:ext uri="{FF2B5EF4-FFF2-40B4-BE49-F238E27FC236}">
                <a16:creationId xmlns:a16="http://schemas.microsoft.com/office/drawing/2014/main" id="{C00ACE2E-D283-B48A-691C-06213931DB35}"/>
              </a:ext>
            </a:extLst>
          </p:cNvPr>
          <p:cNvSpPr>
            <a:spLocks noGrp="1"/>
          </p:cNvSpPr>
          <p:nvPr>
            <p:ph idx="1"/>
          </p:nvPr>
        </p:nvSpPr>
        <p:spPr/>
        <p:txBody>
          <a:bodyPr/>
          <a:lstStyle/>
          <a:p>
            <a:endParaRPr lang="en-US" dirty="0"/>
          </a:p>
          <a:p>
            <a:r>
              <a:rPr lang="en-US" dirty="0"/>
              <a:t>Instead of handling multiple specific exceptions, create a wrapper class that:</a:t>
            </a:r>
          </a:p>
          <a:p>
            <a:pPr lvl="1"/>
            <a:r>
              <a:rPr lang="en-US" dirty="0"/>
              <a:t>encapsulates the third-party API.</a:t>
            </a:r>
          </a:p>
          <a:p>
            <a:pPr lvl="1"/>
            <a:r>
              <a:rPr lang="en-US" dirty="0"/>
              <a:t>catches all the various exceptions internally.</a:t>
            </a:r>
          </a:p>
          <a:p>
            <a:pPr lvl="1"/>
            <a:r>
              <a:rPr lang="en-US" dirty="0"/>
              <a:t>translates them into a single, common exception type.</a:t>
            </a:r>
          </a:p>
          <a:p>
            <a:pPr lvl="1"/>
            <a:r>
              <a:rPr lang="en-US" dirty="0"/>
              <a:t>allows the calling code to handle just one exception type.</a:t>
            </a:r>
          </a:p>
          <a:p>
            <a:endParaRPr lang="en-US" dirty="0"/>
          </a:p>
        </p:txBody>
      </p:sp>
    </p:spTree>
    <p:extLst>
      <p:ext uri="{BB962C8B-B14F-4D97-AF65-F5344CB8AC3E}">
        <p14:creationId xmlns:p14="http://schemas.microsoft.com/office/powerpoint/2010/main" val="371945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9301F-0848-9463-69E2-C23817C029CE}"/>
              </a:ext>
            </a:extLst>
          </p:cNvPr>
          <p:cNvSpPr>
            <a:spLocks noGrp="1"/>
          </p:cNvSpPr>
          <p:nvPr>
            <p:ph type="title"/>
          </p:nvPr>
        </p:nvSpPr>
        <p:spPr/>
        <p:txBody>
          <a:bodyPr/>
          <a:lstStyle/>
          <a:p>
            <a:r>
              <a:rPr lang="en-US" dirty="0"/>
              <a:t>Define Exception Classes in Terms of a Caller’s Needs (cont.)</a:t>
            </a:r>
          </a:p>
        </p:txBody>
      </p:sp>
      <p:sp>
        <p:nvSpPr>
          <p:cNvPr id="3" name="Content Placeholder 2">
            <a:extLst>
              <a:ext uri="{FF2B5EF4-FFF2-40B4-BE49-F238E27FC236}">
                <a16:creationId xmlns:a16="http://schemas.microsoft.com/office/drawing/2014/main" id="{45A97061-6B09-2432-9F2B-C00A2321C807}"/>
              </a:ext>
            </a:extLst>
          </p:cNvPr>
          <p:cNvSpPr>
            <a:spLocks noGrp="1"/>
          </p:cNvSpPr>
          <p:nvPr>
            <p:ph idx="1"/>
          </p:nvPr>
        </p:nvSpPr>
        <p:spPr/>
        <p:txBody>
          <a:bodyPr/>
          <a:lstStyle/>
          <a:p>
            <a:r>
              <a:rPr lang="en-US" dirty="0"/>
              <a:t>Benefits of wrapping a third-party APIs:</a:t>
            </a:r>
          </a:p>
          <a:p>
            <a:pPr lvl="1"/>
            <a:r>
              <a:rPr lang="en-US" dirty="0"/>
              <a:t>Reduces dependencies: makes it easier to switch to different libraries later.</a:t>
            </a:r>
          </a:p>
          <a:p>
            <a:pPr lvl="1"/>
            <a:r>
              <a:rPr lang="en-US" dirty="0"/>
              <a:t>Improves testability: easier to mock third-party calls during testing.</a:t>
            </a:r>
          </a:p>
          <a:p>
            <a:pPr lvl="1"/>
            <a:r>
              <a:rPr lang="en-US" dirty="0"/>
              <a:t>Design freedom: you can define APIs that feel comfortable rather than being tied to vendor choices.</a:t>
            </a:r>
          </a:p>
          <a:p>
            <a:pPr lvl="1"/>
            <a:r>
              <a:rPr lang="en-US" dirty="0"/>
              <a:t>Cleaner code: single exception handling instead of multiple duplicate catch blocks.</a:t>
            </a:r>
          </a:p>
        </p:txBody>
      </p:sp>
    </p:spTree>
    <p:extLst>
      <p:ext uri="{BB962C8B-B14F-4D97-AF65-F5344CB8AC3E}">
        <p14:creationId xmlns:p14="http://schemas.microsoft.com/office/powerpoint/2010/main" val="2115072927"/>
      </p:ext>
    </p:extLst>
  </p:cSld>
  <p:clrMapOvr>
    <a:masterClrMapping/>
  </p:clrMapOvr>
</p:sld>
</file>

<file path=ppt/theme/theme1.xml><?xml version="1.0" encoding="utf-8"?>
<a:theme xmlns:a="http://schemas.openxmlformats.org/drawingml/2006/main" name="ShapesVTI">
  <a:themeElements>
    <a:clrScheme name="Vanilla">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TotalTime>
  <Words>780</Words>
  <Application>Microsoft Office PowerPoint</Application>
  <PresentationFormat>Widescreen</PresentationFormat>
  <Paragraphs>78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Avenir Next LT Pro</vt:lpstr>
      <vt:lpstr>Calibri</vt:lpstr>
      <vt:lpstr>Tw Cen MT</vt:lpstr>
      <vt:lpstr>ShapesVTI</vt:lpstr>
      <vt:lpstr>Error Handling</vt:lpstr>
      <vt:lpstr>Introduction</vt:lpstr>
      <vt:lpstr>Use Exceptions Rather Than Return Codes</vt:lpstr>
      <vt:lpstr>Write Your Try-Catch-Finally Statement First</vt:lpstr>
      <vt:lpstr>Use Unchecked Exceptions</vt:lpstr>
      <vt:lpstr>Provide Context with Exceptions</vt:lpstr>
      <vt:lpstr>Define Exception Classes in Terms of a Caller’s Needs</vt:lpstr>
      <vt:lpstr>Define Exception Classes in Terms of a Caller’s Needs (cont.)</vt:lpstr>
      <vt:lpstr>Define Exception Classes in Terms of a Caller’s Needs (cont.)</vt:lpstr>
      <vt:lpstr>Define the Normal Flow</vt:lpstr>
      <vt:lpstr>Define the Normal Flow (cont.)</vt:lpstr>
      <vt:lpstr>Don’t Return Null</vt:lpstr>
      <vt:lpstr>Don’t Return Null (cont.)</vt:lpstr>
      <vt:lpstr>Don’t Pass Null</vt:lpstr>
      <vt:lpstr>Don’t Pass Null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Zeina Abuelmaati Zayed</dc:creator>
  <cp:lastModifiedBy>Zeina Abuelmaati Zayed</cp:lastModifiedBy>
  <cp:revision>4</cp:revision>
  <dcterms:created xsi:type="dcterms:W3CDTF">2025-06-23T01:00:21Z</dcterms:created>
  <dcterms:modified xsi:type="dcterms:W3CDTF">2025-07-16T17:02:41Z</dcterms:modified>
</cp:coreProperties>
</file>