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9" autoAdjust="0"/>
  </p:normalViewPr>
  <p:slideViewPr>
    <p:cSldViewPr snapToGrid="0">
      <p:cViewPr>
        <p:scale>
          <a:sx n="50" d="100"/>
          <a:sy n="50" d="100"/>
        </p:scale>
        <p:origin x="-29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18B39-8055-42E1-B281-C37CD74E9521}" type="datetimeFigureOut">
              <a:rPr lang="en-US" smtClean="0"/>
              <a:t>12-Jul-25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BB2A1-113D-4846-BF3B-E750EEF0D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4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Languages like Pascal, C, and C++ enforce functions to be defined, or at least declared, </a:t>
            </a:r>
            <a:r>
              <a:rPr lang="en-US" i="1" dirty="0"/>
              <a:t>before</a:t>
            </a:r>
            <a:r>
              <a:rPr lang="en-US" dirty="0"/>
              <a:t> they are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DBB2A1-113D-4846-BF3B-E750EEF0DFF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6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0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1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7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42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5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12-Jul-25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6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12-Jul-25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-up of a network&#10;&#10;Description automatically generated">
            <a:extLst>
              <a:ext uri="{FF2B5EF4-FFF2-40B4-BE49-F238E27FC236}">
                <a16:creationId xmlns:a16="http://schemas.microsoft.com/office/drawing/2014/main" id="{50BFB1F3-318D-9425-C28D-259EAF0B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9339" b="3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25035-3A78-BCF8-82A6-EDC16D0D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84442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Formatting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AB9F7-E037-711D-AF08-4802249B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Clean Code – Chapter 5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03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BFB2-9A66-F2D7-FA65-2B3E8669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Distance – Instance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7CC5C-7C40-EFB8-0767-2EF130202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 the other hand, should be declared at the top of the class.</a:t>
            </a:r>
          </a:p>
          <a:p>
            <a:endParaRPr lang="en-US" dirty="0"/>
          </a:p>
          <a:p>
            <a:r>
              <a:rPr lang="en-US" dirty="0"/>
              <a:t>This shouldn’t increase the vertical distance of these variables.</a:t>
            </a:r>
          </a:p>
          <a:p>
            <a:endParaRPr lang="en-US" dirty="0"/>
          </a:p>
          <a:p>
            <a:r>
              <a:rPr lang="en-US" dirty="0"/>
              <a:t>They should be declared in one well-known place.</a:t>
            </a:r>
          </a:p>
        </p:txBody>
      </p:sp>
    </p:spTree>
    <p:extLst>
      <p:ext uri="{BB962C8B-B14F-4D97-AF65-F5344CB8AC3E}">
        <p14:creationId xmlns:p14="http://schemas.microsoft.com/office/powerpoint/2010/main" val="4163594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2DC0-736E-F438-C0AA-FFBA38E2E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Distance – Dependent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34BA-F64B-4320-DA50-361779E6E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one function calls another, they should be vertically close.</a:t>
            </a:r>
          </a:p>
          <a:p>
            <a:endParaRPr lang="en-US" dirty="0"/>
          </a:p>
          <a:p>
            <a:r>
              <a:rPr lang="en-US" dirty="0"/>
              <a:t>The caller should be above the callee, if at all possible.</a:t>
            </a:r>
          </a:p>
          <a:p>
            <a:pPr lvl="1"/>
            <a:r>
              <a:rPr lang="en-US" dirty="0"/>
              <a:t>This gives the program a natural flow.</a:t>
            </a:r>
          </a:p>
        </p:txBody>
      </p:sp>
    </p:spTree>
    <p:extLst>
      <p:ext uri="{BB962C8B-B14F-4D97-AF65-F5344CB8AC3E}">
        <p14:creationId xmlns:p14="http://schemas.microsoft.com/office/powerpoint/2010/main" val="369902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8790EAE2-59B8-2B50-434B-77C625EFD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53" y="2100527"/>
            <a:ext cx="4777381" cy="248423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1C484-4F0E-2A25-BF95-E241F581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sz="3100" dirty="0"/>
              <a:t>Vertical Formatting – Vertical Distance – Conceptual Affinity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65E7-E9FF-25DC-8536-4EAC24294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200" dirty="0"/>
              <a:t>Functions like </a:t>
            </a:r>
            <a:r>
              <a:rPr lang="en-US" sz="2000" dirty="0" err="1"/>
              <a:t>assertTrue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and </a:t>
            </a:r>
            <a:r>
              <a:rPr lang="en-US" sz="2000" dirty="0" err="1"/>
              <a:t>assertFalse</a:t>
            </a:r>
            <a:r>
              <a:rPr lang="en-US" sz="2200" dirty="0"/>
              <a:t> in the Assert</a:t>
            </a:r>
          </a:p>
          <a:p>
            <a:pPr marL="0" indent="0">
              <a:buNone/>
            </a:pPr>
            <a:r>
              <a:rPr lang="en-US" sz="2200" dirty="0"/>
              <a:t>   class all deal with similar tasks,</a:t>
            </a:r>
          </a:p>
          <a:p>
            <a:pPr marL="0" indent="0">
              <a:buNone/>
            </a:pPr>
            <a:r>
              <a:rPr lang="en-US" sz="2200" dirty="0"/>
              <a:t>   use similar names, and follow</a:t>
            </a:r>
          </a:p>
          <a:p>
            <a:pPr marL="0" indent="0">
              <a:buNone/>
            </a:pPr>
            <a:r>
              <a:rPr lang="en-US" sz="2200" dirty="0"/>
              <a:t>   the same pattern. Even if they</a:t>
            </a:r>
          </a:p>
          <a:p>
            <a:pPr marL="0" indent="0">
              <a:buNone/>
            </a:pPr>
            <a:r>
              <a:rPr lang="en-US" sz="2200" dirty="0"/>
              <a:t>   don’t directly call each other,</a:t>
            </a:r>
          </a:p>
          <a:p>
            <a:pPr marL="0" indent="0">
              <a:buNone/>
            </a:pPr>
            <a:r>
              <a:rPr lang="en-US" sz="2200" dirty="0"/>
              <a:t>   they should still be placed close    together in the code to make</a:t>
            </a:r>
          </a:p>
          <a:p>
            <a:pPr marL="0" indent="0">
              <a:buNone/>
            </a:pPr>
            <a:r>
              <a:rPr lang="en-US" sz="2200" dirty="0"/>
              <a:t>   it easier to understand and maintain.</a:t>
            </a:r>
          </a:p>
        </p:txBody>
      </p:sp>
    </p:spTree>
    <p:extLst>
      <p:ext uri="{BB962C8B-B14F-4D97-AF65-F5344CB8AC3E}">
        <p14:creationId xmlns:p14="http://schemas.microsoft.com/office/powerpoint/2010/main" val="451781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8267-207A-65FB-5208-6369AC8F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Vertical Formatting – Vertical Ordering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74EE-8350-38BB-5450-936B011A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 general, we want function call dependencies to point the downward direction.</a:t>
            </a:r>
          </a:p>
          <a:p>
            <a:pPr lvl="1"/>
            <a:r>
              <a:rPr lang="en-US" dirty="0"/>
              <a:t>That is, a function that is called should be below a function that does the calling.</a:t>
            </a:r>
          </a:p>
          <a:p>
            <a:endParaRPr lang="en-US" dirty="0"/>
          </a:p>
          <a:p>
            <a:r>
              <a:rPr lang="en-US" dirty="0"/>
              <a:t>We expect the low-level details to come last.</a:t>
            </a:r>
          </a:p>
        </p:txBody>
      </p:sp>
    </p:spTree>
    <p:extLst>
      <p:ext uri="{BB962C8B-B14F-4D97-AF65-F5344CB8AC3E}">
        <p14:creationId xmlns:p14="http://schemas.microsoft.com/office/powerpoint/2010/main" val="3668620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D7B2-B9B4-DC51-A505-9C62940E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Formatting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CF706-BD5C-D670-9F9E-111621899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Programmers clearly prefer short lines.</a:t>
            </a:r>
          </a:p>
          <a:p>
            <a:endParaRPr lang="en-US" dirty="0"/>
          </a:p>
          <a:p>
            <a:r>
              <a:rPr lang="en-US" dirty="0"/>
              <a:t>Old 80-character limit is somewhat outdated, lines up to 100-120 characters are acceptable.</a:t>
            </a:r>
          </a:p>
          <a:p>
            <a:endParaRPr lang="en-US" dirty="0"/>
          </a:p>
          <a:p>
            <a:r>
              <a:rPr lang="en-US" dirty="0"/>
              <a:t>It’s best to keep line length within a reasonable limit – for example, 120 characters.</a:t>
            </a:r>
          </a:p>
        </p:txBody>
      </p:sp>
    </p:spTree>
    <p:extLst>
      <p:ext uri="{BB962C8B-B14F-4D97-AF65-F5344CB8AC3E}">
        <p14:creationId xmlns:p14="http://schemas.microsoft.com/office/powerpoint/2010/main" val="124369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4DEDF-C03B-A500-1D65-4BE5A639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Formatting – Horizontal Openness and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0F430-749E-DCAA-CAC6-FCE6A820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836"/>
            <a:ext cx="10515600" cy="3859742"/>
          </a:xfrm>
        </p:spPr>
        <p:txBody>
          <a:bodyPr/>
          <a:lstStyle/>
          <a:p>
            <a:r>
              <a:rPr lang="en-US" dirty="0"/>
              <a:t>We use white space to associate things that are strongly related and disassociate things that are more weakly related.</a:t>
            </a:r>
          </a:p>
          <a:p>
            <a:r>
              <a:rPr lang="en-US" dirty="0"/>
              <a:t>Space between the left and right side in the assignment statement accentuate them.</a:t>
            </a:r>
          </a:p>
          <a:p>
            <a:r>
              <a:rPr lang="en-US" dirty="0"/>
              <a:t>On the other hand, don’t put spaces between function names and the opening parenthesis as they are closely related.</a:t>
            </a:r>
          </a:p>
          <a:p>
            <a:r>
              <a:rPr lang="en-US" dirty="0"/>
              <a:t>Space is also used to accentuate the precedence of operators.</a:t>
            </a:r>
          </a:p>
        </p:txBody>
      </p:sp>
    </p:spTree>
    <p:extLst>
      <p:ext uri="{BB962C8B-B14F-4D97-AF65-F5344CB8AC3E}">
        <p14:creationId xmlns:p14="http://schemas.microsoft.com/office/powerpoint/2010/main" val="148775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8E3A-11E6-CBFD-5C6E-BE1F42CC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Formatting – Horizontal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E6E4-D3BB-91CE-A657-1612F03BE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kind of alignment isn’t useful.</a:t>
            </a:r>
          </a:p>
          <a:p>
            <a:endParaRPr lang="en-US" dirty="0"/>
          </a:p>
          <a:p>
            <a:r>
              <a:rPr lang="en-US" dirty="0"/>
              <a:t>The alignment seems to emphasize the wrong things and leads your eye away from the true intent.</a:t>
            </a:r>
          </a:p>
          <a:p>
            <a:endParaRPr lang="en-US" dirty="0"/>
          </a:p>
          <a:p>
            <a:r>
              <a:rPr lang="en-US" dirty="0"/>
              <a:t>If you have long lists that need to be aligned, </a:t>
            </a:r>
            <a:r>
              <a:rPr lang="en-US" b="1" dirty="0"/>
              <a:t>the problem is the length of the lists</a:t>
            </a:r>
            <a:r>
              <a:rPr lang="en-US" dirty="0"/>
              <a:t>, not the lack of alignment.</a:t>
            </a:r>
          </a:p>
        </p:txBody>
      </p:sp>
    </p:spTree>
    <p:extLst>
      <p:ext uri="{BB962C8B-B14F-4D97-AF65-F5344CB8AC3E}">
        <p14:creationId xmlns:p14="http://schemas.microsoft.com/office/powerpoint/2010/main" val="81907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A68CB-D16A-438F-A6EF-DE1917EB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Horizontal Formatting –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B8E0-FCDD-87EB-2C63-51917535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 source file is a hierarchy rather than like an outline.</a:t>
            </a:r>
          </a:p>
          <a:p>
            <a:pPr lvl="1"/>
            <a:r>
              <a:rPr lang="en-US" dirty="0"/>
              <a:t>Individual classes within the file, methods within the classes, blocks within the methods, blocks within blocks.</a:t>
            </a:r>
          </a:p>
          <a:p>
            <a:endParaRPr lang="en-US" dirty="0"/>
          </a:p>
          <a:p>
            <a:r>
              <a:rPr lang="en-US" dirty="0"/>
              <a:t>To make this hierarchy visible, we indent the lines of source code in proportion to their position in the hierarchy.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013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E60C6D-4E85-4E14-BCDF-BF15C241F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43B51-83BF-014E-9EDF-2B23A83A2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456" y="486184"/>
            <a:ext cx="5397237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Horizontal Formatting – Indentation – Breaking 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5C34D-C331-35ED-6FE8-F1B0F8602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56" y="1946684"/>
            <a:ext cx="5397237" cy="4351338"/>
          </a:xfrm>
        </p:spPr>
        <p:txBody>
          <a:bodyPr>
            <a:normAutofit/>
          </a:bodyPr>
          <a:lstStyle/>
          <a:p>
            <a:r>
              <a:rPr lang="en-US" dirty="0"/>
              <a:t>It’s sometimes tempting to break the indentation rule for short if statements, short while loops, or short functions.</a:t>
            </a:r>
          </a:p>
          <a:p>
            <a:endParaRPr lang="en-US" sz="2400" dirty="0"/>
          </a:p>
        </p:txBody>
      </p:sp>
      <p:pic>
        <p:nvPicPr>
          <p:cNvPr id="5" name="Picture 4" descr="A white tex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A591932F-F46B-13F4-520E-B4BCB19A2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00" y="1526838"/>
            <a:ext cx="4555700" cy="876972"/>
          </a:xfrm>
          <a:custGeom>
            <a:avLst/>
            <a:gdLst/>
            <a:ahLst/>
            <a:cxnLst/>
            <a:rect l="l" t="t" r="r" b="b"/>
            <a:pathLst>
              <a:path w="4438338" h="2323972">
                <a:moveTo>
                  <a:pt x="69905" y="0"/>
                </a:moveTo>
                <a:lnTo>
                  <a:pt x="4368433" y="0"/>
                </a:lnTo>
                <a:cubicBezTo>
                  <a:pt x="4407040" y="0"/>
                  <a:pt x="4438338" y="31298"/>
                  <a:pt x="4438338" y="69905"/>
                </a:cubicBezTo>
                <a:lnTo>
                  <a:pt x="4438338" y="2254067"/>
                </a:lnTo>
                <a:cubicBezTo>
                  <a:pt x="4438338" y="2292674"/>
                  <a:pt x="4407040" y="2323972"/>
                  <a:pt x="4368433" y="2323972"/>
                </a:cubicBezTo>
                <a:lnTo>
                  <a:pt x="69905" y="2323972"/>
                </a:lnTo>
                <a:cubicBezTo>
                  <a:pt x="31298" y="2323972"/>
                  <a:pt x="0" y="2292674"/>
                  <a:pt x="0" y="2254067"/>
                </a:cubicBezTo>
                <a:lnTo>
                  <a:pt x="0" y="69905"/>
                </a:lnTo>
                <a:cubicBezTo>
                  <a:pt x="0" y="31298"/>
                  <a:pt x="31298" y="0"/>
                  <a:pt x="6990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42D292-4C48-479B-9E59-E29CD9871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computer code with text&#10;&#10;Description automatically generated">
            <a:extLst>
              <a:ext uri="{FF2B5EF4-FFF2-40B4-BE49-F238E27FC236}">
                <a16:creationId xmlns:a16="http://schemas.microsoft.com/office/drawing/2014/main" id="{CE2C91EB-9EBE-E1F6-3D90-199BAA84C7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100" y="4135290"/>
            <a:ext cx="4555700" cy="1514770"/>
          </a:xfrm>
          <a:custGeom>
            <a:avLst/>
            <a:gdLst/>
            <a:ahLst/>
            <a:cxnLst/>
            <a:rect l="l" t="t" r="r" b="b"/>
            <a:pathLst>
              <a:path w="4555700" h="2733294">
                <a:moveTo>
                  <a:pt x="82217" y="0"/>
                </a:moveTo>
                <a:lnTo>
                  <a:pt x="4473483" y="0"/>
                </a:lnTo>
                <a:cubicBezTo>
                  <a:pt x="4518890" y="0"/>
                  <a:pt x="4555700" y="36810"/>
                  <a:pt x="4555700" y="82217"/>
                </a:cubicBezTo>
                <a:lnTo>
                  <a:pt x="4555700" y="2651077"/>
                </a:lnTo>
                <a:cubicBezTo>
                  <a:pt x="4555700" y="2696484"/>
                  <a:pt x="4518890" y="2733294"/>
                  <a:pt x="4473483" y="2733294"/>
                </a:cubicBezTo>
                <a:lnTo>
                  <a:pt x="82217" y="2733294"/>
                </a:lnTo>
                <a:cubicBezTo>
                  <a:pt x="36810" y="2733294"/>
                  <a:pt x="0" y="2696484"/>
                  <a:pt x="0" y="2651077"/>
                </a:cubicBezTo>
                <a:lnTo>
                  <a:pt x="0" y="82217"/>
                </a:lnTo>
                <a:cubicBezTo>
                  <a:pt x="0" y="36810"/>
                  <a:pt x="36810" y="0"/>
                  <a:pt x="82217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533DF362-939D-4EEE-8DC4-6B54607E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504802" flipH="1">
            <a:off x="6443172" y="162676"/>
            <a:ext cx="4083433" cy="4083433"/>
          </a:xfrm>
          <a:prstGeom prst="arc">
            <a:avLst>
              <a:gd name="adj1" fmla="val 17445962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184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00E7-14A0-DE00-7641-1F0C32C5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Horizontal Formatting – Dummy Scopes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3A89-D50A-7B5D-2FCA-2208274FB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Sometimes the body of a </a:t>
            </a:r>
            <a:r>
              <a:rPr lang="en-US" sz="2400" dirty="0"/>
              <a:t>while</a:t>
            </a:r>
            <a:r>
              <a:rPr lang="en-US" dirty="0"/>
              <a:t> or </a:t>
            </a:r>
            <a:r>
              <a:rPr lang="en-US" sz="2400" dirty="0"/>
              <a:t>for</a:t>
            </a:r>
            <a:r>
              <a:rPr lang="en-US" dirty="0"/>
              <a:t> statement is a dummy.</a:t>
            </a:r>
          </a:p>
          <a:p>
            <a:endParaRPr lang="en-US" dirty="0"/>
          </a:p>
          <a:p>
            <a:r>
              <a:rPr lang="en-US" dirty="0"/>
              <a:t>It’s good to avoid this in general, but if you should do it, make sure that the dummy body is properly indented and surrounded by braces.</a:t>
            </a:r>
          </a:p>
        </p:txBody>
      </p:sp>
    </p:spTree>
    <p:extLst>
      <p:ext uri="{BB962C8B-B14F-4D97-AF65-F5344CB8AC3E}">
        <p14:creationId xmlns:p14="http://schemas.microsoft.com/office/powerpoint/2010/main" val="4002522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CB5-6C53-C9B9-3462-E9D8D7FB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D1B-231C-0DA9-40E8-954BBF4BE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Clean, well-formatted code reflects professionalism and attention to detail. While messy code suggests carelessness throughout the entire project.</a:t>
            </a:r>
          </a:p>
          <a:p>
            <a:r>
              <a:rPr lang="en-US" dirty="0"/>
              <a:t>So,</a:t>
            </a:r>
          </a:p>
          <a:p>
            <a:pPr lvl="1"/>
            <a:r>
              <a:rPr lang="en-US" dirty="0"/>
              <a:t>you should take care that your code is nicely formatted.</a:t>
            </a:r>
          </a:p>
          <a:p>
            <a:pPr lvl="1"/>
            <a:r>
              <a:rPr lang="en-US" dirty="0"/>
              <a:t>choose a set of simple rules that govern the format of your code, and then you should consistently apply them.</a:t>
            </a:r>
          </a:p>
          <a:p>
            <a:pPr lvl="1"/>
            <a:r>
              <a:rPr lang="en-US" dirty="0"/>
              <a:t>If you are working on a team, then the team should agree to a single set of formatting rules.</a:t>
            </a:r>
          </a:p>
        </p:txBody>
      </p:sp>
    </p:spTree>
    <p:extLst>
      <p:ext uri="{BB962C8B-B14F-4D97-AF65-F5344CB8AC3E}">
        <p14:creationId xmlns:p14="http://schemas.microsoft.com/office/powerpoint/2010/main" val="672921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82409-235A-8527-8647-A340D41A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AE37-95BA-3DEF-BA4D-83B902EC5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programmer has his own favorite formatting rules, but if he works in a team, then the team rules.</a:t>
            </a:r>
          </a:p>
          <a:p>
            <a:r>
              <a:rPr lang="en-US" dirty="0"/>
              <a:t>A team of developers should agree upon a single formatting style, and then every member should use that style.</a:t>
            </a:r>
          </a:p>
          <a:p>
            <a:r>
              <a:rPr lang="en-US" dirty="0"/>
              <a:t>A good software system is composed of a set of documents that read nicely.</a:t>
            </a:r>
          </a:p>
          <a:p>
            <a:r>
              <a:rPr lang="en-US" dirty="0"/>
              <a:t>The last thing we want to do is add more complexity to the source code by writing it in a jumble of different individual styles.</a:t>
            </a:r>
          </a:p>
        </p:txBody>
      </p:sp>
    </p:spTree>
    <p:extLst>
      <p:ext uri="{BB962C8B-B14F-4D97-AF65-F5344CB8AC3E}">
        <p14:creationId xmlns:p14="http://schemas.microsoft.com/office/powerpoint/2010/main" val="4006971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CE58-C2C5-D8DF-75C1-748EE6D8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Uncle Bob’s Formatting Rules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B174FF2-16FE-C959-B2E3-8F3768D38F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480" y="1524000"/>
            <a:ext cx="9387839" cy="4831079"/>
          </a:xfrm>
        </p:spPr>
      </p:pic>
    </p:spTree>
    <p:extLst>
      <p:ext uri="{BB962C8B-B14F-4D97-AF65-F5344CB8AC3E}">
        <p14:creationId xmlns:p14="http://schemas.microsoft.com/office/powerpoint/2010/main" val="33670026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FEADC-631B-CAE5-A2D3-D9B7E370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Uncle Bob’s Formatting Rules (cont.)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0DBD47A-0E8A-3D64-DE23-B2668A3B8D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840" y="1690689"/>
            <a:ext cx="8656320" cy="4802186"/>
          </a:xfrm>
        </p:spPr>
      </p:pic>
    </p:spTree>
    <p:extLst>
      <p:ext uri="{BB962C8B-B14F-4D97-AF65-F5344CB8AC3E}">
        <p14:creationId xmlns:p14="http://schemas.microsoft.com/office/powerpoint/2010/main" val="139462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D95C-148C-ED95-0413-70D03DF91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Uncle Bob’s Formatting Rules (cont.)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450CFD9-A83A-ACF7-C761-518E938639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1690688"/>
            <a:ext cx="9707879" cy="4802187"/>
          </a:xfrm>
        </p:spPr>
      </p:pic>
    </p:spTree>
    <p:extLst>
      <p:ext uri="{BB962C8B-B14F-4D97-AF65-F5344CB8AC3E}">
        <p14:creationId xmlns:p14="http://schemas.microsoft.com/office/powerpoint/2010/main" val="146652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FD5F-7C4C-2E04-F8F0-9F52E937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Purpose of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1C808-A589-01B0-0BE9-89687D48C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formatting is about communication, and communication is the professional developer’s first order of business.</a:t>
            </a:r>
          </a:p>
          <a:p>
            <a:r>
              <a:rPr lang="en-US" dirty="0"/>
              <a:t>The functionality you create today has a good chance of changing in the next release, but the readability of your code will have a profound effect on all the changes that will ever be made.</a:t>
            </a:r>
          </a:p>
          <a:p>
            <a:r>
              <a:rPr lang="en-US" dirty="0"/>
              <a:t>Your style and discipline survives, even though your code doesn’t.</a:t>
            </a:r>
          </a:p>
        </p:txBody>
      </p:sp>
    </p:spTree>
    <p:extLst>
      <p:ext uri="{BB962C8B-B14F-4D97-AF65-F5344CB8AC3E}">
        <p14:creationId xmlns:p14="http://schemas.microsoft.com/office/powerpoint/2010/main" val="1581566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0ACDD-211F-0F84-42C7-97C9A7DA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8DBC6-6BE8-84AD-12C0-7424D134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big are most Java source files?</a:t>
            </a:r>
          </a:p>
          <a:p>
            <a:pPr lvl="1"/>
            <a:r>
              <a:rPr lang="en-US" dirty="0"/>
              <a:t>It turns out that there’s a huge range of sizes and some remarkable differences in style.</a:t>
            </a:r>
          </a:p>
          <a:p>
            <a:endParaRPr lang="en-US" dirty="0"/>
          </a:p>
          <a:p>
            <a:r>
              <a:rPr lang="en-US" dirty="0"/>
              <a:t>There’s no absolute rule, keeping source files small (under 200-500 lines) makes code more manageable and easier to understand.</a:t>
            </a:r>
          </a:p>
        </p:txBody>
      </p:sp>
    </p:spTree>
    <p:extLst>
      <p:ext uri="{BB962C8B-B14F-4D97-AF65-F5344CB8AC3E}">
        <p14:creationId xmlns:p14="http://schemas.microsoft.com/office/powerpoint/2010/main" val="285373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599D-37E6-9533-B447-C58D6FD9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The Newspaper Metaphor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4A6E1-B222-4089-3EF7-667DFF794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would like a source file to be like a newspaper article.</a:t>
            </a:r>
          </a:p>
          <a:p>
            <a:r>
              <a:rPr lang="en-US" dirty="0"/>
              <a:t>The name should be simple but explanatory.</a:t>
            </a:r>
          </a:p>
          <a:p>
            <a:r>
              <a:rPr lang="en-US" dirty="0"/>
              <a:t>The topmost parts of the source file should provide the high-level concepts and algorithms.</a:t>
            </a:r>
          </a:p>
          <a:p>
            <a:r>
              <a:rPr lang="en-US" dirty="0"/>
              <a:t>Detail should increase as we move downward, until at the end we find the lowest level functions and details.</a:t>
            </a:r>
          </a:p>
          <a:p>
            <a:r>
              <a:rPr lang="en-US" dirty="0"/>
              <a:t>If the newspaper were just one long story containing a disorganized agglomeration of facts, dates, and names, then we simply would not read it.</a:t>
            </a:r>
          </a:p>
        </p:txBody>
      </p:sp>
    </p:spTree>
    <p:extLst>
      <p:ext uri="{BB962C8B-B14F-4D97-AF65-F5344CB8AC3E}">
        <p14:creationId xmlns:p14="http://schemas.microsoft.com/office/powerpoint/2010/main" val="249726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DD134-AA26-B01E-0733-4E728B796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Openness Between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A74F3-ACFD-2FE5-DB1F-DAE7FB46C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Each group of lines represents a complete thought.</a:t>
            </a:r>
          </a:p>
          <a:p>
            <a:pPr lvl="1"/>
            <a:r>
              <a:rPr lang="en-US" dirty="0"/>
              <a:t>These thoughts should be separated from each other with blank lines</a:t>
            </a:r>
          </a:p>
          <a:p>
            <a:endParaRPr lang="en-US" dirty="0"/>
          </a:p>
          <a:p>
            <a:r>
              <a:rPr lang="en-US" dirty="0"/>
              <a:t>Each blank line is a visual cue that identifies a new and separate concept.</a:t>
            </a:r>
          </a:p>
        </p:txBody>
      </p:sp>
    </p:spTree>
    <p:extLst>
      <p:ext uri="{BB962C8B-B14F-4D97-AF65-F5344CB8AC3E}">
        <p14:creationId xmlns:p14="http://schemas.microsoft.com/office/powerpoint/2010/main" val="3844666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6F2B-7DC1-449C-7496-542135EE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1ED38-7AD4-AA25-2E26-29E0908E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openness separates concepts, then vertical density implies close association.</a:t>
            </a:r>
          </a:p>
          <a:p>
            <a:r>
              <a:rPr lang="en-US" dirty="0"/>
              <a:t>So, lines of code that are tightly related should appear vertically dense.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0EB3B-CBA8-B543-2B1F-EFDE1293852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" t="-3170" r="-9056" b="-5514"/>
          <a:stretch/>
        </p:blipFill>
        <p:spPr>
          <a:xfrm>
            <a:off x="838200" y="3666813"/>
            <a:ext cx="6911939" cy="3040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408212-95FB-8317-E8B7-00B113531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482" y="3411520"/>
            <a:ext cx="6904318" cy="17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0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9A48-61CA-6DDF-A2ED-A94E759A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F331E-D6F0-44B6-6114-884EF420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Concepts that are closely related should be kept vertically close to each other.</a:t>
            </a:r>
          </a:p>
          <a:p>
            <a:pPr lvl="1"/>
            <a:r>
              <a:rPr lang="en-US" dirty="0"/>
              <a:t>This doesn’t work if concepts are separated into different files.</a:t>
            </a:r>
          </a:p>
          <a:p>
            <a:pPr lvl="1"/>
            <a:r>
              <a:rPr lang="en-US" dirty="0"/>
              <a:t>But </a:t>
            </a:r>
            <a:r>
              <a:rPr lang="en-US" b="1" dirty="0"/>
              <a:t>related concepts shouldn’t be separated into different files</a:t>
            </a:r>
            <a:r>
              <a:rPr lang="en-US" dirty="0"/>
              <a:t>, unless you have a good reason.</a:t>
            </a:r>
          </a:p>
          <a:p>
            <a:pPr lvl="1"/>
            <a:r>
              <a:rPr lang="en-US" dirty="0"/>
              <a:t>This one reason thar protected variables should be avoided.</a:t>
            </a:r>
          </a:p>
          <a:p>
            <a:r>
              <a:rPr lang="en-US" dirty="0"/>
              <a:t>So, closely related concepts should be placed near each other in the code to make it easier to understand without jumping around.</a:t>
            </a:r>
          </a:p>
        </p:txBody>
      </p:sp>
    </p:spTree>
    <p:extLst>
      <p:ext uri="{BB962C8B-B14F-4D97-AF65-F5344CB8AC3E}">
        <p14:creationId xmlns:p14="http://schemas.microsoft.com/office/powerpoint/2010/main" val="3276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1877-F0E7-2EA6-4E57-19CE43207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Formatting – Vertical Distance – Variable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82444-2948-F0B4-6F8F-8EBF64F2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should be declared as close to their usage as possible.</a:t>
            </a:r>
          </a:p>
          <a:p>
            <a:r>
              <a:rPr lang="en-US" dirty="0"/>
              <a:t>Control variables for loops should be declared within the loop statement.</a:t>
            </a:r>
          </a:p>
          <a:p>
            <a:r>
              <a:rPr lang="en-US" dirty="0"/>
              <a:t>In rare cases, a variable might be declared at the top of a block or just before a loop in a long-</a:t>
            </a:r>
            <a:r>
              <a:rPr lang="en-US" dirty="0" err="1"/>
              <a:t>ish</a:t>
            </a:r>
            <a:r>
              <a:rPr lang="en-US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251095974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Vanilla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1139</Words>
  <Application>Microsoft Office PowerPoint</Application>
  <PresentationFormat>Widescreen</PresentationFormat>
  <Paragraphs>110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Avenir Next LT Pro</vt:lpstr>
      <vt:lpstr>Calibri</vt:lpstr>
      <vt:lpstr>Tw Cen MT</vt:lpstr>
      <vt:lpstr>ShapesVTI</vt:lpstr>
      <vt:lpstr>Formatting</vt:lpstr>
      <vt:lpstr>Introduction</vt:lpstr>
      <vt:lpstr>The Purpose of Formatting</vt:lpstr>
      <vt:lpstr>Vertical Formatting – Introduction</vt:lpstr>
      <vt:lpstr>Vertical Formatting – The Newspaper Metaphor</vt:lpstr>
      <vt:lpstr>Vertical Formatting – Vertical Openness Between Concepts</vt:lpstr>
      <vt:lpstr>Vertical Formatting – Vertical Density</vt:lpstr>
      <vt:lpstr>Vertical Formatting – Vertical Distance</vt:lpstr>
      <vt:lpstr>Vertical Formatting – Vertical Distance – Variable Declarations</vt:lpstr>
      <vt:lpstr>Vertical Formatting – Vertical Distance – Instance variables</vt:lpstr>
      <vt:lpstr>Vertical Formatting – Vertical Distance – Dependent Functions</vt:lpstr>
      <vt:lpstr>Vertical Formatting – Vertical Distance – Conceptual Affinity</vt:lpstr>
      <vt:lpstr>Vertical Formatting – Vertical Ordering</vt:lpstr>
      <vt:lpstr>Horizontal Formatting – Introduction</vt:lpstr>
      <vt:lpstr>Horizontal Formatting – Horizontal Openness and Density</vt:lpstr>
      <vt:lpstr>Horizontal Formatting – Horizontal Alignment</vt:lpstr>
      <vt:lpstr>Horizontal Formatting – Indentation</vt:lpstr>
      <vt:lpstr>Horizontal Formatting – Indentation – Breaking Indentation</vt:lpstr>
      <vt:lpstr>Horizontal Formatting – Dummy Scopes</vt:lpstr>
      <vt:lpstr>Team Rules</vt:lpstr>
      <vt:lpstr>Uncle Bob’s Formatting Rules</vt:lpstr>
      <vt:lpstr>Uncle Bob’s Formatting Rules (cont.)</vt:lpstr>
      <vt:lpstr>Uncle Bob’s Formatting Rules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Zeina Abuelmaati Zayed</dc:creator>
  <cp:lastModifiedBy>Zeina Abuelmaati Zayed</cp:lastModifiedBy>
  <cp:revision>9</cp:revision>
  <dcterms:created xsi:type="dcterms:W3CDTF">2025-06-23T01:00:21Z</dcterms:created>
  <dcterms:modified xsi:type="dcterms:W3CDTF">2025-07-12T17:27:20Z</dcterms:modified>
</cp:coreProperties>
</file>