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9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18B39-8055-42E1-B281-C37CD74E9521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BB2A1-113D-4846-BF3B-E750EEF0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4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Languages like Pascal, C, and C++ enforce functions to be defined, or at least declared, </a:t>
            </a:r>
            <a:r>
              <a:rPr lang="en-US" i="1" dirty="0"/>
              <a:t>before</a:t>
            </a:r>
            <a:r>
              <a:rPr lang="en-US" dirty="0"/>
              <a:t> they are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BB2A1-113D-4846-BF3B-E750EEF0DF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08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48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16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576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2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4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89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42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94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5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6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2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close-up of a network&#10;&#10;Description automatically generated">
            <a:extLst>
              <a:ext uri="{FF2B5EF4-FFF2-40B4-BE49-F238E27FC236}">
                <a16:creationId xmlns:a16="http://schemas.microsoft.com/office/drawing/2014/main" id="{50BFB1F3-318D-9425-C28D-259EAF0B8E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9339" b="3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25035-3A78-BCF8-82A6-EDC16D0D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84442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/>
              <a:t>Formatting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AB9F7-E037-711D-AF08-4802249B7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/>
              <a:t>Clean Code – Chapter 5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03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FB2-9A66-F2D7-FA65-2B3E8669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Formatting – Vertical Distance – Instance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7CC5C-7C40-EFB8-0767-2EF13020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 the other hand, should be declared at the top of the class.</a:t>
            </a:r>
          </a:p>
          <a:p>
            <a:endParaRPr lang="en-US" dirty="0"/>
          </a:p>
          <a:p>
            <a:r>
              <a:rPr lang="en-US" dirty="0"/>
              <a:t>This shouldn’t increase the vertical distance of these variables.</a:t>
            </a:r>
          </a:p>
          <a:p>
            <a:endParaRPr lang="en-US" dirty="0"/>
          </a:p>
          <a:p>
            <a:r>
              <a:rPr lang="en-US" dirty="0"/>
              <a:t>They should be declared in one well-known place.</a:t>
            </a:r>
          </a:p>
        </p:txBody>
      </p:sp>
    </p:spTree>
    <p:extLst>
      <p:ext uri="{BB962C8B-B14F-4D97-AF65-F5344CB8AC3E}">
        <p14:creationId xmlns:p14="http://schemas.microsoft.com/office/powerpoint/2010/main" val="416359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2DC0-736E-F438-C0AA-FFBA38E2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Formatting – Vertical Distance – Dependent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34BA-F64B-4320-DA50-361779E6E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one function calls another, they should be vertically close.</a:t>
            </a:r>
          </a:p>
          <a:p>
            <a:endParaRPr lang="en-US" dirty="0"/>
          </a:p>
          <a:p>
            <a:r>
              <a:rPr lang="en-US" dirty="0"/>
              <a:t>The caller should be above the callee, if at all possible.</a:t>
            </a:r>
          </a:p>
          <a:p>
            <a:pPr lvl="1"/>
            <a:r>
              <a:rPr lang="en-US" dirty="0"/>
              <a:t>This gives the program a natural flow.</a:t>
            </a:r>
          </a:p>
        </p:txBody>
      </p:sp>
    </p:spTree>
    <p:extLst>
      <p:ext uri="{BB962C8B-B14F-4D97-AF65-F5344CB8AC3E}">
        <p14:creationId xmlns:p14="http://schemas.microsoft.com/office/powerpoint/2010/main" val="369902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790EAE2-59B8-2B50-434B-77C625EFD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53" y="2100527"/>
            <a:ext cx="4777381" cy="248423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1C484-4F0E-2A25-BF95-E241F581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sz="3100" dirty="0"/>
              <a:t>Vertical Formatting – Vertical Distance – Conceptual Affinity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65E7-E9FF-25DC-8536-4EAC2429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sz="2200" dirty="0"/>
              <a:t>Functions like </a:t>
            </a:r>
            <a:r>
              <a:rPr lang="en-US" sz="2000" dirty="0" err="1"/>
              <a:t>assertTrue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and </a:t>
            </a:r>
            <a:r>
              <a:rPr lang="en-US" sz="2000" dirty="0" err="1"/>
              <a:t>assertFalse</a:t>
            </a:r>
            <a:r>
              <a:rPr lang="en-US" sz="2200" dirty="0"/>
              <a:t> in the Assert</a:t>
            </a:r>
          </a:p>
          <a:p>
            <a:pPr marL="0" indent="0">
              <a:buNone/>
            </a:pPr>
            <a:r>
              <a:rPr lang="en-US" sz="2200" dirty="0"/>
              <a:t>   class all deal with similar tasks,</a:t>
            </a:r>
          </a:p>
          <a:p>
            <a:pPr marL="0" indent="0">
              <a:buNone/>
            </a:pPr>
            <a:r>
              <a:rPr lang="en-US" sz="2200" dirty="0"/>
              <a:t>   use similar names, and follow</a:t>
            </a:r>
          </a:p>
          <a:p>
            <a:pPr marL="0" indent="0">
              <a:buNone/>
            </a:pPr>
            <a:r>
              <a:rPr lang="en-US" sz="2200" dirty="0"/>
              <a:t>   the same pattern. Even if they</a:t>
            </a:r>
          </a:p>
          <a:p>
            <a:pPr marL="0" indent="0">
              <a:buNone/>
            </a:pPr>
            <a:r>
              <a:rPr lang="en-US" sz="2200" dirty="0"/>
              <a:t>   don’t directly call each other,</a:t>
            </a:r>
          </a:p>
          <a:p>
            <a:pPr marL="0" indent="0">
              <a:buNone/>
            </a:pPr>
            <a:r>
              <a:rPr lang="en-US" sz="2200" dirty="0"/>
              <a:t>   they should still be placed close    together in the code to make</a:t>
            </a:r>
          </a:p>
          <a:p>
            <a:pPr marL="0" indent="0">
              <a:buNone/>
            </a:pPr>
            <a:r>
              <a:rPr lang="en-US" sz="2200" dirty="0"/>
              <a:t>   it easier to understand and maintain.</a:t>
            </a:r>
          </a:p>
        </p:txBody>
      </p:sp>
    </p:spTree>
    <p:extLst>
      <p:ext uri="{BB962C8B-B14F-4D97-AF65-F5344CB8AC3E}">
        <p14:creationId xmlns:p14="http://schemas.microsoft.com/office/powerpoint/2010/main" val="451781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8267-207A-65FB-5208-6369AC8F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Vertical Formatting – Vertical Ordering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74EE-8350-38BB-5450-936B011A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general, we want function call dependencies to point the downward direction.</a:t>
            </a:r>
          </a:p>
          <a:p>
            <a:pPr lvl="1"/>
            <a:r>
              <a:rPr lang="en-US" dirty="0"/>
              <a:t>That is, a function that is called should be below a function that does the calling.</a:t>
            </a:r>
          </a:p>
          <a:p>
            <a:endParaRPr lang="en-US" dirty="0"/>
          </a:p>
          <a:p>
            <a:r>
              <a:rPr lang="en-US" dirty="0"/>
              <a:t>We expect the low-level details to come last.</a:t>
            </a:r>
          </a:p>
        </p:txBody>
      </p:sp>
    </p:spTree>
    <p:extLst>
      <p:ext uri="{BB962C8B-B14F-4D97-AF65-F5344CB8AC3E}">
        <p14:creationId xmlns:p14="http://schemas.microsoft.com/office/powerpoint/2010/main" val="366862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2CB5-6C53-C9B9-3462-E9D8D7FB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6D1B-231C-0DA9-40E8-954BBF4B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Clean, well-formatted code reflects professionalism and attention to detail. While messy code suggests carelessness throughout the entire project.</a:t>
            </a:r>
          </a:p>
          <a:p>
            <a:r>
              <a:rPr lang="en-US" dirty="0"/>
              <a:t>So,</a:t>
            </a:r>
          </a:p>
          <a:p>
            <a:pPr lvl="1"/>
            <a:r>
              <a:rPr lang="en-US" dirty="0"/>
              <a:t>you should take care that your code is nicely formatted.</a:t>
            </a:r>
          </a:p>
          <a:p>
            <a:pPr lvl="1"/>
            <a:r>
              <a:rPr lang="en-US" dirty="0"/>
              <a:t>choose a set of simple rules that govern the format of your code, and then you should consistently apply them.</a:t>
            </a:r>
          </a:p>
          <a:p>
            <a:pPr lvl="1"/>
            <a:r>
              <a:rPr lang="en-US" dirty="0"/>
              <a:t>If you are working on a team, then the team should agree to a single set of formatting rules.</a:t>
            </a:r>
          </a:p>
        </p:txBody>
      </p:sp>
    </p:spTree>
    <p:extLst>
      <p:ext uri="{BB962C8B-B14F-4D97-AF65-F5344CB8AC3E}">
        <p14:creationId xmlns:p14="http://schemas.microsoft.com/office/powerpoint/2010/main" val="67292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FD5F-7C4C-2E04-F8F0-9F52E937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C808-A589-01B0-0BE9-89687D48C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formatting is about communication, and communication is the professional developer’s first order of business.</a:t>
            </a:r>
          </a:p>
          <a:p>
            <a:r>
              <a:rPr lang="en-US" dirty="0"/>
              <a:t>The functionality you create today has a good chance of changing in the next release, but the readability of your code will have a profound effect on all the changes that will ever be made.</a:t>
            </a:r>
          </a:p>
          <a:p>
            <a:r>
              <a:rPr lang="en-US" dirty="0"/>
              <a:t>Your style and discipline survives, even though your code doesn’t.</a:t>
            </a:r>
          </a:p>
        </p:txBody>
      </p:sp>
    </p:spTree>
    <p:extLst>
      <p:ext uri="{BB962C8B-B14F-4D97-AF65-F5344CB8AC3E}">
        <p14:creationId xmlns:p14="http://schemas.microsoft.com/office/powerpoint/2010/main" val="158156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ACDD-211F-0F84-42C7-97C9A7DA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Formatting –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DBC6-6BE8-84AD-12C0-7424D134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big are most Java source files?</a:t>
            </a:r>
          </a:p>
          <a:p>
            <a:pPr lvl="1"/>
            <a:r>
              <a:rPr lang="en-US" dirty="0"/>
              <a:t>It turns out that there’s a huge range of sizes and some remarkable differences in style.</a:t>
            </a:r>
          </a:p>
          <a:p>
            <a:endParaRPr lang="en-US" dirty="0"/>
          </a:p>
          <a:p>
            <a:r>
              <a:rPr lang="en-US" dirty="0"/>
              <a:t>There’s no absolute rule, keeping source files small (under 200-500 lines) makes code more manageable and easier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285373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599D-37E6-9533-B447-C58D6FD9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Formatting – The Newspaper Metaphor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A6E1-B222-4089-3EF7-667DFF794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would like a source file to be like a newspaper article.</a:t>
            </a:r>
          </a:p>
          <a:p>
            <a:r>
              <a:rPr lang="en-US" dirty="0"/>
              <a:t>The name should be simple but explanatory.</a:t>
            </a:r>
          </a:p>
          <a:p>
            <a:r>
              <a:rPr lang="en-US" dirty="0"/>
              <a:t>The topmost parts of the source file should provide the high-level concepts and algorithms.</a:t>
            </a:r>
          </a:p>
          <a:p>
            <a:r>
              <a:rPr lang="en-US" dirty="0"/>
              <a:t>Detail should increase as we move downward, until at the end we find the lowest level functions and details.</a:t>
            </a:r>
          </a:p>
          <a:p>
            <a:r>
              <a:rPr lang="en-US" dirty="0"/>
              <a:t>If the newspaper were just one long story containing a disorganized agglomeration of facts, dates, and names, then we simply would not read it.</a:t>
            </a:r>
          </a:p>
        </p:txBody>
      </p:sp>
    </p:spTree>
    <p:extLst>
      <p:ext uri="{BB962C8B-B14F-4D97-AF65-F5344CB8AC3E}">
        <p14:creationId xmlns:p14="http://schemas.microsoft.com/office/powerpoint/2010/main" val="249726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D134-AA26-B01E-0733-4E728B79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Formatting – Vertical Openness Between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A74F3-ACFD-2FE5-DB1F-DAE7FB46C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Each group of lines represents a complete thought.</a:t>
            </a:r>
          </a:p>
          <a:p>
            <a:pPr lvl="1"/>
            <a:r>
              <a:rPr lang="en-US" dirty="0"/>
              <a:t>These thoughts should be separated from each other with blank lines</a:t>
            </a:r>
          </a:p>
          <a:p>
            <a:endParaRPr lang="en-US" dirty="0"/>
          </a:p>
          <a:p>
            <a:r>
              <a:rPr lang="en-US" dirty="0"/>
              <a:t>Each blank line is a visual cue that identifies a new and separate concept.</a:t>
            </a:r>
          </a:p>
        </p:txBody>
      </p:sp>
    </p:spTree>
    <p:extLst>
      <p:ext uri="{BB962C8B-B14F-4D97-AF65-F5344CB8AC3E}">
        <p14:creationId xmlns:p14="http://schemas.microsoft.com/office/powerpoint/2010/main" val="384466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6F2B-7DC1-449C-7496-542135EE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Formatting – Vertical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1ED38-7AD4-AA25-2E26-29E0908E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openness separates concepts, then vertical density implies close association.</a:t>
            </a:r>
          </a:p>
          <a:p>
            <a:r>
              <a:rPr lang="en-US" dirty="0"/>
              <a:t>So, lines of code that are tightly related should appear vertically dense.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0EB3B-CBA8-B543-2B1F-EFDE129385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t="-3170" r="-9056" b="-5514"/>
          <a:stretch/>
        </p:blipFill>
        <p:spPr>
          <a:xfrm>
            <a:off x="838200" y="3666813"/>
            <a:ext cx="6911939" cy="3040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08212-95FB-8317-E8B7-00B113531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482" y="3411520"/>
            <a:ext cx="6904318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0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9A48-61CA-6DDF-A2ED-A94E759A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Formatting – Vertical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F331E-D6F0-44B6-6114-884EF420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 that are closely related should be kept vertically close to each other.</a:t>
            </a:r>
          </a:p>
          <a:p>
            <a:pPr lvl="1"/>
            <a:r>
              <a:rPr lang="en-US" dirty="0"/>
              <a:t>This doesn’t work if concepts are separated into different files.</a:t>
            </a:r>
          </a:p>
          <a:p>
            <a:pPr lvl="1"/>
            <a:r>
              <a:rPr lang="en-US" dirty="0"/>
              <a:t>But </a:t>
            </a:r>
            <a:r>
              <a:rPr lang="en-US" b="1" dirty="0"/>
              <a:t>related concepts shouldn’t be separated into different files</a:t>
            </a:r>
            <a:r>
              <a:rPr lang="en-US" dirty="0"/>
              <a:t>, unless you have a good reason.</a:t>
            </a:r>
          </a:p>
          <a:p>
            <a:pPr lvl="1"/>
            <a:r>
              <a:rPr lang="en-US" dirty="0"/>
              <a:t>This one reason thar protected variables should be avoided.</a:t>
            </a:r>
          </a:p>
          <a:p>
            <a:r>
              <a:rPr lang="en-US" dirty="0"/>
              <a:t>So, closely related concepts should be placed near each other in the code to make it easier to understand without jumping around.</a:t>
            </a:r>
          </a:p>
        </p:txBody>
      </p:sp>
    </p:spTree>
    <p:extLst>
      <p:ext uri="{BB962C8B-B14F-4D97-AF65-F5344CB8AC3E}">
        <p14:creationId xmlns:p14="http://schemas.microsoft.com/office/powerpoint/2010/main" val="327640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1877-F0E7-2EA6-4E57-19CE4320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Formatting – Vertical Distance – Variable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2444-2948-F0B4-6F8F-8EBF64F2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should be declared as close to their usage as possible.</a:t>
            </a:r>
          </a:p>
          <a:p>
            <a:r>
              <a:rPr lang="en-US" dirty="0"/>
              <a:t>Control variables for loops should be declared within the loop statement.</a:t>
            </a:r>
          </a:p>
          <a:p>
            <a:r>
              <a:rPr lang="en-US" dirty="0"/>
              <a:t>In rare cases, a variable might be declared at the top of a block or just before a loop in a long-</a:t>
            </a:r>
            <a:r>
              <a:rPr lang="en-US" dirty="0" err="1"/>
              <a:t>ish</a:t>
            </a:r>
            <a:r>
              <a:rPr lang="en-US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251095974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Vanilla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731</Words>
  <Application>Microsoft Office PowerPoint</Application>
  <PresentationFormat>Widescreen</PresentationFormat>
  <Paragraphs>72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Avenir Next LT Pro</vt:lpstr>
      <vt:lpstr>Calibri</vt:lpstr>
      <vt:lpstr>Tw Cen MT</vt:lpstr>
      <vt:lpstr>ShapesVTI</vt:lpstr>
      <vt:lpstr>Formatting</vt:lpstr>
      <vt:lpstr>Introduction</vt:lpstr>
      <vt:lpstr>The Purpose of Formatting</vt:lpstr>
      <vt:lpstr>Vertical Formatting – Introduction</vt:lpstr>
      <vt:lpstr>Vertical Formatting – The Newspaper Metaphor</vt:lpstr>
      <vt:lpstr>Vertical Formatting – Vertical Openness Between Concepts</vt:lpstr>
      <vt:lpstr>Vertical Formatting – Vertical Density</vt:lpstr>
      <vt:lpstr>Vertical Formatting – Vertical Distance</vt:lpstr>
      <vt:lpstr>Vertical Formatting – Vertical Distance – Variable Declarations</vt:lpstr>
      <vt:lpstr>Vertical Formatting – Vertical Distance – Instance variables</vt:lpstr>
      <vt:lpstr>Vertical Formatting – Vertical Distance – Dependent Functions</vt:lpstr>
      <vt:lpstr>Vertical Formatting – Vertical Distance – Conceptual Affinity</vt:lpstr>
      <vt:lpstr>Vertical Formatting – Vertical Ordering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Zeina Abuelmaati Zayed</dc:creator>
  <cp:lastModifiedBy>Zeina Abuelmaati Zayed</cp:lastModifiedBy>
  <cp:revision>8</cp:revision>
  <dcterms:created xsi:type="dcterms:W3CDTF">2025-06-23T01:00:21Z</dcterms:created>
  <dcterms:modified xsi:type="dcterms:W3CDTF">2025-07-10T22:03:34Z</dcterms:modified>
</cp:coreProperties>
</file>