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06-Jul-25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08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48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16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06-Jul-25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76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2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4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89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42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94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5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6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06-Jul-25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2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lose-up of a network&#10;&#10;Description automatically generated">
            <a:extLst>
              <a:ext uri="{FF2B5EF4-FFF2-40B4-BE49-F238E27FC236}">
                <a16:creationId xmlns:a16="http://schemas.microsoft.com/office/drawing/2014/main" id="{50BFB1F3-318D-9425-C28D-259EAF0B8E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9339" b="3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25035-3A78-BCF8-82A6-EDC16D0D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622" y="289326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/>
              <a:t>Comments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AB9F7-E037-711D-AF08-4802249B7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/>
              <a:t>Clean Code – Chapter 4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03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1C89E-806B-3B95-09FD-F0954A03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Good Comments – Clarification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1D3978A-540E-78DC-549D-B49C7DA02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1504837"/>
            <a:ext cx="4777381" cy="367858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E568C-1511-8DDF-1990-CFBD3A334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200"/>
              <a:t>Sometimes it’s just helpful to translate the meaning of some obscure argument or return value into something that’s readable.</a:t>
            </a:r>
          </a:p>
          <a:p>
            <a:r>
              <a:rPr lang="en-US" sz="2200"/>
              <a:t>It’s better to find a way to make that argument or return value clear in its own right.</a:t>
            </a:r>
          </a:p>
          <a:p>
            <a:pPr lvl="1"/>
            <a:r>
              <a:rPr lang="en-US" sz="2200"/>
              <a:t>But when it’s part of the standard library, </a:t>
            </a:r>
          </a:p>
          <a:p>
            <a:pPr marL="457200" lvl="1" indent="0">
              <a:buNone/>
            </a:pPr>
            <a:r>
              <a:rPr lang="en-US" sz="2200"/>
              <a:t>   or in code that you can’t alter, </a:t>
            </a:r>
          </a:p>
          <a:p>
            <a:pPr marL="457200" lvl="1" indent="0">
              <a:buNone/>
            </a:pPr>
            <a:r>
              <a:rPr lang="en-US" sz="2200"/>
              <a:t>   then a helpful clarifying comment </a:t>
            </a:r>
          </a:p>
          <a:p>
            <a:pPr marL="457200" lvl="1" indent="0">
              <a:buNone/>
            </a:pPr>
            <a:r>
              <a:rPr lang="en-US" sz="2200"/>
              <a:t>   can be useful.</a:t>
            </a:r>
          </a:p>
        </p:txBody>
      </p:sp>
    </p:spTree>
    <p:extLst>
      <p:ext uri="{BB962C8B-B14F-4D97-AF65-F5344CB8AC3E}">
        <p14:creationId xmlns:p14="http://schemas.microsoft.com/office/powerpoint/2010/main" val="326109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8941-BC1E-114C-035D-F2E37EAE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Comments – Warning of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5AD4-753C-7DAF-266A-0355986F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it’s useful to warn other programmers about certain consequences.</a:t>
            </a:r>
          </a:p>
          <a:p>
            <a:endParaRPr lang="en-US" dirty="0"/>
          </a:p>
          <a:p>
            <a:r>
              <a:rPr lang="en-US" dirty="0"/>
              <a:t>In the past, putting an underscore in front of the method name was a common convention.</a:t>
            </a:r>
          </a:p>
          <a:p>
            <a:endParaRPr lang="en-US" dirty="0"/>
          </a:p>
          <a:p>
            <a:r>
              <a:rPr lang="en-US" dirty="0"/>
              <a:t>Nowadays, we’d turn off the test case by using </a:t>
            </a:r>
            <a:r>
              <a:rPr lang="en-US" sz="2400" dirty="0"/>
              <a:t>@Ignore</a:t>
            </a:r>
            <a:r>
              <a:rPr lang="en-US" dirty="0"/>
              <a:t> attribute with an appropriate explanatory string.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5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0C75-0475-E62D-C5A1-A079620D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Comments – TODO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EEC4-97F9-665D-8BE1-6092DFF0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TODO</a:t>
            </a:r>
            <a:r>
              <a:rPr lang="en-US" dirty="0"/>
              <a:t>s are jobs that the programmer thinks should be done, but for some reason can’t do at the moment.</a:t>
            </a:r>
          </a:p>
          <a:p>
            <a:r>
              <a:rPr lang="en-US" dirty="0"/>
              <a:t>It might be:</a:t>
            </a:r>
          </a:p>
          <a:p>
            <a:pPr lvl="1"/>
            <a:r>
              <a:rPr lang="en-US" dirty="0"/>
              <a:t>remainder to delete a deprecated feature or a plea for someone else to look at a problem.</a:t>
            </a:r>
          </a:p>
          <a:p>
            <a:pPr lvl="1"/>
            <a:r>
              <a:rPr lang="en-US" dirty="0"/>
              <a:t>a request for someone else to think of a better name.</a:t>
            </a:r>
          </a:p>
          <a:p>
            <a:pPr lvl="1"/>
            <a:r>
              <a:rPr lang="en-US" dirty="0"/>
              <a:t>a remainder to make a change that is dependent on a planned event.</a:t>
            </a:r>
          </a:p>
          <a:p>
            <a:r>
              <a:rPr lang="en-US" dirty="0"/>
              <a:t>It’s not a an excuse to leave bad code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292060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F40DF-C9A8-FCEE-FEE8-8AFB5C48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Good Comments – Amplification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F2A9A8EF-E3B9-B9CE-9D19-B9C222990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4" y="797039"/>
            <a:ext cx="10872172" cy="277240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89EC-6F29-E211-5DD0-0ECD58C34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sz="2400"/>
              <a:t>A comment may be used to amplify the importance of something that may otherwise seem inconsequential.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3518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E298-1562-92C7-E210-4B08A64A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Comments – Javadocs in Public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797EA-8254-85A9-7C98-44F17F50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you are writing a public API, then you should certainly write good javadocs for it.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javadocs can be just as misleading, nonlocal, and dishonest as nay other kind of comment.</a:t>
            </a:r>
          </a:p>
        </p:txBody>
      </p:sp>
    </p:spTree>
    <p:extLst>
      <p:ext uri="{BB962C8B-B14F-4D97-AF65-F5344CB8AC3E}">
        <p14:creationId xmlns:p14="http://schemas.microsoft.com/office/powerpoint/2010/main" val="356833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661C-002F-8A18-093F-6A522E9D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88C7C-525A-46A2-5030-AED34941D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Most comments fall into this category “bad”.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Usually, they are crutches or excuses for poor code or justifications for insufficient decisions, amounting to little more than the programmer talking to himself.</a:t>
            </a:r>
          </a:p>
        </p:txBody>
      </p:sp>
    </p:spTree>
    <p:extLst>
      <p:ext uri="{BB962C8B-B14F-4D97-AF65-F5344CB8AC3E}">
        <p14:creationId xmlns:p14="http://schemas.microsoft.com/office/powerpoint/2010/main" val="2980883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273A-20EB-F376-3FCF-5CD18955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Comments – Mumbling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1D17-1A96-01A0-DE7B-EB32C240B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you decide to write a comment, then spend the time necessary to make sure it’s the best comment you can write.</a:t>
            </a:r>
          </a:p>
          <a:p>
            <a:endParaRPr lang="en-US" dirty="0"/>
          </a:p>
          <a:p>
            <a:r>
              <a:rPr lang="en-US" dirty="0"/>
              <a:t>Any comment that forces you to look in another module for the meaning of that comment has failed to communicate to you and isn’t worth the bits it consumes.</a:t>
            </a:r>
          </a:p>
        </p:txBody>
      </p:sp>
    </p:spTree>
    <p:extLst>
      <p:ext uri="{BB962C8B-B14F-4D97-AF65-F5344CB8AC3E}">
        <p14:creationId xmlns:p14="http://schemas.microsoft.com/office/powerpoint/2010/main" val="551709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A7B2-F73A-82B7-7C35-ABCA0180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 – Redundant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3519-319E-BB44-45B8-36709792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comment probably takes longer to read than the code itself.</a:t>
            </a:r>
          </a:p>
          <a:p>
            <a:endParaRPr lang="en-US" dirty="0"/>
          </a:p>
          <a:p>
            <a:r>
              <a:rPr lang="en-US" dirty="0"/>
              <a:t>It doesn’t justify the code or provide intent or rationale.</a:t>
            </a:r>
          </a:p>
          <a:p>
            <a:endParaRPr lang="en-US" dirty="0"/>
          </a:p>
          <a:p>
            <a:r>
              <a:rPr lang="en-US" dirty="0"/>
              <a:t>These comments serve only to clutter and obscure the code.</a:t>
            </a:r>
          </a:p>
        </p:txBody>
      </p:sp>
    </p:spTree>
    <p:extLst>
      <p:ext uri="{BB962C8B-B14F-4D97-AF65-F5344CB8AC3E}">
        <p14:creationId xmlns:p14="http://schemas.microsoft.com/office/powerpoint/2010/main" val="205583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C9AF-36BB-1B5F-0ED6-2A3C7389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 – Misleading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666A5-19A2-16F0-799D-4AE68833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Sometimes, with all the best intentions, a programmer makes a statement in his comments that isn’t precise enough to be accurate.</a:t>
            </a:r>
          </a:p>
        </p:txBody>
      </p:sp>
    </p:spTree>
    <p:extLst>
      <p:ext uri="{BB962C8B-B14F-4D97-AF65-F5344CB8AC3E}">
        <p14:creationId xmlns:p14="http://schemas.microsoft.com/office/powerpoint/2010/main" val="417640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2CB5-6C53-C9B9-3462-E9D8D7FB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6D1B-231C-0DA9-40E8-954BBF4BE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597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“Don’t’ comment bad code – rewrite it”.</a:t>
            </a:r>
          </a:p>
          <a:p>
            <a:endParaRPr lang="en-US" dirty="0"/>
          </a:p>
          <a:p>
            <a:r>
              <a:rPr lang="en-US" dirty="0"/>
              <a:t>Comments are not “pure good”.</a:t>
            </a:r>
          </a:p>
          <a:p>
            <a:endParaRPr lang="en-US" dirty="0"/>
          </a:p>
          <a:p>
            <a:r>
              <a:rPr lang="en-US" dirty="0"/>
              <a:t>Comments are, at best, a necessary evil.</a:t>
            </a:r>
          </a:p>
          <a:p>
            <a:endParaRPr lang="en-US" dirty="0"/>
          </a:p>
          <a:p>
            <a:r>
              <a:rPr lang="en-US" dirty="0"/>
              <a:t>The proper use of comments is to compensate for our failure to express ourselves through code.</a:t>
            </a:r>
          </a:p>
          <a:p>
            <a:endParaRPr lang="en-US" dirty="0"/>
          </a:p>
          <a:p>
            <a:r>
              <a:rPr lang="en-US" dirty="0"/>
              <a:t>Comments can’t always follow the code changes.</a:t>
            </a:r>
          </a:p>
        </p:txBody>
      </p:sp>
    </p:spTree>
    <p:extLst>
      <p:ext uri="{BB962C8B-B14F-4D97-AF65-F5344CB8AC3E}">
        <p14:creationId xmlns:p14="http://schemas.microsoft.com/office/powerpoint/2010/main" val="67292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E0BB-8E4D-23E7-EE40-6622A27C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90496-E215-BDA4-8FCA-3BC9C2986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better put the energy of writing code into making the code itself so clear and expressive that it doesn’t need the comments in the first place.</a:t>
            </a:r>
          </a:p>
          <a:p>
            <a:endParaRPr lang="en-US" dirty="0"/>
          </a:p>
          <a:p>
            <a:r>
              <a:rPr lang="en-US" dirty="0"/>
              <a:t>Inaccurate comments are far worse than no comments at all.</a:t>
            </a:r>
          </a:p>
          <a:p>
            <a:endParaRPr lang="en-US" dirty="0"/>
          </a:p>
          <a:p>
            <a:r>
              <a:rPr lang="en-US" dirty="0"/>
              <a:t>Truth can be found in one place: the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3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1D72-7106-AE57-9DB6-C4C06B33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Do Not Make Up for Bad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6973-3A5C-0F41-39A5-76189346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of the more common motivations for writing code is bad code.</a:t>
            </a:r>
          </a:p>
          <a:p>
            <a:pPr lvl="1"/>
            <a:r>
              <a:rPr lang="en-US" dirty="0"/>
              <a:t>“Ooh, I’d better comment that” =&gt; </a:t>
            </a:r>
            <a:r>
              <a:rPr lang="en-US" b="1" dirty="0"/>
              <a:t>No! You’d better clean it!</a:t>
            </a:r>
          </a:p>
          <a:p>
            <a:endParaRPr lang="en-US" dirty="0"/>
          </a:p>
          <a:p>
            <a:r>
              <a:rPr lang="en-US" dirty="0"/>
              <a:t>Clear and expressive code with few comments is far superior to cluttered and complex code with lots of comments.</a:t>
            </a:r>
          </a:p>
        </p:txBody>
      </p:sp>
    </p:spTree>
    <p:extLst>
      <p:ext uri="{BB962C8B-B14F-4D97-AF65-F5344CB8AC3E}">
        <p14:creationId xmlns:p14="http://schemas.microsoft.com/office/powerpoint/2010/main" val="105439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D900-1727-8250-F51F-518D30EE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Yourself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0C3C2-7602-49B1-B76C-3F4087C6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certainly times when code makes a poor vehicle for explanation.</a:t>
            </a:r>
          </a:p>
          <a:p>
            <a:pPr lvl="1"/>
            <a:r>
              <a:rPr lang="en-US" dirty="0"/>
              <a:t>Unfortunately, many programmers have taken this to mean that code is seldom, if ever, a good means for explanation.</a:t>
            </a:r>
          </a:p>
          <a:p>
            <a:pPr lvl="1"/>
            <a:r>
              <a:rPr lang="en-US" dirty="0"/>
              <a:t>This id patently false.</a:t>
            </a:r>
          </a:p>
          <a:p>
            <a:r>
              <a:rPr lang="en-US" dirty="0"/>
              <a:t>In many cases it’s simply a matter of creating a function that says the same thing as the comment you want to write.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D18EA-5620-E287-67F2-3CE8C2B48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46" y="4913269"/>
            <a:ext cx="5143946" cy="624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BAA72-8A85-05E5-3DEB-0198ABD25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837" y="4913269"/>
            <a:ext cx="345978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0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0A3C-75E9-8466-191F-AF7B4539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345D-3230-909A-0A99-8B5B7A0D6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Some comments are necessary of beneficial.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that the only truly good comment is the comment you found a way not to write.</a:t>
            </a:r>
          </a:p>
        </p:txBody>
      </p:sp>
    </p:spTree>
    <p:extLst>
      <p:ext uri="{BB962C8B-B14F-4D97-AF65-F5344CB8AC3E}">
        <p14:creationId xmlns:p14="http://schemas.microsoft.com/office/powerpoint/2010/main" val="112115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4D73-CF8A-0675-601A-1CBCADC6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Comments – Legal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FC4EA-5BF3-F8E4-BFC8-70018552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Copyright and authorship statements are necessary and reasonable things to put into a comment at the start of each source file.</a:t>
            </a:r>
          </a:p>
          <a:p>
            <a:endParaRPr lang="en-US" dirty="0"/>
          </a:p>
          <a:p>
            <a:r>
              <a:rPr lang="en-US" dirty="0"/>
              <a:t>Comments like this should not be contracts or legal tomes.</a:t>
            </a:r>
          </a:p>
          <a:p>
            <a:r>
              <a:rPr lang="en-US" dirty="0"/>
              <a:t>Where possible, refer to a standard license or other external document rather than putting all the terms and conditions into the comment.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5185D-4550-31A7-323C-38EE34834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50" y="3040340"/>
            <a:ext cx="6454699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9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BA15-3609-AEF9-8E4E-795E423E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Comments – Informative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3BFE-C81D-003C-5473-28E8A03BF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sometimes useful to provide basic information with a comment.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But it’s better to use the name of the function to convey the information where possible =&gt; </a:t>
            </a:r>
            <a:r>
              <a:rPr lang="en-US" sz="2000" dirty="0" err="1"/>
              <a:t>responderBeingTested</a:t>
            </a:r>
            <a:r>
              <a:rPr lang="en-US" dirty="0"/>
              <a:t>.</a:t>
            </a:r>
          </a:p>
          <a:p>
            <a:r>
              <a:rPr lang="en-US" dirty="0"/>
              <a:t>Another example: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might have been better, and clearer, if this code had been moved to a special class that converted the formats of dates and times.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F1D4A-1D70-4084-7039-D64FCDA01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347" y="2752003"/>
            <a:ext cx="4480948" cy="487722"/>
          </a:xfrm>
          <a:prstGeom prst="rect">
            <a:avLst/>
          </a:prstGeom>
        </p:spPr>
      </p:pic>
      <p:pic>
        <p:nvPicPr>
          <p:cNvPr id="7" name="Picture 6" descr="A black text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3F546CBC-41B7-D37E-F3F5-CDD6D546C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69" y="4153909"/>
            <a:ext cx="3711262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EDE2-5B5A-AF65-0A5A-FE43DA0A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Comments – Explanation of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0FCFD-D572-0947-F88B-6F434E70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 comment goes beyond just useful information about the implementation and provides the intent behind a decision.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9F0D2-C449-CC40-0CC6-755580F2F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652" y="2913063"/>
            <a:ext cx="5598695" cy="277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94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Vanilla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865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Calibri</vt:lpstr>
      <vt:lpstr>Tw Cen MT</vt:lpstr>
      <vt:lpstr>ShapesVTI</vt:lpstr>
      <vt:lpstr>Comments</vt:lpstr>
      <vt:lpstr>Introduction</vt:lpstr>
      <vt:lpstr>Introduction (cont.)</vt:lpstr>
      <vt:lpstr>Comments Do Not Make Up for Bad Code</vt:lpstr>
      <vt:lpstr>Explain Yourself in Code</vt:lpstr>
      <vt:lpstr>Good Comments</vt:lpstr>
      <vt:lpstr>Good Comments – Legal Comments</vt:lpstr>
      <vt:lpstr>Good Comments – Informative Comments</vt:lpstr>
      <vt:lpstr>Good Comments – Explanation of Intent</vt:lpstr>
      <vt:lpstr>Good Comments – Clarification</vt:lpstr>
      <vt:lpstr>Good Comments – Warning of Consequences</vt:lpstr>
      <vt:lpstr>Good Comments – TODO Comments</vt:lpstr>
      <vt:lpstr>Good Comments – Amplification</vt:lpstr>
      <vt:lpstr>Good Comments – Javadocs in Public APIs</vt:lpstr>
      <vt:lpstr>Bad Comments</vt:lpstr>
      <vt:lpstr>Bad Comments – Mumbling</vt:lpstr>
      <vt:lpstr>Bad Comment – Redundant Comments</vt:lpstr>
      <vt:lpstr>Bad Comment – Misleading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Zeina Abuelmaati Zayed</dc:creator>
  <cp:lastModifiedBy>Zeina Abuelmaati Zayed</cp:lastModifiedBy>
  <cp:revision>6</cp:revision>
  <dcterms:created xsi:type="dcterms:W3CDTF">2025-06-23T01:00:21Z</dcterms:created>
  <dcterms:modified xsi:type="dcterms:W3CDTF">2025-07-06T17:04:50Z</dcterms:modified>
</cp:coreProperties>
</file>