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72108-E471-4B40-AA84-0ACD4ECB72F8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69DAD-DF88-41E5-A96C-350592BD9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9DAD-DF88-41E5-A96C-350592BD96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8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15-Jul-25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0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4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16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15-Jul-25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76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42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9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5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6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15-Jul-25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lose-up of a network&#10;&#10;Description automatically generated">
            <a:extLst>
              <a:ext uri="{FF2B5EF4-FFF2-40B4-BE49-F238E27FC236}">
                <a16:creationId xmlns:a16="http://schemas.microsoft.com/office/drawing/2014/main" id="{50BFB1F3-318D-9425-C28D-259EAF0B8E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9339" b="3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25035-3A78-BCF8-82A6-EDC16D0D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3500" y="289326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AB9F7-E037-711D-AF08-4802249B7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Clean Code – Chapter 7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03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CB5-6C53-C9B9-3462-E9D8D7FB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6D1B-231C-0DA9-40E8-954BBF4B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Things can go wrong (input can be abnormal, devices can fail), when this happens, we are responsible for making sure that our code does what it needs to do.</a:t>
            </a:r>
          </a:p>
          <a:p>
            <a:endParaRPr lang="en-US" dirty="0"/>
          </a:p>
          <a:p>
            <a:r>
              <a:rPr lang="en-US" dirty="0"/>
              <a:t>Error handling is important, </a:t>
            </a:r>
            <a:r>
              <a:rPr lang="en-US" i="1" dirty="0"/>
              <a:t>but if it obscures logic, it’s wrong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2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E28E-8B52-F86C-2739-1164D560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Exceptions Rather Than Return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73C4-C23D-78FF-ABA2-B39BA1B04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error codes:</a:t>
            </a:r>
          </a:p>
          <a:p>
            <a:pPr lvl="1"/>
            <a:r>
              <a:rPr lang="en-US" dirty="0"/>
              <a:t>clutter the caller.</a:t>
            </a:r>
          </a:p>
          <a:p>
            <a:pPr lvl="1"/>
            <a:r>
              <a:rPr lang="en-US" dirty="0"/>
              <a:t>easy to forget to check for errors.</a:t>
            </a:r>
          </a:p>
          <a:p>
            <a:pPr lvl="1"/>
            <a:r>
              <a:rPr lang="en-US" dirty="0"/>
              <a:t>Mix error handling with the main algorithm logic.</a:t>
            </a:r>
          </a:p>
          <a:p>
            <a:r>
              <a:rPr lang="en-US" dirty="0"/>
              <a:t>The exception-based is cleaner because:</a:t>
            </a:r>
          </a:p>
          <a:p>
            <a:pPr lvl="1"/>
            <a:r>
              <a:rPr lang="en-US" dirty="0"/>
              <a:t>error handling is separated from the main algorithm.</a:t>
            </a:r>
          </a:p>
          <a:p>
            <a:pPr lvl="1"/>
            <a:r>
              <a:rPr lang="en-US" dirty="0"/>
              <a:t>the core logic is more readable.</a:t>
            </a:r>
          </a:p>
          <a:p>
            <a:pPr lvl="1"/>
            <a:r>
              <a:rPr lang="en-US" dirty="0"/>
              <a:t>error checking happens in a dedicated try-catch block.</a:t>
            </a:r>
          </a:p>
          <a:p>
            <a:pPr lvl="1"/>
            <a:r>
              <a:rPr lang="en-US" dirty="0"/>
              <a:t>each concern can be understood independently.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7940-E0B8-AEA3-4BED-B187039E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</a:t>
            </a:r>
            <a:r>
              <a:rPr lang="en-US" sz="4000" dirty="0"/>
              <a:t>Try-Catch-Finally</a:t>
            </a:r>
            <a:r>
              <a:rPr lang="en-US" dirty="0"/>
              <a:t> Statement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E2B5-5DEF-3019-C142-155FACBD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try</a:t>
            </a:r>
            <a:r>
              <a:rPr lang="en-US" dirty="0"/>
              <a:t> blocks are like transactions. Your </a:t>
            </a:r>
            <a:r>
              <a:rPr lang="en-US" sz="2400" dirty="0"/>
              <a:t>catch</a:t>
            </a:r>
            <a:r>
              <a:rPr lang="en-US" dirty="0"/>
              <a:t> has to leave your program in a consistent state, no matter what happens in the </a:t>
            </a:r>
            <a:r>
              <a:rPr lang="en-US" sz="2400" dirty="0"/>
              <a:t>try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So, it’s a good practice to start with the code that could throw exceptions.</a:t>
            </a:r>
          </a:p>
          <a:p>
            <a:r>
              <a:rPr lang="en-US" dirty="0"/>
              <a:t>Try to write tests that force exceptions and then add behavior to your handler to satisfy your tests.</a:t>
            </a:r>
          </a:p>
          <a:p>
            <a:pPr lvl="1"/>
            <a:r>
              <a:rPr lang="en-US" dirty="0"/>
              <a:t>This will cause you to build the transaction scope of the </a:t>
            </a:r>
            <a:r>
              <a:rPr lang="en-US" sz="2000" dirty="0"/>
              <a:t>try</a:t>
            </a:r>
            <a:r>
              <a:rPr lang="en-US" dirty="0"/>
              <a:t> block first and will help maintain the transaction nature of that scope.</a:t>
            </a:r>
          </a:p>
        </p:txBody>
      </p:sp>
    </p:spTree>
    <p:extLst>
      <p:ext uri="{BB962C8B-B14F-4D97-AF65-F5344CB8AC3E}">
        <p14:creationId xmlns:p14="http://schemas.microsoft.com/office/powerpoint/2010/main" val="49824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2904-9CDC-9D3A-33EF-F05F537E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Unchecked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F843-7C04-D111-17FE-BB598C36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successful languages (C#, C++, Python, Ruby) can write robust software even they don’t have checked exceptions.</a:t>
            </a:r>
          </a:p>
          <a:p>
            <a:r>
              <a:rPr lang="en-US" dirty="0"/>
              <a:t>Checked exceptions violate the Open/Closed Principle.</a:t>
            </a:r>
          </a:p>
          <a:p>
            <a:r>
              <a:rPr lang="en-US" dirty="0"/>
              <a:t>They break encapsulation because every function in the exception’s path must know about low-level implementation details.</a:t>
            </a:r>
          </a:p>
          <a:p>
            <a:r>
              <a:rPr lang="en-US" dirty="0"/>
              <a:t>While checked exceptions might be useful for critical libraries, in general application development, their dependency costs outweigh their benefits.</a:t>
            </a:r>
          </a:p>
        </p:txBody>
      </p:sp>
    </p:spTree>
    <p:extLst>
      <p:ext uri="{BB962C8B-B14F-4D97-AF65-F5344CB8AC3E}">
        <p14:creationId xmlns:p14="http://schemas.microsoft.com/office/powerpoint/2010/main" val="206785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911A-2373-2E64-0298-D34CE5E2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Context with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44C9-4A9B-275B-2BD2-2E6939DC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Each exception that you throw should provide enough context to determine the source and location of an error.</a:t>
            </a:r>
          </a:p>
          <a:p>
            <a:endParaRPr lang="en-US" dirty="0"/>
          </a:p>
          <a:p>
            <a:r>
              <a:rPr lang="en-US" dirty="0"/>
              <a:t>Create informative error messages and pass them along with your exceptions.</a:t>
            </a:r>
          </a:p>
          <a:p>
            <a:endParaRPr lang="en-US" dirty="0"/>
          </a:p>
          <a:p>
            <a:r>
              <a:rPr lang="en-US" dirty="0"/>
              <a:t>Mention the operation thar failed and the type of failure.</a:t>
            </a:r>
          </a:p>
        </p:txBody>
      </p:sp>
    </p:spTree>
    <p:extLst>
      <p:ext uri="{BB962C8B-B14F-4D97-AF65-F5344CB8AC3E}">
        <p14:creationId xmlns:p14="http://schemas.microsoft.com/office/powerpoint/2010/main" val="298835379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Vanilla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338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Avenir Next LT Pro</vt:lpstr>
      <vt:lpstr>Calibri</vt:lpstr>
      <vt:lpstr>Tw Cen MT</vt:lpstr>
      <vt:lpstr>ShapesVTI</vt:lpstr>
      <vt:lpstr>Error Handling</vt:lpstr>
      <vt:lpstr>Introduction</vt:lpstr>
      <vt:lpstr>Use Exceptions Rather Than Return Codes</vt:lpstr>
      <vt:lpstr>Write Your Try-Catch-Finally Statement First</vt:lpstr>
      <vt:lpstr>Use Unchecked Exceptions</vt:lpstr>
      <vt:lpstr>Provide Context with 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Zeina Abuelmaati Zayed</dc:creator>
  <cp:lastModifiedBy>Zeina Abuelmaati Zayed</cp:lastModifiedBy>
  <cp:revision>2</cp:revision>
  <dcterms:created xsi:type="dcterms:W3CDTF">2025-06-23T01:00:21Z</dcterms:created>
  <dcterms:modified xsi:type="dcterms:W3CDTF">2025-07-15T16:21:10Z</dcterms:modified>
</cp:coreProperties>
</file>