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3DEA3-F3C3-413B-9609-607A01CC6466}" v="1" dt="2025-07-01T23:00:23.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03-Jul-25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808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03-Jul-25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48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03-Jul-25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16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03-Jul-25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76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03-Jul-25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2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03-Jul-25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40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03-Jul-25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489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03-Jul-25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42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03-Jul-25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94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03-Jul-25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57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03-Jul-25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56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03-Jul-25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71042162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close-up of a network&#10;&#10;Description automatically generated">
            <a:extLst>
              <a:ext uri="{FF2B5EF4-FFF2-40B4-BE49-F238E27FC236}">
                <a16:creationId xmlns:a16="http://schemas.microsoft.com/office/drawing/2014/main" id="{50BFB1F3-318D-9425-C28D-259EAF0B8E2F}"/>
              </a:ext>
            </a:extLst>
          </p:cNvPr>
          <p:cNvPicPr>
            <a:picLocks noChangeAspect="1"/>
          </p:cNvPicPr>
          <p:nvPr/>
        </p:nvPicPr>
        <p:blipFill>
          <a:blip r:embed="rId2">
            <a:alphaModFix amt="55000"/>
          </a:blip>
          <a:srcRect t="9339" b="300"/>
          <a:stretch>
            <a:fillRect/>
          </a:stretch>
        </p:blipFill>
        <p:spPr>
          <a:xfrm>
            <a:off x="20" y="10"/>
            <a:ext cx="12191980" cy="6857990"/>
          </a:xfrm>
          <a:prstGeom prst="rect">
            <a:avLst/>
          </a:prstGeom>
        </p:spPr>
      </p:pic>
      <p:sp>
        <p:nvSpPr>
          <p:cNvPr id="20" name="Oval 19">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A25035-3A78-BCF8-82A6-EDC16D0D804E}"/>
              </a:ext>
            </a:extLst>
          </p:cNvPr>
          <p:cNvSpPr>
            <a:spLocks noGrp="1"/>
          </p:cNvSpPr>
          <p:nvPr>
            <p:ph type="ctrTitle"/>
          </p:nvPr>
        </p:nvSpPr>
        <p:spPr>
          <a:xfrm>
            <a:off x="3552300" y="1095321"/>
            <a:ext cx="5037616" cy="2176366"/>
          </a:xfrm>
        </p:spPr>
        <p:txBody>
          <a:bodyPr>
            <a:normAutofit/>
          </a:bodyPr>
          <a:lstStyle/>
          <a:p>
            <a:br>
              <a:rPr lang="en-US" dirty="0"/>
            </a:br>
            <a:r>
              <a:rPr lang="en-US" dirty="0"/>
              <a:t>Functions</a:t>
            </a:r>
          </a:p>
        </p:txBody>
      </p:sp>
      <p:sp>
        <p:nvSpPr>
          <p:cNvPr id="3" name="Subtitle 2">
            <a:extLst>
              <a:ext uri="{FF2B5EF4-FFF2-40B4-BE49-F238E27FC236}">
                <a16:creationId xmlns:a16="http://schemas.microsoft.com/office/drawing/2014/main" id="{DE2AB9F7-E037-711D-AF08-4802249B7EF4}"/>
              </a:ext>
            </a:extLst>
          </p:cNvPr>
          <p:cNvSpPr>
            <a:spLocks noGrp="1"/>
          </p:cNvSpPr>
          <p:nvPr>
            <p:ph type="subTitle" idx="1"/>
          </p:nvPr>
        </p:nvSpPr>
        <p:spPr>
          <a:xfrm>
            <a:off x="3577192" y="4106918"/>
            <a:ext cx="5037616" cy="1655762"/>
          </a:xfrm>
        </p:spPr>
        <p:txBody>
          <a:bodyPr>
            <a:normAutofit/>
          </a:bodyPr>
          <a:lstStyle/>
          <a:p>
            <a:r>
              <a:rPr lang="en-US" dirty="0"/>
              <a:t>Clean Code – Chapter 3</a:t>
            </a:r>
          </a:p>
        </p:txBody>
      </p:sp>
      <p:sp>
        <p:nvSpPr>
          <p:cNvPr id="22" name="Arc 21">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3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4CE1-F83A-E799-3777-52CE567F9929}"/>
              </a:ext>
            </a:extLst>
          </p:cNvPr>
          <p:cNvSpPr>
            <a:spLocks noGrp="1"/>
          </p:cNvSpPr>
          <p:nvPr>
            <p:ph type="title"/>
          </p:nvPr>
        </p:nvSpPr>
        <p:spPr/>
        <p:txBody>
          <a:bodyPr/>
          <a:lstStyle/>
          <a:p>
            <a:r>
              <a:rPr lang="en-US" dirty="0"/>
              <a:t>Use Descriptive Names (cont.)</a:t>
            </a:r>
          </a:p>
        </p:txBody>
      </p:sp>
      <p:sp>
        <p:nvSpPr>
          <p:cNvPr id="3" name="Content Placeholder 2">
            <a:extLst>
              <a:ext uri="{FF2B5EF4-FFF2-40B4-BE49-F238E27FC236}">
                <a16:creationId xmlns:a16="http://schemas.microsoft.com/office/drawing/2014/main" id="{4D5D74E3-CD70-0ACD-001F-FFDF3366C345}"/>
              </a:ext>
            </a:extLst>
          </p:cNvPr>
          <p:cNvSpPr>
            <a:spLocks noGrp="1"/>
          </p:cNvSpPr>
          <p:nvPr>
            <p:ph idx="1"/>
          </p:nvPr>
        </p:nvSpPr>
        <p:spPr/>
        <p:txBody>
          <a:bodyPr/>
          <a:lstStyle/>
          <a:p>
            <a:r>
              <a:rPr lang="en-US" dirty="0"/>
              <a:t>Don’t be afraid to spend time choosing a name. Indeed, you should try several names and read the code with each in </a:t>
            </a:r>
            <a:r>
              <a:rPr lang="en-US"/>
              <a:t>place.</a:t>
            </a:r>
            <a:endParaRPr lang="en-US" dirty="0"/>
          </a:p>
          <a:p>
            <a:r>
              <a:rPr lang="en-US" dirty="0"/>
              <a:t>Choosing descriptive names will clarify the design of the module in your mind and help you to improve it.</a:t>
            </a:r>
          </a:p>
          <a:p>
            <a:r>
              <a:rPr lang="en-US" dirty="0"/>
              <a:t>Be consistent in your names. Use the same phrases, nouns, and verbs in the function names you choose for your modules.</a:t>
            </a:r>
          </a:p>
        </p:txBody>
      </p:sp>
    </p:spTree>
    <p:extLst>
      <p:ext uri="{BB962C8B-B14F-4D97-AF65-F5344CB8AC3E}">
        <p14:creationId xmlns:p14="http://schemas.microsoft.com/office/powerpoint/2010/main" val="423817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75DD-EDF4-895A-A400-6F7BFA2ACAA4}"/>
              </a:ext>
            </a:extLst>
          </p:cNvPr>
          <p:cNvSpPr>
            <a:spLocks noGrp="1"/>
          </p:cNvSpPr>
          <p:nvPr>
            <p:ph type="title"/>
          </p:nvPr>
        </p:nvSpPr>
        <p:spPr/>
        <p:txBody>
          <a:bodyPr/>
          <a:lstStyle/>
          <a:p>
            <a:r>
              <a:rPr lang="en-US" dirty="0"/>
              <a:t>Function Arguments</a:t>
            </a:r>
          </a:p>
        </p:txBody>
      </p:sp>
      <p:sp>
        <p:nvSpPr>
          <p:cNvPr id="3" name="Content Placeholder 2">
            <a:extLst>
              <a:ext uri="{FF2B5EF4-FFF2-40B4-BE49-F238E27FC236}">
                <a16:creationId xmlns:a16="http://schemas.microsoft.com/office/drawing/2014/main" id="{6C3A1BB3-CFA1-10F1-4F13-07CA26D0E2D5}"/>
              </a:ext>
            </a:extLst>
          </p:cNvPr>
          <p:cNvSpPr>
            <a:spLocks noGrp="1"/>
          </p:cNvSpPr>
          <p:nvPr>
            <p:ph idx="1"/>
          </p:nvPr>
        </p:nvSpPr>
        <p:spPr/>
        <p:txBody>
          <a:bodyPr/>
          <a:lstStyle/>
          <a:p>
            <a:r>
              <a:rPr lang="en-US" dirty="0"/>
              <a:t>The ideal no. arguments for a function is zero (niladic), next comes one (monadic), followed closely by two (dyadic).</a:t>
            </a:r>
          </a:p>
          <a:p>
            <a:endParaRPr lang="en-US" dirty="0"/>
          </a:p>
          <a:p>
            <a:r>
              <a:rPr lang="en-US" dirty="0"/>
              <a:t>Three arguments (triadic) should be avoided where possible.</a:t>
            </a:r>
          </a:p>
          <a:p>
            <a:endParaRPr lang="en-US" dirty="0"/>
          </a:p>
          <a:p>
            <a:r>
              <a:rPr lang="en-US" dirty="0"/>
              <a:t>More than three (polyadic) requires very special justification-and then shouldn’t be used anyway.</a:t>
            </a:r>
          </a:p>
          <a:p>
            <a:endParaRPr lang="en-US" dirty="0"/>
          </a:p>
        </p:txBody>
      </p:sp>
    </p:spTree>
    <p:extLst>
      <p:ext uri="{BB962C8B-B14F-4D97-AF65-F5344CB8AC3E}">
        <p14:creationId xmlns:p14="http://schemas.microsoft.com/office/powerpoint/2010/main" val="356335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CB5E-A916-9C96-41D4-8A91FF1B314D}"/>
              </a:ext>
            </a:extLst>
          </p:cNvPr>
          <p:cNvSpPr>
            <a:spLocks noGrp="1"/>
          </p:cNvSpPr>
          <p:nvPr>
            <p:ph type="title"/>
          </p:nvPr>
        </p:nvSpPr>
        <p:spPr/>
        <p:txBody>
          <a:bodyPr/>
          <a:lstStyle/>
          <a:p>
            <a:r>
              <a:rPr lang="en-US" dirty="0"/>
              <a:t>Function Arguments – Common Monadic Forms</a:t>
            </a:r>
          </a:p>
        </p:txBody>
      </p:sp>
      <p:sp>
        <p:nvSpPr>
          <p:cNvPr id="3" name="Content Placeholder 2">
            <a:extLst>
              <a:ext uri="{FF2B5EF4-FFF2-40B4-BE49-F238E27FC236}">
                <a16:creationId xmlns:a16="http://schemas.microsoft.com/office/drawing/2014/main" id="{BCDF6158-9FEF-BFC8-B174-90105AACB2B3}"/>
              </a:ext>
            </a:extLst>
          </p:cNvPr>
          <p:cNvSpPr>
            <a:spLocks noGrp="1"/>
          </p:cNvSpPr>
          <p:nvPr>
            <p:ph idx="1"/>
          </p:nvPr>
        </p:nvSpPr>
        <p:spPr/>
        <p:txBody>
          <a:bodyPr>
            <a:normAutofit lnSpcReduction="10000"/>
          </a:bodyPr>
          <a:lstStyle/>
          <a:p>
            <a:r>
              <a:rPr lang="en-US" dirty="0"/>
              <a:t>When a function takes one argument, it usually does one of three things:</a:t>
            </a:r>
          </a:p>
          <a:p>
            <a:pPr lvl="1"/>
            <a:r>
              <a:rPr lang="en-US" b="1" dirty="0"/>
              <a:t>Ask a question</a:t>
            </a:r>
            <a:r>
              <a:rPr lang="en-US" dirty="0"/>
              <a:t>: like checking if a file exists `(boolean </a:t>
            </a:r>
            <a:r>
              <a:rPr lang="en-US" dirty="0" err="1"/>
              <a:t>fileExists</a:t>
            </a:r>
            <a:r>
              <a:rPr lang="en-US" dirty="0"/>
              <a:t>(“</a:t>
            </a:r>
            <a:r>
              <a:rPr lang="en-US" dirty="0" err="1"/>
              <a:t>myFile</a:t>
            </a:r>
            <a:r>
              <a:rPr lang="en-US" dirty="0"/>
              <a:t>”))`.</a:t>
            </a:r>
          </a:p>
          <a:p>
            <a:pPr lvl="1"/>
            <a:r>
              <a:rPr lang="en-US" b="1" dirty="0"/>
              <a:t>Transform the input</a:t>
            </a:r>
            <a:r>
              <a:rPr lang="en-US" dirty="0"/>
              <a:t>: like turning a file name into a stream `(</a:t>
            </a:r>
            <a:r>
              <a:rPr lang="en-US" dirty="0" err="1"/>
              <a:t>InputStream</a:t>
            </a:r>
            <a:r>
              <a:rPr lang="en-US" dirty="0"/>
              <a:t> </a:t>
            </a:r>
            <a:r>
              <a:rPr lang="en-US" dirty="0" err="1"/>
              <a:t>fileOpen</a:t>
            </a:r>
            <a:r>
              <a:rPr lang="en-US" dirty="0"/>
              <a:t>(“</a:t>
            </a:r>
            <a:r>
              <a:rPr lang="en-US" dirty="0" err="1"/>
              <a:t>myFile</a:t>
            </a:r>
            <a:r>
              <a:rPr lang="en-US" dirty="0"/>
              <a:t>”))`.</a:t>
            </a:r>
          </a:p>
          <a:p>
            <a:pPr lvl="1"/>
            <a:r>
              <a:rPr lang="en-US" b="1" dirty="0"/>
              <a:t>Act as an event</a:t>
            </a:r>
            <a:r>
              <a:rPr lang="en-US" dirty="0"/>
              <a:t>: like logging a failed password attempt `(void </a:t>
            </a:r>
            <a:r>
              <a:rPr lang="en-US" dirty="0" err="1"/>
              <a:t>passwordAttemptFailedNtimes</a:t>
            </a:r>
            <a:r>
              <a:rPr lang="en-US" dirty="0"/>
              <a:t>(int attempts))`.</a:t>
            </a:r>
          </a:p>
          <a:p>
            <a:r>
              <a:rPr lang="en-US" dirty="0"/>
              <a:t>If you’re transforming something, return the result – don’t just modify the input.</a:t>
            </a:r>
          </a:p>
        </p:txBody>
      </p:sp>
    </p:spTree>
    <p:extLst>
      <p:ext uri="{BB962C8B-B14F-4D97-AF65-F5344CB8AC3E}">
        <p14:creationId xmlns:p14="http://schemas.microsoft.com/office/powerpoint/2010/main" val="289389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A95E-E6B2-106F-56A3-7FF730CB454D}"/>
              </a:ext>
            </a:extLst>
          </p:cNvPr>
          <p:cNvSpPr>
            <a:spLocks noGrp="1"/>
          </p:cNvSpPr>
          <p:nvPr>
            <p:ph type="title"/>
          </p:nvPr>
        </p:nvSpPr>
        <p:spPr/>
        <p:txBody>
          <a:bodyPr/>
          <a:lstStyle/>
          <a:p>
            <a:r>
              <a:rPr lang="en-US" dirty="0"/>
              <a:t>Function Arguments – Flag Arguments</a:t>
            </a:r>
          </a:p>
        </p:txBody>
      </p:sp>
      <p:sp>
        <p:nvSpPr>
          <p:cNvPr id="3" name="Content Placeholder 2">
            <a:extLst>
              <a:ext uri="{FF2B5EF4-FFF2-40B4-BE49-F238E27FC236}">
                <a16:creationId xmlns:a16="http://schemas.microsoft.com/office/drawing/2014/main" id="{80DFD7CB-3ADD-1323-AFDB-2C761A2A16ED}"/>
              </a:ext>
            </a:extLst>
          </p:cNvPr>
          <p:cNvSpPr>
            <a:spLocks noGrp="1"/>
          </p:cNvSpPr>
          <p:nvPr>
            <p:ph idx="1"/>
          </p:nvPr>
        </p:nvSpPr>
        <p:spPr/>
        <p:txBody>
          <a:bodyPr/>
          <a:lstStyle/>
          <a:p>
            <a:endParaRPr lang="en-US" dirty="0"/>
          </a:p>
          <a:p>
            <a:r>
              <a:rPr lang="en-US" dirty="0"/>
              <a:t>Flag arguments are ugly.</a:t>
            </a:r>
          </a:p>
          <a:p>
            <a:endParaRPr lang="en-US" dirty="0"/>
          </a:p>
          <a:p>
            <a:pPr marL="0" indent="0">
              <a:buNone/>
            </a:pPr>
            <a:endParaRPr lang="en-US" dirty="0"/>
          </a:p>
          <a:p>
            <a:r>
              <a:rPr lang="en-US" dirty="0"/>
              <a:t>Passing a boolean into a function id a truly terrible practice.</a:t>
            </a:r>
          </a:p>
        </p:txBody>
      </p:sp>
    </p:spTree>
    <p:extLst>
      <p:ext uri="{BB962C8B-B14F-4D97-AF65-F5344CB8AC3E}">
        <p14:creationId xmlns:p14="http://schemas.microsoft.com/office/powerpoint/2010/main" val="2306504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D694-210A-7A00-9C10-710A7DEE497A}"/>
              </a:ext>
            </a:extLst>
          </p:cNvPr>
          <p:cNvSpPr>
            <a:spLocks noGrp="1"/>
          </p:cNvSpPr>
          <p:nvPr>
            <p:ph type="title"/>
          </p:nvPr>
        </p:nvSpPr>
        <p:spPr/>
        <p:txBody>
          <a:bodyPr/>
          <a:lstStyle/>
          <a:p>
            <a:r>
              <a:rPr lang="en-US" dirty="0"/>
              <a:t>Function Arguments – Dyadic Functions</a:t>
            </a:r>
          </a:p>
        </p:txBody>
      </p:sp>
      <p:sp>
        <p:nvSpPr>
          <p:cNvPr id="3" name="Content Placeholder 2">
            <a:extLst>
              <a:ext uri="{FF2B5EF4-FFF2-40B4-BE49-F238E27FC236}">
                <a16:creationId xmlns:a16="http://schemas.microsoft.com/office/drawing/2014/main" id="{C796759A-EB75-958E-E8D8-89358A4F5EEB}"/>
              </a:ext>
            </a:extLst>
          </p:cNvPr>
          <p:cNvSpPr>
            <a:spLocks noGrp="1"/>
          </p:cNvSpPr>
          <p:nvPr>
            <p:ph idx="1"/>
          </p:nvPr>
        </p:nvSpPr>
        <p:spPr/>
        <p:txBody>
          <a:bodyPr>
            <a:normAutofit lnSpcReduction="10000"/>
          </a:bodyPr>
          <a:lstStyle/>
          <a:p>
            <a:r>
              <a:rPr lang="en-US" dirty="0"/>
              <a:t>A function with two arguments id harder to understand than a monadic function.</a:t>
            </a:r>
          </a:p>
          <a:p>
            <a:r>
              <a:rPr lang="en-US" dirty="0"/>
              <a:t>There are times, where two arguments are appropriate.</a:t>
            </a:r>
          </a:p>
          <a:p>
            <a:pPr lvl="1"/>
            <a:r>
              <a:rPr lang="en-US" dirty="0"/>
              <a:t>`Point p = new Point(0, 0);`</a:t>
            </a:r>
          </a:p>
          <a:p>
            <a:pPr lvl="1"/>
            <a:r>
              <a:rPr lang="en-US" dirty="0"/>
              <a:t>The two arguments in this case are </a:t>
            </a:r>
            <a:r>
              <a:rPr lang="en-US" i="1" dirty="0"/>
              <a:t>ordered components of a single value</a:t>
            </a:r>
            <a:r>
              <a:rPr lang="en-US" dirty="0"/>
              <a:t>.</a:t>
            </a:r>
          </a:p>
          <a:p>
            <a:r>
              <a:rPr lang="en-US" dirty="0"/>
              <a:t>Dyads aren’t evil, and you will certainly have to write them.</a:t>
            </a:r>
          </a:p>
          <a:p>
            <a:pPr lvl="1"/>
            <a:r>
              <a:rPr lang="en-US" dirty="0"/>
              <a:t>However, you should be aware that they come at a cost and should take advantage of what the mechanism may be available to you to convert them into monads.</a:t>
            </a:r>
          </a:p>
        </p:txBody>
      </p:sp>
    </p:spTree>
    <p:extLst>
      <p:ext uri="{BB962C8B-B14F-4D97-AF65-F5344CB8AC3E}">
        <p14:creationId xmlns:p14="http://schemas.microsoft.com/office/powerpoint/2010/main" val="1077988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2FA2-48BC-7EC7-18B8-B8837903B331}"/>
              </a:ext>
            </a:extLst>
          </p:cNvPr>
          <p:cNvSpPr>
            <a:spLocks noGrp="1"/>
          </p:cNvSpPr>
          <p:nvPr>
            <p:ph type="title"/>
          </p:nvPr>
        </p:nvSpPr>
        <p:spPr/>
        <p:txBody>
          <a:bodyPr/>
          <a:lstStyle/>
          <a:p>
            <a:r>
              <a:rPr lang="en-US" dirty="0"/>
              <a:t>Function Arguments – Triads</a:t>
            </a:r>
          </a:p>
        </p:txBody>
      </p:sp>
      <p:sp>
        <p:nvSpPr>
          <p:cNvPr id="3" name="Content Placeholder 2">
            <a:extLst>
              <a:ext uri="{FF2B5EF4-FFF2-40B4-BE49-F238E27FC236}">
                <a16:creationId xmlns:a16="http://schemas.microsoft.com/office/drawing/2014/main" id="{221DF49E-7C6D-5AD3-80CD-04D7D0D75DC2}"/>
              </a:ext>
            </a:extLst>
          </p:cNvPr>
          <p:cNvSpPr>
            <a:spLocks noGrp="1"/>
          </p:cNvSpPr>
          <p:nvPr>
            <p:ph idx="1"/>
          </p:nvPr>
        </p:nvSpPr>
        <p:spPr/>
        <p:txBody>
          <a:bodyPr/>
          <a:lstStyle/>
          <a:p>
            <a:endParaRPr lang="en-US" dirty="0"/>
          </a:p>
          <a:p>
            <a:r>
              <a:rPr lang="en-US" dirty="0"/>
              <a:t>Functions with three arguments are significantly harder to understand than dyads.</a:t>
            </a:r>
          </a:p>
          <a:p>
            <a:pPr marL="0" indent="0">
              <a:buNone/>
            </a:pPr>
            <a:endParaRPr lang="en-US" dirty="0"/>
          </a:p>
          <a:p>
            <a:r>
              <a:rPr lang="en-US" dirty="0"/>
              <a:t>The issues of ordering, pausing, and ignoring are more than doubled.</a:t>
            </a:r>
          </a:p>
        </p:txBody>
      </p:sp>
    </p:spTree>
    <p:extLst>
      <p:ext uri="{BB962C8B-B14F-4D97-AF65-F5344CB8AC3E}">
        <p14:creationId xmlns:p14="http://schemas.microsoft.com/office/powerpoint/2010/main" val="3099052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E9975-8794-640B-FC6A-50ADBF9A6E5C}"/>
              </a:ext>
            </a:extLst>
          </p:cNvPr>
          <p:cNvSpPr>
            <a:spLocks noGrp="1"/>
          </p:cNvSpPr>
          <p:nvPr>
            <p:ph type="title"/>
          </p:nvPr>
        </p:nvSpPr>
        <p:spPr/>
        <p:txBody>
          <a:bodyPr/>
          <a:lstStyle/>
          <a:p>
            <a:r>
              <a:rPr lang="en-US" dirty="0"/>
              <a:t>Function Arguments – Argument Objects</a:t>
            </a:r>
          </a:p>
        </p:txBody>
      </p:sp>
      <p:sp>
        <p:nvSpPr>
          <p:cNvPr id="3" name="Content Placeholder 2">
            <a:extLst>
              <a:ext uri="{FF2B5EF4-FFF2-40B4-BE49-F238E27FC236}">
                <a16:creationId xmlns:a16="http://schemas.microsoft.com/office/drawing/2014/main" id="{697AC1E7-4A0D-4F10-2B37-32953AF2EBB3}"/>
              </a:ext>
            </a:extLst>
          </p:cNvPr>
          <p:cNvSpPr>
            <a:spLocks noGrp="1"/>
          </p:cNvSpPr>
          <p:nvPr>
            <p:ph idx="1"/>
          </p:nvPr>
        </p:nvSpPr>
        <p:spPr/>
        <p:txBody>
          <a:bodyPr/>
          <a:lstStyle/>
          <a:p>
            <a:r>
              <a:rPr lang="en-US" dirty="0"/>
              <a:t>When a functions seems to need more than two or three arguments, it’s likely that same of those arguments ought to be wrapped into a class of their own.</a:t>
            </a:r>
          </a:p>
          <a:p>
            <a:endParaRPr lang="en-US" dirty="0"/>
          </a:p>
          <a:p>
            <a:endParaRPr lang="en-US" dirty="0"/>
          </a:p>
          <a:p>
            <a:r>
              <a:rPr lang="en-US" dirty="0"/>
              <a:t>Reducing the no. arguments by creating objects out of them may seem like cheating, but it’s not.</a:t>
            </a:r>
          </a:p>
          <a:p>
            <a:pPr lvl="1"/>
            <a:endParaRPr lang="en-US" dirty="0"/>
          </a:p>
        </p:txBody>
      </p:sp>
      <p:sp>
        <p:nvSpPr>
          <p:cNvPr id="4" name="TextBox 3">
            <a:extLst>
              <a:ext uri="{FF2B5EF4-FFF2-40B4-BE49-F238E27FC236}">
                <a16:creationId xmlns:a16="http://schemas.microsoft.com/office/drawing/2014/main" id="{D4BB4CAE-E0D4-1FDE-8F6F-A1E748312892}"/>
              </a:ext>
            </a:extLst>
          </p:cNvPr>
          <p:cNvSpPr txBox="1"/>
          <p:nvPr/>
        </p:nvSpPr>
        <p:spPr>
          <a:xfrm>
            <a:off x="2743201" y="3282298"/>
            <a:ext cx="5855368" cy="646331"/>
          </a:xfrm>
          <a:prstGeom prst="rect">
            <a:avLst/>
          </a:prstGeom>
          <a:noFill/>
        </p:spPr>
        <p:txBody>
          <a:bodyPr wrap="square" rtlCol="0">
            <a:spAutoFit/>
          </a:bodyPr>
          <a:lstStyle/>
          <a:p>
            <a:r>
              <a:rPr lang="en-US" dirty="0"/>
              <a:t>Circle </a:t>
            </a:r>
            <a:r>
              <a:rPr lang="en-US" dirty="0" err="1"/>
              <a:t>makeCircle</a:t>
            </a:r>
            <a:r>
              <a:rPr lang="en-US" dirty="0"/>
              <a:t>(double x, double y, double radius);</a:t>
            </a:r>
          </a:p>
          <a:p>
            <a:r>
              <a:rPr lang="en-US" dirty="0"/>
              <a:t>Circle </a:t>
            </a:r>
            <a:r>
              <a:rPr lang="en-US" dirty="0" err="1"/>
              <a:t>makeCircle</a:t>
            </a:r>
            <a:r>
              <a:rPr lang="en-US" dirty="0"/>
              <a:t>(Point center, double radius);</a:t>
            </a:r>
          </a:p>
        </p:txBody>
      </p:sp>
    </p:spTree>
    <p:extLst>
      <p:ext uri="{BB962C8B-B14F-4D97-AF65-F5344CB8AC3E}">
        <p14:creationId xmlns:p14="http://schemas.microsoft.com/office/powerpoint/2010/main" val="73380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9CA6-FFF8-2648-E1A4-D16E0BDF1057}"/>
              </a:ext>
            </a:extLst>
          </p:cNvPr>
          <p:cNvSpPr>
            <a:spLocks noGrp="1"/>
          </p:cNvSpPr>
          <p:nvPr>
            <p:ph type="title"/>
          </p:nvPr>
        </p:nvSpPr>
        <p:spPr/>
        <p:txBody>
          <a:bodyPr/>
          <a:lstStyle/>
          <a:p>
            <a:r>
              <a:rPr lang="en-US" dirty="0"/>
              <a:t>Function Arguments – Argument Lists</a:t>
            </a:r>
          </a:p>
        </p:txBody>
      </p:sp>
      <p:sp>
        <p:nvSpPr>
          <p:cNvPr id="3" name="Content Placeholder 2">
            <a:extLst>
              <a:ext uri="{FF2B5EF4-FFF2-40B4-BE49-F238E27FC236}">
                <a16:creationId xmlns:a16="http://schemas.microsoft.com/office/drawing/2014/main" id="{2414D5CA-8DBA-C2E2-1589-03CE3344D315}"/>
              </a:ext>
            </a:extLst>
          </p:cNvPr>
          <p:cNvSpPr>
            <a:spLocks noGrp="1"/>
          </p:cNvSpPr>
          <p:nvPr>
            <p:ph idx="1"/>
          </p:nvPr>
        </p:nvSpPr>
        <p:spPr/>
        <p:txBody>
          <a:bodyPr/>
          <a:lstStyle/>
          <a:p>
            <a:r>
              <a:rPr lang="en-US" dirty="0"/>
              <a:t>Sometimes, we need to pass a variable no. arguments into a function.</a:t>
            </a:r>
          </a:p>
          <a:p>
            <a:pPr lvl="1"/>
            <a:r>
              <a:rPr lang="en-US" dirty="0" err="1"/>
              <a:t>String.format</a:t>
            </a:r>
            <a:r>
              <a:rPr lang="en-US" dirty="0"/>
              <a:t>(“%s worked %.2f hours”, name, hours);</a:t>
            </a:r>
          </a:p>
          <a:p>
            <a:r>
              <a:rPr lang="en-US" dirty="0"/>
              <a:t>If the variable arguments are treated identically, then they are equivalent to a single argument of type </a:t>
            </a:r>
            <a:r>
              <a:rPr lang="en-US" sz="2400" dirty="0"/>
              <a:t>List</a:t>
            </a:r>
            <a:r>
              <a:rPr lang="en-US" dirty="0"/>
              <a:t>.</a:t>
            </a:r>
          </a:p>
          <a:p>
            <a:pPr lvl="1"/>
            <a:r>
              <a:rPr lang="en-US" sz="2000" dirty="0" err="1"/>
              <a:t>String.format</a:t>
            </a:r>
            <a:r>
              <a:rPr lang="en-US" dirty="0"/>
              <a:t> is actually dyadic.</a:t>
            </a:r>
          </a:p>
          <a:p>
            <a:r>
              <a:rPr lang="en-US" dirty="0"/>
              <a:t>Functions that take variable arguments can be monads, dyads, or even triads.</a:t>
            </a:r>
          </a:p>
          <a:p>
            <a:pPr lvl="1"/>
            <a:r>
              <a:rPr lang="en-US" dirty="0"/>
              <a:t>But it would be a mistake to give them more arguments than that.</a:t>
            </a:r>
          </a:p>
        </p:txBody>
      </p:sp>
    </p:spTree>
    <p:extLst>
      <p:ext uri="{BB962C8B-B14F-4D97-AF65-F5344CB8AC3E}">
        <p14:creationId xmlns:p14="http://schemas.microsoft.com/office/powerpoint/2010/main" val="82879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30EBB-23DD-74E7-47EC-B4C6BFBB87EF}"/>
              </a:ext>
            </a:extLst>
          </p:cNvPr>
          <p:cNvSpPr>
            <a:spLocks noGrp="1"/>
          </p:cNvSpPr>
          <p:nvPr>
            <p:ph type="title"/>
          </p:nvPr>
        </p:nvSpPr>
        <p:spPr/>
        <p:txBody>
          <a:bodyPr/>
          <a:lstStyle/>
          <a:p>
            <a:r>
              <a:rPr lang="en-US" dirty="0"/>
              <a:t>Function Arguments – Verbs and Keywords</a:t>
            </a:r>
          </a:p>
        </p:txBody>
      </p:sp>
      <p:sp>
        <p:nvSpPr>
          <p:cNvPr id="3" name="Content Placeholder 2">
            <a:extLst>
              <a:ext uri="{FF2B5EF4-FFF2-40B4-BE49-F238E27FC236}">
                <a16:creationId xmlns:a16="http://schemas.microsoft.com/office/drawing/2014/main" id="{13340610-D7D0-D7A9-51A9-39F64EF22C9A}"/>
              </a:ext>
            </a:extLst>
          </p:cNvPr>
          <p:cNvSpPr>
            <a:spLocks noGrp="1"/>
          </p:cNvSpPr>
          <p:nvPr>
            <p:ph idx="1"/>
          </p:nvPr>
        </p:nvSpPr>
        <p:spPr/>
        <p:txBody>
          <a:bodyPr/>
          <a:lstStyle/>
          <a:p>
            <a:r>
              <a:rPr lang="en-US" dirty="0"/>
              <a:t>Choosing a good name for a function can go a long way toward explaining the intent of the function and the order and intent of the arguments.</a:t>
            </a:r>
          </a:p>
          <a:p>
            <a:r>
              <a:rPr lang="en-US" dirty="0"/>
              <a:t>`</a:t>
            </a:r>
            <a:r>
              <a:rPr lang="en-US" dirty="0" err="1"/>
              <a:t>writeField</a:t>
            </a:r>
            <a:r>
              <a:rPr lang="en-US" dirty="0"/>
              <a:t>(name)` is better than `write(name)`, as it tells us that the “name” thing is a “field”.</a:t>
            </a:r>
          </a:p>
          <a:p>
            <a:r>
              <a:rPr lang="en-US" dirty="0"/>
              <a:t>Using this form we encode the names of the arguments into the function name.</a:t>
            </a:r>
          </a:p>
        </p:txBody>
      </p:sp>
    </p:spTree>
    <p:extLst>
      <p:ext uri="{BB962C8B-B14F-4D97-AF65-F5344CB8AC3E}">
        <p14:creationId xmlns:p14="http://schemas.microsoft.com/office/powerpoint/2010/main" val="4233239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AA58-8671-B791-FEA3-5D44624BCFA8}"/>
              </a:ext>
            </a:extLst>
          </p:cNvPr>
          <p:cNvSpPr>
            <a:spLocks noGrp="1"/>
          </p:cNvSpPr>
          <p:nvPr>
            <p:ph type="title"/>
          </p:nvPr>
        </p:nvSpPr>
        <p:spPr/>
        <p:txBody>
          <a:bodyPr/>
          <a:lstStyle/>
          <a:p>
            <a:r>
              <a:rPr lang="en-US" dirty="0"/>
              <a:t>Has No Side Effects</a:t>
            </a:r>
          </a:p>
        </p:txBody>
      </p:sp>
      <p:sp>
        <p:nvSpPr>
          <p:cNvPr id="3" name="Content Placeholder 2">
            <a:extLst>
              <a:ext uri="{FF2B5EF4-FFF2-40B4-BE49-F238E27FC236}">
                <a16:creationId xmlns:a16="http://schemas.microsoft.com/office/drawing/2014/main" id="{66947E19-6F4A-33B5-5119-06D96FF1FCFD}"/>
              </a:ext>
            </a:extLst>
          </p:cNvPr>
          <p:cNvSpPr>
            <a:spLocks noGrp="1"/>
          </p:cNvSpPr>
          <p:nvPr>
            <p:ph idx="1"/>
          </p:nvPr>
        </p:nvSpPr>
        <p:spPr/>
        <p:txBody>
          <a:bodyPr/>
          <a:lstStyle/>
          <a:p>
            <a:endParaRPr lang="en-US" dirty="0"/>
          </a:p>
          <a:p>
            <a:r>
              <a:rPr lang="en-US" dirty="0"/>
              <a:t>Side effects are lies.</a:t>
            </a:r>
          </a:p>
          <a:p>
            <a:endParaRPr lang="en-US" dirty="0"/>
          </a:p>
          <a:p>
            <a:r>
              <a:rPr lang="en-US" dirty="0"/>
              <a:t>Your function promises to do one thing, but it also does other </a:t>
            </a:r>
            <a:r>
              <a:rPr lang="en-US" i="1" dirty="0"/>
              <a:t>hidden</a:t>
            </a:r>
            <a:r>
              <a:rPr lang="en-US" dirty="0"/>
              <a:t> things.</a:t>
            </a:r>
          </a:p>
          <a:p>
            <a:pPr lvl="1"/>
            <a:r>
              <a:rPr lang="en-US" dirty="0"/>
              <a:t>Makes unexpected changes to the variables of its own class.</a:t>
            </a:r>
          </a:p>
          <a:p>
            <a:pPr lvl="1"/>
            <a:r>
              <a:rPr lang="en-US" dirty="0"/>
              <a:t>Makes them to the parameters passed into the function or to system globals.</a:t>
            </a:r>
          </a:p>
          <a:p>
            <a:pPr lvl="1"/>
            <a:endParaRPr lang="en-US" dirty="0"/>
          </a:p>
        </p:txBody>
      </p:sp>
    </p:spTree>
    <p:extLst>
      <p:ext uri="{BB962C8B-B14F-4D97-AF65-F5344CB8AC3E}">
        <p14:creationId xmlns:p14="http://schemas.microsoft.com/office/powerpoint/2010/main" val="230965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2CB5-6C53-C9B9-3462-E9D8D7FBDF52}"/>
              </a:ext>
            </a:extLst>
          </p:cNvPr>
          <p:cNvSpPr>
            <a:spLocks noGrp="1"/>
          </p:cNvSpPr>
          <p:nvPr>
            <p:ph type="title"/>
          </p:nvPr>
        </p:nvSpPr>
        <p:spPr/>
        <p:txBody>
          <a:bodyPr/>
          <a:lstStyle/>
          <a:p>
            <a:r>
              <a:rPr lang="en-US" dirty="0"/>
              <a:t>Small!</a:t>
            </a:r>
          </a:p>
        </p:txBody>
      </p:sp>
      <p:sp>
        <p:nvSpPr>
          <p:cNvPr id="3" name="Content Placeholder 2">
            <a:extLst>
              <a:ext uri="{FF2B5EF4-FFF2-40B4-BE49-F238E27FC236}">
                <a16:creationId xmlns:a16="http://schemas.microsoft.com/office/drawing/2014/main" id="{C7346D1B-231C-0DA9-40E8-954BBF4BE4F2}"/>
              </a:ext>
            </a:extLst>
          </p:cNvPr>
          <p:cNvSpPr>
            <a:spLocks noGrp="1"/>
          </p:cNvSpPr>
          <p:nvPr>
            <p:ph idx="1"/>
          </p:nvPr>
        </p:nvSpPr>
        <p:spPr/>
        <p:txBody>
          <a:bodyPr/>
          <a:lstStyle/>
          <a:p>
            <a:r>
              <a:rPr lang="en-US" dirty="0"/>
              <a:t>The first rule of functions is that they should be small.</a:t>
            </a:r>
          </a:p>
          <a:p>
            <a:r>
              <a:rPr lang="en-US" dirty="0"/>
              <a:t>The second rule of functions is that that </a:t>
            </a:r>
            <a:r>
              <a:rPr lang="en-US" sz="2400" i="1" dirty="0"/>
              <a:t>they should be smaller than that</a:t>
            </a:r>
            <a:r>
              <a:rPr lang="en-US" dirty="0"/>
              <a:t>.</a:t>
            </a:r>
          </a:p>
          <a:p>
            <a:r>
              <a:rPr lang="en-US" dirty="0">
                <a:solidFill>
                  <a:srgbClr val="C00000"/>
                </a:solidFill>
              </a:rPr>
              <a:t>How short should a function be?</a:t>
            </a:r>
          </a:p>
          <a:p>
            <a:pPr lvl="1"/>
            <a:r>
              <a:rPr lang="en-US" dirty="0"/>
              <a:t>Example:</a:t>
            </a:r>
          </a:p>
          <a:p>
            <a:pPr lvl="2"/>
            <a:endParaRPr lang="en-US" dirty="0"/>
          </a:p>
        </p:txBody>
      </p:sp>
      <p:pic>
        <p:nvPicPr>
          <p:cNvPr id="5" name="Picture 4" descr="A screen shot of a computer code&#10;&#10;Description automatically generated">
            <a:extLst>
              <a:ext uri="{FF2B5EF4-FFF2-40B4-BE49-F238E27FC236}">
                <a16:creationId xmlns:a16="http://schemas.microsoft.com/office/drawing/2014/main" id="{E4933F64-E35B-1A86-FAA3-6029B49ED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323" y="4021828"/>
            <a:ext cx="6843353" cy="1798476"/>
          </a:xfrm>
          <a:prstGeom prst="rect">
            <a:avLst/>
          </a:prstGeom>
        </p:spPr>
      </p:pic>
    </p:spTree>
    <p:extLst>
      <p:ext uri="{BB962C8B-B14F-4D97-AF65-F5344CB8AC3E}">
        <p14:creationId xmlns:p14="http://schemas.microsoft.com/office/powerpoint/2010/main" val="672921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D489-8257-76BF-A959-255206D69C36}"/>
              </a:ext>
            </a:extLst>
          </p:cNvPr>
          <p:cNvSpPr>
            <a:spLocks noGrp="1"/>
          </p:cNvSpPr>
          <p:nvPr>
            <p:ph type="title"/>
          </p:nvPr>
        </p:nvSpPr>
        <p:spPr/>
        <p:txBody>
          <a:bodyPr/>
          <a:lstStyle/>
          <a:p>
            <a:r>
              <a:rPr lang="en-US" dirty="0"/>
              <a:t>Has No Side Effects – Output Arguments</a:t>
            </a:r>
          </a:p>
        </p:txBody>
      </p:sp>
      <p:sp>
        <p:nvSpPr>
          <p:cNvPr id="3" name="Content Placeholder 2">
            <a:extLst>
              <a:ext uri="{FF2B5EF4-FFF2-40B4-BE49-F238E27FC236}">
                <a16:creationId xmlns:a16="http://schemas.microsoft.com/office/drawing/2014/main" id="{6328E93A-ABE8-B04F-A9F8-8E35C1D6F139}"/>
              </a:ext>
            </a:extLst>
          </p:cNvPr>
          <p:cNvSpPr>
            <a:spLocks noGrp="1"/>
          </p:cNvSpPr>
          <p:nvPr>
            <p:ph idx="1"/>
          </p:nvPr>
        </p:nvSpPr>
        <p:spPr/>
        <p:txBody>
          <a:bodyPr/>
          <a:lstStyle/>
          <a:p>
            <a:r>
              <a:rPr lang="en-US" dirty="0"/>
              <a:t>Arguments are most naturally interpreted as </a:t>
            </a:r>
            <a:r>
              <a:rPr lang="en-US" i="1" dirty="0"/>
              <a:t>inputs</a:t>
            </a:r>
            <a:r>
              <a:rPr lang="en-US" dirty="0"/>
              <a:t> to a function.</a:t>
            </a:r>
          </a:p>
          <a:p>
            <a:r>
              <a:rPr lang="en-US" dirty="0"/>
              <a:t>`</a:t>
            </a:r>
            <a:r>
              <a:rPr lang="en-US" dirty="0" err="1"/>
              <a:t>appendFooter</a:t>
            </a:r>
            <a:r>
              <a:rPr lang="en-US" dirty="0"/>
              <a:t>(s);`</a:t>
            </a:r>
          </a:p>
          <a:p>
            <a:pPr lvl="1"/>
            <a:r>
              <a:rPr lang="en-US" dirty="0"/>
              <a:t>Does this function append </a:t>
            </a:r>
            <a:r>
              <a:rPr lang="en-US" sz="2000" dirty="0"/>
              <a:t>s</a:t>
            </a:r>
            <a:r>
              <a:rPr lang="en-US" dirty="0"/>
              <a:t> as the footer to something? OR</a:t>
            </a:r>
          </a:p>
          <a:p>
            <a:pPr lvl="1"/>
            <a:r>
              <a:rPr lang="en-US" dirty="0"/>
              <a:t>Does it append some footer to </a:t>
            </a:r>
            <a:r>
              <a:rPr lang="en-US" sz="2000" dirty="0"/>
              <a:t>s</a:t>
            </a:r>
            <a:r>
              <a:rPr lang="en-US" dirty="0"/>
              <a:t>?</a:t>
            </a:r>
          </a:p>
          <a:p>
            <a:pPr lvl="1"/>
            <a:r>
              <a:rPr lang="en-US" b="1" dirty="0"/>
              <a:t>This forces us to check the function’s full definition</a:t>
            </a:r>
            <a:r>
              <a:rPr lang="en-US" dirty="0"/>
              <a:t>.</a:t>
            </a:r>
          </a:p>
          <a:p>
            <a:r>
              <a:rPr lang="en-US" dirty="0"/>
              <a:t>`</a:t>
            </a:r>
            <a:r>
              <a:rPr lang="en-US" dirty="0" err="1"/>
              <a:t>report.appendFooter</a:t>
            </a:r>
            <a:r>
              <a:rPr lang="en-US" dirty="0"/>
              <a:t>();`</a:t>
            </a:r>
          </a:p>
          <a:p>
            <a:pPr lvl="1"/>
            <a:r>
              <a:rPr lang="en-US" dirty="0"/>
              <a:t>Nowadays, in OOP, it’s clear to let the object change itself.</a:t>
            </a:r>
          </a:p>
        </p:txBody>
      </p:sp>
    </p:spTree>
    <p:extLst>
      <p:ext uri="{BB962C8B-B14F-4D97-AF65-F5344CB8AC3E}">
        <p14:creationId xmlns:p14="http://schemas.microsoft.com/office/powerpoint/2010/main" val="406642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24F-4598-22BD-B6A5-F8AB01396DE5}"/>
              </a:ext>
            </a:extLst>
          </p:cNvPr>
          <p:cNvSpPr>
            <a:spLocks noGrp="1"/>
          </p:cNvSpPr>
          <p:nvPr>
            <p:ph type="title"/>
          </p:nvPr>
        </p:nvSpPr>
        <p:spPr/>
        <p:txBody>
          <a:bodyPr/>
          <a:lstStyle/>
          <a:p>
            <a:r>
              <a:rPr lang="en-US" dirty="0"/>
              <a:t>Command Query Separation</a:t>
            </a:r>
          </a:p>
        </p:txBody>
      </p:sp>
      <p:sp>
        <p:nvSpPr>
          <p:cNvPr id="3" name="Content Placeholder 2">
            <a:extLst>
              <a:ext uri="{FF2B5EF4-FFF2-40B4-BE49-F238E27FC236}">
                <a16:creationId xmlns:a16="http://schemas.microsoft.com/office/drawing/2014/main" id="{3F0CA06A-D4E9-0C8F-C71F-F7CDB794654F}"/>
              </a:ext>
            </a:extLst>
          </p:cNvPr>
          <p:cNvSpPr>
            <a:spLocks noGrp="1"/>
          </p:cNvSpPr>
          <p:nvPr>
            <p:ph idx="1"/>
          </p:nvPr>
        </p:nvSpPr>
        <p:spPr/>
        <p:txBody>
          <a:bodyPr>
            <a:normAutofit/>
          </a:bodyPr>
          <a:lstStyle/>
          <a:p>
            <a:r>
              <a:rPr lang="en-US" dirty="0"/>
              <a:t>Functions should either do something or answer something, bit not both.</a:t>
            </a:r>
          </a:p>
          <a:p>
            <a:pPr lvl="1"/>
            <a:r>
              <a:rPr lang="en-US" dirty="0"/>
              <a:t>Mixing the two causes confusion.</a:t>
            </a:r>
          </a:p>
          <a:p>
            <a:pPr marL="457200" lvl="1" indent="0">
              <a:buNone/>
            </a:pPr>
            <a:endParaRPr lang="en-US" dirty="0"/>
          </a:p>
          <a:p>
            <a:r>
              <a:rPr lang="en-US" dirty="0"/>
              <a:t>`if (set(“username”, “</a:t>
            </a:r>
            <a:r>
              <a:rPr lang="en-US" dirty="0" err="1"/>
              <a:t>unclebob</a:t>
            </a:r>
            <a:r>
              <a:rPr lang="en-US" dirty="0"/>
              <a:t>”)) …`</a:t>
            </a:r>
          </a:p>
          <a:p>
            <a:pPr lvl="1"/>
            <a:r>
              <a:rPr lang="en-US" dirty="0"/>
              <a:t>It’s unclear:</a:t>
            </a:r>
          </a:p>
          <a:p>
            <a:pPr lvl="2"/>
            <a:r>
              <a:rPr lang="en-US" dirty="0"/>
              <a:t>Does it </a:t>
            </a:r>
            <a:r>
              <a:rPr lang="en-US" b="1" dirty="0"/>
              <a:t>set</a:t>
            </a:r>
            <a:r>
              <a:rPr lang="en-US" dirty="0"/>
              <a:t> the value?</a:t>
            </a:r>
          </a:p>
          <a:p>
            <a:pPr lvl="2"/>
            <a:r>
              <a:rPr lang="en-US" dirty="0"/>
              <a:t>Or is it just </a:t>
            </a:r>
            <a:r>
              <a:rPr lang="en-US" b="1" dirty="0"/>
              <a:t>checking</a:t>
            </a:r>
            <a:r>
              <a:rPr lang="en-US" dirty="0"/>
              <a:t> if the values was already set?</a:t>
            </a:r>
          </a:p>
        </p:txBody>
      </p:sp>
    </p:spTree>
    <p:extLst>
      <p:ext uri="{BB962C8B-B14F-4D97-AF65-F5344CB8AC3E}">
        <p14:creationId xmlns:p14="http://schemas.microsoft.com/office/powerpoint/2010/main" val="2242734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924F-4598-22BD-B6A5-F8AB01396DE5}"/>
              </a:ext>
            </a:extLst>
          </p:cNvPr>
          <p:cNvSpPr>
            <a:spLocks noGrp="1"/>
          </p:cNvSpPr>
          <p:nvPr>
            <p:ph type="title"/>
          </p:nvPr>
        </p:nvSpPr>
        <p:spPr/>
        <p:txBody>
          <a:bodyPr/>
          <a:lstStyle/>
          <a:p>
            <a:r>
              <a:rPr lang="en-US" dirty="0"/>
              <a:t>Command Query Separation (cont.)</a:t>
            </a:r>
          </a:p>
        </p:txBody>
      </p:sp>
      <p:sp>
        <p:nvSpPr>
          <p:cNvPr id="3" name="Content Placeholder 2">
            <a:extLst>
              <a:ext uri="{FF2B5EF4-FFF2-40B4-BE49-F238E27FC236}">
                <a16:creationId xmlns:a16="http://schemas.microsoft.com/office/drawing/2014/main" id="{3F0CA06A-D4E9-0C8F-C71F-F7CDB794654F}"/>
              </a:ext>
            </a:extLst>
          </p:cNvPr>
          <p:cNvSpPr>
            <a:spLocks noGrp="1"/>
          </p:cNvSpPr>
          <p:nvPr>
            <p:ph idx="1"/>
          </p:nvPr>
        </p:nvSpPr>
        <p:spPr/>
        <p:txBody>
          <a:bodyPr>
            <a:normAutofit/>
          </a:bodyPr>
          <a:lstStyle/>
          <a:p>
            <a:endParaRPr lang="en-US" dirty="0"/>
          </a:p>
          <a:p>
            <a:r>
              <a:rPr lang="en-US" dirty="0"/>
              <a:t>`if (</a:t>
            </a:r>
            <a:r>
              <a:rPr lang="en-US" dirty="0" err="1"/>
              <a:t>attributeExists</a:t>
            </a:r>
            <a:r>
              <a:rPr lang="en-US" dirty="0"/>
              <a:t>(“username”)) {</a:t>
            </a:r>
          </a:p>
          <a:p>
            <a:pPr marL="457200" lvl="1" indent="0">
              <a:buNone/>
            </a:pPr>
            <a:r>
              <a:rPr lang="en-US" dirty="0"/>
              <a:t>    </a:t>
            </a:r>
            <a:r>
              <a:rPr lang="en-US" dirty="0" err="1"/>
              <a:t>setAttribute</a:t>
            </a:r>
            <a:r>
              <a:rPr lang="en-US" dirty="0"/>
              <a:t>(“username”, “</a:t>
            </a:r>
            <a:r>
              <a:rPr lang="en-US" dirty="0" err="1"/>
              <a:t>unclebob</a:t>
            </a:r>
            <a:r>
              <a:rPr lang="en-US" dirty="0"/>
              <a:t>”);</a:t>
            </a:r>
          </a:p>
          <a:p>
            <a:pPr marL="0" indent="0">
              <a:buNone/>
            </a:pPr>
            <a:r>
              <a:rPr lang="en-US" dirty="0"/>
              <a:t>    }`</a:t>
            </a:r>
          </a:p>
          <a:p>
            <a:pPr lvl="1"/>
            <a:r>
              <a:rPr lang="en-US" dirty="0"/>
              <a:t>This way:</a:t>
            </a:r>
          </a:p>
          <a:p>
            <a:pPr lvl="2"/>
            <a:r>
              <a:rPr lang="en-US" dirty="0"/>
              <a:t>One function </a:t>
            </a:r>
            <a:r>
              <a:rPr lang="en-US" b="1" dirty="0"/>
              <a:t>checks</a:t>
            </a:r>
            <a:r>
              <a:rPr lang="en-US" dirty="0"/>
              <a:t> something.</a:t>
            </a:r>
          </a:p>
          <a:p>
            <a:pPr lvl="2"/>
            <a:r>
              <a:rPr lang="en-US" dirty="0"/>
              <a:t>The other </a:t>
            </a:r>
            <a:r>
              <a:rPr lang="en-US" b="1" dirty="0"/>
              <a:t>performs</a:t>
            </a:r>
            <a:r>
              <a:rPr lang="en-US" dirty="0"/>
              <a:t> the action.</a:t>
            </a:r>
          </a:p>
          <a:p>
            <a:pPr lvl="2"/>
            <a:r>
              <a:rPr lang="en-US" dirty="0"/>
              <a:t>No confusion for the reader.</a:t>
            </a:r>
          </a:p>
        </p:txBody>
      </p:sp>
    </p:spTree>
    <p:extLst>
      <p:ext uri="{BB962C8B-B14F-4D97-AF65-F5344CB8AC3E}">
        <p14:creationId xmlns:p14="http://schemas.microsoft.com/office/powerpoint/2010/main" val="3207589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F8A5-DD10-0F0F-CA7A-DA2D399A17D8}"/>
              </a:ext>
            </a:extLst>
          </p:cNvPr>
          <p:cNvSpPr>
            <a:spLocks noGrp="1"/>
          </p:cNvSpPr>
          <p:nvPr>
            <p:ph type="title"/>
          </p:nvPr>
        </p:nvSpPr>
        <p:spPr/>
        <p:txBody>
          <a:bodyPr/>
          <a:lstStyle/>
          <a:p>
            <a:r>
              <a:rPr lang="en-US" dirty="0"/>
              <a:t>Prefer Exceptions to Returning Error Codes</a:t>
            </a:r>
          </a:p>
        </p:txBody>
      </p:sp>
      <p:sp>
        <p:nvSpPr>
          <p:cNvPr id="3" name="Content Placeholder 2">
            <a:extLst>
              <a:ext uri="{FF2B5EF4-FFF2-40B4-BE49-F238E27FC236}">
                <a16:creationId xmlns:a16="http://schemas.microsoft.com/office/drawing/2014/main" id="{C4DE0008-C520-D878-F163-4A8A228B9E7B}"/>
              </a:ext>
            </a:extLst>
          </p:cNvPr>
          <p:cNvSpPr>
            <a:spLocks noGrp="1"/>
          </p:cNvSpPr>
          <p:nvPr>
            <p:ph idx="1"/>
          </p:nvPr>
        </p:nvSpPr>
        <p:spPr/>
        <p:txBody>
          <a:bodyPr/>
          <a:lstStyle/>
          <a:p>
            <a:r>
              <a:rPr lang="en-US" dirty="0"/>
              <a:t>Returning error codes from command functions is a subtle violation of CQS.</a:t>
            </a:r>
          </a:p>
          <a:p>
            <a:r>
              <a:rPr lang="en-US" dirty="0"/>
              <a:t>Returning errors				Exceptions</a:t>
            </a:r>
          </a:p>
        </p:txBody>
      </p:sp>
      <p:pic>
        <p:nvPicPr>
          <p:cNvPr id="5" name="Picture 4" descr="A computer code with black text&#10;&#10;Description automatically generated">
            <a:extLst>
              <a:ext uri="{FF2B5EF4-FFF2-40B4-BE49-F238E27FC236}">
                <a16:creationId xmlns:a16="http://schemas.microsoft.com/office/drawing/2014/main" id="{B5FC9C11-4D2F-E3EA-14C3-10A6A9916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37112"/>
            <a:ext cx="4747671" cy="2362405"/>
          </a:xfrm>
          <a:prstGeom prst="rect">
            <a:avLst/>
          </a:prstGeom>
        </p:spPr>
      </p:pic>
      <p:pic>
        <p:nvPicPr>
          <p:cNvPr id="7" name="Picture 6" descr="A computer code with text&#10;&#10;Description automatically generated">
            <a:extLst>
              <a:ext uri="{FF2B5EF4-FFF2-40B4-BE49-F238E27FC236}">
                <a16:creationId xmlns:a16="http://schemas.microsoft.com/office/drawing/2014/main" id="{916A078C-FD5F-B673-D1A4-E29082D0B1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131" y="3137112"/>
            <a:ext cx="3581710" cy="1402202"/>
          </a:xfrm>
          <a:prstGeom prst="rect">
            <a:avLst/>
          </a:prstGeom>
        </p:spPr>
      </p:pic>
    </p:spTree>
    <p:extLst>
      <p:ext uri="{BB962C8B-B14F-4D97-AF65-F5344CB8AC3E}">
        <p14:creationId xmlns:p14="http://schemas.microsoft.com/office/powerpoint/2010/main" val="3275268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C87A-EC16-B51B-B270-32D69232A2AE}"/>
              </a:ext>
            </a:extLst>
          </p:cNvPr>
          <p:cNvSpPr>
            <a:spLocks noGrp="1"/>
          </p:cNvSpPr>
          <p:nvPr>
            <p:ph type="title"/>
          </p:nvPr>
        </p:nvSpPr>
        <p:spPr/>
        <p:txBody>
          <a:bodyPr/>
          <a:lstStyle/>
          <a:p>
            <a:r>
              <a:rPr lang="en-US" dirty="0"/>
              <a:t>Prefer Exceptions to Returning Error Codes – Extract Try/Catch Blocks</a:t>
            </a:r>
          </a:p>
        </p:txBody>
      </p:sp>
      <p:sp>
        <p:nvSpPr>
          <p:cNvPr id="3" name="Content Placeholder 2">
            <a:extLst>
              <a:ext uri="{FF2B5EF4-FFF2-40B4-BE49-F238E27FC236}">
                <a16:creationId xmlns:a16="http://schemas.microsoft.com/office/drawing/2014/main" id="{CDC51692-4492-A9DA-8074-6A5E3CF01FAC}"/>
              </a:ext>
            </a:extLst>
          </p:cNvPr>
          <p:cNvSpPr>
            <a:spLocks noGrp="1"/>
          </p:cNvSpPr>
          <p:nvPr>
            <p:ph idx="1"/>
          </p:nvPr>
        </p:nvSpPr>
        <p:spPr/>
        <p:txBody>
          <a:bodyPr/>
          <a:lstStyle/>
          <a:p>
            <a:r>
              <a:rPr lang="en-US" sz="2400" dirty="0"/>
              <a:t>Try/catch</a:t>
            </a:r>
            <a:r>
              <a:rPr lang="en-US" dirty="0"/>
              <a:t> blocks are ugly in their own right.</a:t>
            </a:r>
          </a:p>
          <a:p>
            <a:pPr lvl="1"/>
            <a:r>
              <a:rPr lang="en-US" dirty="0"/>
              <a:t>The confuse the structure of the code and mix error processing with normal processing.</a:t>
            </a:r>
          </a:p>
          <a:p>
            <a:pPr lvl="1"/>
            <a:r>
              <a:rPr lang="en-US" b="1" dirty="0"/>
              <a:t>So</a:t>
            </a:r>
            <a:r>
              <a:rPr lang="en-US" dirty="0"/>
              <a:t>, it’s better to extract the bodies of the </a:t>
            </a:r>
            <a:r>
              <a:rPr lang="en-US" sz="2000" dirty="0"/>
              <a:t>try</a:t>
            </a:r>
            <a:r>
              <a:rPr lang="en-US" dirty="0"/>
              <a:t> and </a:t>
            </a:r>
            <a:r>
              <a:rPr lang="en-US" sz="2000" dirty="0"/>
              <a:t>catch</a:t>
            </a:r>
            <a:r>
              <a:rPr lang="en-US" dirty="0"/>
              <a:t> blocks out into functions of their own.</a:t>
            </a:r>
          </a:p>
          <a:p>
            <a:endParaRPr lang="en-US" dirty="0"/>
          </a:p>
        </p:txBody>
      </p:sp>
      <p:pic>
        <p:nvPicPr>
          <p:cNvPr id="5" name="Picture 4">
            <a:extLst>
              <a:ext uri="{FF2B5EF4-FFF2-40B4-BE49-F238E27FC236}">
                <a16:creationId xmlns:a16="http://schemas.microsoft.com/office/drawing/2014/main" id="{E8CBA26B-234A-B96A-6BCF-B20FF8CF3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13197"/>
            <a:ext cx="5479255" cy="2979678"/>
          </a:xfrm>
          <a:prstGeom prst="rect">
            <a:avLst/>
          </a:prstGeom>
        </p:spPr>
      </p:pic>
    </p:spTree>
    <p:extLst>
      <p:ext uri="{BB962C8B-B14F-4D97-AF65-F5344CB8AC3E}">
        <p14:creationId xmlns:p14="http://schemas.microsoft.com/office/powerpoint/2010/main" val="1560540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F8E4-BE21-8039-2A39-4851F5125699}"/>
              </a:ext>
            </a:extLst>
          </p:cNvPr>
          <p:cNvSpPr>
            <a:spLocks noGrp="1"/>
          </p:cNvSpPr>
          <p:nvPr>
            <p:ph type="title"/>
          </p:nvPr>
        </p:nvSpPr>
        <p:spPr/>
        <p:txBody>
          <a:bodyPr/>
          <a:lstStyle/>
          <a:p>
            <a:r>
              <a:rPr lang="en-US" dirty="0"/>
              <a:t>Prefer Exceptions to Returning Error Codes – Error Handling Is One Thing</a:t>
            </a:r>
          </a:p>
        </p:txBody>
      </p:sp>
      <p:sp>
        <p:nvSpPr>
          <p:cNvPr id="3" name="Content Placeholder 2">
            <a:extLst>
              <a:ext uri="{FF2B5EF4-FFF2-40B4-BE49-F238E27FC236}">
                <a16:creationId xmlns:a16="http://schemas.microsoft.com/office/drawing/2014/main" id="{F6AF1166-1720-6B71-5D8D-7E8CABA46F7A}"/>
              </a:ext>
            </a:extLst>
          </p:cNvPr>
          <p:cNvSpPr>
            <a:spLocks noGrp="1"/>
          </p:cNvSpPr>
          <p:nvPr>
            <p:ph idx="1"/>
          </p:nvPr>
        </p:nvSpPr>
        <p:spPr/>
        <p:txBody>
          <a:bodyPr/>
          <a:lstStyle/>
          <a:p>
            <a:r>
              <a:rPr lang="en-US" dirty="0"/>
              <a:t>Functions should do one thing.</a:t>
            </a:r>
          </a:p>
          <a:p>
            <a:r>
              <a:rPr lang="en-US" dirty="0"/>
              <a:t>Error handling is one thing.</a:t>
            </a:r>
          </a:p>
          <a:p>
            <a:r>
              <a:rPr lang="en-US" dirty="0"/>
              <a:t>Thus, a function that handles errors should do nothing else.</a:t>
            </a:r>
          </a:p>
          <a:p>
            <a:endParaRPr lang="en-US" dirty="0"/>
          </a:p>
          <a:p>
            <a:r>
              <a:rPr lang="en-US" dirty="0"/>
              <a:t>This implies that if the keyword </a:t>
            </a:r>
            <a:r>
              <a:rPr lang="en-US" sz="2400" dirty="0"/>
              <a:t>try</a:t>
            </a:r>
            <a:r>
              <a:rPr lang="en-US" dirty="0"/>
              <a:t> exists in a function:</a:t>
            </a:r>
          </a:p>
          <a:p>
            <a:pPr lvl="1"/>
            <a:r>
              <a:rPr lang="en-US" dirty="0"/>
              <a:t>It should be the very first word in the function.</a:t>
            </a:r>
          </a:p>
          <a:p>
            <a:pPr lvl="1"/>
            <a:r>
              <a:rPr lang="en-US" dirty="0"/>
              <a:t>And that there should be nothing after the </a:t>
            </a:r>
            <a:r>
              <a:rPr lang="en-US" sz="2000" dirty="0"/>
              <a:t>catch/finally</a:t>
            </a:r>
            <a:r>
              <a:rPr lang="en-US" dirty="0"/>
              <a:t> blocks.</a:t>
            </a:r>
          </a:p>
        </p:txBody>
      </p:sp>
    </p:spTree>
    <p:extLst>
      <p:ext uri="{BB962C8B-B14F-4D97-AF65-F5344CB8AC3E}">
        <p14:creationId xmlns:p14="http://schemas.microsoft.com/office/powerpoint/2010/main" val="1326512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2742-201A-99D2-23D7-1B267D226DE2}"/>
              </a:ext>
            </a:extLst>
          </p:cNvPr>
          <p:cNvSpPr>
            <a:spLocks noGrp="1"/>
          </p:cNvSpPr>
          <p:nvPr>
            <p:ph type="title"/>
          </p:nvPr>
        </p:nvSpPr>
        <p:spPr/>
        <p:txBody>
          <a:bodyPr/>
          <a:lstStyle/>
          <a:p>
            <a:r>
              <a:rPr lang="en-US" dirty="0"/>
              <a:t>Prefer Exceptions to Returning Error Codes – The </a:t>
            </a:r>
            <a:r>
              <a:rPr lang="en-US" sz="4000" dirty="0"/>
              <a:t>Error.java</a:t>
            </a:r>
            <a:r>
              <a:rPr lang="en-US" dirty="0"/>
              <a:t> Dependency Magnet</a:t>
            </a:r>
          </a:p>
        </p:txBody>
      </p:sp>
      <p:sp>
        <p:nvSpPr>
          <p:cNvPr id="3" name="Content Placeholder 2">
            <a:extLst>
              <a:ext uri="{FF2B5EF4-FFF2-40B4-BE49-F238E27FC236}">
                <a16:creationId xmlns:a16="http://schemas.microsoft.com/office/drawing/2014/main" id="{71A61B9E-6A02-82AD-E926-39858654DD64}"/>
              </a:ext>
            </a:extLst>
          </p:cNvPr>
          <p:cNvSpPr>
            <a:spLocks noGrp="1"/>
          </p:cNvSpPr>
          <p:nvPr>
            <p:ph idx="1"/>
          </p:nvPr>
        </p:nvSpPr>
        <p:spPr/>
        <p:txBody>
          <a:bodyPr>
            <a:normAutofit/>
          </a:bodyPr>
          <a:lstStyle/>
          <a:p>
            <a:r>
              <a:rPr lang="en-US" dirty="0"/>
              <a:t>Returning error codes usually implies that there’s some class or enum in which all the error codes are defined.</a:t>
            </a:r>
          </a:p>
          <a:p>
            <a:endParaRPr lang="en-US" dirty="0"/>
          </a:p>
          <a:p>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367FCCD7-0833-5D6B-1695-9BDC4378CFC9}"/>
              </a:ext>
            </a:extLst>
          </p:cNvPr>
          <p:cNvSpPr txBox="1"/>
          <p:nvPr/>
        </p:nvSpPr>
        <p:spPr>
          <a:xfrm>
            <a:off x="3703321" y="2932536"/>
            <a:ext cx="5943600" cy="2308324"/>
          </a:xfrm>
          <a:prstGeom prst="rect">
            <a:avLst/>
          </a:prstGeom>
          <a:noFill/>
        </p:spPr>
        <p:txBody>
          <a:bodyPr wrap="square" rtlCol="0">
            <a:spAutoFit/>
          </a:bodyPr>
          <a:lstStyle/>
          <a:p>
            <a:r>
              <a:rPr lang="en-US" dirty="0"/>
              <a:t>public enum Error {</a:t>
            </a:r>
          </a:p>
          <a:p>
            <a:r>
              <a:rPr lang="en-US" dirty="0"/>
              <a:t>      OK,</a:t>
            </a:r>
          </a:p>
          <a:p>
            <a:r>
              <a:rPr lang="en-US" dirty="0"/>
              <a:t>      INVALID,</a:t>
            </a:r>
          </a:p>
          <a:p>
            <a:r>
              <a:rPr lang="en-US" dirty="0"/>
              <a:t>      NO_SUCH,</a:t>
            </a:r>
          </a:p>
          <a:p>
            <a:r>
              <a:rPr lang="en-US" dirty="0"/>
              <a:t>      LOCKED,</a:t>
            </a:r>
          </a:p>
          <a:p>
            <a:r>
              <a:rPr lang="en-US" dirty="0"/>
              <a:t>      OUT_OF_RESOURCES,</a:t>
            </a:r>
          </a:p>
          <a:p>
            <a:r>
              <a:rPr lang="en-US" dirty="0"/>
              <a:t>       WAITING_FOR_EVENT</a:t>
            </a:r>
          </a:p>
          <a:p>
            <a:r>
              <a:rPr lang="en-US" dirty="0"/>
              <a:t>}</a:t>
            </a:r>
          </a:p>
        </p:txBody>
      </p:sp>
    </p:spTree>
    <p:extLst>
      <p:ext uri="{BB962C8B-B14F-4D97-AF65-F5344CB8AC3E}">
        <p14:creationId xmlns:p14="http://schemas.microsoft.com/office/powerpoint/2010/main" val="2877137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2742-201A-99D2-23D7-1B267D226DE2}"/>
              </a:ext>
            </a:extLst>
          </p:cNvPr>
          <p:cNvSpPr>
            <a:spLocks noGrp="1"/>
          </p:cNvSpPr>
          <p:nvPr>
            <p:ph type="title"/>
          </p:nvPr>
        </p:nvSpPr>
        <p:spPr/>
        <p:txBody>
          <a:bodyPr/>
          <a:lstStyle/>
          <a:p>
            <a:r>
              <a:rPr lang="en-US" dirty="0"/>
              <a:t>Prefer Exceptions to Returning Error Codes – The </a:t>
            </a:r>
            <a:r>
              <a:rPr lang="en-US" sz="4000" dirty="0"/>
              <a:t>Error.java</a:t>
            </a:r>
            <a:r>
              <a:rPr lang="en-US" dirty="0"/>
              <a:t> Dependency Magnet (cont.)</a:t>
            </a:r>
          </a:p>
        </p:txBody>
      </p:sp>
      <p:sp>
        <p:nvSpPr>
          <p:cNvPr id="3" name="Content Placeholder 2">
            <a:extLst>
              <a:ext uri="{FF2B5EF4-FFF2-40B4-BE49-F238E27FC236}">
                <a16:creationId xmlns:a16="http://schemas.microsoft.com/office/drawing/2014/main" id="{71A61B9E-6A02-82AD-E926-39858654DD64}"/>
              </a:ext>
            </a:extLst>
          </p:cNvPr>
          <p:cNvSpPr>
            <a:spLocks noGrp="1"/>
          </p:cNvSpPr>
          <p:nvPr>
            <p:ph idx="1"/>
          </p:nvPr>
        </p:nvSpPr>
        <p:spPr/>
        <p:txBody>
          <a:bodyPr>
            <a:normAutofit/>
          </a:bodyPr>
          <a:lstStyle/>
          <a:p>
            <a:r>
              <a:rPr lang="en-US" dirty="0"/>
              <a:t>Classes like this are a </a:t>
            </a:r>
            <a:r>
              <a:rPr lang="en-US" i="1" dirty="0"/>
              <a:t>dependency magnet</a:t>
            </a:r>
            <a:r>
              <a:rPr lang="en-US" dirty="0"/>
              <a:t>; many other classes must import and use them.</a:t>
            </a:r>
          </a:p>
          <a:p>
            <a:r>
              <a:rPr lang="en-US" dirty="0"/>
              <a:t>Thus, when the </a:t>
            </a:r>
            <a:r>
              <a:rPr lang="en-US" sz="2400" dirty="0"/>
              <a:t>Error enum</a:t>
            </a:r>
            <a:r>
              <a:rPr lang="en-US" dirty="0"/>
              <a:t> changes, all those other classes need to be recompiled and redeployed.</a:t>
            </a:r>
          </a:p>
          <a:p>
            <a:pPr lvl="1"/>
            <a:r>
              <a:rPr lang="en-US" dirty="0"/>
              <a:t>This puts a negative pressure on the </a:t>
            </a:r>
            <a:r>
              <a:rPr lang="en-US" sz="2000" dirty="0"/>
              <a:t>Error</a:t>
            </a:r>
            <a:r>
              <a:rPr lang="en-US" dirty="0"/>
              <a:t> class.</a:t>
            </a:r>
          </a:p>
          <a:p>
            <a:r>
              <a:rPr lang="en-US" dirty="0"/>
              <a:t>Programmers don’t want to add new errors because then they must build and redeploy everything.</a:t>
            </a:r>
          </a:p>
          <a:p>
            <a:pPr lvl="1"/>
            <a:r>
              <a:rPr lang="en-US" dirty="0"/>
              <a:t>So, they reuse the old error codes instead of adding new ones.</a:t>
            </a:r>
          </a:p>
        </p:txBody>
      </p:sp>
    </p:spTree>
    <p:extLst>
      <p:ext uri="{BB962C8B-B14F-4D97-AF65-F5344CB8AC3E}">
        <p14:creationId xmlns:p14="http://schemas.microsoft.com/office/powerpoint/2010/main" val="249344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2742-201A-99D2-23D7-1B267D226DE2}"/>
              </a:ext>
            </a:extLst>
          </p:cNvPr>
          <p:cNvSpPr>
            <a:spLocks noGrp="1"/>
          </p:cNvSpPr>
          <p:nvPr>
            <p:ph type="title"/>
          </p:nvPr>
        </p:nvSpPr>
        <p:spPr/>
        <p:txBody>
          <a:bodyPr/>
          <a:lstStyle/>
          <a:p>
            <a:r>
              <a:rPr lang="en-US" dirty="0"/>
              <a:t>Prefer Exceptions to Returning Error Codes – The </a:t>
            </a:r>
            <a:r>
              <a:rPr lang="en-US" sz="4000" dirty="0"/>
              <a:t>Error.java</a:t>
            </a:r>
            <a:r>
              <a:rPr lang="en-US" dirty="0"/>
              <a:t> Dependency Magnet (cont.)</a:t>
            </a:r>
          </a:p>
        </p:txBody>
      </p:sp>
      <p:sp>
        <p:nvSpPr>
          <p:cNvPr id="3" name="Content Placeholder 2">
            <a:extLst>
              <a:ext uri="{FF2B5EF4-FFF2-40B4-BE49-F238E27FC236}">
                <a16:creationId xmlns:a16="http://schemas.microsoft.com/office/drawing/2014/main" id="{71A61B9E-6A02-82AD-E926-39858654DD64}"/>
              </a:ext>
            </a:extLst>
          </p:cNvPr>
          <p:cNvSpPr>
            <a:spLocks noGrp="1"/>
          </p:cNvSpPr>
          <p:nvPr>
            <p:ph idx="1"/>
          </p:nvPr>
        </p:nvSpPr>
        <p:spPr/>
        <p:txBody>
          <a:bodyPr>
            <a:normAutofit/>
          </a:bodyPr>
          <a:lstStyle/>
          <a:p>
            <a:endParaRPr lang="en-US" dirty="0"/>
          </a:p>
          <a:p>
            <a:endParaRPr lang="en-US" dirty="0"/>
          </a:p>
          <a:p>
            <a:r>
              <a:rPr lang="en-US" dirty="0"/>
              <a:t>When we use exceptions, new exceptions are </a:t>
            </a:r>
            <a:r>
              <a:rPr lang="en-US" sz="2400" dirty="0"/>
              <a:t>derivatives</a:t>
            </a:r>
            <a:r>
              <a:rPr lang="en-US" dirty="0"/>
              <a:t> of the exception class.</a:t>
            </a:r>
          </a:p>
          <a:p>
            <a:pPr lvl="1"/>
            <a:r>
              <a:rPr lang="en-US" dirty="0"/>
              <a:t>They can be added without forcing any recompilation or redeployment.</a:t>
            </a:r>
          </a:p>
        </p:txBody>
      </p:sp>
    </p:spTree>
    <p:extLst>
      <p:ext uri="{BB962C8B-B14F-4D97-AF65-F5344CB8AC3E}">
        <p14:creationId xmlns:p14="http://schemas.microsoft.com/office/powerpoint/2010/main" val="141752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48FB-D5CB-7E14-6C0C-4F41060CDE04}"/>
              </a:ext>
            </a:extLst>
          </p:cNvPr>
          <p:cNvSpPr>
            <a:spLocks noGrp="1"/>
          </p:cNvSpPr>
          <p:nvPr>
            <p:ph type="title"/>
          </p:nvPr>
        </p:nvSpPr>
        <p:spPr/>
        <p:txBody>
          <a:bodyPr/>
          <a:lstStyle/>
          <a:p>
            <a:r>
              <a:rPr lang="en-US" dirty="0"/>
              <a:t>Don’t Repeat Yourself</a:t>
            </a:r>
          </a:p>
        </p:txBody>
      </p:sp>
      <p:sp>
        <p:nvSpPr>
          <p:cNvPr id="3" name="Content Placeholder 2">
            <a:extLst>
              <a:ext uri="{FF2B5EF4-FFF2-40B4-BE49-F238E27FC236}">
                <a16:creationId xmlns:a16="http://schemas.microsoft.com/office/drawing/2014/main" id="{30440BA6-D5F2-78AB-9405-049512E82017}"/>
              </a:ext>
            </a:extLst>
          </p:cNvPr>
          <p:cNvSpPr>
            <a:spLocks noGrp="1"/>
          </p:cNvSpPr>
          <p:nvPr>
            <p:ph idx="1"/>
          </p:nvPr>
        </p:nvSpPr>
        <p:spPr/>
        <p:txBody>
          <a:bodyPr/>
          <a:lstStyle/>
          <a:p>
            <a:r>
              <a:rPr lang="en-US" dirty="0"/>
              <a:t>Duplication may be the root of all evil in software.</a:t>
            </a:r>
          </a:p>
          <a:p>
            <a:endParaRPr lang="en-US" dirty="0"/>
          </a:p>
          <a:p>
            <a:r>
              <a:rPr lang="en-US" dirty="0"/>
              <a:t>Structured programming, Aspect Oriented Programming, Component Oriented Programming, are all, in part, strategies for eliminating duplication.</a:t>
            </a:r>
          </a:p>
          <a:p>
            <a:endParaRPr lang="en-US" dirty="0"/>
          </a:p>
          <a:p>
            <a:r>
              <a:rPr lang="en-US" dirty="0"/>
              <a:t>Innovations in software development have been an ongoing attempt to eliminate duplication from our source code.</a:t>
            </a:r>
          </a:p>
        </p:txBody>
      </p:sp>
    </p:spTree>
    <p:extLst>
      <p:ext uri="{BB962C8B-B14F-4D97-AF65-F5344CB8AC3E}">
        <p14:creationId xmlns:p14="http://schemas.microsoft.com/office/powerpoint/2010/main" val="2623346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4BD6-2552-3A3E-707B-51752FB8CF05}"/>
              </a:ext>
            </a:extLst>
          </p:cNvPr>
          <p:cNvSpPr>
            <a:spLocks noGrp="1"/>
          </p:cNvSpPr>
          <p:nvPr>
            <p:ph type="title"/>
          </p:nvPr>
        </p:nvSpPr>
        <p:spPr/>
        <p:txBody>
          <a:bodyPr/>
          <a:lstStyle/>
          <a:p>
            <a:r>
              <a:rPr lang="en-US" dirty="0"/>
              <a:t>Small! – Blocks and Indenting</a:t>
            </a:r>
          </a:p>
        </p:txBody>
      </p:sp>
      <p:sp>
        <p:nvSpPr>
          <p:cNvPr id="3" name="Content Placeholder 2">
            <a:extLst>
              <a:ext uri="{FF2B5EF4-FFF2-40B4-BE49-F238E27FC236}">
                <a16:creationId xmlns:a16="http://schemas.microsoft.com/office/drawing/2014/main" id="{3E8A665D-8D2E-09CE-CBFD-6BE97022839D}"/>
              </a:ext>
            </a:extLst>
          </p:cNvPr>
          <p:cNvSpPr>
            <a:spLocks noGrp="1"/>
          </p:cNvSpPr>
          <p:nvPr>
            <p:ph idx="1"/>
          </p:nvPr>
        </p:nvSpPr>
        <p:spPr/>
        <p:txBody>
          <a:bodyPr/>
          <a:lstStyle/>
          <a:p>
            <a:r>
              <a:rPr lang="en-US" dirty="0"/>
              <a:t>Blocks within </a:t>
            </a:r>
            <a:r>
              <a:rPr lang="en-US" sz="2400" dirty="0"/>
              <a:t>if</a:t>
            </a:r>
            <a:r>
              <a:rPr lang="en-US" dirty="0"/>
              <a:t> statements, </a:t>
            </a:r>
            <a:r>
              <a:rPr lang="en-US" sz="2400" dirty="0"/>
              <a:t>else</a:t>
            </a:r>
            <a:r>
              <a:rPr lang="en-US" dirty="0"/>
              <a:t> statements, </a:t>
            </a:r>
            <a:r>
              <a:rPr lang="en-US" sz="2400" dirty="0"/>
              <a:t>while</a:t>
            </a:r>
            <a:r>
              <a:rPr lang="en-US" dirty="0"/>
              <a:t> statements, and so on should be one line long.</a:t>
            </a:r>
          </a:p>
          <a:p>
            <a:endParaRPr lang="en-US" dirty="0"/>
          </a:p>
          <a:p>
            <a:endParaRPr lang="en-US" dirty="0"/>
          </a:p>
          <a:p>
            <a:endParaRPr lang="en-US" dirty="0"/>
          </a:p>
          <a:p>
            <a:r>
              <a:rPr lang="en-US" dirty="0"/>
              <a:t>This keeps the enclosing function small, this also adds documentary value because the function called within the block can have a nicely descriptive name.</a:t>
            </a:r>
          </a:p>
        </p:txBody>
      </p:sp>
      <p:sp>
        <p:nvSpPr>
          <p:cNvPr id="4" name="Arc 3">
            <a:extLst>
              <a:ext uri="{FF2B5EF4-FFF2-40B4-BE49-F238E27FC236}">
                <a16:creationId xmlns:a16="http://schemas.microsoft.com/office/drawing/2014/main" id="{6D2A7935-18F0-2222-DEB7-1D5CEB3B3711}"/>
              </a:ext>
            </a:extLst>
          </p:cNvPr>
          <p:cNvSpPr/>
          <p:nvPr/>
        </p:nvSpPr>
        <p:spPr>
          <a:xfrm>
            <a:off x="5165558" y="2615069"/>
            <a:ext cx="1058778" cy="1090864"/>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3BEEAF0-4EF1-D5C4-3A21-32C14297627C}"/>
              </a:ext>
            </a:extLst>
          </p:cNvPr>
          <p:cNvSpPr/>
          <p:nvPr/>
        </p:nvSpPr>
        <p:spPr>
          <a:xfrm>
            <a:off x="4138862" y="3210064"/>
            <a:ext cx="5374106" cy="91275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a:p>
            <a:pPr algn="ctr"/>
            <a:r>
              <a:rPr lang="en-US" dirty="0"/>
              <a:t>Probably that line should be a function call.</a:t>
            </a:r>
          </a:p>
          <a:p>
            <a:pPr algn="ctr"/>
            <a:endParaRPr lang="en-US" dirty="0"/>
          </a:p>
        </p:txBody>
      </p:sp>
    </p:spTree>
    <p:extLst>
      <p:ext uri="{BB962C8B-B14F-4D97-AF65-F5344CB8AC3E}">
        <p14:creationId xmlns:p14="http://schemas.microsoft.com/office/powerpoint/2010/main" val="1714858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81C8F-F8A9-D7BA-4F13-DBB35E4C5BCD}"/>
              </a:ext>
            </a:extLst>
          </p:cNvPr>
          <p:cNvSpPr>
            <a:spLocks noGrp="1"/>
          </p:cNvSpPr>
          <p:nvPr>
            <p:ph type="title"/>
          </p:nvPr>
        </p:nvSpPr>
        <p:spPr/>
        <p:txBody>
          <a:bodyPr/>
          <a:lstStyle/>
          <a:p>
            <a:r>
              <a:rPr lang="en-US" dirty="0"/>
              <a:t>Structured Programming</a:t>
            </a:r>
          </a:p>
        </p:txBody>
      </p:sp>
      <p:sp>
        <p:nvSpPr>
          <p:cNvPr id="3" name="Content Placeholder 2">
            <a:extLst>
              <a:ext uri="{FF2B5EF4-FFF2-40B4-BE49-F238E27FC236}">
                <a16:creationId xmlns:a16="http://schemas.microsoft.com/office/drawing/2014/main" id="{71DF85EB-CF37-9568-7E35-52EDA751017A}"/>
              </a:ext>
            </a:extLst>
          </p:cNvPr>
          <p:cNvSpPr>
            <a:spLocks noGrp="1"/>
          </p:cNvSpPr>
          <p:nvPr>
            <p:ph idx="1"/>
          </p:nvPr>
        </p:nvSpPr>
        <p:spPr/>
        <p:txBody>
          <a:bodyPr>
            <a:normAutofit lnSpcReduction="10000"/>
          </a:bodyPr>
          <a:lstStyle/>
          <a:p>
            <a:r>
              <a:rPr lang="en-US" dirty="0" err="1"/>
              <a:t>Edsger</a:t>
            </a:r>
            <a:r>
              <a:rPr lang="en-US" dirty="0"/>
              <a:t> Dijkstra said:</a:t>
            </a:r>
          </a:p>
          <a:p>
            <a:pPr lvl="1"/>
            <a:r>
              <a:rPr lang="en-US" dirty="0"/>
              <a:t>Every function, and every block within a function, should have one entry and one exit.</a:t>
            </a:r>
          </a:p>
          <a:p>
            <a:pPr marL="457200" lvl="1" indent="0">
              <a:buNone/>
            </a:pPr>
            <a:endParaRPr lang="en-US" dirty="0"/>
          </a:p>
          <a:p>
            <a:r>
              <a:rPr lang="en-US" dirty="0"/>
              <a:t>Following this rule means that there should only be one </a:t>
            </a:r>
            <a:r>
              <a:rPr lang="en-US" sz="2400" dirty="0"/>
              <a:t>return</a:t>
            </a:r>
            <a:r>
              <a:rPr lang="en-US" dirty="0"/>
              <a:t> statement in a function, no </a:t>
            </a:r>
            <a:r>
              <a:rPr lang="en-US" sz="2400" dirty="0"/>
              <a:t>break</a:t>
            </a:r>
            <a:r>
              <a:rPr lang="en-US" dirty="0"/>
              <a:t> or </a:t>
            </a:r>
            <a:r>
              <a:rPr lang="en-US" sz="2400" dirty="0"/>
              <a:t>continue</a:t>
            </a:r>
            <a:r>
              <a:rPr lang="en-US" dirty="0"/>
              <a:t> statements in a loop, and never, </a:t>
            </a:r>
            <a:r>
              <a:rPr lang="en-US" i="1" dirty="0"/>
              <a:t>ever</a:t>
            </a:r>
            <a:r>
              <a:rPr lang="en-US" dirty="0"/>
              <a:t>, any </a:t>
            </a:r>
            <a:r>
              <a:rPr lang="en-US" sz="2400" dirty="0" err="1"/>
              <a:t>goto</a:t>
            </a:r>
            <a:r>
              <a:rPr lang="en-US" dirty="0"/>
              <a:t> statement.</a:t>
            </a:r>
          </a:p>
          <a:p>
            <a:endParaRPr lang="en-US" dirty="0"/>
          </a:p>
          <a:p>
            <a:r>
              <a:rPr lang="en-US" dirty="0"/>
              <a:t>These rules provide significant benefit only in large functions.</a:t>
            </a:r>
          </a:p>
        </p:txBody>
      </p:sp>
    </p:spTree>
    <p:extLst>
      <p:ext uri="{BB962C8B-B14F-4D97-AF65-F5344CB8AC3E}">
        <p14:creationId xmlns:p14="http://schemas.microsoft.com/office/powerpoint/2010/main" val="2960751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CFAC-652C-640A-A158-DD2D86B39F53}"/>
              </a:ext>
            </a:extLst>
          </p:cNvPr>
          <p:cNvSpPr>
            <a:spLocks noGrp="1"/>
          </p:cNvSpPr>
          <p:nvPr>
            <p:ph type="title"/>
          </p:nvPr>
        </p:nvSpPr>
        <p:spPr/>
        <p:txBody>
          <a:bodyPr/>
          <a:lstStyle/>
          <a:p>
            <a:r>
              <a:rPr lang="en-US" dirty="0"/>
              <a:t>How Do You Write Functions Like This?</a:t>
            </a:r>
          </a:p>
        </p:txBody>
      </p:sp>
      <p:sp>
        <p:nvSpPr>
          <p:cNvPr id="3" name="Content Placeholder 2">
            <a:extLst>
              <a:ext uri="{FF2B5EF4-FFF2-40B4-BE49-F238E27FC236}">
                <a16:creationId xmlns:a16="http://schemas.microsoft.com/office/drawing/2014/main" id="{6C207B0C-D63C-34D2-F952-212B3F6FB3E7}"/>
              </a:ext>
            </a:extLst>
          </p:cNvPr>
          <p:cNvSpPr>
            <a:spLocks noGrp="1"/>
          </p:cNvSpPr>
          <p:nvPr>
            <p:ph idx="1"/>
          </p:nvPr>
        </p:nvSpPr>
        <p:spPr/>
        <p:txBody>
          <a:bodyPr/>
          <a:lstStyle/>
          <a:p>
            <a:endParaRPr lang="en-US" dirty="0"/>
          </a:p>
          <a:p>
            <a:r>
              <a:rPr lang="en-US" dirty="0"/>
              <a:t>Writing software is a lot like writing articles, the first draft is often messy and needs refining.</a:t>
            </a:r>
          </a:p>
          <a:p>
            <a:r>
              <a:rPr lang="en-US" dirty="0"/>
              <a:t>Initial code tends to be long, complex, and disorganized, but unit tests ensure it works.</a:t>
            </a:r>
          </a:p>
          <a:p>
            <a:r>
              <a:rPr lang="en-US" dirty="0"/>
              <a:t>Through continuous refactoring “splitting out functions, changing names, eliminating duplication”, the code becomes clean, structured, and maintainable.</a:t>
            </a:r>
          </a:p>
        </p:txBody>
      </p:sp>
    </p:spTree>
    <p:extLst>
      <p:ext uri="{BB962C8B-B14F-4D97-AF65-F5344CB8AC3E}">
        <p14:creationId xmlns:p14="http://schemas.microsoft.com/office/powerpoint/2010/main" val="2776459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61FC7-CB71-DC5B-A260-CF5DE78C9A6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B804EE0-980A-2CEF-BEAA-20799C023E60}"/>
              </a:ext>
            </a:extLst>
          </p:cNvPr>
          <p:cNvSpPr>
            <a:spLocks noGrp="1"/>
          </p:cNvSpPr>
          <p:nvPr>
            <p:ph idx="1"/>
          </p:nvPr>
        </p:nvSpPr>
        <p:spPr/>
        <p:txBody>
          <a:bodyPr/>
          <a:lstStyle/>
          <a:p>
            <a:r>
              <a:rPr lang="en-US" dirty="0"/>
              <a:t>Every system is built using a domain-specific language created by its programmers, where functions act as verbs and classes as nouns.</a:t>
            </a:r>
          </a:p>
          <a:p>
            <a:r>
              <a:rPr lang="en-US" dirty="0"/>
              <a:t>Master programmers treat systems as stories, designing expressive languages within their code to clearly communicate that story.</a:t>
            </a:r>
          </a:p>
          <a:p>
            <a:r>
              <a:rPr lang="en-US" dirty="0"/>
              <a:t>Writing good functions isn’t just about structure and naming – it’s about crafting a coherent language that tells the system story clearly.</a:t>
            </a:r>
          </a:p>
        </p:txBody>
      </p:sp>
    </p:spTree>
    <p:extLst>
      <p:ext uri="{BB962C8B-B14F-4D97-AF65-F5344CB8AC3E}">
        <p14:creationId xmlns:p14="http://schemas.microsoft.com/office/powerpoint/2010/main" val="302818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1DA23-6E6F-93FB-55DA-E2F96C3EAA2D}"/>
              </a:ext>
            </a:extLst>
          </p:cNvPr>
          <p:cNvSpPr>
            <a:spLocks noGrp="1"/>
          </p:cNvSpPr>
          <p:nvPr>
            <p:ph type="title"/>
          </p:nvPr>
        </p:nvSpPr>
        <p:spPr/>
        <p:txBody>
          <a:bodyPr/>
          <a:lstStyle/>
          <a:p>
            <a:r>
              <a:rPr lang="en-US" dirty="0"/>
              <a:t>Do One Thing</a:t>
            </a:r>
          </a:p>
        </p:txBody>
      </p:sp>
      <p:sp>
        <p:nvSpPr>
          <p:cNvPr id="3" name="Content Placeholder 2">
            <a:extLst>
              <a:ext uri="{FF2B5EF4-FFF2-40B4-BE49-F238E27FC236}">
                <a16:creationId xmlns:a16="http://schemas.microsoft.com/office/drawing/2014/main" id="{F5A91364-4386-0186-E598-857D40398D9B}"/>
              </a:ext>
            </a:extLst>
          </p:cNvPr>
          <p:cNvSpPr>
            <a:spLocks noGrp="1"/>
          </p:cNvSpPr>
          <p:nvPr>
            <p:ph idx="1"/>
          </p:nvPr>
        </p:nvSpPr>
        <p:spPr/>
        <p:txBody>
          <a:bodyPr>
            <a:normAutofit/>
          </a:bodyPr>
          <a:lstStyle/>
          <a:p>
            <a:pPr algn="l"/>
            <a:r>
              <a:rPr lang="en-US" b="1" i="1" dirty="0">
                <a:solidFill>
                  <a:srgbClr val="231F20"/>
                </a:solidFill>
                <a:latin typeface="TimesNewRomanPS-BoldItalic"/>
              </a:rPr>
              <a:t>“</a:t>
            </a:r>
            <a:r>
              <a:rPr lang="en-US" b="1" i="1" u="none" strike="noStrike" baseline="0" dirty="0">
                <a:solidFill>
                  <a:srgbClr val="231F20"/>
                </a:solidFill>
                <a:latin typeface="TimesNewRomanPS-BoldItalic"/>
              </a:rPr>
              <a:t>FUNCTIONS SHOULD DO ONE THING. THEY SHOULD DO IT WELL. THEY SHOULD DO IT ONLY.”</a:t>
            </a:r>
          </a:p>
          <a:p>
            <a:pPr algn="l"/>
            <a:r>
              <a:rPr lang="en-US" dirty="0"/>
              <a:t>If the function does only those steps that are one level below the stated name of the function, then the function is doing one thing.</a:t>
            </a:r>
          </a:p>
          <a:p>
            <a:pPr algn="l"/>
            <a:r>
              <a:rPr lang="en-US" dirty="0"/>
              <a:t>Another way to know that a function is doing more than “one thing” is if you can extract another function from it with a name that is not merely a restatement of its simple implementation.</a:t>
            </a:r>
          </a:p>
        </p:txBody>
      </p:sp>
    </p:spTree>
    <p:extLst>
      <p:ext uri="{BB962C8B-B14F-4D97-AF65-F5344CB8AC3E}">
        <p14:creationId xmlns:p14="http://schemas.microsoft.com/office/powerpoint/2010/main" val="208902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E669-1E04-0D55-53DA-BFC6DEDE315B}"/>
              </a:ext>
            </a:extLst>
          </p:cNvPr>
          <p:cNvSpPr>
            <a:spLocks noGrp="1"/>
          </p:cNvSpPr>
          <p:nvPr>
            <p:ph type="title"/>
          </p:nvPr>
        </p:nvSpPr>
        <p:spPr/>
        <p:txBody>
          <a:bodyPr/>
          <a:lstStyle/>
          <a:p>
            <a:r>
              <a:rPr lang="en-US" dirty="0"/>
              <a:t>One Level of Abstraction per Function</a:t>
            </a:r>
          </a:p>
        </p:txBody>
      </p:sp>
      <p:sp>
        <p:nvSpPr>
          <p:cNvPr id="3" name="Content Placeholder 2">
            <a:extLst>
              <a:ext uri="{FF2B5EF4-FFF2-40B4-BE49-F238E27FC236}">
                <a16:creationId xmlns:a16="http://schemas.microsoft.com/office/drawing/2014/main" id="{A324B88F-9468-3047-569C-87B41C3FA034}"/>
              </a:ext>
            </a:extLst>
          </p:cNvPr>
          <p:cNvSpPr>
            <a:spLocks noGrp="1"/>
          </p:cNvSpPr>
          <p:nvPr>
            <p:ph idx="1"/>
          </p:nvPr>
        </p:nvSpPr>
        <p:spPr/>
        <p:txBody>
          <a:bodyPr/>
          <a:lstStyle/>
          <a:p>
            <a:r>
              <a:rPr lang="en-US" dirty="0"/>
              <a:t>Mixing level of abstraction within a function is always confusing.</a:t>
            </a:r>
          </a:p>
          <a:p>
            <a:r>
              <a:rPr lang="en-US" dirty="0"/>
              <a:t>Readers may not be able to tell whether a particular expression is an essential concept or detail.</a:t>
            </a:r>
          </a:p>
          <a:p>
            <a:pPr lvl="1"/>
            <a:r>
              <a:rPr lang="en-US" b="1" dirty="0"/>
              <a:t>High level</a:t>
            </a:r>
            <a:r>
              <a:rPr lang="en-US" dirty="0"/>
              <a:t>: </a:t>
            </a:r>
            <a:r>
              <a:rPr lang="en-US" dirty="0" err="1"/>
              <a:t>sendEmail</a:t>
            </a:r>
            <a:r>
              <a:rPr lang="en-US" dirty="0"/>
              <a:t>() – </a:t>
            </a:r>
            <a:r>
              <a:rPr lang="en-US" i="1" dirty="0"/>
              <a:t>describe what we want to do</a:t>
            </a:r>
            <a:r>
              <a:rPr lang="en-US" dirty="0"/>
              <a:t>.</a:t>
            </a:r>
          </a:p>
          <a:p>
            <a:pPr lvl="1"/>
            <a:r>
              <a:rPr lang="en-US" b="1" dirty="0"/>
              <a:t>Medium level</a:t>
            </a:r>
            <a:r>
              <a:rPr lang="en-US" dirty="0"/>
              <a:t>: </a:t>
            </a:r>
            <a:r>
              <a:rPr lang="en-US" dirty="0" err="1"/>
              <a:t>formatEmailBody</a:t>
            </a:r>
            <a:r>
              <a:rPr lang="en-US" dirty="0"/>
              <a:t>(template, date) – </a:t>
            </a:r>
            <a:r>
              <a:rPr lang="en-US" i="1" dirty="0"/>
              <a:t>describe how we organize the work</a:t>
            </a:r>
            <a:r>
              <a:rPr lang="en-US" dirty="0"/>
              <a:t>.</a:t>
            </a:r>
          </a:p>
          <a:p>
            <a:pPr lvl="1"/>
            <a:r>
              <a:rPr lang="en-US" b="1" dirty="0"/>
              <a:t>Low level</a:t>
            </a:r>
            <a:r>
              <a:rPr lang="en-US" dirty="0"/>
              <a:t>: </a:t>
            </a:r>
            <a:r>
              <a:rPr lang="en-US" dirty="0" err="1"/>
              <a:t>string.append</a:t>
            </a:r>
            <a:r>
              <a:rPr lang="en-US" dirty="0"/>
              <a:t>(“\n”) – </a:t>
            </a:r>
            <a:r>
              <a:rPr lang="en-US" i="1" dirty="0"/>
              <a:t>describes specific implementation details</a:t>
            </a:r>
            <a:r>
              <a:rPr lang="en-US" dirty="0"/>
              <a:t>.</a:t>
            </a:r>
          </a:p>
        </p:txBody>
      </p:sp>
    </p:spTree>
    <p:extLst>
      <p:ext uri="{BB962C8B-B14F-4D97-AF65-F5344CB8AC3E}">
        <p14:creationId xmlns:p14="http://schemas.microsoft.com/office/powerpoint/2010/main" val="3579203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B4F9-3F58-5FA4-369A-3DE222645CF6}"/>
              </a:ext>
            </a:extLst>
          </p:cNvPr>
          <p:cNvSpPr>
            <a:spLocks noGrp="1"/>
          </p:cNvSpPr>
          <p:nvPr>
            <p:ph type="title"/>
          </p:nvPr>
        </p:nvSpPr>
        <p:spPr/>
        <p:txBody>
          <a:bodyPr>
            <a:normAutofit fontScale="90000"/>
          </a:bodyPr>
          <a:lstStyle/>
          <a:p>
            <a:r>
              <a:rPr lang="en-US" dirty="0"/>
              <a:t>One Level of Abstraction per Function – Reading Code from Top to Bottom: The Stepdown Rule</a:t>
            </a:r>
          </a:p>
        </p:txBody>
      </p:sp>
      <p:sp>
        <p:nvSpPr>
          <p:cNvPr id="3" name="Content Placeholder 2">
            <a:extLst>
              <a:ext uri="{FF2B5EF4-FFF2-40B4-BE49-F238E27FC236}">
                <a16:creationId xmlns:a16="http://schemas.microsoft.com/office/drawing/2014/main" id="{A4C76E93-F5C5-97E5-9ABD-E3EFBAFF7021}"/>
              </a:ext>
            </a:extLst>
          </p:cNvPr>
          <p:cNvSpPr>
            <a:spLocks noGrp="1"/>
          </p:cNvSpPr>
          <p:nvPr>
            <p:ph idx="1"/>
          </p:nvPr>
        </p:nvSpPr>
        <p:spPr/>
        <p:txBody>
          <a:bodyPr/>
          <a:lstStyle/>
          <a:p>
            <a:r>
              <a:rPr lang="en-US" dirty="0"/>
              <a:t>The stepdown rule:</a:t>
            </a:r>
          </a:p>
          <a:p>
            <a:pPr lvl="1"/>
            <a:r>
              <a:rPr lang="en-US" dirty="0"/>
              <a:t>Organize your code so it reads like a story from top to bottom, with each function leading naturally to the next.</a:t>
            </a:r>
          </a:p>
          <a:p>
            <a:pPr lvl="1"/>
            <a:endParaRPr lang="en-US" dirty="0"/>
          </a:p>
          <a:p>
            <a:r>
              <a:rPr lang="en-US" dirty="0"/>
              <a:t>Instead of jumping between high-level concepts and low-level details randomly, your code flows smoothly from general to specific as you read down the page.</a:t>
            </a:r>
          </a:p>
        </p:txBody>
      </p:sp>
    </p:spTree>
    <p:extLst>
      <p:ext uri="{BB962C8B-B14F-4D97-AF65-F5344CB8AC3E}">
        <p14:creationId xmlns:p14="http://schemas.microsoft.com/office/powerpoint/2010/main" val="1686778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986B-5A0A-DEDB-01BE-38F518672630}"/>
              </a:ext>
            </a:extLst>
          </p:cNvPr>
          <p:cNvSpPr>
            <a:spLocks noGrp="1"/>
          </p:cNvSpPr>
          <p:nvPr>
            <p:ph type="title"/>
          </p:nvPr>
        </p:nvSpPr>
        <p:spPr/>
        <p:txBody>
          <a:bodyPr/>
          <a:lstStyle/>
          <a:p>
            <a:r>
              <a:rPr lang="en-US" dirty="0"/>
              <a:t>Switch Statements</a:t>
            </a:r>
          </a:p>
        </p:txBody>
      </p:sp>
      <p:sp>
        <p:nvSpPr>
          <p:cNvPr id="3" name="Content Placeholder 2">
            <a:extLst>
              <a:ext uri="{FF2B5EF4-FFF2-40B4-BE49-F238E27FC236}">
                <a16:creationId xmlns:a16="http://schemas.microsoft.com/office/drawing/2014/main" id="{CE31FABC-1397-2862-8EA2-8DA380ACB02C}"/>
              </a:ext>
            </a:extLst>
          </p:cNvPr>
          <p:cNvSpPr>
            <a:spLocks noGrp="1"/>
          </p:cNvSpPr>
          <p:nvPr>
            <p:ph idx="1"/>
          </p:nvPr>
        </p:nvSpPr>
        <p:spPr/>
        <p:txBody>
          <a:bodyPr/>
          <a:lstStyle/>
          <a:p>
            <a:r>
              <a:rPr lang="en-US" dirty="0"/>
              <a:t>It’s hard to make a small </a:t>
            </a:r>
            <a:r>
              <a:rPr lang="en-US" sz="2400" dirty="0"/>
              <a:t>switch</a:t>
            </a:r>
            <a:r>
              <a:rPr lang="en-US" dirty="0"/>
              <a:t> statement.</a:t>
            </a:r>
          </a:p>
          <a:p>
            <a:r>
              <a:rPr lang="en-US" dirty="0"/>
              <a:t>To solve this, we should make sure that each </a:t>
            </a:r>
            <a:r>
              <a:rPr lang="en-US" sz="2400" dirty="0"/>
              <a:t>switch</a:t>
            </a:r>
            <a:r>
              <a:rPr lang="en-US" dirty="0"/>
              <a:t> statement is buried in a low-level class and is never repeated.</a:t>
            </a:r>
          </a:p>
          <a:p>
            <a:pPr lvl="1"/>
            <a:r>
              <a:rPr lang="en-US" dirty="0"/>
              <a:t>We do this with “polymorphism”.</a:t>
            </a:r>
          </a:p>
          <a:p>
            <a:r>
              <a:rPr lang="en-US" dirty="0"/>
              <a:t>A general rule for </a:t>
            </a:r>
            <a:r>
              <a:rPr lang="en-US" sz="2400" dirty="0"/>
              <a:t>switch</a:t>
            </a:r>
            <a:r>
              <a:rPr lang="en-US" dirty="0"/>
              <a:t> statement is that they can be tolerated if they appear only once, are used to create polymorphic objects, and are hidden behind an inheritance relationship, so that the rest of the system can’t see them.</a:t>
            </a:r>
          </a:p>
        </p:txBody>
      </p:sp>
    </p:spTree>
    <p:extLst>
      <p:ext uri="{BB962C8B-B14F-4D97-AF65-F5344CB8AC3E}">
        <p14:creationId xmlns:p14="http://schemas.microsoft.com/office/powerpoint/2010/main" val="170223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7850D-1CD3-1091-6761-D6F67C955032}"/>
              </a:ext>
            </a:extLst>
          </p:cNvPr>
          <p:cNvSpPr>
            <a:spLocks noGrp="1"/>
          </p:cNvSpPr>
          <p:nvPr>
            <p:ph type="title"/>
          </p:nvPr>
        </p:nvSpPr>
        <p:spPr/>
        <p:txBody>
          <a:bodyPr/>
          <a:lstStyle/>
          <a:p>
            <a:r>
              <a:rPr lang="en-US" dirty="0"/>
              <a:t>Switch Statements (cont.)</a:t>
            </a:r>
          </a:p>
        </p:txBody>
      </p:sp>
      <p:pic>
        <p:nvPicPr>
          <p:cNvPr id="5" name="Content Placeholder 4">
            <a:extLst>
              <a:ext uri="{FF2B5EF4-FFF2-40B4-BE49-F238E27FC236}">
                <a16:creationId xmlns:a16="http://schemas.microsoft.com/office/drawing/2014/main" id="{8F898034-00FC-7345-77E3-CA711445122A}"/>
              </a:ext>
              <a:ext uri="{C183D7F6-B498-43B3-948B-1728B52AA6E4}">
                <adec:decorative xmlns:adec="http://schemas.microsoft.com/office/drawing/2017/decorative" val="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19" y="2039855"/>
            <a:ext cx="6957663" cy="2979678"/>
          </a:xfrm>
        </p:spPr>
      </p:pic>
      <p:pic>
        <p:nvPicPr>
          <p:cNvPr id="7" name="Picture 6">
            <a:extLst>
              <a:ext uri="{FF2B5EF4-FFF2-40B4-BE49-F238E27FC236}">
                <a16:creationId xmlns:a16="http://schemas.microsoft.com/office/drawing/2014/main" id="{F9F6BCF6-698E-8EFC-0028-A579D9794C5F}"/>
              </a:ext>
            </a:extLst>
          </p:cNvPr>
          <p:cNvPicPr>
            <a:picLocks noChangeAspect="1"/>
          </p:cNvPicPr>
          <p:nvPr/>
        </p:nvPicPr>
        <p:blipFill>
          <a:blip r:embed="rId3"/>
          <a:stretch>
            <a:fillRect/>
          </a:stretch>
        </p:blipFill>
        <p:spPr>
          <a:xfrm>
            <a:off x="5046551" y="1434508"/>
            <a:ext cx="6835732" cy="4808637"/>
          </a:xfrm>
          <a:prstGeom prst="rect">
            <a:avLst/>
          </a:prstGeom>
        </p:spPr>
      </p:pic>
    </p:spTree>
    <p:extLst>
      <p:ext uri="{BB962C8B-B14F-4D97-AF65-F5344CB8AC3E}">
        <p14:creationId xmlns:p14="http://schemas.microsoft.com/office/powerpoint/2010/main" val="2748587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7E8C-C538-F355-CAB2-F438570C95E0}"/>
              </a:ext>
            </a:extLst>
          </p:cNvPr>
          <p:cNvSpPr>
            <a:spLocks noGrp="1"/>
          </p:cNvSpPr>
          <p:nvPr>
            <p:ph type="title"/>
          </p:nvPr>
        </p:nvSpPr>
        <p:spPr/>
        <p:txBody>
          <a:bodyPr/>
          <a:lstStyle/>
          <a:p>
            <a:r>
              <a:rPr lang="en-US" dirty="0"/>
              <a:t>Use Descriptive Names</a:t>
            </a:r>
          </a:p>
        </p:txBody>
      </p:sp>
      <p:sp>
        <p:nvSpPr>
          <p:cNvPr id="3" name="Content Placeholder 2">
            <a:extLst>
              <a:ext uri="{FF2B5EF4-FFF2-40B4-BE49-F238E27FC236}">
                <a16:creationId xmlns:a16="http://schemas.microsoft.com/office/drawing/2014/main" id="{0F60074B-BD28-EC99-6AA4-290BA0C85D2B}"/>
              </a:ext>
            </a:extLst>
          </p:cNvPr>
          <p:cNvSpPr>
            <a:spLocks noGrp="1"/>
          </p:cNvSpPr>
          <p:nvPr>
            <p:ph idx="1"/>
          </p:nvPr>
        </p:nvSpPr>
        <p:spPr/>
        <p:txBody>
          <a:bodyPr>
            <a:normAutofit fontScale="92500"/>
          </a:bodyPr>
          <a:lstStyle/>
          <a:p>
            <a:r>
              <a:rPr lang="en-US" dirty="0"/>
              <a:t>“</a:t>
            </a:r>
            <a:r>
              <a:rPr lang="en-US" i="1" dirty="0"/>
              <a:t>You know you are working on clean code when each routine turns out to be pretty much what you expected</a:t>
            </a:r>
            <a:r>
              <a:rPr lang="en-US" dirty="0"/>
              <a:t>.”</a:t>
            </a:r>
          </a:p>
          <a:p>
            <a:pPr lvl="1"/>
            <a:r>
              <a:rPr lang="en-US" dirty="0"/>
              <a:t>To achieve that principle choose good names for small functions that do one thing.</a:t>
            </a:r>
          </a:p>
          <a:p>
            <a:pPr lvl="1"/>
            <a:endParaRPr lang="en-US" dirty="0"/>
          </a:p>
          <a:p>
            <a:r>
              <a:rPr lang="en-US" dirty="0"/>
              <a:t>The smaller and more focused a function is, the easier it is to choose a descriptive name.</a:t>
            </a:r>
          </a:p>
          <a:p>
            <a:endParaRPr lang="en-US" dirty="0"/>
          </a:p>
          <a:p>
            <a:r>
              <a:rPr lang="en-US" dirty="0"/>
              <a:t>A long descriptive name is better than a short enigmatic name.</a:t>
            </a:r>
          </a:p>
        </p:txBody>
      </p:sp>
    </p:spTree>
    <p:extLst>
      <p:ext uri="{BB962C8B-B14F-4D97-AF65-F5344CB8AC3E}">
        <p14:creationId xmlns:p14="http://schemas.microsoft.com/office/powerpoint/2010/main" val="4202461419"/>
      </p:ext>
    </p:extLst>
  </p:cSld>
  <p:clrMapOvr>
    <a:masterClrMapping/>
  </p:clrMapOvr>
</p:sld>
</file>

<file path=ppt/theme/theme1.xml><?xml version="1.0" encoding="utf-8"?>
<a:theme xmlns:a="http://schemas.openxmlformats.org/drawingml/2006/main" name="ShapesVTI">
  <a:themeElements>
    <a:clrScheme name="Vanilla">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7463583D1F9EE4C8149E915E8E3E199" ma:contentTypeVersion="7" ma:contentTypeDescription="Create a new document." ma:contentTypeScope="" ma:versionID="726a79e056cbbccfc432ba09713fffd4">
  <xsd:schema xmlns:xsd="http://www.w3.org/2001/XMLSchema" xmlns:xs="http://www.w3.org/2001/XMLSchema" xmlns:p="http://schemas.microsoft.com/office/2006/metadata/properties" xmlns:ns3="4cc12f37-b467-4376-9c87-c6a2b5099af4" targetNamespace="http://schemas.microsoft.com/office/2006/metadata/properties" ma:root="true" ma:fieldsID="0e59ef1b2228204bed50bbb282f18d3e" ns3:_="">
    <xsd:import namespace="4cc12f37-b467-4376-9c87-c6a2b5099af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c12f37-b467-4376-9c87-c6a2b5099a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960030E-A287-4C1E-B265-41915E44218D}">
  <ds:schemaRefs>
    <ds:schemaRef ds:uri="http://schemas.microsoft.com/sharepoint/v3/contenttype/forms"/>
  </ds:schemaRefs>
</ds:datastoreItem>
</file>

<file path=customXml/itemProps2.xml><?xml version="1.0" encoding="utf-8"?>
<ds:datastoreItem xmlns:ds="http://schemas.openxmlformats.org/officeDocument/2006/customXml" ds:itemID="{B2C5E86B-2838-44A9-B603-651237548A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c12f37-b467-4376-9c87-c6a2b5099af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354831-B878-49B0-A885-06678B2D3932}">
  <ds:schemaRef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4cc12f37-b467-4376-9c87-c6a2b5099af4"/>
    <ds:schemaRef ds:uri="http://purl.org/dc/term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444</TotalTime>
  <Words>1950</Words>
  <Application>Microsoft Office PowerPoint</Application>
  <PresentationFormat>Widescreen</PresentationFormat>
  <Paragraphs>188</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Avenir Next LT Pro</vt:lpstr>
      <vt:lpstr>Calibri</vt:lpstr>
      <vt:lpstr>TimesNewRomanPS-BoldItalic</vt:lpstr>
      <vt:lpstr>Tw Cen MT</vt:lpstr>
      <vt:lpstr>ShapesVTI</vt:lpstr>
      <vt:lpstr> Functions</vt:lpstr>
      <vt:lpstr>Small!</vt:lpstr>
      <vt:lpstr>Small! – Blocks and Indenting</vt:lpstr>
      <vt:lpstr>Do One Thing</vt:lpstr>
      <vt:lpstr>One Level of Abstraction per Function</vt:lpstr>
      <vt:lpstr>One Level of Abstraction per Function – Reading Code from Top to Bottom: The Stepdown Rule</vt:lpstr>
      <vt:lpstr>Switch Statements</vt:lpstr>
      <vt:lpstr>Switch Statements (cont.)</vt:lpstr>
      <vt:lpstr>Use Descriptive Names</vt:lpstr>
      <vt:lpstr>Use Descriptive Names (cont.)</vt:lpstr>
      <vt:lpstr>Function Arguments</vt:lpstr>
      <vt:lpstr>Function Arguments – Common Monadic Forms</vt:lpstr>
      <vt:lpstr>Function Arguments – Flag Arguments</vt:lpstr>
      <vt:lpstr>Function Arguments – Dyadic Functions</vt:lpstr>
      <vt:lpstr>Function Arguments – Triads</vt:lpstr>
      <vt:lpstr>Function Arguments – Argument Objects</vt:lpstr>
      <vt:lpstr>Function Arguments – Argument Lists</vt:lpstr>
      <vt:lpstr>Function Arguments – Verbs and Keywords</vt:lpstr>
      <vt:lpstr>Has No Side Effects</vt:lpstr>
      <vt:lpstr>Has No Side Effects – Output Arguments</vt:lpstr>
      <vt:lpstr>Command Query Separation</vt:lpstr>
      <vt:lpstr>Command Query Separation (cont.)</vt:lpstr>
      <vt:lpstr>Prefer Exceptions to Returning Error Codes</vt:lpstr>
      <vt:lpstr>Prefer Exceptions to Returning Error Codes – Extract Try/Catch Blocks</vt:lpstr>
      <vt:lpstr>Prefer Exceptions to Returning Error Codes – Error Handling Is One Thing</vt:lpstr>
      <vt:lpstr>Prefer Exceptions to Returning Error Codes – The Error.java Dependency Magnet</vt:lpstr>
      <vt:lpstr>Prefer Exceptions to Returning Error Codes – The Error.java Dependency Magnet (cont.)</vt:lpstr>
      <vt:lpstr>Prefer Exceptions to Returning Error Codes – The Error.java Dependency Magnet (cont.)</vt:lpstr>
      <vt:lpstr>Don’t Repeat Yourself</vt:lpstr>
      <vt:lpstr>Structured Programming</vt:lpstr>
      <vt:lpstr>How Do You Write Functions Like This?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Zeina Abuelmaati Zayed</dc:creator>
  <cp:lastModifiedBy>Zeina Abuelmaati Zayed</cp:lastModifiedBy>
  <cp:revision>7</cp:revision>
  <dcterms:created xsi:type="dcterms:W3CDTF">2025-06-23T01:00:21Z</dcterms:created>
  <dcterms:modified xsi:type="dcterms:W3CDTF">2025-07-02T21:56:24Z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0x01010047463583D1F9EE4C8149E915E8E3E199</vt:lpwstr>
  </property>
</Properties>
</file>