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08-Jul-25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289326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4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C89E-806B-3B95-09FD-F0954A03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Good Comments – Clarification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D3978A-540E-78DC-549D-B49C7DA0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04837"/>
            <a:ext cx="4777381" cy="36785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568C-1511-8DDF-1990-CFBD3A33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/>
              <a:t>Sometimes it’s just helpful to translate the meaning of some obscure argument or return value into something that’s readable.</a:t>
            </a:r>
          </a:p>
          <a:p>
            <a:r>
              <a:rPr lang="en-US" sz="2200"/>
              <a:t>It’s better to find a way to make that argument or return value clear in its own right.</a:t>
            </a:r>
          </a:p>
          <a:p>
            <a:pPr lvl="1"/>
            <a:r>
              <a:rPr lang="en-US" sz="2200"/>
              <a:t>But when it’s part of the standard library, </a:t>
            </a:r>
          </a:p>
          <a:p>
            <a:pPr marL="457200" lvl="1" indent="0">
              <a:buNone/>
            </a:pPr>
            <a:r>
              <a:rPr lang="en-US" sz="2200"/>
              <a:t>   or in code that you can’t alter, </a:t>
            </a:r>
          </a:p>
          <a:p>
            <a:pPr marL="457200" lvl="1" indent="0">
              <a:buNone/>
            </a:pPr>
            <a:r>
              <a:rPr lang="en-US" sz="2200"/>
              <a:t>   then a helpful clarifying comment </a:t>
            </a:r>
          </a:p>
          <a:p>
            <a:pPr marL="457200" lvl="1" indent="0">
              <a:buNone/>
            </a:pPr>
            <a:r>
              <a:rPr lang="en-US" sz="2200"/>
              <a:t>   can be useful.</a:t>
            </a:r>
          </a:p>
        </p:txBody>
      </p:sp>
    </p:spTree>
    <p:extLst>
      <p:ext uri="{BB962C8B-B14F-4D97-AF65-F5344CB8AC3E}">
        <p14:creationId xmlns:p14="http://schemas.microsoft.com/office/powerpoint/2010/main" val="326109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A8941-BC1E-114C-035D-F2E37EAE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Warning of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5AD4-753C-7DAF-266A-0355986F1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useful to warn other programmers about certain consequences.</a:t>
            </a:r>
          </a:p>
          <a:p>
            <a:endParaRPr lang="en-US" dirty="0"/>
          </a:p>
          <a:p>
            <a:r>
              <a:rPr lang="en-US" dirty="0"/>
              <a:t>In the past, putting an underscore in front of the method name was a common convention.</a:t>
            </a:r>
          </a:p>
          <a:p>
            <a:endParaRPr lang="en-US" dirty="0"/>
          </a:p>
          <a:p>
            <a:r>
              <a:rPr lang="en-US" dirty="0"/>
              <a:t>Nowadays, we’d turn off the test case by using </a:t>
            </a:r>
            <a:r>
              <a:rPr lang="en-US" sz="2400" dirty="0"/>
              <a:t>@Ignore</a:t>
            </a:r>
            <a:r>
              <a:rPr lang="en-US" dirty="0"/>
              <a:t> attribute with an appropriate explanatory string.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50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0C75-0475-E62D-C5A1-A079620D4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TODO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EC4-97F9-665D-8BE1-6092DFF0C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TODO</a:t>
            </a:r>
            <a:r>
              <a:rPr lang="en-US" dirty="0"/>
              <a:t>s are jobs that the programmer thinks should be done, but for some reason can’t do at the moment.</a:t>
            </a:r>
          </a:p>
          <a:p>
            <a:r>
              <a:rPr lang="en-US" dirty="0"/>
              <a:t>It might be:</a:t>
            </a:r>
          </a:p>
          <a:p>
            <a:pPr lvl="1"/>
            <a:r>
              <a:rPr lang="en-US" dirty="0"/>
              <a:t>remainder to delete a deprecated feature or a plea for someone else to look at a problem.</a:t>
            </a:r>
          </a:p>
          <a:p>
            <a:pPr lvl="1"/>
            <a:r>
              <a:rPr lang="en-US" dirty="0"/>
              <a:t>a request for someone else to think of a better name.</a:t>
            </a:r>
          </a:p>
          <a:p>
            <a:pPr lvl="1"/>
            <a:r>
              <a:rPr lang="en-US" dirty="0"/>
              <a:t>a remainder to make a change that is dependent on a planned event.</a:t>
            </a:r>
          </a:p>
          <a:p>
            <a:r>
              <a:rPr lang="en-US" dirty="0"/>
              <a:t>It’s not a an excuse to leave bad code in the system.</a:t>
            </a:r>
          </a:p>
        </p:txBody>
      </p:sp>
    </p:spTree>
    <p:extLst>
      <p:ext uri="{BB962C8B-B14F-4D97-AF65-F5344CB8AC3E}">
        <p14:creationId xmlns:p14="http://schemas.microsoft.com/office/powerpoint/2010/main" val="292060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F40DF-C9A8-FCEE-FEE8-8AFB5C48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dirty="0"/>
              <a:t>Good Comments – Amplification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hite screen with black text&#10;&#10;Description automatically generated">
            <a:extLst>
              <a:ext uri="{FF2B5EF4-FFF2-40B4-BE49-F238E27FC236}">
                <a16:creationId xmlns:a16="http://schemas.microsoft.com/office/drawing/2014/main" id="{F2A9A8EF-E3B9-B9CE-9D19-B9C222990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4" y="797039"/>
            <a:ext cx="10872172" cy="277240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89EC-6F29-E211-5DD0-0ECD58C3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2400"/>
              <a:t>A comment may be used to amplify the importance of something that may otherwise seem inconsequential.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3518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E298-1562-92C7-E210-4B08A64A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Javadocs in Public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97EA-8254-85A9-7C98-44F17F50F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are writing a public API, then you should certainly write good javadocs for it.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javadocs can be just as misleading, nonlocal, and dishonest as nay other kind of comment.</a:t>
            </a:r>
          </a:p>
        </p:txBody>
      </p:sp>
    </p:spTree>
    <p:extLst>
      <p:ext uri="{BB962C8B-B14F-4D97-AF65-F5344CB8AC3E}">
        <p14:creationId xmlns:p14="http://schemas.microsoft.com/office/powerpoint/2010/main" val="3568338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661C-002F-8A18-093F-6A522E9DD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8C7C-525A-46A2-5030-AED34941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Most comments fall into this category “bad”.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Usually, they are crutches or excuses for poor code or justifications for insufficient decisions, amounting to little more than the programmer talking to himself.</a:t>
            </a:r>
          </a:p>
        </p:txBody>
      </p:sp>
    </p:spTree>
    <p:extLst>
      <p:ext uri="{BB962C8B-B14F-4D97-AF65-F5344CB8AC3E}">
        <p14:creationId xmlns:p14="http://schemas.microsoft.com/office/powerpoint/2010/main" val="2980883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F273A-20EB-F376-3FCF-5CD189553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Comments – Mumbling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E1D17-1A96-01A0-DE7B-EB32C240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decide to write a comment, then spend the time necessary to make sure it’s the best comment you can write.</a:t>
            </a:r>
          </a:p>
          <a:p>
            <a:endParaRPr lang="en-US" dirty="0"/>
          </a:p>
          <a:p>
            <a:r>
              <a:rPr lang="en-US" dirty="0"/>
              <a:t>Any comment that forces you to look in another module for the meaning of that comment has failed to communicate to you and isn’t worth the bits it consumes.</a:t>
            </a:r>
          </a:p>
        </p:txBody>
      </p:sp>
    </p:spTree>
    <p:extLst>
      <p:ext uri="{BB962C8B-B14F-4D97-AF65-F5344CB8AC3E}">
        <p14:creationId xmlns:p14="http://schemas.microsoft.com/office/powerpoint/2010/main" val="551709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A7B2-F73A-82B7-7C35-ABCA0180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Redundant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3519-319E-BB44-45B8-36709792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comment probably takes longer to read than the code itself.</a:t>
            </a:r>
          </a:p>
          <a:p>
            <a:endParaRPr lang="en-US" dirty="0"/>
          </a:p>
          <a:p>
            <a:r>
              <a:rPr lang="en-US" dirty="0"/>
              <a:t>It doesn’t justify the code or provide intent or rationale.</a:t>
            </a:r>
          </a:p>
          <a:p>
            <a:endParaRPr lang="en-US" dirty="0"/>
          </a:p>
          <a:p>
            <a:r>
              <a:rPr lang="en-US" dirty="0"/>
              <a:t>These comments serve only to clutter and obscure the code.</a:t>
            </a:r>
          </a:p>
        </p:txBody>
      </p:sp>
    </p:spTree>
    <p:extLst>
      <p:ext uri="{BB962C8B-B14F-4D97-AF65-F5344CB8AC3E}">
        <p14:creationId xmlns:p14="http://schemas.microsoft.com/office/powerpoint/2010/main" val="2055838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C9AF-36BB-1B5F-0ED6-2A3C7389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Misleading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666A5-19A2-16F0-799D-4AE68833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Sometimes, with all the best intentions, a programmer makes a statement in his comments that isn’t precise enough to be accurate.</a:t>
            </a:r>
          </a:p>
        </p:txBody>
      </p:sp>
    </p:spTree>
    <p:extLst>
      <p:ext uri="{BB962C8B-B14F-4D97-AF65-F5344CB8AC3E}">
        <p14:creationId xmlns:p14="http://schemas.microsoft.com/office/powerpoint/2010/main" val="417640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A66A-8B96-DDE3-EFA8-EE7DEDE1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Mandated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982EA-FABE-CF28-1299-3F5E72E9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just plain silly to have a rule that says that every function must have a </a:t>
            </a:r>
            <a:r>
              <a:rPr lang="en-US" dirty="0" err="1"/>
              <a:t>javadoc</a:t>
            </a:r>
            <a:r>
              <a:rPr lang="en-US" dirty="0"/>
              <a:t>, or every variable must have a comment.</a:t>
            </a:r>
          </a:p>
          <a:p>
            <a:r>
              <a:rPr lang="en-US" dirty="0"/>
              <a:t>The clutter in the image</a:t>
            </a:r>
          </a:p>
          <a:p>
            <a:pPr marL="0" indent="0">
              <a:buNone/>
            </a:pPr>
            <a:r>
              <a:rPr lang="en-US" dirty="0"/>
              <a:t>   adds nothing and serves</a:t>
            </a:r>
          </a:p>
          <a:p>
            <a:pPr marL="0" indent="0">
              <a:buNone/>
            </a:pPr>
            <a:r>
              <a:rPr lang="en-US" dirty="0"/>
              <a:t>   only to obfuscate the code</a:t>
            </a:r>
          </a:p>
          <a:p>
            <a:pPr marL="0" indent="0">
              <a:buNone/>
            </a:pPr>
            <a:r>
              <a:rPr lang="en-US" dirty="0"/>
              <a:t>   and create the potential</a:t>
            </a:r>
          </a:p>
          <a:p>
            <a:pPr marL="0" indent="0">
              <a:buNone/>
            </a:pPr>
            <a:r>
              <a:rPr lang="en-US" dirty="0"/>
              <a:t>   for lies and misdirection.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83071-114B-849D-1790-BBA31C96C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133" y="2634868"/>
            <a:ext cx="5852667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“Don’t’ comment bad code – rewrite it”.</a:t>
            </a:r>
          </a:p>
          <a:p>
            <a:endParaRPr lang="en-US" dirty="0"/>
          </a:p>
          <a:p>
            <a:r>
              <a:rPr lang="en-US" dirty="0"/>
              <a:t>Comments are not “pure good”.</a:t>
            </a:r>
          </a:p>
          <a:p>
            <a:endParaRPr lang="en-US" dirty="0"/>
          </a:p>
          <a:p>
            <a:r>
              <a:rPr lang="en-US" dirty="0"/>
              <a:t>Comments are, at best, a necessary evil.</a:t>
            </a:r>
          </a:p>
          <a:p>
            <a:endParaRPr lang="en-US" dirty="0"/>
          </a:p>
          <a:p>
            <a:r>
              <a:rPr lang="en-US" dirty="0"/>
              <a:t>The proper use of comments is to compensate for our failure to express ourselves through code.</a:t>
            </a:r>
          </a:p>
          <a:p>
            <a:endParaRPr lang="en-US" dirty="0"/>
          </a:p>
          <a:p>
            <a:r>
              <a:rPr lang="en-US" dirty="0"/>
              <a:t>Comments can’t always follow the code changes.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642D-25F3-D805-EE2C-7F7F3D4F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Journal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07687-A6B1-DAA9-C1C9-760259B2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people add a comment to the start of a module every time they edit it.</a:t>
            </a:r>
          </a:p>
          <a:p>
            <a:endParaRPr lang="en-US" dirty="0"/>
          </a:p>
          <a:p>
            <a:r>
              <a:rPr lang="en-US" dirty="0"/>
              <a:t>These comments accumulate as a kind of journal, or log, of every change that has ever been made.</a:t>
            </a:r>
          </a:p>
        </p:txBody>
      </p:sp>
    </p:spTree>
    <p:extLst>
      <p:ext uri="{BB962C8B-B14F-4D97-AF65-F5344CB8AC3E}">
        <p14:creationId xmlns:p14="http://schemas.microsoft.com/office/powerpoint/2010/main" val="158555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8195-1149-F2C4-1EEE-35E541046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Noise Comments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E9E17E-7DD0-7483-D327-B8DDA4F2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comments are so noisy that we have to ignore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Replace the temptation to create noise with the determination to clean your code.</a:t>
            </a:r>
          </a:p>
          <a:p>
            <a:endParaRPr lang="en-US" dirty="0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33EB70E1-A334-196F-38D3-E61E8240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192" y="2370711"/>
            <a:ext cx="2537680" cy="998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4C9061-7518-2A0B-2064-0B9F61EFC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81" y="2673063"/>
            <a:ext cx="2415749" cy="495343"/>
          </a:xfrm>
          <a:prstGeom prst="rect">
            <a:avLst/>
          </a:prstGeom>
        </p:spPr>
      </p:pic>
      <p:pic>
        <p:nvPicPr>
          <p:cNvPr id="14" name="Picture 13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05BCA75B-4F61-1C2C-29CF-0C6A3636C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440" y="2284709"/>
            <a:ext cx="2865368" cy="14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16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F75A-5B21-197B-E7D5-A38EC934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Scary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CC05D-7000-B46C-2D8E-E9424471C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Javadocs can also be noisy.</a:t>
            </a:r>
          </a:p>
          <a:p>
            <a:r>
              <a:rPr lang="en-US" dirty="0"/>
              <a:t>They are just redundant noisy comments written out of some misplaced desire to provide documentation.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CF4FC-0AC8-2FDA-599D-6C3669E0B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094" y="3429000"/>
            <a:ext cx="506930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401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EF18-AD90-2792-E450-2896202A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Don’t Use a Comment When You Can Use a Function or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C029-68E9-8DB1-28D3-27FC4FD07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From: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9B932-58DD-F67F-6A5B-7F82ED8C3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49" y="2805436"/>
            <a:ext cx="5799323" cy="6782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91E97-53B7-A197-C746-5672A2555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49" y="4463486"/>
            <a:ext cx="486960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41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6E62-B10C-90D6-5C57-A0B11224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Position Markers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13F6-5D61-9DC6-E3DC-B5D7280B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programmers like to mark a particular position in a source file.</a:t>
            </a:r>
          </a:p>
          <a:p>
            <a:endParaRPr lang="en-US" dirty="0"/>
          </a:p>
          <a:p>
            <a:r>
              <a:rPr lang="en-US" dirty="0"/>
              <a:t>There are rare times when it makes sense to gather certain functions together beneath a banner.</a:t>
            </a:r>
          </a:p>
          <a:p>
            <a:pPr lvl="1"/>
            <a:r>
              <a:rPr lang="en-US" dirty="0"/>
              <a:t>In general, they are clutter that should be eliminated – especially the noisy train of slashes at the end (in the image).</a:t>
            </a:r>
          </a:p>
          <a:p>
            <a:r>
              <a:rPr lang="en-US" dirty="0"/>
              <a:t>If you overuse banners, they’ll fall into the background noise and be ignored.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7BB9D-3DB8-DB48-C8F9-87869583B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58" y="2518611"/>
            <a:ext cx="3894157" cy="7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23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E390-A220-C5C8-392F-DCB9AE5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Closing Brace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89C-CA92-5DDC-E3C6-0AB5D107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programmers will put special comment on closing braces, like “// while” at the end of the while loop.</a:t>
            </a:r>
          </a:p>
          <a:p>
            <a:endParaRPr lang="en-US" dirty="0"/>
          </a:p>
          <a:p>
            <a:r>
              <a:rPr lang="en-US" dirty="0"/>
              <a:t>This might make sense for long functions with deeply nested structure.</a:t>
            </a:r>
          </a:p>
          <a:p>
            <a:pPr lvl="1"/>
            <a:r>
              <a:rPr lang="en-US" dirty="0"/>
              <a:t>If you find yourself wanting to mark your closing braces, </a:t>
            </a:r>
            <a:r>
              <a:rPr lang="en-US" b="1" dirty="0"/>
              <a:t>try to shorten your functions instead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0425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2608-4E87-352E-425A-277267C4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Attributions and Bylines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5F6C-EFB7-5259-573E-CE5AD0DC0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“ /* Added by Rick */”.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 code control system is a better place for this kind of information.</a:t>
            </a:r>
          </a:p>
        </p:txBody>
      </p:sp>
    </p:spTree>
    <p:extLst>
      <p:ext uri="{BB962C8B-B14F-4D97-AF65-F5344CB8AC3E}">
        <p14:creationId xmlns:p14="http://schemas.microsoft.com/office/powerpoint/2010/main" val="2038264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D296-907B-5DAD-548E-524FE2F25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Commented-Out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2E14-9971-69EB-DA2E-9EC009EA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sixties, commenting-out code was useful.</a:t>
            </a:r>
          </a:p>
          <a:p>
            <a:endParaRPr lang="en-US" dirty="0"/>
          </a:p>
          <a:p>
            <a:r>
              <a:rPr lang="en-US" dirty="0"/>
              <a:t>Now, we have good source code control systems, they will remember the code for us.</a:t>
            </a:r>
          </a:p>
          <a:p>
            <a:pPr lvl="1"/>
            <a:r>
              <a:rPr lang="en-US" dirty="0"/>
              <a:t>We don’t have to comment it out anymore.</a:t>
            </a:r>
          </a:p>
          <a:p>
            <a:pPr lvl="1"/>
            <a:r>
              <a:rPr lang="en-US" dirty="0"/>
              <a:t>Just delete the code.</a:t>
            </a:r>
          </a:p>
        </p:txBody>
      </p:sp>
    </p:spTree>
    <p:extLst>
      <p:ext uri="{BB962C8B-B14F-4D97-AF65-F5344CB8AC3E}">
        <p14:creationId xmlns:p14="http://schemas.microsoft.com/office/powerpoint/2010/main" val="2741226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EEA7-E597-E907-5D93-B662A769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HTML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0779-5B64-7C2C-9CA8-FFB1A3EB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HTML in source code comments is an abomination.</a:t>
            </a:r>
          </a:p>
          <a:p>
            <a:endParaRPr lang="en-US" dirty="0"/>
          </a:p>
          <a:p>
            <a:r>
              <a:rPr lang="en-US" dirty="0"/>
              <a:t>It makes the comments hard to read in the one place where they should be easy to read-the editor/IDE.</a:t>
            </a:r>
          </a:p>
          <a:p>
            <a:endParaRPr lang="en-US" dirty="0"/>
          </a:p>
          <a:p>
            <a:r>
              <a:rPr lang="en-US" dirty="0"/>
              <a:t>If comments are going to be extracted by some tool (like Javadocs) to appear in a Web page.</a:t>
            </a:r>
          </a:p>
          <a:p>
            <a:pPr lvl="1"/>
            <a:r>
              <a:rPr lang="en-US" dirty="0"/>
              <a:t>Then it should be the responsibility of that tool.</a:t>
            </a:r>
          </a:p>
          <a:p>
            <a:pPr lvl="1"/>
            <a:r>
              <a:rPr lang="en-US" dirty="0"/>
              <a:t>Not the programmer.</a:t>
            </a:r>
          </a:p>
        </p:txBody>
      </p:sp>
    </p:spTree>
    <p:extLst>
      <p:ext uri="{BB962C8B-B14F-4D97-AF65-F5344CB8AC3E}">
        <p14:creationId xmlns:p14="http://schemas.microsoft.com/office/powerpoint/2010/main" val="3620204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18CD-2222-CCDC-6959-45E2D11A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Nonlocal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D356-6329-A592-4AEC-918E8E454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you must write a comment, then make sure it describes the code it appears nearby.</a:t>
            </a:r>
          </a:p>
          <a:p>
            <a:endParaRPr lang="en-US" dirty="0"/>
          </a:p>
          <a:p>
            <a:r>
              <a:rPr lang="en-US" dirty="0"/>
              <a:t>Don’t offer systemwide information in the context of a local comment.</a:t>
            </a:r>
          </a:p>
        </p:txBody>
      </p:sp>
    </p:spTree>
    <p:extLst>
      <p:ext uri="{BB962C8B-B14F-4D97-AF65-F5344CB8AC3E}">
        <p14:creationId xmlns:p14="http://schemas.microsoft.com/office/powerpoint/2010/main" val="40315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E0BB-8E4D-23E7-EE40-6622A27C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0496-E215-BDA4-8FCA-3BC9C298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better put the energy of writing code into making the code itself so clear and expressive that it doesn’t need the comments in the first place.</a:t>
            </a:r>
          </a:p>
          <a:p>
            <a:endParaRPr lang="en-US" dirty="0"/>
          </a:p>
          <a:p>
            <a:r>
              <a:rPr lang="en-US" dirty="0"/>
              <a:t>Inaccurate comments are far worse than no comments at all.</a:t>
            </a:r>
          </a:p>
          <a:p>
            <a:endParaRPr lang="en-US" dirty="0"/>
          </a:p>
          <a:p>
            <a:r>
              <a:rPr lang="en-US" dirty="0"/>
              <a:t>Truth can be found in one place: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39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78BF-CEF8-2727-9329-56A53790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Too Much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1693-8A3B-D3D3-DFF6-14B1406E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Don’t put interesting historical discussions or irrelevant descriptions of details into your comments.</a:t>
            </a:r>
          </a:p>
        </p:txBody>
      </p:sp>
    </p:spTree>
    <p:extLst>
      <p:ext uri="{BB962C8B-B14F-4D97-AF65-F5344CB8AC3E}">
        <p14:creationId xmlns:p14="http://schemas.microsoft.com/office/powerpoint/2010/main" val="2536908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1E08-F273-6645-5A1B-A64A56C6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</a:t>
            </a:r>
            <a:r>
              <a:rPr lang="en-US" dirty="0" err="1"/>
              <a:t>Inobvious</a:t>
            </a:r>
            <a:r>
              <a:rPr lang="en-US" dirty="0"/>
              <a:t>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E7E63-2593-61A8-7009-CB2CBAC55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connection between a comment and the code it describes should be obvious.</a:t>
            </a:r>
          </a:p>
          <a:p>
            <a:endParaRPr lang="en-US" dirty="0"/>
          </a:p>
          <a:p>
            <a:r>
              <a:rPr lang="en-US" dirty="0"/>
              <a:t>The purpose of a comment is to explain code that doesn’t explain itself.</a:t>
            </a:r>
          </a:p>
          <a:p>
            <a:endParaRPr lang="en-US" dirty="0"/>
          </a:p>
          <a:p>
            <a:r>
              <a:rPr lang="en-US" dirty="0"/>
              <a:t>It’s pity when a comment needs its own explanation.</a:t>
            </a:r>
          </a:p>
        </p:txBody>
      </p:sp>
    </p:spTree>
    <p:extLst>
      <p:ext uri="{BB962C8B-B14F-4D97-AF65-F5344CB8AC3E}">
        <p14:creationId xmlns:p14="http://schemas.microsoft.com/office/powerpoint/2010/main" val="3471297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699-CBEF-4C27-72A6-4BA77BAA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Function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32FE-0643-C81C-2CE6-A2ADDEE2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Short functions don’t need much description.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well-chosen name for a small function that does one thing is usually better than a comment header.</a:t>
            </a:r>
          </a:p>
        </p:txBody>
      </p:sp>
    </p:spTree>
    <p:extLst>
      <p:ext uri="{BB962C8B-B14F-4D97-AF65-F5344CB8AC3E}">
        <p14:creationId xmlns:p14="http://schemas.microsoft.com/office/powerpoint/2010/main" val="3724449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0E51-7FC1-752E-71DC-A39AC1C7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Comment – Javadocs in Nonpublic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EEAF0-2D9A-593E-DF40-FEFD9E23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useful as javadocs for public APIs, they are anathema to code that is not intended for public consumption.</a:t>
            </a:r>
          </a:p>
          <a:p>
            <a:endParaRPr lang="en-US" dirty="0"/>
          </a:p>
          <a:p>
            <a:r>
              <a:rPr lang="en-US" dirty="0"/>
              <a:t>Generating </a:t>
            </a:r>
            <a:r>
              <a:rPr lang="en-US" dirty="0" err="1"/>
              <a:t>javadoc</a:t>
            </a:r>
            <a:r>
              <a:rPr lang="en-US" dirty="0"/>
              <a:t> for the classes and functions inside a system is not generally useful, and the extra formality of the </a:t>
            </a:r>
            <a:r>
              <a:rPr lang="en-US" dirty="0" err="1"/>
              <a:t>javadoc</a:t>
            </a:r>
            <a:r>
              <a:rPr lang="en-US" dirty="0"/>
              <a:t> comments amounts to little more than cruft and distraction.</a:t>
            </a:r>
          </a:p>
        </p:txBody>
      </p:sp>
    </p:spTree>
    <p:extLst>
      <p:ext uri="{BB962C8B-B14F-4D97-AF65-F5344CB8AC3E}">
        <p14:creationId xmlns:p14="http://schemas.microsoft.com/office/powerpoint/2010/main" val="8928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D72-7106-AE57-9DB6-C4C06B33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Do Not Make Up for Bad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6973-3A5C-0F41-39A5-76189346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of the more common motivations for writing code is bad code.</a:t>
            </a:r>
          </a:p>
          <a:p>
            <a:pPr lvl="1"/>
            <a:r>
              <a:rPr lang="en-US" dirty="0"/>
              <a:t>“Ooh, I’d better comment that” =&gt; </a:t>
            </a:r>
            <a:r>
              <a:rPr lang="en-US" b="1" dirty="0"/>
              <a:t>No! You’d better clean it!</a:t>
            </a:r>
          </a:p>
          <a:p>
            <a:endParaRPr lang="en-US" dirty="0"/>
          </a:p>
          <a:p>
            <a:r>
              <a:rPr lang="en-US" dirty="0"/>
              <a:t>Clear and expressive code with few comments is far superior to cluttered and complex code with lots of comments.</a:t>
            </a:r>
          </a:p>
        </p:txBody>
      </p:sp>
    </p:spTree>
    <p:extLst>
      <p:ext uri="{BB962C8B-B14F-4D97-AF65-F5344CB8AC3E}">
        <p14:creationId xmlns:p14="http://schemas.microsoft.com/office/powerpoint/2010/main" val="10543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D900-1727-8250-F51F-518D30EE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Yourself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C3C2-7602-49B1-B76C-3F4087C6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certainly times when code makes a poor vehicle for explanation.</a:t>
            </a:r>
          </a:p>
          <a:p>
            <a:pPr lvl="1"/>
            <a:r>
              <a:rPr lang="en-US" dirty="0"/>
              <a:t>Unfortunately, many programmers have taken this to mean that code is seldom, if ever, a good means for explanation.</a:t>
            </a:r>
          </a:p>
          <a:p>
            <a:pPr lvl="1"/>
            <a:r>
              <a:rPr lang="en-US" dirty="0"/>
              <a:t>This id patently false.</a:t>
            </a:r>
          </a:p>
          <a:p>
            <a:r>
              <a:rPr lang="en-US" dirty="0"/>
              <a:t>In many cases it’s simply a matter of creating a function that says the same thing as the comment you want to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18EA-5620-E287-67F2-3CE8C2B4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6" y="4913269"/>
            <a:ext cx="5143946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BAA72-8A85-05E5-3DEB-0198ABD2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7" y="4913269"/>
            <a:ext cx="345978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A3C-75E9-8466-191F-AF7B453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345D-3230-909A-0A99-8B5B7A0D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comments are necessary of beneficial.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that the only truly good comment is the comment you found a way not to write.</a:t>
            </a:r>
          </a:p>
        </p:txBody>
      </p:sp>
    </p:spTree>
    <p:extLst>
      <p:ext uri="{BB962C8B-B14F-4D97-AF65-F5344CB8AC3E}">
        <p14:creationId xmlns:p14="http://schemas.microsoft.com/office/powerpoint/2010/main" val="112115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D73-CF8A-0675-601A-1CBCADC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Legal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C4EA-5BF3-F8E4-BFC8-7001855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and authorship statements are necessary and reasonable things to put into a comment at the start of each source file.</a:t>
            </a:r>
          </a:p>
          <a:p>
            <a:endParaRPr lang="en-US" dirty="0"/>
          </a:p>
          <a:p>
            <a:r>
              <a:rPr lang="en-US" dirty="0"/>
              <a:t>Comments like this should not be contracts or legal tomes.</a:t>
            </a:r>
          </a:p>
          <a:p>
            <a:r>
              <a:rPr lang="en-US" dirty="0"/>
              <a:t>Where possible, refer to a standard license or other external document rather than putting all the terms and conditions into the comment.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5185D-4550-31A7-323C-38EE3483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0" y="3040340"/>
            <a:ext cx="645469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BA15-3609-AEF9-8E4E-795E423E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Informative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3BFE-C81D-003C-5473-28E8A03B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sometimes useful to provide basic information with a comment.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But it’s better to use the name of the function to convey the information where possible =&gt; </a:t>
            </a:r>
            <a:r>
              <a:rPr lang="en-US" sz="2000" dirty="0" err="1"/>
              <a:t>responderBeingTested</a:t>
            </a:r>
            <a:r>
              <a:rPr lang="en-US" dirty="0"/>
              <a:t>.</a:t>
            </a:r>
          </a:p>
          <a:p>
            <a:r>
              <a:rPr lang="en-US" dirty="0"/>
              <a:t>Another 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might have been better, and clearer, if this code had been moved to a special class that converted the formats of dates and times.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1D4A-1D70-4084-7039-D64FCDA0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47" y="2752003"/>
            <a:ext cx="4480948" cy="487722"/>
          </a:xfrm>
          <a:prstGeom prst="rect">
            <a:avLst/>
          </a:prstGeom>
        </p:spPr>
      </p:pic>
      <p:pic>
        <p:nvPicPr>
          <p:cNvPr id="7" name="Picture 6" descr="A black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F546CBC-41B7-D37E-F3F5-CDD6D546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4153909"/>
            <a:ext cx="371126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EDE2-5B5A-AF65-0A5A-FE43DA0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Explanation of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FCFD-D572-0947-F88B-6F434E7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comment goes beyond just useful information about the implementation and provides the intent behind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F0D2-C449-CC40-0CC6-755580F2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2" y="2913063"/>
            <a:ext cx="5598695" cy="27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1508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Avenir Next LT Pro</vt:lpstr>
      <vt:lpstr>Calibri</vt:lpstr>
      <vt:lpstr>Tw Cen MT</vt:lpstr>
      <vt:lpstr>ShapesVTI</vt:lpstr>
      <vt:lpstr>Comments</vt:lpstr>
      <vt:lpstr>Introduction</vt:lpstr>
      <vt:lpstr>Introduction (cont.)</vt:lpstr>
      <vt:lpstr>Comments Do Not Make Up for Bad Code</vt:lpstr>
      <vt:lpstr>Explain Yourself in Code</vt:lpstr>
      <vt:lpstr>Good Comments</vt:lpstr>
      <vt:lpstr>Good Comments – Legal Comments</vt:lpstr>
      <vt:lpstr>Good Comments – Informative Comments</vt:lpstr>
      <vt:lpstr>Good Comments – Explanation of Intent</vt:lpstr>
      <vt:lpstr>Good Comments – Clarification</vt:lpstr>
      <vt:lpstr>Good Comments – Warning of Consequences</vt:lpstr>
      <vt:lpstr>Good Comments – TODO Comments</vt:lpstr>
      <vt:lpstr>Good Comments – Amplification</vt:lpstr>
      <vt:lpstr>Good Comments – Javadocs in Public APIs</vt:lpstr>
      <vt:lpstr>Bad Comments</vt:lpstr>
      <vt:lpstr>Bad Comments – Mumbling</vt:lpstr>
      <vt:lpstr>Bad Comment – Redundant Comments</vt:lpstr>
      <vt:lpstr>Bad Comment – Misleading Comments</vt:lpstr>
      <vt:lpstr>Bad Comment – Mandated Comments</vt:lpstr>
      <vt:lpstr>Bad Comment – Journal Comments</vt:lpstr>
      <vt:lpstr>Bad Comment – Noise Comments</vt:lpstr>
      <vt:lpstr>Bad Comment – Scary Noise</vt:lpstr>
      <vt:lpstr>Bad Comment – Don’t Use a Comment When You Can Use a Function or a Variable</vt:lpstr>
      <vt:lpstr>Bad Comment – Position Markers</vt:lpstr>
      <vt:lpstr>Bad Comment – Closing Brace Comments</vt:lpstr>
      <vt:lpstr>Bad Comment – Attributions and Bylines</vt:lpstr>
      <vt:lpstr>Bad Comment – Commented-Out Code</vt:lpstr>
      <vt:lpstr>Bad Comment – HTML Comments</vt:lpstr>
      <vt:lpstr>Bad Comment – Nonlocal Information</vt:lpstr>
      <vt:lpstr>Bad Comment – Too Much Information</vt:lpstr>
      <vt:lpstr>Bad Comment – Inobvious Connection</vt:lpstr>
      <vt:lpstr>Bad Comment – Function Headers</vt:lpstr>
      <vt:lpstr>Bad Comment – Javadocs in Nonpublic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8</cp:revision>
  <dcterms:created xsi:type="dcterms:W3CDTF">2025-06-23T01:00:21Z</dcterms:created>
  <dcterms:modified xsi:type="dcterms:W3CDTF">2025-07-08T16:37:41Z</dcterms:modified>
</cp:coreProperties>
</file>