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1" r:id="rId7"/>
    <p:sldId id="264" r:id="rId8"/>
    <p:sldId id="265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69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336"/>
  </p:normalViewPr>
  <p:slideViewPr>
    <p:cSldViewPr snapToGrid="0" snapToObjects="1">
      <p:cViewPr>
        <p:scale>
          <a:sx n="114" d="100"/>
          <a:sy n="114" d="100"/>
        </p:scale>
        <p:origin x="4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4891B-D8CD-447A-B74D-1FC0C2C3D883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05F75D-2DFF-4109-861C-45FA2C9BB3A3}">
      <dgm:prSet/>
      <dgm:spPr/>
      <dgm:t>
        <a:bodyPr/>
        <a:lstStyle/>
        <a:p>
          <a:r>
            <a:rPr lang="en-US" dirty="0"/>
            <a:t>Cardiovascular diseases takes 17.9 million lives each year, which accounts for 31% of all deaths worldwide.</a:t>
          </a:r>
        </a:p>
      </dgm:t>
    </dgm:pt>
    <dgm:pt modelId="{95DBA012-577D-4304-83A1-AE84CD9EFA94}" type="parTrans" cxnId="{A3DE4B28-D620-4B80-AD72-88642CAEEFAA}">
      <dgm:prSet/>
      <dgm:spPr/>
      <dgm:t>
        <a:bodyPr/>
        <a:lstStyle/>
        <a:p>
          <a:endParaRPr lang="en-US"/>
        </a:p>
      </dgm:t>
    </dgm:pt>
    <dgm:pt modelId="{F5AFE3E8-70CC-42BF-98BE-FAC30D1CF3F3}" type="sibTrans" cxnId="{A3DE4B28-D620-4B80-AD72-88642CAEEFAA}">
      <dgm:prSet/>
      <dgm:spPr/>
      <dgm:t>
        <a:bodyPr/>
        <a:lstStyle/>
        <a:p>
          <a:endParaRPr lang="en-US"/>
        </a:p>
      </dgm:t>
    </dgm:pt>
    <dgm:pt modelId="{04D71D4C-4BCF-49A4-80D0-C4100A90CA81}">
      <dgm:prSet/>
      <dgm:spPr/>
      <dgm:t>
        <a:bodyPr/>
        <a:lstStyle/>
        <a:p>
          <a:r>
            <a:rPr lang="en-US" dirty="0"/>
            <a:t>Predict what demographic is more likely to develop heart disease based on their age, gender, and chest pain type.</a:t>
          </a:r>
        </a:p>
      </dgm:t>
    </dgm:pt>
    <dgm:pt modelId="{73A5F0B2-D85D-468D-8026-D166C83D7244}" type="parTrans" cxnId="{2FACE4DE-256A-4480-8527-F21BABA33B70}">
      <dgm:prSet/>
      <dgm:spPr/>
      <dgm:t>
        <a:bodyPr/>
        <a:lstStyle/>
        <a:p>
          <a:endParaRPr lang="en-US"/>
        </a:p>
      </dgm:t>
    </dgm:pt>
    <dgm:pt modelId="{419A5898-CA7A-4BFB-B3DE-766FA54745D5}" type="sibTrans" cxnId="{2FACE4DE-256A-4480-8527-F21BABA33B70}">
      <dgm:prSet/>
      <dgm:spPr/>
      <dgm:t>
        <a:bodyPr/>
        <a:lstStyle/>
        <a:p>
          <a:endParaRPr lang="en-US"/>
        </a:p>
      </dgm:t>
    </dgm:pt>
    <dgm:pt modelId="{62B232AB-F86F-2645-BC60-578455EF39A0}" type="pres">
      <dgm:prSet presAssocID="{4604891B-D8CD-447A-B74D-1FC0C2C3D883}" presName="diagram" presStyleCnt="0">
        <dgm:presLayoutVars>
          <dgm:dir/>
          <dgm:resizeHandles val="exact"/>
        </dgm:presLayoutVars>
      </dgm:prSet>
      <dgm:spPr/>
    </dgm:pt>
    <dgm:pt modelId="{3E559B56-5059-BE47-BC59-B1B568C6D2E8}" type="pres">
      <dgm:prSet presAssocID="{EB05F75D-2DFF-4109-861C-45FA2C9BB3A3}" presName="node" presStyleLbl="node1" presStyleIdx="0" presStyleCnt="2">
        <dgm:presLayoutVars>
          <dgm:bulletEnabled val="1"/>
        </dgm:presLayoutVars>
      </dgm:prSet>
      <dgm:spPr/>
    </dgm:pt>
    <dgm:pt modelId="{663BE8A1-6495-6047-9745-96E7825AAF3C}" type="pres">
      <dgm:prSet presAssocID="{F5AFE3E8-70CC-42BF-98BE-FAC30D1CF3F3}" presName="sibTrans" presStyleCnt="0"/>
      <dgm:spPr/>
    </dgm:pt>
    <dgm:pt modelId="{99701A74-0941-9045-BD8E-A34DCA27FC6F}" type="pres">
      <dgm:prSet presAssocID="{04D71D4C-4BCF-49A4-80D0-C4100A90CA81}" presName="node" presStyleLbl="node1" presStyleIdx="1" presStyleCnt="2">
        <dgm:presLayoutVars>
          <dgm:bulletEnabled val="1"/>
        </dgm:presLayoutVars>
      </dgm:prSet>
      <dgm:spPr/>
    </dgm:pt>
  </dgm:ptLst>
  <dgm:cxnLst>
    <dgm:cxn modelId="{A3DE4B28-D620-4B80-AD72-88642CAEEFAA}" srcId="{4604891B-D8CD-447A-B74D-1FC0C2C3D883}" destId="{EB05F75D-2DFF-4109-861C-45FA2C9BB3A3}" srcOrd="0" destOrd="0" parTransId="{95DBA012-577D-4304-83A1-AE84CD9EFA94}" sibTransId="{F5AFE3E8-70CC-42BF-98BE-FAC30D1CF3F3}"/>
    <dgm:cxn modelId="{B26E4555-C65A-AF4F-9FDE-8FD4D97DE42D}" type="presOf" srcId="{04D71D4C-4BCF-49A4-80D0-C4100A90CA81}" destId="{99701A74-0941-9045-BD8E-A34DCA27FC6F}" srcOrd="0" destOrd="0" presId="urn:microsoft.com/office/officeart/2005/8/layout/default"/>
    <dgm:cxn modelId="{89C54692-005F-7C4F-BF2E-3E9B83D3C7BA}" type="presOf" srcId="{4604891B-D8CD-447A-B74D-1FC0C2C3D883}" destId="{62B232AB-F86F-2645-BC60-578455EF39A0}" srcOrd="0" destOrd="0" presId="urn:microsoft.com/office/officeart/2005/8/layout/default"/>
    <dgm:cxn modelId="{079F52A7-980F-4F44-B3E4-EB0678D4B948}" type="presOf" srcId="{EB05F75D-2DFF-4109-861C-45FA2C9BB3A3}" destId="{3E559B56-5059-BE47-BC59-B1B568C6D2E8}" srcOrd="0" destOrd="0" presId="urn:microsoft.com/office/officeart/2005/8/layout/default"/>
    <dgm:cxn modelId="{2FACE4DE-256A-4480-8527-F21BABA33B70}" srcId="{4604891B-D8CD-447A-B74D-1FC0C2C3D883}" destId="{04D71D4C-4BCF-49A4-80D0-C4100A90CA81}" srcOrd="1" destOrd="0" parTransId="{73A5F0B2-D85D-468D-8026-D166C83D7244}" sibTransId="{419A5898-CA7A-4BFB-B3DE-766FA54745D5}"/>
    <dgm:cxn modelId="{D7F14FEF-A298-2641-BE08-C518702CBC99}" type="presParOf" srcId="{62B232AB-F86F-2645-BC60-578455EF39A0}" destId="{3E559B56-5059-BE47-BC59-B1B568C6D2E8}" srcOrd="0" destOrd="0" presId="urn:microsoft.com/office/officeart/2005/8/layout/default"/>
    <dgm:cxn modelId="{0A7167FB-2C9E-3C4C-8651-C319BE04801B}" type="presParOf" srcId="{62B232AB-F86F-2645-BC60-578455EF39A0}" destId="{663BE8A1-6495-6047-9745-96E7825AAF3C}" srcOrd="1" destOrd="0" presId="urn:microsoft.com/office/officeart/2005/8/layout/default"/>
    <dgm:cxn modelId="{D1B4F695-2034-0D46-9CED-B927CE9D7244}" type="presParOf" srcId="{62B232AB-F86F-2645-BC60-578455EF39A0}" destId="{99701A74-0941-9045-BD8E-A34DCA27FC6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50365F-E2D3-480E-B26C-DF4CB506F1DE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7841708-534F-4AB6-B1E6-B878386557BC}">
      <dgm:prSet/>
      <dgm:spPr/>
      <dgm:t>
        <a:bodyPr/>
        <a:lstStyle/>
        <a:p>
          <a:pPr>
            <a:defRPr b="1"/>
          </a:pPr>
          <a:r>
            <a:rPr lang="en-US"/>
            <a:t>Cleaning: </a:t>
          </a:r>
        </a:p>
      </dgm:t>
    </dgm:pt>
    <dgm:pt modelId="{945B35DA-B0BB-4D7F-BE7E-64FC55117731}" type="parTrans" cxnId="{872B54B5-BC54-4599-8B68-77BD05ABC010}">
      <dgm:prSet/>
      <dgm:spPr/>
      <dgm:t>
        <a:bodyPr/>
        <a:lstStyle/>
        <a:p>
          <a:endParaRPr lang="en-US"/>
        </a:p>
      </dgm:t>
    </dgm:pt>
    <dgm:pt modelId="{A129E091-59D9-432A-AA0C-BEF8C09E3BFD}" type="sibTrans" cxnId="{872B54B5-BC54-4599-8B68-77BD05ABC010}">
      <dgm:prSet/>
      <dgm:spPr/>
      <dgm:t>
        <a:bodyPr/>
        <a:lstStyle/>
        <a:p>
          <a:endParaRPr lang="en-US"/>
        </a:p>
      </dgm:t>
    </dgm:pt>
    <dgm:pt modelId="{2DD394F4-5924-4D16-90C4-E5B7B94FC770}">
      <dgm:prSet/>
      <dgm:spPr/>
      <dgm:t>
        <a:bodyPr/>
        <a:lstStyle/>
        <a:p>
          <a:r>
            <a:rPr lang="en-US"/>
            <a:t>Removed null values</a:t>
          </a:r>
        </a:p>
      </dgm:t>
    </dgm:pt>
    <dgm:pt modelId="{FC2BCCAB-4B27-414A-8D18-AD922A0E3C31}" type="parTrans" cxnId="{529AA681-A3B9-4403-BF38-0EE9AA3B00DB}">
      <dgm:prSet/>
      <dgm:spPr/>
      <dgm:t>
        <a:bodyPr/>
        <a:lstStyle/>
        <a:p>
          <a:endParaRPr lang="en-US"/>
        </a:p>
      </dgm:t>
    </dgm:pt>
    <dgm:pt modelId="{59BB0629-3CCE-4FDE-A865-5D65C55E5D50}" type="sibTrans" cxnId="{529AA681-A3B9-4403-BF38-0EE9AA3B00DB}">
      <dgm:prSet/>
      <dgm:spPr/>
      <dgm:t>
        <a:bodyPr/>
        <a:lstStyle/>
        <a:p>
          <a:endParaRPr lang="en-US"/>
        </a:p>
      </dgm:t>
    </dgm:pt>
    <dgm:pt modelId="{16CBF478-DEEE-4754-96E7-484617250CFA}">
      <dgm:prSet/>
      <dgm:spPr/>
      <dgm:t>
        <a:bodyPr/>
        <a:lstStyle/>
        <a:p>
          <a:r>
            <a:rPr lang="en-US"/>
            <a:t>Converted columns into numeric data.</a:t>
          </a:r>
        </a:p>
      </dgm:t>
    </dgm:pt>
    <dgm:pt modelId="{FB92CAD0-9E74-432B-B8A6-A460B57C2C6B}" type="parTrans" cxnId="{59A287A6-A0CD-4C87-BD9C-1791DEFC13CE}">
      <dgm:prSet/>
      <dgm:spPr/>
      <dgm:t>
        <a:bodyPr/>
        <a:lstStyle/>
        <a:p>
          <a:endParaRPr lang="en-US"/>
        </a:p>
      </dgm:t>
    </dgm:pt>
    <dgm:pt modelId="{F5C4F0E9-637E-4449-8D57-1ECC17D47575}" type="sibTrans" cxnId="{59A287A6-A0CD-4C87-BD9C-1791DEFC13CE}">
      <dgm:prSet/>
      <dgm:spPr/>
      <dgm:t>
        <a:bodyPr/>
        <a:lstStyle/>
        <a:p>
          <a:endParaRPr lang="en-US"/>
        </a:p>
      </dgm:t>
    </dgm:pt>
    <dgm:pt modelId="{C2297395-4735-49FE-A2FD-AF4DE58DCF26}">
      <dgm:prSet/>
      <dgm:spPr/>
      <dgm:t>
        <a:bodyPr/>
        <a:lstStyle/>
        <a:p>
          <a:pPr>
            <a:defRPr b="1"/>
          </a:pPr>
          <a:r>
            <a:rPr lang="en-US"/>
            <a:t>Validating:</a:t>
          </a:r>
        </a:p>
      </dgm:t>
    </dgm:pt>
    <dgm:pt modelId="{9C29519F-CE03-4062-B270-37D7996B8198}" type="parTrans" cxnId="{4541F036-1DB0-429E-A760-0F7791A38C2B}">
      <dgm:prSet/>
      <dgm:spPr/>
      <dgm:t>
        <a:bodyPr/>
        <a:lstStyle/>
        <a:p>
          <a:endParaRPr lang="en-US"/>
        </a:p>
      </dgm:t>
    </dgm:pt>
    <dgm:pt modelId="{92BD54D7-BAEE-4BCC-8B96-D90E71E1F362}" type="sibTrans" cxnId="{4541F036-1DB0-429E-A760-0F7791A38C2B}">
      <dgm:prSet/>
      <dgm:spPr/>
      <dgm:t>
        <a:bodyPr/>
        <a:lstStyle/>
        <a:p>
          <a:endParaRPr lang="en-US"/>
        </a:p>
      </dgm:t>
    </dgm:pt>
    <dgm:pt modelId="{6C9A2059-228D-4C22-B41A-FE59A458B7F8}">
      <dgm:prSet/>
      <dgm:spPr/>
      <dgm:t>
        <a:bodyPr/>
        <a:lstStyle/>
        <a:p>
          <a:r>
            <a:rPr lang="en-US"/>
            <a:t>Linear Regression model to estimate how dependent variable changes in relationship to two others.</a:t>
          </a:r>
        </a:p>
      </dgm:t>
    </dgm:pt>
    <dgm:pt modelId="{A83EBACA-2E6C-491F-B092-F55AC324C66F}" type="parTrans" cxnId="{3A14B93A-A048-42B5-9FA4-B03A8CF6D6D1}">
      <dgm:prSet/>
      <dgm:spPr/>
      <dgm:t>
        <a:bodyPr/>
        <a:lstStyle/>
        <a:p>
          <a:endParaRPr lang="en-US"/>
        </a:p>
      </dgm:t>
    </dgm:pt>
    <dgm:pt modelId="{94D434DE-6BDC-4A0E-9DCA-0C7F25EA3AE0}" type="sibTrans" cxnId="{3A14B93A-A048-42B5-9FA4-B03A8CF6D6D1}">
      <dgm:prSet/>
      <dgm:spPr/>
      <dgm:t>
        <a:bodyPr/>
        <a:lstStyle/>
        <a:p>
          <a:endParaRPr lang="en-US"/>
        </a:p>
      </dgm:t>
    </dgm:pt>
    <dgm:pt modelId="{E19D9E78-B16A-8344-BDFE-F14926EBE27E}" type="pres">
      <dgm:prSet presAssocID="{7D50365F-E2D3-480E-B26C-DF4CB506F1DE}" presName="Name0" presStyleCnt="0">
        <dgm:presLayoutVars>
          <dgm:dir/>
          <dgm:animLvl val="lvl"/>
          <dgm:resizeHandles val="exact"/>
        </dgm:presLayoutVars>
      </dgm:prSet>
      <dgm:spPr/>
    </dgm:pt>
    <dgm:pt modelId="{E08691E3-6CD6-2843-9BED-B23D62BCA4A2}" type="pres">
      <dgm:prSet presAssocID="{A7841708-534F-4AB6-B1E6-B878386557BC}" presName="linNode" presStyleCnt="0"/>
      <dgm:spPr/>
    </dgm:pt>
    <dgm:pt modelId="{509F578C-0E3E-E043-970A-C413FE6E1294}" type="pres">
      <dgm:prSet presAssocID="{A7841708-534F-4AB6-B1E6-B878386557B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559F1D-D006-0642-BEA1-47F17549D3BB}" type="pres">
      <dgm:prSet presAssocID="{A7841708-534F-4AB6-B1E6-B878386557BC}" presName="descendantText" presStyleLbl="alignAccFollowNode1" presStyleIdx="0" presStyleCnt="2">
        <dgm:presLayoutVars>
          <dgm:bulletEnabled val="1"/>
        </dgm:presLayoutVars>
      </dgm:prSet>
      <dgm:spPr/>
    </dgm:pt>
    <dgm:pt modelId="{B7418340-704D-2D45-AEA5-9671F4824AE9}" type="pres">
      <dgm:prSet presAssocID="{A129E091-59D9-432A-AA0C-BEF8C09E3BFD}" presName="sp" presStyleCnt="0"/>
      <dgm:spPr/>
    </dgm:pt>
    <dgm:pt modelId="{00687712-DF65-8040-8A94-9511F09DB0BA}" type="pres">
      <dgm:prSet presAssocID="{C2297395-4735-49FE-A2FD-AF4DE58DCF26}" presName="linNode" presStyleCnt="0"/>
      <dgm:spPr/>
    </dgm:pt>
    <dgm:pt modelId="{0C790B85-292C-D34E-82B6-D79776D30752}" type="pres">
      <dgm:prSet presAssocID="{C2297395-4735-49FE-A2FD-AF4DE58DCF2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7412A3F-D3EF-4D47-B02F-186670072ECE}" type="pres">
      <dgm:prSet presAssocID="{C2297395-4735-49FE-A2FD-AF4DE58DCF2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E3FB91F-6798-4B40-B7A4-85969F89C661}" type="presOf" srcId="{C2297395-4735-49FE-A2FD-AF4DE58DCF26}" destId="{0C790B85-292C-D34E-82B6-D79776D30752}" srcOrd="0" destOrd="0" presId="urn:microsoft.com/office/officeart/2005/8/layout/vList5"/>
    <dgm:cxn modelId="{4541F036-1DB0-429E-A760-0F7791A38C2B}" srcId="{7D50365F-E2D3-480E-B26C-DF4CB506F1DE}" destId="{C2297395-4735-49FE-A2FD-AF4DE58DCF26}" srcOrd="1" destOrd="0" parTransId="{9C29519F-CE03-4062-B270-37D7996B8198}" sibTransId="{92BD54D7-BAEE-4BCC-8B96-D90E71E1F362}"/>
    <dgm:cxn modelId="{3A14B93A-A048-42B5-9FA4-B03A8CF6D6D1}" srcId="{C2297395-4735-49FE-A2FD-AF4DE58DCF26}" destId="{6C9A2059-228D-4C22-B41A-FE59A458B7F8}" srcOrd="0" destOrd="0" parTransId="{A83EBACA-2E6C-491F-B092-F55AC324C66F}" sibTransId="{94D434DE-6BDC-4A0E-9DCA-0C7F25EA3AE0}"/>
    <dgm:cxn modelId="{68796D57-AC5E-5D49-8363-BC77C0CED22D}" type="presOf" srcId="{6C9A2059-228D-4C22-B41A-FE59A458B7F8}" destId="{47412A3F-D3EF-4D47-B02F-186670072ECE}" srcOrd="0" destOrd="0" presId="urn:microsoft.com/office/officeart/2005/8/layout/vList5"/>
    <dgm:cxn modelId="{54F6DF6D-F337-014E-A988-F508D0A61D45}" type="presOf" srcId="{A7841708-534F-4AB6-B1E6-B878386557BC}" destId="{509F578C-0E3E-E043-970A-C413FE6E1294}" srcOrd="0" destOrd="0" presId="urn:microsoft.com/office/officeart/2005/8/layout/vList5"/>
    <dgm:cxn modelId="{3AA47A75-8E46-694B-AB02-CC5CDBE940E5}" type="presOf" srcId="{7D50365F-E2D3-480E-B26C-DF4CB506F1DE}" destId="{E19D9E78-B16A-8344-BDFE-F14926EBE27E}" srcOrd="0" destOrd="0" presId="urn:microsoft.com/office/officeart/2005/8/layout/vList5"/>
    <dgm:cxn modelId="{529AA681-A3B9-4403-BF38-0EE9AA3B00DB}" srcId="{A7841708-534F-4AB6-B1E6-B878386557BC}" destId="{2DD394F4-5924-4D16-90C4-E5B7B94FC770}" srcOrd="0" destOrd="0" parTransId="{FC2BCCAB-4B27-414A-8D18-AD922A0E3C31}" sibTransId="{59BB0629-3CCE-4FDE-A865-5D65C55E5D50}"/>
    <dgm:cxn modelId="{C88E61A0-7F0D-C445-BCD6-0914783F9588}" type="presOf" srcId="{16CBF478-DEEE-4754-96E7-484617250CFA}" destId="{B0559F1D-D006-0642-BEA1-47F17549D3BB}" srcOrd="0" destOrd="1" presId="urn:microsoft.com/office/officeart/2005/8/layout/vList5"/>
    <dgm:cxn modelId="{59A287A6-A0CD-4C87-BD9C-1791DEFC13CE}" srcId="{A7841708-534F-4AB6-B1E6-B878386557BC}" destId="{16CBF478-DEEE-4754-96E7-484617250CFA}" srcOrd="1" destOrd="0" parTransId="{FB92CAD0-9E74-432B-B8A6-A460B57C2C6B}" sibTransId="{F5C4F0E9-637E-4449-8D57-1ECC17D47575}"/>
    <dgm:cxn modelId="{872B54B5-BC54-4599-8B68-77BD05ABC010}" srcId="{7D50365F-E2D3-480E-B26C-DF4CB506F1DE}" destId="{A7841708-534F-4AB6-B1E6-B878386557BC}" srcOrd="0" destOrd="0" parTransId="{945B35DA-B0BB-4D7F-BE7E-64FC55117731}" sibTransId="{A129E091-59D9-432A-AA0C-BEF8C09E3BFD}"/>
    <dgm:cxn modelId="{43555BE8-4868-BE40-96C6-A13D2A87DB77}" type="presOf" srcId="{2DD394F4-5924-4D16-90C4-E5B7B94FC770}" destId="{B0559F1D-D006-0642-BEA1-47F17549D3BB}" srcOrd="0" destOrd="0" presId="urn:microsoft.com/office/officeart/2005/8/layout/vList5"/>
    <dgm:cxn modelId="{0E75A26D-F44B-F048-B94F-C772FF63D539}" type="presParOf" srcId="{E19D9E78-B16A-8344-BDFE-F14926EBE27E}" destId="{E08691E3-6CD6-2843-9BED-B23D62BCA4A2}" srcOrd="0" destOrd="0" presId="urn:microsoft.com/office/officeart/2005/8/layout/vList5"/>
    <dgm:cxn modelId="{16DFD1DF-FA97-C846-A6FF-0923FD86FED5}" type="presParOf" srcId="{E08691E3-6CD6-2843-9BED-B23D62BCA4A2}" destId="{509F578C-0E3E-E043-970A-C413FE6E1294}" srcOrd="0" destOrd="0" presId="urn:microsoft.com/office/officeart/2005/8/layout/vList5"/>
    <dgm:cxn modelId="{133D5BB1-DE6D-774B-9DE8-7181CACA8849}" type="presParOf" srcId="{E08691E3-6CD6-2843-9BED-B23D62BCA4A2}" destId="{B0559F1D-D006-0642-BEA1-47F17549D3BB}" srcOrd="1" destOrd="0" presId="urn:microsoft.com/office/officeart/2005/8/layout/vList5"/>
    <dgm:cxn modelId="{A0302EBE-D5BE-ED45-944E-5956144962CE}" type="presParOf" srcId="{E19D9E78-B16A-8344-BDFE-F14926EBE27E}" destId="{B7418340-704D-2D45-AEA5-9671F4824AE9}" srcOrd="1" destOrd="0" presId="urn:microsoft.com/office/officeart/2005/8/layout/vList5"/>
    <dgm:cxn modelId="{6E030A84-6610-6140-9D8A-0F7011F03F86}" type="presParOf" srcId="{E19D9E78-B16A-8344-BDFE-F14926EBE27E}" destId="{00687712-DF65-8040-8A94-9511F09DB0BA}" srcOrd="2" destOrd="0" presId="urn:microsoft.com/office/officeart/2005/8/layout/vList5"/>
    <dgm:cxn modelId="{4E1C8D10-5870-D342-BD1D-43D2574AC736}" type="presParOf" srcId="{00687712-DF65-8040-8A94-9511F09DB0BA}" destId="{0C790B85-292C-D34E-82B6-D79776D30752}" srcOrd="0" destOrd="0" presId="urn:microsoft.com/office/officeart/2005/8/layout/vList5"/>
    <dgm:cxn modelId="{31F1BA32-F04D-BA4E-9563-0974E9DC4454}" type="presParOf" srcId="{00687712-DF65-8040-8A94-9511F09DB0BA}" destId="{47412A3F-D3EF-4D47-B02F-186670072E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50365F-E2D3-480E-B26C-DF4CB506F1DE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841708-534F-4AB6-B1E6-B878386557BC}">
      <dgm:prSet/>
      <dgm:spPr/>
      <dgm:t>
        <a:bodyPr/>
        <a:lstStyle/>
        <a:p>
          <a:pPr>
            <a:defRPr b="1"/>
          </a:pPr>
          <a:r>
            <a:rPr lang="en-US"/>
            <a:t>Partitioning: </a:t>
          </a:r>
        </a:p>
      </dgm:t>
    </dgm:pt>
    <dgm:pt modelId="{945B35DA-B0BB-4D7F-BE7E-64FC55117731}" type="parTrans" cxnId="{872B54B5-BC54-4599-8B68-77BD05ABC010}">
      <dgm:prSet/>
      <dgm:spPr/>
      <dgm:t>
        <a:bodyPr/>
        <a:lstStyle/>
        <a:p>
          <a:endParaRPr lang="en-US"/>
        </a:p>
      </dgm:t>
    </dgm:pt>
    <dgm:pt modelId="{A129E091-59D9-432A-AA0C-BEF8C09E3BFD}" type="sibTrans" cxnId="{872B54B5-BC54-4599-8B68-77BD05ABC010}">
      <dgm:prSet/>
      <dgm:spPr/>
      <dgm:t>
        <a:bodyPr/>
        <a:lstStyle/>
        <a:p>
          <a:endParaRPr lang="en-US"/>
        </a:p>
      </dgm:t>
    </dgm:pt>
    <dgm:pt modelId="{2DD394F4-5924-4D16-90C4-E5B7B94FC770}">
      <dgm:prSet/>
      <dgm:spPr/>
      <dgm:t>
        <a:bodyPr/>
        <a:lstStyle/>
        <a:p>
          <a:r>
            <a:rPr lang="en-US"/>
            <a:t>Splitting data into X and y variables.</a:t>
          </a:r>
        </a:p>
      </dgm:t>
    </dgm:pt>
    <dgm:pt modelId="{FC2BCCAB-4B27-414A-8D18-AD922A0E3C31}" type="parTrans" cxnId="{529AA681-A3B9-4403-BF38-0EE9AA3B00DB}">
      <dgm:prSet/>
      <dgm:spPr/>
      <dgm:t>
        <a:bodyPr/>
        <a:lstStyle/>
        <a:p>
          <a:endParaRPr lang="en-US"/>
        </a:p>
      </dgm:t>
    </dgm:pt>
    <dgm:pt modelId="{59BB0629-3CCE-4FDE-A865-5D65C55E5D50}" type="sibTrans" cxnId="{529AA681-A3B9-4403-BF38-0EE9AA3B00DB}">
      <dgm:prSet/>
      <dgm:spPr/>
      <dgm:t>
        <a:bodyPr/>
        <a:lstStyle/>
        <a:p>
          <a:endParaRPr lang="en-US"/>
        </a:p>
      </dgm:t>
    </dgm:pt>
    <dgm:pt modelId="{C2297395-4735-49FE-A2FD-AF4DE58DCF26}">
      <dgm:prSet/>
      <dgm:spPr/>
      <dgm:t>
        <a:bodyPr/>
        <a:lstStyle/>
        <a:p>
          <a:pPr>
            <a:defRPr b="1"/>
          </a:pPr>
          <a:r>
            <a:rPr lang="en-US"/>
            <a:t>Visualizing:</a:t>
          </a:r>
        </a:p>
      </dgm:t>
    </dgm:pt>
    <dgm:pt modelId="{9C29519F-CE03-4062-B270-37D7996B8198}" type="parTrans" cxnId="{4541F036-1DB0-429E-A760-0F7791A38C2B}">
      <dgm:prSet/>
      <dgm:spPr/>
      <dgm:t>
        <a:bodyPr/>
        <a:lstStyle/>
        <a:p>
          <a:endParaRPr lang="en-US"/>
        </a:p>
      </dgm:t>
    </dgm:pt>
    <dgm:pt modelId="{92BD54D7-BAEE-4BCC-8B96-D90E71E1F362}" type="sibTrans" cxnId="{4541F036-1DB0-429E-A760-0F7791A38C2B}">
      <dgm:prSet/>
      <dgm:spPr/>
      <dgm:t>
        <a:bodyPr/>
        <a:lstStyle/>
        <a:p>
          <a:endParaRPr lang="en-US"/>
        </a:p>
      </dgm:t>
    </dgm:pt>
    <dgm:pt modelId="{6C9A2059-228D-4C22-B41A-FE59A458B7F8}">
      <dgm:prSet/>
      <dgm:spPr/>
      <dgm:t>
        <a:bodyPr/>
        <a:lstStyle/>
        <a:p>
          <a:r>
            <a:rPr lang="en-US"/>
            <a:t>Scatterplots of the 3 columns. </a:t>
          </a:r>
        </a:p>
      </dgm:t>
    </dgm:pt>
    <dgm:pt modelId="{A83EBACA-2E6C-491F-B092-F55AC324C66F}" type="parTrans" cxnId="{3A14B93A-A048-42B5-9FA4-B03A8CF6D6D1}">
      <dgm:prSet/>
      <dgm:spPr/>
      <dgm:t>
        <a:bodyPr/>
        <a:lstStyle/>
        <a:p>
          <a:endParaRPr lang="en-US"/>
        </a:p>
      </dgm:t>
    </dgm:pt>
    <dgm:pt modelId="{94D434DE-6BDC-4A0E-9DCA-0C7F25EA3AE0}" type="sibTrans" cxnId="{3A14B93A-A048-42B5-9FA4-B03A8CF6D6D1}">
      <dgm:prSet/>
      <dgm:spPr/>
      <dgm:t>
        <a:bodyPr/>
        <a:lstStyle/>
        <a:p>
          <a:endParaRPr lang="en-US"/>
        </a:p>
      </dgm:t>
    </dgm:pt>
    <dgm:pt modelId="{EFD14A02-246C-FC4A-B0CC-31B56019966D}">
      <dgm:prSet/>
      <dgm:spPr/>
      <dgm:t>
        <a:bodyPr/>
        <a:lstStyle/>
        <a:p>
          <a:r>
            <a:rPr lang="en-US"/>
            <a:t>Bar charts of the relationshps.</a:t>
          </a:r>
        </a:p>
      </dgm:t>
    </dgm:pt>
    <dgm:pt modelId="{5C9DFB01-A48B-6845-A5E2-BB67DA75DC43}" type="parTrans" cxnId="{89AB7844-80D8-2C43-832F-6318D6BDE8D5}">
      <dgm:prSet/>
      <dgm:spPr/>
      <dgm:t>
        <a:bodyPr/>
        <a:lstStyle/>
        <a:p>
          <a:endParaRPr lang="en-US"/>
        </a:p>
      </dgm:t>
    </dgm:pt>
    <dgm:pt modelId="{2A6C1A61-CD44-B846-93A8-639E8D063DD4}" type="sibTrans" cxnId="{89AB7844-80D8-2C43-832F-6318D6BDE8D5}">
      <dgm:prSet/>
      <dgm:spPr/>
      <dgm:t>
        <a:bodyPr/>
        <a:lstStyle/>
        <a:p>
          <a:endParaRPr lang="en-US"/>
        </a:p>
      </dgm:t>
    </dgm:pt>
    <dgm:pt modelId="{082BD442-055D-634C-B58B-7C004A283082}" type="pres">
      <dgm:prSet presAssocID="{7D50365F-E2D3-480E-B26C-DF4CB506F1DE}" presName="Name0" presStyleCnt="0">
        <dgm:presLayoutVars>
          <dgm:dir/>
          <dgm:animLvl val="lvl"/>
          <dgm:resizeHandles val="exact"/>
        </dgm:presLayoutVars>
      </dgm:prSet>
      <dgm:spPr/>
    </dgm:pt>
    <dgm:pt modelId="{58644455-52B5-FE4E-825B-C44684E44644}" type="pres">
      <dgm:prSet presAssocID="{A7841708-534F-4AB6-B1E6-B878386557BC}" presName="linNode" presStyleCnt="0"/>
      <dgm:spPr/>
    </dgm:pt>
    <dgm:pt modelId="{96F54C6C-9099-CF45-A126-772EF6D671C2}" type="pres">
      <dgm:prSet presAssocID="{A7841708-534F-4AB6-B1E6-B878386557B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7B8CDCC-4DDA-E446-BB0D-E24A83BA13E5}" type="pres">
      <dgm:prSet presAssocID="{A7841708-534F-4AB6-B1E6-B878386557BC}" presName="descendantText" presStyleLbl="alignAccFollowNode1" presStyleIdx="0" presStyleCnt="2">
        <dgm:presLayoutVars>
          <dgm:bulletEnabled val="1"/>
        </dgm:presLayoutVars>
      </dgm:prSet>
      <dgm:spPr/>
    </dgm:pt>
    <dgm:pt modelId="{C51A7BEE-41EB-5F4C-AAC0-9B95F8BF2FA7}" type="pres">
      <dgm:prSet presAssocID="{A129E091-59D9-432A-AA0C-BEF8C09E3BFD}" presName="sp" presStyleCnt="0"/>
      <dgm:spPr/>
    </dgm:pt>
    <dgm:pt modelId="{6DCD54A4-524C-334C-BDE2-417487FE1AE7}" type="pres">
      <dgm:prSet presAssocID="{C2297395-4735-49FE-A2FD-AF4DE58DCF26}" presName="linNode" presStyleCnt="0"/>
      <dgm:spPr/>
    </dgm:pt>
    <dgm:pt modelId="{996C343E-5BC7-314A-A886-5A3E2B3429CC}" type="pres">
      <dgm:prSet presAssocID="{C2297395-4735-49FE-A2FD-AF4DE58DCF2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D232DBD-3571-D046-9E05-315D5B4B3647}" type="pres">
      <dgm:prSet presAssocID="{C2297395-4735-49FE-A2FD-AF4DE58DCF2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ECDD00A-95D6-C248-A1DE-3D8C21166E1C}" type="presOf" srcId="{6C9A2059-228D-4C22-B41A-FE59A458B7F8}" destId="{7D232DBD-3571-D046-9E05-315D5B4B3647}" srcOrd="0" destOrd="0" presId="urn:microsoft.com/office/officeart/2005/8/layout/vList5"/>
    <dgm:cxn modelId="{4541F036-1DB0-429E-A760-0F7791A38C2B}" srcId="{7D50365F-E2D3-480E-B26C-DF4CB506F1DE}" destId="{C2297395-4735-49FE-A2FD-AF4DE58DCF26}" srcOrd="1" destOrd="0" parTransId="{9C29519F-CE03-4062-B270-37D7996B8198}" sibTransId="{92BD54D7-BAEE-4BCC-8B96-D90E71E1F362}"/>
    <dgm:cxn modelId="{3A14B93A-A048-42B5-9FA4-B03A8CF6D6D1}" srcId="{C2297395-4735-49FE-A2FD-AF4DE58DCF26}" destId="{6C9A2059-228D-4C22-B41A-FE59A458B7F8}" srcOrd="0" destOrd="0" parTransId="{A83EBACA-2E6C-491F-B092-F55AC324C66F}" sibTransId="{94D434DE-6BDC-4A0E-9DCA-0C7F25EA3AE0}"/>
    <dgm:cxn modelId="{89AB7844-80D8-2C43-832F-6318D6BDE8D5}" srcId="{C2297395-4735-49FE-A2FD-AF4DE58DCF26}" destId="{EFD14A02-246C-FC4A-B0CC-31B56019966D}" srcOrd="1" destOrd="0" parTransId="{5C9DFB01-A48B-6845-A5E2-BB67DA75DC43}" sibTransId="{2A6C1A61-CD44-B846-93A8-639E8D063DD4}"/>
    <dgm:cxn modelId="{529AA681-A3B9-4403-BF38-0EE9AA3B00DB}" srcId="{A7841708-534F-4AB6-B1E6-B878386557BC}" destId="{2DD394F4-5924-4D16-90C4-E5B7B94FC770}" srcOrd="0" destOrd="0" parTransId="{FC2BCCAB-4B27-414A-8D18-AD922A0E3C31}" sibTransId="{59BB0629-3CCE-4FDE-A865-5D65C55E5D50}"/>
    <dgm:cxn modelId="{5ED759AE-6E06-2F42-B4EB-0574897787F4}" type="presOf" srcId="{A7841708-534F-4AB6-B1E6-B878386557BC}" destId="{96F54C6C-9099-CF45-A126-772EF6D671C2}" srcOrd="0" destOrd="0" presId="urn:microsoft.com/office/officeart/2005/8/layout/vList5"/>
    <dgm:cxn modelId="{872B54B5-BC54-4599-8B68-77BD05ABC010}" srcId="{7D50365F-E2D3-480E-B26C-DF4CB506F1DE}" destId="{A7841708-534F-4AB6-B1E6-B878386557BC}" srcOrd="0" destOrd="0" parTransId="{945B35DA-B0BB-4D7F-BE7E-64FC55117731}" sibTransId="{A129E091-59D9-432A-AA0C-BEF8C09E3BFD}"/>
    <dgm:cxn modelId="{CCB25FC6-EAA5-4F4F-A787-E2FE5C38E6A4}" type="presOf" srcId="{7D50365F-E2D3-480E-B26C-DF4CB506F1DE}" destId="{082BD442-055D-634C-B58B-7C004A283082}" srcOrd="0" destOrd="0" presId="urn:microsoft.com/office/officeart/2005/8/layout/vList5"/>
    <dgm:cxn modelId="{E03D32E0-B718-F944-ABF0-EB62C96F6D1B}" type="presOf" srcId="{2DD394F4-5924-4D16-90C4-E5B7B94FC770}" destId="{07B8CDCC-4DDA-E446-BB0D-E24A83BA13E5}" srcOrd="0" destOrd="0" presId="urn:microsoft.com/office/officeart/2005/8/layout/vList5"/>
    <dgm:cxn modelId="{011AC8E6-36D7-DB4B-9612-2E79EBEFD1DB}" type="presOf" srcId="{C2297395-4735-49FE-A2FD-AF4DE58DCF26}" destId="{996C343E-5BC7-314A-A886-5A3E2B3429CC}" srcOrd="0" destOrd="0" presId="urn:microsoft.com/office/officeart/2005/8/layout/vList5"/>
    <dgm:cxn modelId="{853967F7-B9B6-604A-8434-AE2488970114}" type="presOf" srcId="{EFD14A02-246C-FC4A-B0CC-31B56019966D}" destId="{7D232DBD-3571-D046-9E05-315D5B4B3647}" srcOrd="0" destOrd="1" presId="urn:microsoft.com/office/officeart/2005/8/layout/vList5"/>
    <dgm:cxn modelId="{757B1DFF-E2E0-9B46-A2DD-9A44E1EC0C02}" type="presParOf" srcId="{082BD442-055D-634C-B58B-7C004A283082}" destId="{58644455-52B5-FE4E-825B-C44684E44644}" srcOrd="0" destOrd="0" presId="urn:microsoft.com/office/officeart/2005/8/layout/vList5"/>
    <dgm:cxn modelId="{A945F98A-1EA5-B54D-9FDB-2E477B3F2E9D}" type="presParOf" srcId="{58644455-52B5-FE4E-825B-C44684E44644}" destId="{96F54C6C-9099-CF45-A126-772EF6D671C2}" srcOrd="0" destOrd="0" presId="urn:microsoft.com/office/officeart/2005/8/layout/vList5"/>
    <dgm:cxn modelId="{D6E4D7F7-20EA-B249-957F-9DC4537A1D17}" type="presParOf" srcId="{58644455-52B5-FE4E-825B-C44684E44644}" destId="{07B8CDCC-4DDA-E446-BB0D-E24A83BA13E5}" srcOrd="1" destOrd="0" presId="urn:microsoft.com/office/officeart/2005/8/layout/vList5"/>
    <dgm:cxn modelId="{EBB558F4-1B39-7046-A5CD-0399F033CF29}" type="presParOf" srcId="{082BD442-055D-634C-B58B-7C004A283082}" destId="{C51A7BEE-41EB-5F4C-AAC0-9B95F8BF2FA7}" srcOrd="1" destOrd="0" presId="urn:microsoft.com/office/officeart/2005/8/layout/vList5"/>
    <dgm:cxn modelId="{BF9950B8-B2A4-DB40-84D0-20DBB82D4B3F}" type="presParOf" srcId="{082BD442-055D-634C-B58B-7C004A283082}" destId="{6DCD54A4-524C-334C-BDE2-417487FE1AE7}" srcOrd="2" destOrd="0" presId="urn:microsoft.com/office/officeart/2005/8/layout/vList5"/>
    <dgm:cxn modelId="{96F9656C-8F21-7D45-B8D5-A3080F43E400}" type="presParOf" srcId="{6DCD54A4-524C-334C-BDE2-417487FE1AE7}" destId="{996C343E-5BC7-314A-A886-5A3E2B3429CC}" srcOrd="0" destOrd="0" presId="urn:microsoft.com/office/officeart/2005/8/layout/vList5"/>
    <dgm:cxn modelId="{CDB4FC7A-FFFD-D244-9292-154C22C63254}" type="presParOf" srcId="{6DCD54A4-524C-334C-BDE2-417487FE1AE7}" destId="{7D232DBD-3571-D046-9E05-315D5B4B36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DFB642-F785-4495-A28D-D5D4C9EAE4E2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054A54-739E-4BEA-A34C-973496A95ECA}">
      <dgm:prSet/>
      <dgm:spPr/>
      <dgm:t>
        <a:bodyPr/>
        <a:lstStyle/>
        <a:p>
          <a:r>
            <a:rPr lang="en-US" dirty="0"/>
            <a:t>Retrieve all data with </a:t>
          </a:r>
          <a:r>
            <a:rPr lang="en-US" dirty="0" err="1"/>
            <a:t>HeartDisease</a:t>
          </a:r>
          <a:r>
            <a:rPr lang="en-US" dirty="0"/>
            <a:t> = 1 (True) </a:t>
          </a:r>
        </a:p>
      </dgm:t>
    </dgm:pt>
    <dgm:pt modelId="{C00F63BE-12CF-413C-A504-D433936CB924}" type="parTrans" cxnId="{6026EAEE-0E35-49BF-B867-DCFFFEFC2CB1}">
      <dgm:prSet/>
      <dgm:spPr/>
      <dgm:t>
        <a:bodyPr/>
        <a:lstStyle/>
        <a:p>
          <a:endParaRPr lang="en-US"/>
        </a:p>
      </dgm:t>
    </dgm:pt>
    <dgm:pt modelId="{985818FA-AAD8-4440-AF2E-D699ED2C0340}" type="sibTrans" cxnId="{6026EAEE-0E35-49BF-B867-DCFFFEFC2C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83454CB-0F6E-48AE-A714-0EF8157533BC}">
      <dgm:prSet/>
      <dgm:spPr/>
      <dgm:t>
        <a:bodyPr/>
        <a:lstStyle/>
        <a:p>
          <a:r>
            <a:rPr lang="en-US" dirty="0"/>
            <a:t>Scatterplots to show relationship between each column</a:t>
          </a:r>
        </a:p>
      </dgm:t>
    </dgm:pt>
    <dgm:pt modelId="{95D590CC-7AED-49CB-AADB-AA02BFF6A16B}" type="parTrans" cxnId="{5EB5766A-1A05-4635-9BD5-209D8F91D836}">
      <dgm:prSet/>
      <dgm:spPr/>
      <dgm:t>
        <a:bodyPr/>
        <a:lstStyle/>
        <a:p>
          <a:endParaRPr lang="en-US"/>
        </a:p>
      </dgm:t>
    </dgm:pt>
    <dgm:pt modelId="{6A8350E2-3249-477A-8F37-3F8A23101FB0}" type="sibTrans" cxnId="{5EB5766A-1A05-4635-9BD5-209D8F91D83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FB1F4C5-BC40-468E-88C6-E4279B421F41}">
      <dgm:prSet/>
      <dgm:spPr/>
      <dgm:t>
        <a:bodyPr/>
        <a:lstStyle/>
        <a:p>
          <a:r>
            <a:rPr lang="en-US" dirty="0"/>
            <a:t>Partition data and linear regression model</a:t>
          </a:r>
        </a:p>
      </dgm:t>
    </dgm:pt>
    <dgm:pt modelId="{FACD20F0-BA4B-4250-B8C6-139DE08AFEB9}" type="parTrans" cxnId="{88D89F9D-B9EE-4ACF-AA14-F56FC1AFA13D}">
      <dgm:prSet/>
      <dgm:spPr/>
      <dgm:t>
        <a:bodyPr/>
        <a:lstStyle/>
        <a:p>
          <a:endParaRPr lang="en-US"/>
        </a:p>
      </dgm:t>
    </dgm:pt>
    <dgm:pt modelId="{B7E96119-FD23-4845-A95D-DAD1E846134D}" type="sibTrans" cxnId="{88D89F9D-B9EE-4ACF-AA14-F56FC1AFA13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827FEB7-9E2D-9544-90F6-3AFEAE81959E}" type="pres">
      <dgm:prSet presAssocID="{ECDFB642-F785-4495-A28D-D5D4C9EAE4E2}" presName="Name0" presStyleCnt="0">
        <dgm:presLayoutVars>
          <dgm:animLvl val="lvl"/>
          <dgm:resizeHandles val="exact"/>
        </dgm:presLayoutVars>
      </dgm:prSet>
      <dgm:spPr/>
    </dgm:pt>
    <dgm:pt modelId="{6A0233D6-52C4-5349-A92A-C64FC20A8041}" type="pres">
      <dgm:prSet presAssocID="{6E054A54-739E-4BEA-A34C-973496A95ECA}" presName="compositeNode" presStyleCnt="0">
        <dgm:presLayoutVars>
          <dgm:bulletEnabled val="1"/>
        </dgm:presLayoutVars>
      </dgm:prSet>
      <dgm:spPr/>
    </dgm:pt>
    <dgm:pt modelId="{7C9E9510-94EE-0B47-B885-5576F18F55D9}" type="pres">
      <dgm:prSet presAssocID="{6E054A54-739E-4BEA-A34C-973496A95ECA}" presName="bgRect" presStyleLbl="alignNode1" presStyleIdx="0" presStyleCnt="3"/>
      <dgm:spPr/>
    </dgm:pt>
    <dgm:pt modelId="{2D55E471-EC1E-424D-9DDD-E61859C25F5C}" type="pres">
      <dgm:prSet presAssocID="{985818FA-AAD8-4440-AF2E-D699ED2C034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AF8B185-4020-D348-9C4B-17C26F931D3E}" type="pres">
      <dgm:prSet presAssocID="{6E054A54-739E-4BEA-A34C-973496A95ECA}" presName="nodeRect" presStyleLbl="alignNode1" presStyleIdx="0" presStyleCnt="3">
        <dgm:presLayoutVars>
          <dgm:bulletEnabled val="1"/>
        </dgm:presLayoutVars>
      </dgm:prSet>
      <dgm:spPr/>
    </dgm:pt>
    <dgm:pt modelId="{4E8F63A3-626E-0647-B95A-14F904581D9B}" type="pres">
      <dgm:prSet presAssocID="{985818FA-AAD8-4440-AF2E-D699ED2C0340}" presName="sibTrans" presStyleCnt="0"/>
      <dgm:spPr/>
    </dgm:pt>
    <dgm:pt modelId="{226E07A6-361A-4044-B522-B40DE7D8D2D3}" type="pres">
      <dgm:prSet presAssocID="{783454CB-0F6E-48AE-A714-0EF8157533BC}" presName="compositeNode" presStyleCnt="0">
        <dgm:presLayoutVars>
          <dgm:bulletEnabled val="1"/>
        </dgm:presLayoutVars>
      </dgm:prSet>
      <dgm:spPr/>
    </dgm:pt>
    <dgm:pt modelId="{421D81C3-47C8-B145-B104-09E9AA1FCB59}" type="pres">
      <dgm:prSet presAssocID="{783454CB-0F6E-48AE-A714-0EF8157533BC}" presName="bgRect" presStyleLbl="alignNode1" presStyleIdx="1" presStyleCnt="3"/>
      <dgm:spPr/>
    </dgm:pt>
    <dgm:pt modelId="{34EE4E52-4A94-A747-9EEC-141D8BC4B6FF}" type="pres">
      <dgm:prSet presAssocID="{6A8350E2-3249-477A-8F37-3F8A23101FB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400BB72-2D1A-3444-938A-A4DF20B31082}" type="pres">
      <dgm:prSet presAssocID="{783454CB-0F6E-48AE-A714-0EF8157533BC}" presName="nodeRect" presStyleLbl="alignNode1" presStyleIdx="1" presStyleCnt="3">
        <dgm:presLayoutVars>
          <dgm:bulletEnabled val="1"/>
        </dgm:presLayoutVars>
      </dgm:prSet>
      <dgm:spPr/>
    </dgm:pt>
    <dgm:pt modelId="{48CE8C33-5E9F-1642-990A-984932057614}" type="pres">
      <dgm:prSet presAssocID="{6A8350E2-3249-477A-8F37-3F8A23101FB0}" presName="sibTrans" presStyleCnt="0"/>
      <dgm:spPr/>
    </dgm:pt>
    <dgm:pt modelId="{9808D097-64B0-5841-9237-528A22D0E28E}" type="pres">
      <dgm:prSet presAssocID="{CFB1F4C5-BC40-468E-88C6-E4279B421F41}" presName="compositeNode" presStyleCnt="0">
        <dgm:presLayoutVars>
          <dgm:bulletEnabled val="1"/>
        </dgm:presLayoutVars>
      </dgm:prSet>
      <dgm:spPr/>
    </dgm:pt>
    <dgm:pt modelId="{DEC62B70-6BA7-9741-849F-175F102E1A18}" type="pres">
      <dgm:prSet presAssocID="{CFB1F4C5-BC40-468E-88C6-E4279B421F41}" presName="bgRect" presStyleLbl="alignNode1" presStyleIdx="2" presStyleCnt="3"/>
      <dgm:spPr/>
    </dgm:pt>
    <dgm:pt modelId="{CDF1865E-72C0-4C46-A76A-7C304BFB16DC}" type="pres">
      <dgm:prSet presAssocID="{B7E96119-FD23-4845-A95D-DAD1E846134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4BAC090-6D59-FF4D-AE23-97A5AFDA345B}" type="pres">
      <dgm:prSet presAssocID="{CFB1F4C5-BC40-468E-88C6-E4279B421F4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1297905-96C0-C542-B2EB-EA5A4954F81F}" type="presOf" srcId="{CFB1F4C5-BC40-468E-88C6-E4279B421F41}" destId="{04BAC090-6D59-FF4D-AE23-97A5AFDA345B}" srcOrd="1" destOrd="0" presId="urn:microsoft.com/office/officeart/2016/7/layout/LinearBlockProcessNumbered"/>
    <dgm:cxn modelId="{351AF618-9EF6-6146-BCEC-344F86425B3E}" type="presOf" srcId="{6A8350E2-3249-477A-8F37-3F8A23101FB0}" destId="{34EE4E52-4A94-A747-9EEC-141D8BC4B6FF}" srcOrd="0" destOrd="0" presId="urn:microsoft.com/office/officeart/2016/7/layout/LinearBlockProcessNumbered"/>
    <dgm:cxn modelId="{C9E55848-297B-994E-9C1E-4086C9613F87}" type="presOf" srcId="{ECDFB642-F785-4495-A28D-D5D4C9EAE4E2}" destId="{6827FEB7-9E2D-9544-90F6-3AFEAE81959E}" srcOrd="0" destOrd="0" presId="urn:microsoft.com/office/officeart/2016/7/layout/LinearBlockProcessNumbered"/>
    <dgm:cxn modelId="{5EB5766A-1A05-4635-9BD5-209D8F91D836}" srcId="{ECDFB642-F785-4495-A28D-D5D4C9EAE4E2}" destId="{783454CB-0F6E-48AE-A714-0EF8157533BC}" srcOrd="1" destOrd="0" parTransId="{95D590CC-7AED-49CB-AADB-AA02BFF6A16B}" sibTransId="{6A8350E2-3249-477A-8F37-3F8A23101FB0}"/>
    <dgm:cxn modelId="{0294826B-CEB0-A04A-9E2C-0299FC7BB1E1}" type="presOf" srcId="{6E054A54-739E-4BEA-A34C-973496A95ECA}" destId="{7C9E9510-94EE-0B47-B885-5576F18F55D9}" srcOrd="0" destOrd="0" presId="urn:microsoft.com/office/officeart/2016/7/layout/LinearBlockProcessNumbered"/>
    <dgm:cxn modelId="{4DBAE98F-1CFB-AC42-9C12-54AB623B042A}" type="presOf" srcId="{6E054A54-739E-4BEA-A34C-973496A95ECA}" destId="{1AF8B185-4020-D348-9C4B-17C26F931D3E}" srcOrd="1" destOrd="0" presId="urn:microsoft.com/office/officeart/2016/7/layout/LinearBlockProcessNumbered"/>
    <dgm:cxn modelId="{0C651896-5B16-E149-A7F5-42ED50E7735F}" type="presOf" srcId="{783454CB-0F6E-48AE-A714-0EF8157533BC}" destId="{421D81C3-47C8-B145-B104-09E9AA1FCB59}" srcOrd="0" destOrd="0" presId="urn:microsoft.com/office/officeart/2016/7/layout/LinearBlockProcessNumbered"/>
    <dgm:cxn modelId="{15AD2897-D8D0-1F45-97D7-9921B70D37BA}" type="presOf" srcId="{B7E96119-FD23-4845-A95D-DAD1E846134D}" destId="{CDF1865E-72C0-4C46-A76A-7C304BFB16DC}" srcOrd="0" destOrd="0" presId="urn:microsoft.com/office/officeart/2016/7/layout/LinearBlockProcessNumbered"/>
    <dgm:cxn modelId="{4DFBD39B-ACC9-AE43-8C30-559FFFEAF85E}" type="presOf" srcId="{CFB1F4C5-BC40-468E-88C6-E4279B421F41}" destId="{DEC62B70-6BA7-9741-849F-175F102E1A18}" srcOrd="0" destOrd="0" presId="urn:microsoft.com/office/officeart/2016/7/layout/LinearBlockProcessNumbered"/>
    <dgm:cxn modelId="{88D89F9D-B9EE-4ACF-AA14-F56FC1AFA13D}" srcId="{ECDFB642-F785-4495-A28D-D5D4C9EAE4E2}" destId="{CFB1F4C5-BC40-468E-88C6-E4279B421F41}" srcOrd="2" destOrd="0" parTransId="{FACD20F0-BA4B-4250-B8C6-139DE08AFEB9}" sibTransId="{B7E96119-FD23-4845-A95D-DAD1E846134D}"/>
    <dgm:cxn modelId="{E04057B0-DD64-6144-9B21-7D3180DD1CD7}" type="presOf" srcId="{985818FA-AAD8-4440-AF2E-D699ED2C0340}" destId="{2D55E471-EC1E-424D-9DDD-E61859C25F5C}" srcOrd="0" destOrd="0" presId="urn:microsoft.com/office/officeart/2016/7/layout/LinearBlockProcessNumbered"/>
    <dgm:cxn modelId="{B08086E4-8F59-3F44-9699-70E23782B562}" type="presOf" srcId="{783454CB-0F6E-48AE-A714-0EF8157533BC}" destId="{4400BB72-2D1A-3444-938A-A4DF20B31082}" srcOrd="1" destOrd="0" presId="urn:microsoft.com/office/officeart/2016/7/layout/LinearBlockProcessNumbered"/>
    <dgm:cxn modelId="{6026EAEE-0E35-49BF-B867-DCFFFEFC2CB1}" srcId="{ECDFB642-F785-4495-A28D-D5D4C9EAE4E2}" destId="{6E054A54-739E-4BEA-A34C-973496A95ECA}" srcOrd="0" destOrd="0" parTransId="{C00F63BE-12CF-413C-A504-D433936CB924}" sibTransId="{985818FA-AAD8-4440-AF2E-D699ED2C0340}"/>
    <dgm:cxn modelId="{C28861F0-298C-8847-9BF6-D8BD557FCCF8}" type="presParOf" srcId="{6827FEB7-9E2D-9544-90F6-3AFEAE81959E}" destId="{6A0233D6-52C4-5349-A92A-C64FC20A8041}" srcOrd="0" destOrd="0" presId="urn:microsoft.com/office/officeart/2016/7/layout/LinearBlockProcessNumbered"/>
    <dgm:cxn modelId="{0E205CCE-6D7E-394B-8949-5D1949845B7E}" type="presParOf" srcId="{6A0233D6-52C4-5349-A92A-C64FC20A8041}" destId="{7C9E9510-94EE-0B47-B885-5576F18F55D9}" srcOrd="0" destOrd="0" presId="urn:microsoft.com/office/officeart/2016/7/layout/LinearBlockProcessNumbered"/>
    <dgm:cxn modelId="{48F82E8D-D679-6F43-9D3A-B3E60058925E}" type="presParOf" srcId="{6A0233D6-52C4-5349-A92A-C64FC20A8041}" destId="{2D55E471-EC1E-424D-9DDD-E61859C25F5C}" srcOrd="1" destOrd="0" presId="urn:microsoft.com/office/officeart/2016/7/layout/LinearBlockProcessNumbered"/>
    <dgm:cxn modelId="{2DF10D06-8B42-2242-891C-39B1084185A9}" type="presParOf" srcId="{6A0233D6-52C4-5349-A92A-C64FC20A8041}" destId="{1AF8B185-4020-D348-9C4B-17C26F931D3E}" srcOrd="2" destOrd="0" presId="urn:microsoft.com/office/officeart/2016/7/layout/LinearBlockProcessNumbered"/>
    <dgm:cxn modelId="{B72AD673-17BD-C14B-9856-334BB213958B}" type="presParOf" srcId="{6827FEB7-9E2D-9544-90F6-3AFEAE81959E}" destId="{4E8F63A3-626E-0647-B95A-14F904581D9B}" srcOrd="1" destOrd="0" presId="urn:microsoft.com/office/officeart/2016/7/layout/LinearBlockProcessNumbered"/>
    <dgm:cxn modelId="{FB6E5163-175F-7040-8433-F61CBB76767A}" type="presParOf" srcId="{6827FEB7-9E2D-9544-90F6-3AFEAE81959E}" destId="{226E07A6-361A-4044-B522-B40DE7D8D2D3}" srcOrd="2" destOrd="0" presId="urn:microsoft.com/office/officeart/2016/7/layout/LinearBlockProcessNumbered"/>
    <dgm:cxn modelId="{FF7C0C9C-3910-AD42-B936-24F080CBEE16}" type="presParOf" srcId="{226E07A6-361A-4044-B522-B40DE7D8D2D3}" destId="{421D81C3-47C8-B145-B104-09E9AA1FCB59}" srcOrd="0" destOrd="0" presId="urn:microsoft.com/office/officeart/2016/7/layout/LinearBlockProcessNumbered"/>
    <dgm:cxn modelId="{F483EC15-EDFD-E944-90A7-4F1715E5C694}" type="presParOf" srcId="{226E07A6-361A-4044-B522-B40DE7D8D2D3}" destId="{34EE4E52-4A94-A747-9EEC-141D8BC4B6FF}" srcOrd="1" destOrd="0" presId="urn:microsoft.com/office/officeart/2016/7/layout/LinearBlockProcessNumbered"/>
    <dgm:cxn modelId="{4DFBFBCE-A65D-964B-9244-C3FF3C3CC46F}" type="presParOf" srcId="{226E07A6-361A-4044-B522-B40DE7D8D2D3}" destId="{4400BB72-2D1A-3444-938A-A4DF20B31082}" srcOrd="2" destOrd="0" presId="urn:microsoft.com/office/officeart/2016/7/layout/LinearBlockProcessNumbered"/>
    <dgm:cxn modelId="{E23CAF00-5C7F-C44F-A5DF-E4FFD99604FA}" type="presParOf" srcId="{6827FEB7-9E2D-9544-90F6-3AFEAE81959E}" destId="{48CE8C33-5E9F-1642-990A-984932057614}" srcOrd="3" destOrd="0" presId="urn:microsoft.com/office/officeart/2016/7/layout/LinearBlockProcessNumbered"/>
    <dgm:cxn modelId="{8D7B52BA-B298-1D42-BBCF-F5756663FE29}" type="presParOf" srcId="{6827FEB7-9E2D-9544-90F6-3AFEAE81959E}" destId="{9808D097-64B0-5841-9237-528A22D0E28E}" srcOrd="4" destOrd="0" presId="urn:microsoft.com/office/officeart/2016/7/layout/LinearBlockProcessNumbered"/>
    <dgm:cxn modelId="{CEE0E7C1-969E-2344-8C9D-DEB92B8A446A}" type="presParOf" srcId="{9808D097-64B0-5841-9237-528A22D0E28E}" destId="{DEC62B70-6BA7-9741-849F-175F102E1A18}" srcOrd="0" destOrd="0" presId="urn:microsoft.com/office/officeart/2016/7/layout/LinearBlockProcessNumbered"/>
    <dgm:cxn modelId="{B036A98D-AD22-B14B-B9D7-0D785BEF0662}" type="presParOf" srcId="{9808D097-64B0-5841-9237-528A22D0E28E}" destId="{CDF1865E-72C0-4C46-A76A-7C304BFB16DC}" srcOrd="1" destOrd="0" presId="urn:microsoft.com/office/officeart/2016/7/layout/LinearBlockProcessNumbered"/>
    <dgm:cxn modelId="{26303962-0E6C-8249-9158-82EFEA833EE5}" type="presParOf" srcId="{9808D097-64B0-5841-9237-528A22D0E28E}" destId="{04BAC090-6D59-FF4D-AE23-97A5AFDA345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59B56-5059-BE47-BC59-B1B568C6D2E8}">
      <dsp:nvSpPr>
        <dsp:cNvPr id="0" name=""/>
        <dsp:cNvSpPr/>
      </dsp:nvSpPr>
      <dsp:spPr>
        <a:xfrm>
          <a:off x="841" y="757233"/>
          <a:ext cx="3282329" cy="19693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Cardiovascular diseases takes 17.9 million lives each year, which accounts for 31% of all deaths worldwide.</a:t>
          </a:r>
        </a:p>
      </dsp:txBody>
      <dsp:txXfrm>
        <a:off x="841" y="757233"/>
        <a:ext cx="3282329" cy="1969397"/>
      </dsp:txXfrm>
    </dsp:sp>
    <dsp:sp modelId="{99701A74-0941-9045-BD8E-A34DCA27FC6F}">
      <dsp:nvSpPr>
        <dsp:cNvPr id="0" name=""/>
        <dsp:cNvSpPr/>
      </dsp:nvSpPr>
      <dsp:spPr>
        <a:xfrm>
          <a:off x="3611404" y="757233"/>
          <a:ext cx="3282329" cy="196939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 what demographic is more likely to develop heart disease based on their age, gender, and chest pain type.</a:t>
          </a:r>
        </a:p>
      </dsp:txBody>
      <dsp:txXfrm>
        <a:off x="3611404" y="757233"/>
        <a:ext cx="3282329" cy="1969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59F1D-D006-0642-BEA1-47F17549D3BB}">
      <dsp:nvSpPr>
        <dsp:cNvPr id="0" name=""/>
        <dsp:cNvSpPr/>
      </dsp:nvSpPr>
      <dsp:spPr>
        <a:xfrm rot="5400000">
          <a:off x="2237721" y="-548008"/>
          <a:ext cx="1295838" cy="271589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Removed null values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Converted columns into numeric data.</a:t>
          </a:r>
        </a:p>
      </dsp:txBody>
      <dsp:txXfrm rot="-5400000">
        <a:off x="1527692" y="225279"/>
        <a:ext cx="2652638" cy="1169322"/>
      </dsp:txXfrm>
    </dsp:sp>
    <dsp:sp modelId="{509F578C-0E3E-E043-970A-C413FE6E1294}">
      <dsp:nvSpPr>
        <dsp:cNvPr id="0" name=""/>
        <dsp:cNvSpPr/>
      </dsp:nvSpPr>
      <dsp:spPr>
        <a:xfrm>
          <a:off x="0" y="40"/>
          <a:ext cx="1527692" cy="16197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Cleaning: </a:t>
          </a:r>
        </a:p>
      </dsp:txBody>
      <dsp:txXfrm>
        <a:off x="74576" y="74616"/>
        <a:ext cx="1378540" cy="1470646"/>
      </dsp:txXfrm>
    </dsp:sp>
    <dsp:sp modelId="{47412A3F-D3EF-4D47-B02F-186670072ECE}">
      <dsp:nvSpPr>
        <dsp:cNvPr id="0" name=""/>
        <dsp:cNvSpPr/>
      </dsp:nvSpPr>
      <dsp:spPr>
        <a:xfrm rot="5400000">
          <a:off x="2237721" y="1152779"/>
          <a:ext cx="1295838" cy="271589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Linear Regression model to estimate how dependent variable changes in relationship to two others.</a:t>
          </a:r>
        </a:p>
      </dsp:txBody>
      <dsp:txXfrm rot="-5400000">
        <a:off x="1527692" y="1926066"/>
        <a:ext cx="2652638" cy="1169322"/>
      </dsp:txXfrm>
    </dsp:sp>
    <dsp:sp modelId="{0C790B85-292C-D34E-82B6-D79776D30752}">
      <dsp:nvSpPr>
        <dsp:cNvPr id="0" name=""/>
        <dsp:cNvSpPr/>
      </dsp:nvSpPr>
      <dsp:spPr>
        <a:xfrm>
          <a:off x="0" y="1700828"/>
          <a:ext cx="1527692" cy="16197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Validating:</a:t>
          </a:r>
        </a:p>
      </dsp:txBody>
      <dsp:txXfrm>
        <a:off x="74576" y="1775404"/>
        <a:ext cx="1378540" cy="1470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8CDCC-4DDA-E446-BB0D-E24A83BA13E5}">
      <dsp:nvSpPr>
        <dsp:cNvPr id="0" name=""/>
        <dsp:cNvSpPr/>
      </dsp:nvSpPr>
      <dsp:spPr>
        <a:xfrm rot="5400000">
          <a:off x="2237721" y="-548008"/>
          <a:ext cx="1295838" cy="271589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Splitting data into X and y variables.</a:t>
          </a:r>
        </a:p>
      </dsp:txBody>
      <dsp:txXfrm rot="-5400000">
        <a:off x="1527692" y="225279"/>
        <a:ext cx="2652638" cy="1169322"/>
      </dsp:txXfrm>
    </dsp:sp>
    <dsp:sp modelId="{96F54C6C-9099-CF45-A126-772EF6D671C2}">
      <dsp:nvSpPr>
        <dsp:cNvPr id="0" name=""/>
        <dsp:cNvSpPr/>
      </dsp:nvSpPr>
      <dsp:spPr>
        <a:xfrm>
          <a:off x="0" y="40"/>
          <a:ext cx="1527692" cy="16197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Partitioning: </a:t>
          </a:r>
        </a:p>
      </dsp:txBody>
      <dsp:txXfrm>
        <a:off x="74576" y="74616"/>
        <a:ext cx="1378540" cy="1470646"/>
      </dsp:txXfrm>
    </dsp:sp>
    <dsp:sp modelId="{7D232DBD-3571-D046-9E05-315D5B4B3647}">
      <dsp:nvSpPr>
        <dsp:cNvPr id="0" name=""/>
        <dsp:cNvSpPr/>
      </dsp:nvSpPr>
      <dsp:spPr>
        <a:xfrm rot="5400000">
          <a:off x="2237721" y="1152779"/>
          <a:ext cx="1295838" cy="271589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Scatterplots of the 3 columns.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Bar charts of the relationshps.</a:t>
          </a:r>
        </a:p>
      </dsp:txBody>
      <dsp:txXfrm rot="-5400000">
        <a:off x="1527692" y="1926066"/>
        <a:ext cx="2652638" cy="1169322"/>
      </dsp:txXfrm>
    </dsp:sp>
    <dsp:sp modelId="{996C343E-5BC7-314A-A886-5A3E2B3429CC}">
      <dsp:nvSpPr>
        <dsp:cNvPr id="0" name=""/>
        <dsp:cNvSpPr/>
      </dsp:nvSpPr>
      <dsp:spPr>
        <a:xfrm>
          <a:off x="0" y="1700828"/>
          <a:ext cx="1527692" cy="16197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Visualizing:</a:t>
          </a:r>
        </a:p>
      </dsp:txBody>
      <dsp:txXfrm>
        <a:off x="74576" y="1775404"/>
        <a:ext cx="1378540" cy="14706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E9510-94EE-0B47-B885-5576F18F55D9}">
      <dsp:nvSpPr>
        <dsp:cNvPr id="0" name=""/>
        <dsp:cNvSpPr/>
      </dsp:nvSpPr>
      <dsp:spPr>
        <a:xfrm>
          <a:off x="740" y="0"/>
          <a:ext cx="3000871" cy="30527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6419" tIns="0" rIns="2964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Retrieve all data with </a:t>
          </a:r>
          <a:r>
            <a:rPr lang="en-US" sz="2600" kern="1200" dirty="0" err="1"/>
            <a:t>HeartDisease</a:t>
          </a:r>
          <a:r>
            <a:rPr lang="en-US" sz="2600" kern="1200" dirty="0"/>
            <a:t> = 1 (True) </a:t>
          </a:r>
        </a:p>
      </dsp:txBody>
      <dsp:txXfrm>
        <a:off x="740" y="1221090"/>
        <a:ext cx="3000871" cy="1831635"/>
      </dsp:txXfrm>
    </dsp:sp>
    <dsp:sp modelId="{2D55E471-EC1E-424D-9DDD-E61859C25F5C}">
      <dsp:nvSpPr>
        <dsp:cNvPr id="0" name=""/>
        <dsp:cNvSpPr/>
      </dsp:nvSpPr>
      <dsp:spPr>
        <a:xfrm>
          <a:off x="740" y="0"/>
          <a:ext cx="3000871" cy="12210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6419" tIns="165100" rIns="29641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740" y="0"/>
        <a:ext cx="3000871" cy="1221090"/>
      </dsp:txXfrm>
    </dsp:sp>
    <dsp:sp modelId="{421D81C3-47C8-B145-B104-09E9AA1FCB59}">
      <dsp:nvSpPr>
        <dsp:cNvPr id="0" name=""/>
        <dsp:cNvSpPr/>
      </dsp:nvSpPr>
      <dsp:spPr>
        <a:xfrm>
          <a:off x="3241681" y="0"/>
          <a:ext cx="3000871" cy="30527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6419" tIns="0" rIns="2964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Scatterplots to show relationship between each column</a:t>
          </a:r>
        </a:p>
      </dsp:txBody>
      <dsp:txXfrm>
        <a:off x="3241681" y="1221090"/>
        <a:ext cx="3000871" cy="1831635"/>
      </dsp:txXfrm>
    </dsp:sp>
    <dsp:sp modelId="{34EE4E52-4A94-A747-9EEC-141D8BC4B6FF}">
      <dsp:nvSpPr>
        <dsp:cNvPr id="0" name=""/>
        <dsp:cNvSpPr/>
      </dsp:nvSpPr>
      <dsp:spPr>
        <a:xfrm>
          <a:off x="3241681" y="0"/>
          <a:ext cx="3000871" cy="12210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6419" tIns="165100" rIns="29641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3241681" y="0"/>
        <a:ext cx="3000871" cy="1221090"/>
      </dsp:txXfrm>
    </dsp:sp>
    <dsp:sp modelId="{DEC62B70-6BA7-9741-849F-175F102E1A18}">
      <dsp:nvSpPr>
        <dsp:cNvPr id="0" name=""/>
        <dsp:cNvSpPr/>
      </dsp:nvSpPr>
      <dsp:spPr>
        <a:xfrm>
          <a:off x="6482622" y="0"/>
          <a:ext cx="3000871" cy="30527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6419" tIns="0" rIns="2964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Partition data and linear regression model</a:t>
          </a:r>
        </a:p>
      </dsp:txBody>
      <dsp:txXfrm>
        <a:off x="6482622" y="1221090"/>
        <a:ext cx="3000871" cy="1831635"/>
      </dsp:txXfrm>
    </dsp:sp>
    <dsp:sp modelId="{CDF1865E-72C0-4C46-A76A-7C304BFB16DC}">
      <dsp:nvSpPr>
        <dsp:cNvPr id="0" name=""/>
        <dsp:cNvSpPr/>
      </dsp:nvSpPr>
      <dsp:spPr>
        <a:xfrm>
          <a:off x="6482622" y="0"/>
          <a:ext cx="3000871" cy="12210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6419" tIns="165100" rIns="29641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6482622" y="0"/>
        <a:ext cx="3000871" cy="122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08C3A-FDA1-FE4C-A0B1-A1A69072699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8BC09-28DE-2E49-91C3-C5875E12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1A0D-842B-4847-90D4-7787FA528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46AC9-D21E-9B4C-BA1C-845F7DE9B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81C5-D9DA-BA4E-A97B-44BC8335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F53F-6047-6B4D-B3A6-5F53B3D0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90EF-2D82-7C4D-9127-BC985BDD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2000-B9F9-9E42-A057-029A4955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CB0C2-3AE6-2E4F-8BE3-3C72D74D3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9CF7-8C7B-8A4A-B0C9-15ACDF75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B16B-6BD7-F64C-AE35-7EE4118B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AC6A-1DEE-DE49-B944-E79497A2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0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23752-5A1E-1449-B5B6-6D159DE2F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8F746-EAE7-304A-A03E-F7B10438D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4C50-B7CE-2549-BE5C-7E9C63C6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0992-A829-964D-AD72-4DFC293C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E183-6405-9242-B0B1-E624D66E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6E54-ECED-4F4D-95A4-B5B8322A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AB38-05B6-5F47-AC19-A6116BAF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CDA11-5791-D64E-B666-30B81105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4780-884A-0E47-A942-865466F5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4162-C972-174A-BBE5-F10CC8DF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B9D9-9A13-D24A-A297-BB59EB6C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BC5F-62DE-7647-98C4-810CC09D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C176-C881-E049-886F-2DB37EB0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438D-ECA7-D44C-B519-A1C9D39F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500F-D36E-3343-86BF-219E335B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6A43-AE75-6241-BFA2-A4BC1016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CAC4-43B3-9447-BDB8-68318A58E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40F77-77DB-EC44-9566-4EC57706C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34771-8668-F543-B2E7-B53B7501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49DDA-DC3F-9B48-B115-C01BF1CB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49F6-9EFB-D946-8B45-79BFA268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4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8867-D240-9440-B7DC-FCA8EBAF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BE1D7-EC0A-3046-B6E1-791A92947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9044-AA3E-4A49-BC37-F0477286A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ACF9B-C869-014D-A30A-2E5A8F53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2476C-9510-4D48-BA63-86846AED2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8F0F-79CB-3E48-8DC4-C33B7113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F9A8B-635E-E147-9EFC-8B59340E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3784A-3CA7-2940-8607-AF23619C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5649-2B94-6D4D-B0D4-69FF84D0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7685D-B9BB-1644-BEF7-1A100FE8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DA1B9-7EED-9E46-BA30-FBE83504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9C483-F70F-0446-889B-C0F38447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6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1339-4A34-D146-9173-4C61E13D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595E9-F7A8-4842-B722-66FE7A6F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9AFC-AC6C-5F42-9842-EC93D93F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2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2880-C4DD-DC49-8D5B-39A25896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939B-6DBB-0443-A147-D71C5CEC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1BDE3-D0E7-0D41-ABD3-094999DF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F7894-866C-6441-9A6B-22474425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D3C2-0325-0D48-A7F9-21EC6E7B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5E337-4A32-754E-8FC0-0D502864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DA30-9D95-F443-BF8F-5B451CC4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0F1C8-0A1C-734F-A442-CC64B0CBB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A8F90-193D-5845-A1E9-C99BC699B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99B4A-D9D9-ED4E-87F7-51D305ED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329C0-AA66-4048-B356-BB7C89A9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35A3C-95B3-1E48-98D1-393EC67C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9636D-CC97-694E-8F81-9254EFA2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5096-6E90-AC49-A961-3A256B86E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04E1-39E2-4247-A911-268EA982B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CDB7-7984-D14C-83D3-637EF7DC7F8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8007-A153-D24C-B5D9-D3AEE85D2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2E3E-0DE0-5342-B055-4F4A8907A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0A95-EC67-8E49-BC3B-2EBC8B291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fedesoriano/heart-failure-predi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Mvin4iU3GHTOwlizLc5jdNyAaH9SDKXi#scrollTo=eLXl_hPkEMbJ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595B7-ABD2-434B-8603-DC38836B8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6763-9129-2240-9947-A4515711C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 20</a:t>
            </a:r>
          </a:p>
          <a:p>
            <a:pPr algn="l"/>
            <a:r>
              <a:rPr lang="en-US" dirty="0"/>
              <a:t>Zeinab </a:t>
            </a:r>
            <a:r>
              <a:rPr lang="en-US" dirty="0" err="1"/>
              <a:t>Alazzawi</a:t>
            </a:r>
            <a:endParaRPr lang="en-US" dirty="0"/>
          </a:p>
          <a:p>
            <a:pPr algn="l"/>
            <a:r>
              <a:rPr lang="en-US" dirty="0"/>
              <a:t>Hussain Alhassan</a:t>
            </a:r>
          </a:p>
        </p:txBody>
      </p:sp>
      <p:pic>
        <p:nvPicPr>
          <p:cNvPr id="1028" name="Picture 4" descr="Outline Of A Human Heart , Png Download - Human Heart Outline Transparent,  Png Download , Transparent Png Image - PNGitem">
            <a:extLst>
              <a:ext uri="{FF2B5EF4-FFF2-40B4-BE49-F238E27FC236}">
                <a16:creationId xmlns:a16="http://schemas.microsoft.com/office/drawing/2014/main" id="{AA1D56E7-DC4B-5541-84C9-A1A81CAB9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234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963652" y="858440"/>
            <a:ext cx="9466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Scatterplot – Age vs Chest Pain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21564" y="3926652"/>
            <a:ext cx="554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Heart_Disease.plot</a:t>
            </a:r>
            <a:r>
              <a:rPr lang="en-US" dirty="0"/>
              <a:t>(x='</a:t>
            </a:r>
            <a:r>
              <a:rPr lang="en-US" dirty="0" err="1">
                <a:solidFill>
                  <a:srgbClr val="FF0000"/>
                </a:solidFill>
              </a:rPr>
              <a:t>ChestPainType</a:t>
            </a:r>
            <a:r>
              <a:rPr lang="en-US" dirty="0"/>
              <a:t>',y='</a:t>
            </a:r>
            <a:r>
              <a:rPr lang="en-US" dirty="0" err="1">
                <a:solidFill>
                  <a:srgbClr val="FF0000"/>
                </a:solidFill>
              </a:rPr>
              <a:t>Age</a:t>
            </a:r>
            <a:r>
              <a:rPr lang="en-US" dirty="0" err="1"/>
              <a:t>',kind</a:t>
            </a:r>
            <a:r>
              <a:rPr lang="en-US" dirty="0"/>
              <a:t> = 'scatter', c='red')</a:t>
            </a:r>
          </a:p>
          <a:p>
            <a:r>
              <a:rPr lang="en-US" dirty="0" err="1"/>
              <a:t>plt.title</a:t>
            </a:r>
            <a:r>
              <a:rPr lang="en-US" dirty="0"/>
              <a:t>('Age vs Chest Pain Type')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70DA1B4-CE94-7B4B-A7D9-A273D3E9A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52" y="2756981"/>
            <a:ext cx="4977448" cy="35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963652" y="858440"/>
            <a:ext cx="9266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Scatterplot – Age vs Blood Pressure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21564" y="3926652"/>
            <a:ext cx="554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Heart_Disease.plot</a:t>
            </a:r>
            <a:r>
              <a:rPr lang="en-US" dirty="0"/>
              <a:t>(x='</a:t>
            </a:r>
            <a:r>
              <a:rPr lang="en-US" dirty="0" err="1">
                <a:solidFill>
                  <a:srgbClr val="FF0000"/>
                </a:solidFill>
              </a:rPr>
              <a:t>RestingBP</a:t>
            </a:r>
            <a:r>
              <a:rPr lang="en-US" dirty="0"/>
              <a:t>',y='</a:t>
            </a:r>
            <a:r>
              <a:rPr lang="en-US" dirty="0" err="1">
                <a:solidFill>
                  <a:srgbClr val="FF0000"/>
                </a:solidFill>
              </a:rPr>
              <a:t>Age</a:t>
            </a:r>
            <a:r>
              <a:rPr lang="en-US" dirty="0" err="1"/>
              <a:t>',kind</a:t>
            </a:r>
            <a:r>
              <a:rPr lang="en-US" dirty="0"/>
              <a:t> = 'scatter', c='red')</a:t>
            </a:r>
          </a:p>
          <a:p>
            <a:r>
              <a:rPr lang="en-US" dirty="0" err="1"/>
              <a:t>plt.title</a:t>
            </a:r>
            <a:r>
              <a:rPr lang="en-US" dirty="0"/>
              <a:t>('Age vs Resting Blood Pressure')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6A4CBDA-7773-B94B-9AC5-2AAF42E7A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27" y="2756982"/>
            <a:ext cx="4906011" cy="35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963652" y="858440"/>
            <a:ext cx="9266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Replace String with numeric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21564" y="3926652"/>
            <a:ext cx="554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heartdata</a:t>
            </a:r>
            <a:r>
              <a:rPr lang="en-US" dirty="0"/>
              <a:t>['</a:t>
            </a:r>
            <a:r>
              <a:rPr lang="en-US" dirty="0">
                <a:solidFill>
                  <a:srgbClr val="FF0000"/>
                </a:solidFill>
              </a:rPr>
              <a:t>Sex</a:t>
            </a:r>
            <a:r>
              <a:rPr lang="en-US" dirty="0"/>
              <a:t>'].replace('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',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,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heartdata</a:t>
            </a:r>
            <a:r>
              <a:rPr lang="en-US" dirty="0"/>
              <a:t>['</a:t>
            </a:r>
            <a:r>
              <a:rPr lang="en-US" dirty="0">
                <a:solidFill>
                  <a:srgbClr val="FF0000"/>
                </a:solidFill>
              </a:rPr>
              <a:t>Sex</a:t>
            </a:r>
            <a:r>
              <a:rPr lang="en-US" dirty="0"/>
              <a:t>'].replace('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',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 ,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heartdata</a:t>
            </a:r>
            <a:r>
              <a:rPr lang="en-US" dirty="0"/>
              <a:t>['</a:t>
            </a:r>
            <a:r>
              <a:rPr lang="en-US" dirty="0">
                <a:solidFill>
                  <a:srgbClr val="FF0000"/>
                </a:solidFill>
              </a:rPr>
              <a:t>Sex</a:t>
            </a:r>
            <a:r>
              <a:rPr lang="en-US" dirty="0"/>
              <a:t>']</a:t>
            </a:r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8D2D3D9E-D22B-CA47-AC11-3D49DE9936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813" y="3011802"/>
            <a:ext cx="4633162" cy="29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71450" y="858440"/>
            <a:ext cx="1202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Replacing strings in </a:t>
            </a:r>
            <a:r>
              <a:rPr lang="en-US" sz="4000" dirty="0" err="1"/>
              <a:t>ChestPainType</a:t>
            </a:r>
            <a:r>
              <a:rPr lang="en-US" sz="4000" dirty="0"/>
              <a:t> into numeric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21564" y="3511154"/>
            <a:ext cx="554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heartdata</a:t>
            </a:r>
            <a:r>
              <a:rPr lang="en-US" dirty="0"/>
              <a:t>['</a:t>
            </a:r>
            <a:r>
              <a:rPr lang="en-US" dirty="0" err="1">
                <a:solidFill>
                  <a:srgbClr val="FF0000"/>
                </a:solidFill>
              </a:rPr>
              <a:t>ChestPainType</a:t>
            </a:r>
            <a:r>
              <a:rPr lang="en-US" dirty="0"/>
              <a:t>'].replace('</a:t>
            </a:r>
            <a:r>
              <a:rPr lang="en-US" dirty="0">
                <a:solidFill>
                  <a:srgbClr val="FF0000"/>
                </a:solidFill>
              </a:rPr>
              <a:t>ASY</a:t>
            </a:r>
            <a:r>
              <a:rPr lang="en-US" dirty="0"/>
              <a:t>',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,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heartdata</a:t>
            </a:r>
            <a:r>
              <a:rPr lang="en-US" dirty="0"/>
              <a:t>['</a:t>
            </a:r>
            <a:r>
              <a:rPr lang="en-US" dirty="0" err="1">
                <a:solidFill>
                  <a:srgbClr val="FF0000"/>
                </a:solidFill>
              </a:rPr>
              <a:t>ChestPainType</a:t>
            </a:r>
            <a:r>
              <a:rPr lang="en-US" dirty="0"/>
              <a:t>'].replace('</a:t>
            </a:r>
            <a:r>
              <a:rPr lang="en-US" dirty="0">
                <a:solidFill>
                  <a:srgbClr val="FF0000"/>
                </a:solidFill>
              </a:rPr>
              <a:t>ATA</a:t>
            </a:r>
            <a:r>
              <a:rPr lang="en-US" dirty="0"/>
              <a:t>',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 ,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heartdata</a:t>
            </a:r>
            <a:r>
              <a:rPr lang="en-US" dirty="0"/>
              <a:t>['</a:t>
            </a:r>
            <a:r>
              <a:rPr lang="en-US" dirty="0" err="1">
                <a:solidFill>
                  <a:srgbClr val="FF0000"/>
                </a:solidFill>
              </a:rPr>
              <a:t>ChestPainType</a:t>
            </a:r>
            <a:r>
              <a:rPr lang="en-US" dirty="0"/>
              <a:t>'].replace('</a:t>
            </a:r>
            <a:r>
              <a:rPr lang="en-US" dirty="0">
                <a:solidFill>
                  <a:srgbClr val="FF0000"/>
                </a:solidFill>
              </a:rPr>
              <a:t>NAP</a:t>
            </a:r>
            <a:r>
              <a:rPr lang="en-US" dirty="0"/>
              <a:t>', 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 ,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heartdata</a:t>
            </a:r>
            <a:r>
              <a:rPr lang="en-US" dirty="0"/>
              <a:t>['</a:t>
            </a:r>
            <a:r>
              <a:rPr lang="en-US" dirty="0" err="1">
                <a:solidFill>
                  <a:srgbClr val="FF0000"/>
                </a:solidFill>
              </a:rPr>
              <a:t>ChestPainType</a:t>
            </a:r>
            <a:r>
              <a:rPr lang="en-US" dirty="0"/>
              <a:t>'].replace('</a:t>
            </a:r>
            <a:r>
              <a:rPr lang="en-US" dirty="0">
                <a:solidFill>
                  <a:srgbClr val="FF0000"/>
                </a:solidFill>
              </a:rPr>
              <a:t>TA</a:t>
            </a:r>
            <a:r>
              <a:rPr lang="en-US" dirty="0"/>
              <a:t>',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 ,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heartdata</a:t>
            </a:r>
            <a:r>
              <a:rPr lang="en-US" dirty="0"/>
              <a:t>['</a:t>
            </a:r>
            <a:r>
              <a:rPr lang="en-US" dirty="0" err="1">
                <a:solidFill>
                  <a:srgbClr val="FF0000"/>
                </a:solidFill>
              </a:rPr>
              <a:t>ChestPainType</a:t>
            </a:r>
            <a:r>
              <a:rPr lang="en-US" dirty="0"/>
              <a:t>']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816ADC2-18E5-BE4F-8427-C19E7F9F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08" y="3111190"/>
            <a:ext cx="5411413" cy="28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71450" y="85844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Partitioning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21564" y="2880534"/>
            <a:ext cx="5544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heartdata.iloc</a:t>
            </a:r>
            <a:r>
              <a:rPr lang="en-US" dirty="0"/>
              <a:t>[:, :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].values</a:t>
            </a:r>
          </a:p>
          <a:p>
            <a:r>
              <a:rPr lang="en-US" dirty="0"/>
              <a:t>y = </a:t>
            </a:r>
            <a:r>
              <a:rPr lang="en-US" dirty="0" err="1"/>
              <a:t>heartdata.iloc</a:t>
            </a:r>
            <a:r>
              <a:rPr lang="en-US" dirty="0"/>
              <a:t>[:, -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].values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#Split data into X and y</a:t>
            </a:r>
          </a:p>
          <a:p>
            <a:r>
              <a:rPr lang="en-US" dirty="0" err="1"/>
              <a:t>Train_X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heartdata.drop</a:t>
            </a:r>
            <a:r>
              <a:rPr lang="en-US" dirty="0"/>
              <a:t>(['</a:t>
            </a:r>
            <a:r>
              <a:rPr lang="en-US" dirty="0">
                <a:solidFill>
                  <a:srgbClr val="FF0000"/>
                </a:solidFill>
              </a:rPr>
              <a:t>Age</a:t>
            </a:r>
            <a:r>
              <a:rPr lang="en-US" dirty="0"/>
              <a:t>','</a:t>
            </a:r>
            <a:r>
              <a:rPr lang="en-US" dirty="0">
                <a:solidFill>
                  <a:srgbClr val="FF0000"/>
                </a:solidFill>
              </a:rPr>
              <a:t>Sex</a:t>
            </a:r>
            <a:r>
              <a:rPr lang="en-US" dirty="0"/>
              <a:t>','</a:t>
            </a:r>
            <a:r>
              <a:rPr lang="en-US" dirty="0" err="1">
                <a:solidFill>
                  <a:srgbClr val="FF0000"/>
                </a:solidFill>
              </a:rPr>
              <a:t>HeartDisease</a:t>
            </a:r>
            <a:r>
              <a:rPr lang="en-US" dirty="0"/>
              <a:t>'],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))</a:t>
            </a:r>
          </a:p>
          <a:p>
            <a:r>
              <a:rPr lang="en-US" dirty="0" err="1"/>
              <a:t>Train_y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heartdata</a:t>
            </a:r>
            <a:r>
              <a:rPr lang="en-US" dirty="0"/>
              <a:t>[['</a:t>
            </a:r>
            <a:r>
              <a:rPr lang="en-US" dirty="0" err="1">
                <a:solidFill>
                  <a:srgbClr val="FF0000"/>
                </a:solidFill>
              </a:rPr>
              <a:t>HeartDisease</a:t>
            </a:r>
            <a:r>
              <a:rPr lang="en-US" dirty="0"/>
              <a:t>']])</a:t>
            </a:r>
          </a:p>
          <a:p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Train_X</a:t>
            </a:r>
            <a:r>
              <a:rPr lang="en-US" dirty="0"/>
              <a:t>) </a:t>
            </a:r>
          </a:p>
          <a:p>
            <a:r>
              <a:rPr lang="en-US" dirty="0"/>
              <a:t>print(</a:t>
            </a:r>
            <a:r>
              <a:rPr lang="en-US" dirty="0" err="1"/>
              <a:t>Train_y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1EBFFC7-BD4A-B24B-85C6-CF7E9F48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488" y="3153802"/>
            <a:ext cx="4917852" cy="22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71450" y="85844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Predicting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21564" y="3611175"/>
            <a:ext cx="554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= </a:t>
            </a:r>
            <a:r>
              <a:rPr lang="en-US" dirty="0" err="1"/>
              <a:t>reg.predict</a:t>
            </a:r>
            <a:r>
              <a:rPr lang="en-US" dirty="0"/>
              <a:t>(</a:t>
            </a:r>
            <a:r>
              <a:rPr lang="en-US" dirty="0" err="1"/>
              <a:t>np.asarray</a:t>
            </a:r>
            <a:r>
              <a:rPr lang="en-US" dirty="0"/>
              <a:t>([</a:t>
            </a:r>
            <a:r>
              <a:rPr lang="en-US" dirty="0">
                <a:solidFill>
                  <a:srgbClr val="00B050"/>
                </a:solidFill>
              </a:rPr>
              <a:t>2,11</a:t>
            </a:r>
            <a:r>
              <a:rPr lang="en-US" dirty="0"/>
              <a:t>]).reshape(</a:t>
            </a:r>
            <a:r>
              <a:rPr lang="en-US" dirty="0">
                <a:solidFill>
                  <a:srgbClr val="00B050"/>
                </a:solidFill>
              </a:rPr>
              <a:t>1, -1</a:t>
            </a:r>
            <a:r>
              <a:rPr lang="en-US" dirty="0"/>
              <a:t>))</a:t>
            </a:r>
          </a:p>
          <a:p>
            <a:br>
              <a:rPr lang="en-US" dirty="0"/>
            </a:br>
            <a:r>
              <a:rPr lang="en-US" dirty="0"/>
              <a:t>print(</a:t>
            </a:r>
            <a:r>
              <a:rPr lang="en-US" dirty="0">
                <a:solidFill>
                  <a:srgbClr val="FF0000"/>
                </a:solidFill>
              </a:rPr>
              <a:t>'Prediction:', </a:t>
            </a:r>
            <a:r>
              <a:rPr lang="en-US" dirty="0"/>
              <a:t>prediction)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FC979C8-6AB9-CB4E-AF91-7F0B287A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50" y="3950386"/>
            <a:ext cx="4457750" cy="58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4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71450" y="85844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Partitioning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56188" y="2623202"/>
            <a:ext cx="5544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df.iloc</a:t>
            </a:r>
            <a:r>
              <a:rPr lang="en-US" dirty="0"/>
              <a:t>[:, :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].values</a:t>
            </a:r>
          </a:p>
          <a:p>
            <a:r>
              <a:rPr lang="en-US" dirty="0"/>
              <a:t>y = </a:t>
            </a:r>
            <a:r>
              <a:rPr lang="en-US" dirty="0" err="1"/>
              <a:t>df.iloc</a:t>
            </a:r>
            <a:r>
              <a:rPr lang="en-US" dirty="0"/>
              <a:t>[:, </a:t>
            </a:r>
            <a:r>
              <a:rPr lang="en-US" dirty="0">
                <a:solidFill>
                  <a:srgbClr val="00B050"/>
                </a:solidFill>
              </a:rPr>
              <a:t>-1</a:t>
            </a:r>
            <a:r>
              <a:rPr lang="en-US" dirty="0"/>
              <a:t>].values</a:t>
            </a:r>
          </a:p>
          <a:p>
            <a:endParaRPr lang="en-US" dirty="0"/>
          </a:p>
          <a:p>
            <a:r>
              <a:rPr lang="en-US" dirty="0" err="1"/>
              <a:t>Test_X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df.drop</a:t>
            </a:r>
            <a:r>
              <a:rPr lang="en-US" dirty="0"/>
              <a:t>(['</a:t>
            </a:r>
            <a:r>
              <a:rPr lang="en-US" dirty="0">
                <a:solidFill>
                  <a:srgbClr val="FF0000"/>
                </a:solidFill>
              </a:rPr>
              <a:t>Age</a:t>
            </a:r>
            <a:r>
              <a:rPr lang="en-US" dirty="0"/>
              <a:t>','</a:t>
            </a:r>
            <a:r>
              <a:rPr lang="en-US" dirty="0">
                <a:solidFill>
                  <a:srgbClr val="FF0000"/>
                </a:solidFill>
              </a:rPr>
              <a:t>Sex</a:t>
            </a:r>
            <a:r>
              <a:rPr lang="en-US" dirty="0"/>
              <a:t>','</a:t>
            </a:r>
            <a:r>
              <a:rPr lang="en-US" dirty="0" err="1">
                <a:solidFill>
                  <a:srgbClr val="FF0000"/>
                </a:solidFill>
              </a:rPr>
              <a:t>HeartDisease</a:t>
            </a:r>
            <a:r>
              <a:rPr lang="en-US" dirty="0"/>
              <a:t>'],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))</a:t>
            </a:r>
          </a:p>
          <a:p>
            <a:r>
              <a:rPr lang="en-US" dirty="0" err="1"/>
              <a:t>Test_y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(df[['</a:t>
            </a:r>
            <a:r>
              <a:rPr lang="en-US" dirty="0" err="1">
                <a:solidFill>
                  <a:srgbClr val="FF0000"/>
                </a:solidFill>
              </a:rPr>
              <a:t>HeartDisease</a:t>
            </a:r>
            <a:r>
              <a:rPr lang="en-US" dirty="0"/>
              <a:t>']])</a:t>
            </a:r>
          </a:p>
          <a:p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Test_X</a:t>
            </a:r>
            <a:r>
              <a:rPr lang="en-US" dirty="0"/>
              <a:t>) </a:t>
            </a:r>
          </a:p>
          <a:p>
            <a:r>
              <a:rPr lang="en-US" dirty="0"/>
              <a:t>print(</a:t>
            </a:r>
            <a:r>
              <a:rPr lang="en-US" dirty="0" err="1"/>
              <a:t>Test_y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27B11B4-3DBD-F240-B26C-BB793C2C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22" y="2668738"/>
            <a:ext cx="3489716" cy="34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71450" y="85844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Predicting the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21564" y="3429000"/>
            <a:ext cx="554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prediction2 = </a:t>
            </a:r>
            <a:r>
              <a:rPr lang="en-US" dirty="0" err="1"/>
              <a:t>reg.predict</a:t>
            </a:r>
            <a:r>
              <a:rPr lang="en-US" dirty="0"/>
              <a:t>(</a:t>
            </a:r>
            <a:r>
              <a:rPr lang="en-US" dirty="0" err="1"/>
              <a:t>np.asarray</a:t>
            </a:r>
            <a:r>
              <a:rPr lang="en-US" dirty="0"/>
              <a:t>([2,11]).reshape(</a:t>
            </a:r>
            <a:r>
              <a:rPr lang="en-US" dirty="0">
                <a:solidFill>
                  <a:srgbClr val="00B050"/>
                </a:solidFill>
              </a:rPr>
              <a:t>1, -1</a:t>
            </a:r>
            <a:r>
              <a:rPr lang="en-US" dirty="0"/>
              <a:t>))</a:t>
            </a:r>
          </a:p>
          <a:p>
            <a:br>
              <a:rPr lang="en-US" dirty="0"/>
            </a:br>
            <a:r>
              <a:rPr lang="en-US" dirty="0"/>
              <a:t>print('Prediction:', prediction2)</a:t>
            </a:r>
          </a:p>
          <a:p>
            <a:endParaRPr lang="en-US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0C8AFBA6-7A51-E642-A976-26BD3FD4C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41"/>
          <a:stretch/>
        </p:blipFill>
        <p:spPr>
          <a:xfrm>
            <a:off x="6788551" y="3969125"/>
            <a:ext cx="3771900" cy="3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5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71450" y="85844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Accuracy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21564" y="3729647"/>
            <a:ext cx="554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Test_y_predicted</a:t>
            </a:r>
            <a:r>
              <a:rPr lang="en-US" dirty="0"/>
              <a:t>, </a:t>
            </a:r>
            <a:r>
              <a:rPr lang="en-US" dirty="0" err="1"/>
              <a:t>Test_y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28642-5796-B349-88D0-8A7632D2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99" y="4140805"/>
            <a:ext cx="3771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8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71450" y="85844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Bar Chart – Chest Pain and Heart Disease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86747" y="3518842"/>
            <a:ext cx="554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#Stacked bar chart to show chest pain type with heart disease</a:t>
            </a:r>
          </a:p>
          <a:p>
            <a:endParaRPr lang="en-US" dirty="0"/>
          </a:p>
          <a:p>
            <a:r>
              <a:rPr lang="en-US" dirty="0" err="1"/>
              <a:t>heartdata.groupby</a:t>
            </a:r>
            <a:r>
              <a:rPr lang="en-US" dirty="0"/>
              <a:t>(['</a:t>
            </a:r>
            <a:r>
              <a:rPr lang="en-US" dirty="0" err="1">
                <a:solidFill>
                  <a:srgbClr val="FF0000"/>
                </a:solidFill>
              </a:rPr>
              <a:t>HeartDisease</a:t>
            </a:r>
            <a:r>
              <a:rPr lang="en-US" dirty="0"/>
              <a:t>', '</a:t>
            </a:r>
            <a:r>
              <a:rPr lang="en-US" dirty="0" err="1">
                <a:solidFill>
                  <a:srgbClr val="FF0000"/>
                </a:solidFill>
              </a:rPr>
              <a:t>ChestPainType</a:t>
            </a:r>
            <a:r>
              <a:rPr lang="en-US" dirty="0"/>
              <a:t>']).size().unstack().plot(kind='</a:t>
            </a:r>
            <a:r>
              <a:rPr lang="en-US" dirty="0" err="1"/>
              <a:t>bar',stacked</a:t>
            </a:r>
            <a:r>
              <a:rPr lang="en-US" dirty="0"/>
              <a:t>=True)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10B8740-41E3-EA4E-B6D8-901CCFD8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97" y="2632000"/>
            <a:ext cx="4608072" cy="35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6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uman Heart Wallpapers - Top Free Human Heart Backgrounds - WallpaperAccess">
            <a:extLst>
              <a:ext uri="{FF2B5EF4-FFF2-40B4-BE49-F238E27FC236}">
                <a16:creationId xmlns:a16="http://schemas.microsoft.com/office/drawing/2014/main" id="{3DF6539B-BB06-2F44-A648-4E196FC2B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0C397-8A5C-1C4F-98FF-56139338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Problem Statement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B302-8201-CD4C-A0E3-1DA0A3EC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How to predict who has an increased chance of developing a heart disease based on previous patients’ data.</a:t>
            </a:r>
          </a:p>
        </p:txBody>
      </p:sp>
    </p:spTree>
    <p:extLst>
      <p:ext uri="{BB962C8B-B14F-4D97-AF65-F5344CB8AC3E}">
        <p14:creationId xmlns:p14="http://schemas.microsoft.com/office/powerpoint/2010/main" val="4117186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71450" y="85844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Bar Chart – Age by Heart Disease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86747" y="3518842"/>
            <a:ext cx="554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#Stacked bar chart to show what age has more heart diseases</a:t>
            </a:r>
          </a:p>
          <a:p>
            <a:endParaRPr lang="en-US" dirty="0"/>
          </a:p>
          <a:p>
            <a:r>
              <a:rPr lang="en-US" dirty="0" err="1"/>
              <a:t>heartdata.groupby</a:t>
            </a:r>
            <a:r>
              <a:rPr lang="en-US" dirty="0"/>
              <a:t>(["</a:t>
            </a:r>
            <a:r>
              <a:rPr lang="en-US" dirty="0" err="1">
                <a:solidFill>
                  <a:srgbClr val="FF0000"/>
                </a:solidFill>
              </a:rPr>
              <a:t>HeartDisease</a:t>
            </a:r>
            <a:r>
              <a:rPr lang="en-US" dirty="0"/>
              <a:t>", </a:t>
            </a:r>
            <a:r>
              <a:rPr lang="en-US" dirty="0" err="1"/>
              <a:t>Ages.AgeBin</a:t>
            </a:r>
            <a:r>
              <a:rPr lang="en-US" dirty="0"/>
              <a:t>]).size().unstack().plot(kind='</a:t>
            </a:r>
            <a:r>
              <a:rPr lang="en-US" dirty="0" err="1"/>
              <a:t>bar',stacked</a:t>
            </a:r>
            <a:r>
              <a:rPr lang="en-US" dirty="0"/>
              <a:t>=True)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D2CEF1C-9881-AF42-8403-46FEF118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53" y="2581575"/>
            <a:ext cx="5461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71450" y="858440"/>
            <a:ext cx="1202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Bar Chart – Gender by Heart Disease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86747" y="3518842"/>
            <a:ext cx="554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#Stacked bar chart to show which gender has more heart diseases</a:t>
            </a:r>
          </a:p>
          <a:p>
            <a:endParaRPr lang="en-US" dirty="0"/>
          </a:p>
          <a:p>
            <a:r>
              <a:rPr lang="en-US" dirty="0" err="1"/>
              <a:t>heartdata.groupby</a:t>
            </a:r>
            <a:r>
              <a:rPr lang="en-US" dirty="0"/>
              <a:t>(["</a:t>
            </a:r>
            <a:r>
              <a:rPr lang="en-US" dirty="0" err="1">
                <a:solidFill>
                  <a:srgbClr val="FF0000"/>
                </a:solidFill>
              </a:rPr>
              <a:t>HeartDisease</a:t>
            </a:r>
            <a:r>
              <a:rPr lang="en-US" dirty="0"/>
              <a:t>", '</a:t>
            </a:r>
            <a:r>
              <a:rPr lang="en-US" dirty="0">
                <a:solidFill>
                  <a:srgbClr val="FF0000"/>
                </a:solidFill>
              </a:rPr>
              <a:t>Sex</a:t>
            </a:r>
            <a:r>
              <a:rPr lang="en-US" dirty="0"/>
              <a:t>']).size().unstack().plot(kind='</a:t>
            </a:r>
            <a:r>
              <a:rPr lang="en-US" dirty="0" err="1"/>
              <a:t>bar',stacked</a:t>
            </a:r>
            <a:r>
              <a:rPr lang="en-US" dirty="0"/>
              <a:t>=True,)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0B8E2BB-B70D-914A-AD7E-6950895F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18" y="2581575"/>
            <a:ext cx="5461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2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2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CB246-D75A-054C-95BD-D724DD54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Evaluation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1A63-3B8E-BC41-A51F-55714EC7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The code is set up by these steps:</a:t>
            </a:r>
          </a:p>
          <a:p>
            <a:pPr marL="514350" indent="-514350">
              <a:buAutoNum type="arabicParenR"/>
            </a:pPr>
            <a:r>
              <a:rPr lang="en-US" sz="2200" dirty="0"/>
              <a:t>Cleaning the data</a:t>
            </a:r>
          </a:p>
          <a:p>
            <a:pPr marL="514350" indent="-514350">
              <a:buAutoNum type="arabicParenR"/>
            </a:pPr>
            <a:r>
              <a:rPr lang="en-US" sz="2200" dirty="0"/>
              <a:t>Changing the strings into numeric</a:t>
            </a:r>
          </a:p>
          <a:p>
            <a:pPr marL="514350" indent="-514350">
              <a:buAutoNum type="arabicParenR"/>
            </a:pPr>
            <a:r>
              <a:rPr lang="en-US" sz="2200" dirty="0"/>
              <a:t>Plot the relationships </a:t>
            </a:r>
          </a:p>
          <a:p>
            <a:pPr marL="514350" indent="-514350">
              <a:buAutoNum type="arabicParenR"/>
            </a:pPr>
            <a:r>
              <a:rPr lang="en-US" sz="2200" dirty="0"/>
              <a:t>Partition and predict the data and test data</a:t>
            </a:r>
          </a:p>
          <a:p>
            <a:pPr marL="514350" indent="-514350">
              <a:buAutoNum type="arabicParenR"/>
            </a:pPr>
            <a:r>
              <a:rPr lang="en-US" sz="2200" dirty="0"/>
              <a:t>Get the accuracy score</a:t>
            </a:r>
          </a:p>
          <a:p>
            <a:pPr marL="514350" indent="-514350">
              <a:buAutoNum type="arabicParenR"/>
            </a:pPr>
            <a:endParaRPr lang="en-US" sz="2200" dirty="0"/>
          </a:p>
        </p:txBody>
      </p:sp>
      <p:pic>
        <p:nvPicPr>
          <p:cNvPr id="12290" name="Picture 2" descr="1000+ Human Heart Pictures | Download Free Images on Unsplash">
            <a:extLst>
              <a:ext uri="{FF2B5EF4-FFF2-40B4-BE49-F238E27FC236}">
                <a16:creationId xmlns:a16="http://schemas.microsoft.com/office/drawing/2014/main" id="{C264D7FD-9486-BC45-A1B9-C49B877EC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3" r="2609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13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4FC7-B2BF-D845-916F-3D37EF41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496C-69AD-914C-A03A-9A815F42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Patients with the ages 50-59 have an increased chance of developing heart disease.  </a:t>
            </a:r>
          </a:p>
          <a:p>
            <a:r>
              <a:rPr lang="en-US" sz="1800" dirty="0"/>
              <a:t>These patients also have asymptomatic chest pain and Non-Anginal Pain. </a:t>
            </a:r>
          </a:p>
          <a:p>
            <a:r>
              <a:rPr lang="en-US" sz="1800" dirty="0"/>
              <a:t>Most of the patients with heart diseases are men.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Our accuracy was 1.163 which is pretty good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66" name="Picture 2" descr="Realistic Human Heart 3137957 Vector Art at Vecteezy">
            <a:extLst>
              <a:ext uri="{FF2B5EF4-FFF2-40B4-BE49-F238E27FC236}">
                <a16:creationId xmlns:a16="http://schemas.microsoft.com/office/drawing/2014/main" id="{77848F31-DCF3-2646-AB11-138CF3CE6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4" r="23574" b="1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98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Real Heart Cricut | Etsy">
            <a:extLst>
              <a:ext uri="{FF2B5EF4-FFF2-40B4-BE49-F238E27FC236}">
                <a16:creationId xmlns:a16="http://schemas.microsoft.com/office/drawing/2014/main" id="{ABA85E74-7947-AB47-95B8-D865FC3C3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3" r="10766" b="11728"/>
          <a:stretch/>
        </p:blipFill>
        <p:spPr bwMode="auto"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Freeform: Shape 72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319" name="Freeform: Shape 74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8FCE3-C0B1-A34B-9F22-AD14E807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n-US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6E28-FD92-A346-9707-7D1173DE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71982"/>
            <a:ext cx="478245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Objectives we met: We were able to structure the data to help us predict the likelihood of someone having heart disease. </a:t>
            </a:r>
          </a:p>
          <a:p>
            <a:endParaRPr lang="en-US" sz="1800"/>
          </a:p>
          <a:p>
            <a:r>
              <a:rPr lang="en-US" sz="1800"/>
              <a:t>Objectives we didn’t meet: With more in depth data, we would be able to create a program to allow patients and doctors to input their information and see the likelihood of them having heart disease. </a:t>
            </a:r>
          </a:p>
        </p:txBody>
      </p:sp>
    </p:spTree>
    <p:extLst>
      <p:ext uri="{BB962C8B-B14F-4D97-AF65-F5344CB8AC3E}">
        <p14:creationId xmlns:p14="http://schemas.microsoft.com/office/powerpoint/2010/main" val="225587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CE8D0-6B8D-7F44-8098-1B689FB3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Future Work</a:t>
            </a:r>
          </a:p>
        </p:txBody>
      </p:sp>
      <p:sp>
        <p:nvSpPr>
          <p:cNvPr id="1434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0A8E-9C39-8749-AA41-69DC64F1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We believe that this program requires someone who is well versed in the medical field. However, we feel what we’ve done thus far shows future employers our python versatility. </a:t>
            </a:r>
          </a:p>
        </p:txBody>
      </p:sp>
      <p:pic>
        <p:nvPicPr>
          <p:cNvPr id="14338" name="Picture 2" descr="8,974 Real Human Heart Stock Photos and Images - 123RF">
            <a:extLst>
              <a:ext uri="{FF2B5EF4-FFF2-40B4-BE49-F238E27FC236}">
                <a16:creationId xmlns:a16="http://schemas.microsoft.com/office/drawing/2014/main" id="{A38C9156-2FE4-4F48-953D-7D8CCC582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481" r="-1" b="11025"/>
          <a:stretch/>
        </p:blipFill>
        <p:spPr bwMode="auto">
          <a:xfrm>
            <a:off x="5311702" y="858644"/>
            <a:ext cx="6878775" cy="526177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4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94865-948C-FC43-B6FC-23FAC516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Sources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1AC9-0676-FA42-A5E6-5C8FFD65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31" y="2913815"/>
            <a:ext cx="4508417" cy="2303304"/>
          </a:xfrm>
        </p:spPr>
        <p:txBody>
          <a:bodyPr anchor="t"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Heart Failure Prediction Dataset</a:t>
            </a:r>
          </a:p>
          <a:p>
            <a:pPr lvl="1"/>
            <a:r>
              <a:rPr lang="en-US" sz="1900" dirty="0">
                <a:solidFill>
                  <a:schemeClr val="bg1"/>
                </a:solidFill>
                <a:hlinkClick r:id="rId2"/>
              </a:rPr>
              <a:t>https://www.kaggle.com/fedesoriano/heart-failure-prediction</a:t>
            </a:r>
            <a:endParaRPr lang="en-US" sz="1900" dirty="0">
              <a:solidFill>
                <a:schemeClr val="bg1"/>
              </a:solidFill>
            </a:endParaRP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918 rows of data and 13 columns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Primarily used Age, Sex, </a:t>
            </a:r>
            <a:r>
              <a:rPr lang="en-US" sz="1900" dirty="0" err="1">
                <a:solidFill>
                  <a:schemeClr val="bg1"/>
                </a:solidFill>
              </a:rPr>
              <a:t>ChestPaintype,HeartDisesase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63C5C32-3683-104F-BF42-75DACA4A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78" y="792679"/>
            <a:ext cx="7125191" cy="527264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9CE3527-6CBB-6A4B-9CD6-A0E0E0299E3D}"/>
              </a:ext>
            </a:extLst>
          </p:cNvPr>
          <p:cNvSpPr txBox="1">
            <a:spLocks/>
          </p:cNvSpPr>
          <p:nvPr/>
        </p:nvSpPr>
        <p:spPr>
          <a:xfrm>
            <a:off x="0" y="4885908"/>
            <a:ext cx="4508417" cy="2303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chemeClr val="bg1"/>
                </a:solidFill>
              </a:rPr>
              <a:t>Used google </a:t>
            </a:r>
            <a:r>
              <a:rPr lang="en-US" sz="1900" dirty="0" err="1">
                <a:solidFill>
                  <a:schemeClr val="bg1"/>
                </a:solidFill>
              </a:rPr>
              <a:t>colab</a:t>
            </a:r>
            <a:endParaRPr lang="en-US" sz="1900" dirty="0">
              <a:solidFill>
                <a:schemeClr val="bg1"/>
              </a:solidFill>
            </a:endParaRPr>
          </a:p>
          <a:p>
            <a:pPr lvl="1"/>
            <a:r>
              <a:rPr lang="en-US" sz="1900" dirty="0">
                <a:solidFill>
                  <a:schemeClr val="bg1"/>
                </a:solidFill>
                <a:hlinkClick r:id="rId4"/>
              </a:rPr>
              <a:t>https://colab.research.google.com/drive/1Mvin4iU3GHTOwlizLc5jdNyAaH9SDKXi#scrollTo=eLXl_hPkEMbJ</a:t>
            </a:r>
            <a:endParaRPr lang="en-US" sz="1900" dirty="0">
              <a:solidFill>
                <a:schemeClr val="bg1"/>
              </a:solidFill>
            </a:endParaRPr>
          </a:p>
          <a:p>
            <a:pPr lvl="1"/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5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BB436-8BB8-914C-BBCE-66C1E56C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Purpose</a:t>
            </a:r>
          </a:p>
        </p:txBody>
      </p:sp>
      <p:pic>
        <p:nvPicPr>
          <p:cNvPr id="3074" name="Picture 2" descr="99,398 Human Heart Stock Photos, Pictures &amp;amp; Royalty-Free Images - iStock">
            <a:extLst>
              <a:ext uri="{FF2B5EF4-FFF2-40B4-BE49-F238E27FC236}">
                <a16:creationId xmlns:a16="http://schemas.microsoft.com/office/drawing/2014/main" id="{1786AB4D-40BE-F64E-B1A8-7B15B9F57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r="55024"/>
          <a:stretch/>
        </p:blipFill>
        <p:spPr bwMode="auto">
          <a:xfrm>
            <a:off x="20" y="1"/>
            <a:ext cx="4529118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E7154E-C581-413D-BB55-26E2371F9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672376"/>
              </p:ext>
            </p:extLst>
          </p:nvPr>
        </p:nvGraphicFramePr>
        <p:xfrm>
          <a:off x="4654296" y="2706624"/>
          <a:ext cx="6894576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275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3693F-EBA8-A647-8B91-79D847DD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Data Preparation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al Heart Neon Lights Background | Neon light wallpaper, Wallpaper iphone  neon, Neon backgrounds">
            <a:extLst>
              <a:ext uri="{FF2B5EF4-FFF2-40B4-BE49-F238E27FC236}">
                <a16:creationId xmlns:a16="http://schemas.microsoft.com/office/drawing/2014/main" id="{E5123795-29A9-224F-99F2-F29E2F6A1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7" r="-1" b="1508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C062C3-36FC-4544-9865-C01657AFC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995648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841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3693F-EBA8-A647-8B91-79D847DD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Data Preparation</a:t>
            </a:r>
          </a:p>
        </p:txBody>
      </p:sp>
      <p:sp>
        <p:nvSpPr>
          <p:cNvPr id="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✓ real heart anatomy free vector eps, cdr, ai, svg vector illustration  graphic art">
            <a:extLst>
              <a:ext uri="{FF2B5EF4-FFF2-40B4-BE49-F238E27FC236}">
                <a16:creationId xmlns:a16="http://schemas.microsoft.com/office/drawing/2014/main" id="{8855443F-2216-DF43-98FB-4D0AE3A87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C062C3-36FC-4544-9865-C01657AFC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626002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629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D wallpaper: human heart illustration, digital art, minimalism, simple,  simple background | Wallpaper Flare">
            <a:extLst>
              <a:ext uri="{FF2B5EF4-FFF2-40B4-BE49-F238E27FC236}">
                <a16:creationId xmlns:a16="http://schemas.microsoft.com/office/drawing/2014/main" id="{4D901817-4220-4342-BDBE-9364ACDCB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D4E69-3A3A-CC44-ACA3-EA245653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/>
              <a:t>Modeling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CEA058-F820-4D1B-9E74-3F82E3E24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694508"/>
              </p:ext>
            </p:extLst>
          </p:nvPr>
        </p:nvGraphicFramePr>
        <p:xfrm>
          <a:off x="2210936" y="2470248"/>
          <a:ext cx="9484235" cy="305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810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963652" y="858440"/>
            <a:ext cx="858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All data where </a:t>
            </a:r>
            <a:r>
              <a:rPr lang="en-US" sz="4800" dirty="0" err="1"/>
              <a:t>HeartDisease</a:t>
            </a:r>
            <a:r>
              <a:rPr lang="en-US" sz="4800" dirty="0"/>
              <a:t>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21564" y="3926652"/>
            <a:ext cx="5576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Heart_Disease</a:t>
            </a:r>
            <a:r>
              <a:rPr lang="en-US" dirty="0"/>
              <a:t> = </a:t>
            </a:r>
            <a:r>
              <a:rPr lang="en-US" dirty="0" err="1"/>
              <a:t>heartdata</a:t>
            </a:r>
            <a:r>
              <a:rPr lang="en-US" dirty="0"/>
              <a:t>[</a:t>
            </a:r>
            <a:r>
              <a:rPr lang="en-US" dirty="0" err="1"/>
              <a:t>heartdata</a:t>
            </a:r>
            <a:r>
              <a:rPr lang="en-US" dirty="0"/>
              <a:t>['</a:t>
            </a:r>
            <a:r>
              <a:rPr lang="en-US" dirty="0" err="1">
                <a:solidFill>
                  <a:srgbClr val="FF0000"/>
                </a:solidFill>
              </a:rPr>
              <a:t>HeartDisease</a:t>
            </a:r>
            <a:r>
              <a:rPr lang="en-US" dirty="0"/>
              <a:t>']==1]</a:t>
            </a:r>
          </a:p>
          <a:p>
            <a:r>
              <a:rPr lang="en-US" dirty="0" err="1"/>
              <a:t>Heart_Disease</a:t>
            </a:r>
            <a:endParaRPr lang="en-US" dirty="0"/>
          </a:p>
          <a:p>
            <a:endParaRPr lang="en-US" dirty="0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A672A448-EE14-9D4F-8BE7-73AF34D87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63" y="2915593"/>
            <a:ext cx="5357140" cy="294544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03790EE6-0A60-9948-94C6-C60BCB0DBA89}"/>
              </a:ext>
            </a:extLst>
          </p:cNvPr>
          <p:cNvSpPr/>
          <p:nvPr/>
        </p:nvSpPr>
        <p:spPr>
          <a:xfrm>
            <a:off x="10784927" y="2915593"/>
            <a:ext cx="881603" cy="2945448"/>
          </a:xfrm>
          <a:prstGeom prst="frame">
            <a:avLst>
              <a:gd name="adj1" fmla="val 29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3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344EF-DFFC-5042-A807-70CF20087EBD}"/>
              </a:ext>
            </a:extLst>
          </p:cNvPr>
          <p:cNvSpPr txBox="1"/>
          <p:nvPr/>
        </p:nvSpPr>
        <p:spPr>
          <a:xfrm>
            <a:off x="1963652" y="858440"/>
            <a:ext cx="858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Scatterplot – Age vs 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05A6-2B71-B340-9F51-344DD6DC515B}"/>
              </a:ext>
            </a:extLst>
          </p:cNvPr>
          <p:cNvSpPr txBox="1"/>
          <p:nvPr/>
        </p:nvSpPr>
        <p:spPr>
          <a:xfrm>
            <a:off x="321564" y="3926652"/>
            <a:ext cx="5647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Heart_Disease.plot</a:t>
            </a:r>
            <a:r>
              <a:rPr lang="en-US" dirty="0"/>
              <a:t>(x='</a:t>
            </a:r>
            <a:r>
              <a:rPr lang="en-US" dirty="0" err="1">
                <a:solidFill>
                  <a:srgbClr val="FF0000"/>
                </a:solidFill>
              </a:rPr>
              <a:t>Age</a:t>
            </a:r>
            <a:r>
              <a:rPr lang="en-US" dirty="0" err="1"/>
              <a:t>',y</a:t>
            </a:r>
            <a:r>
              <a:rPr lang="en-US" dirty="0"/>
              <a:t>='</a:t>
            </a:r>
            <a:r>
              <a:rPr lang="en-US" dirty="0" err="1">
                <a:solidFill>
                  <a:srgbClr val="FF0000"/>
                </a:solidFill>
              </a:rPr>
              <a:t>Sex</a:t>
            </a:r>
            <a:r>
              <a:rPr lang="en-US" dirty="0" err="1"/>
              <a:t>',kind</a:t>
            </a:r>
            <a:r>
              <a:rPr lang="en-US" dirty="0"/>
              <a:t> = 'scatter', c='red')</a:t>
            </a:r>
          </a:p>
          <a:p>
            <a:r>
              <a:rPr lang="en-US" dirty="0" err="1"/>
              <a:t>plt.title</a:t>
            </a:r>
            <a:r>
              <a:rPr lang="en-US" dirty="0"/>
              <a:t>('Age vs Gender')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5EDC4350-E651-9743-A972-E8460C7A2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13" y="2799850"/>
            <a:ext cx="4835840" cy="34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3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1002</Words>
  <Application>Microsoft Macintosh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Heart Disease Prediction</vt:lpstr>
      <vt:lpstr>Problem Statement</vt:lpstr>
      <vt:lpstr>Data Sources</vt:lpstr>
      <vt:lpstr>Purpose</vt:lpstr>
      <vt:lpstr>Data Preparation</vt:lpstr>
      <vt:lpstr>Data Preparation</vt:lpstr>
      <vt:lpstr>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Conclusion</vt:lpstr>
      <vt:lpstr>Recommendation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MS US55</dc:creator>
  <cp:lastModifiedBy>MS US55</cp:lastModifiedBy>
  <cp:revision>5</cp:revision>
  <dcterms:created xsi:type="dcterms:W3CDTF">2021-12-01T17:44:02Z</dcterms:created>
  <dcterms:modified xsi:type="dcterms:W3CDTF">2021-12-10T22:40:15Z</dcterms:modified>
</cp:coreProperties>
</file>