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A995D-4F3A-4DD8-B7CA-AC2079BC4A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CBAF37-3495-46E5-BC61-38AA24733593}">
      <dgm:prSet phldrT="[Text]" custT="1"/>
      <dgm:spPr/>
      <dgm:t>
        <a:bodyPr/>
        <a:lstStyle/>
        <a:p>
          <a:r>
            <a:rPr lang="en-US" sz="1600" dirty="0"/>
            <a:t>Sample from MCMC algorithm</a:t>
          </a:r>
        </a:p>
      </dgm:t>
    </dgm:pt>
    <dgm:pt modelId="{AC4F09E7-C0D1-407A-A8DB-747C072929BC}" type="parTrans" cxnId="{07158E4C-54FF-4481-8E92-A4DA374EA17E}">
      <dgm:prSet/>
      <dgm:spPr/>
      <dgm:t>
        <a:bodyPr/>
        <a:lstStyle/>
        <a:p>
          <a:endParaRPr lang="en-US"/>
        </a:p>
      </dgm:t>
    </dgm:pt>
    <dgm:pt modelId="{41783B95-9984-4729-8683-5357496E128F}" type="sibTrans" cxnId="{07158E4C-54FF-4481-8E92-A4DA374EA17E}">
      <dgm:prSet/>
      <dgm:spPr/>
      <dgm:t>
        <a:bodyPr/>
        <a:lstStyle/>
        <a:p>
          <a:endParaRPr lang="en-US"/>
        </a:p>
      </dgm:t>
    </dgm:pt>
    <dgm:pt modelId="{33BA6173-A10A-48BD-A5D4-126EFF974892}">
      <dgm:prSet phldrT="[Text]" custT="1"/>
      <dgm:spPr/>
      <dgm:t>
        <a:bodyPr/>
        <a:lstStyle/>
        <a:p>
          <a:r>
            <a:rPr lang="en-US" sz="1600" dirty="0"/>
            <a:t>Fit KDE to MCMC samples</a:t>
          </a:r>
        </a:p>
      </dgm:t>
    </dgm:pt>
    <dgm:pt modelId="{089685AB-2ECC-444C-B8C7-0943D123FD94}" type="parTrans" cxnId="{FF1929FF-7631-4AC3-97D0-AEF84B028838}">
      <dgm:prSet/>
      <dgm:spPr/>
      <dgm:t>
        <a:bodyPr/>
        <a:lstStyle/>
        <a:p>
          <a:endParaRPr lang="en-US"/>
        </a:p>
      </dgm:t>
    </dgm:pt>
    <dgm:pt modelId="{272D5642-F3D1-4015-98AF-B9DC6A544158}" type="sibTrans" cxnId="{FF1929FF-7631-4AC3-97D0-AEF84B028838}">
      <dgm:prSet/>
      <dgm:spPr/>
      <dgm:t>
        <a:bodyPr/>
        <a:lstStyle/>
        <a:p>
          <a:endParaRPr lang="en-US"/>
        </a:p>
      </dgm:t>
    </dgm:pt>
    <dgm:pt modelId="{6963D350-7315-498B-8A5A-BBD0C7010063}">
      <dgm:prSet phldrT="[Text]" custT="1"/>
      <dgm:spPr/>
      <dgm:t>
        <a:bodyPr/>
        <a:lstStyle/>
        <a:p>
          <a:r>
            <a:rPr lang="en-US" sz="1600" dirty="0"/>
            <a:t>Regenerate samples from the fitted KDE</a:t>
          </a:r>
        </a:p>
      </dgm:t>
    </dgm:pt>
    <dgm:pt modelId="{FA6A44A9-B865-4FB9-8EE8-442CA2DA9CD7}" type="parTrans" cxnId="{18CFE9F2-EFA8-410F-A110-E9B2D894C44E}">
      <dgm:prSet/>
      <dgm:spPr/>
      <dgm:t>
        <a:bodyPr/>
        <a:lstStyle/>
        <a:p>
          <a:endParaRPr lang="en-US"/>
        </a:p>
      </dgm:t>
    </dgm:pt>
    <dgm:pt modelId="{DE7217FA-DD79-4E24-A41F-919D89A9C4BA}" type="sibTrans" cxnId="{18CFE9F2-EFA8-410F-A110-E9B2D894C44E}">
      <dgm:prSet/>
      <dgm:spPr/>
      <dgm:t>
        <a:bodyPr/>
        <a:lstStyle/>
        <a:p>
          <a:endParaRPr lang="en-US"/>
        </a:p>
      </dgm:t>
    </dgm:pt>
    <dgm:pt modelId="{109FE816-353B-445D-AB53-BCA24470B418}" type="pres">
      <dgm:prSet presAssocID="{B94A995D-4F3A-4DD8-B7CA-AC2079BC4AFD}" presName="Name0" presStyleCnt="0">
        <dgm:presLayoutVars>
          <dgm:dir/>
          <dgm:resizeHandles val="exact"/>
        </dgm:presLayoutVars>
      </dgm:prSet>
      <dgm:spPr/>
    </dgm:pt>
    <dgm:pt modelId="{DECA2171-E474-44D5-A08A-2E705E7E92C9}" type="pres">
      <dgm:prSet presAssocID="{26CBAF37-3495-46E5-BC61-38AA24733593}" presName="node" presStyleLbl="node1" presStyleIdx="0" presStyleCnt="3" custLinFactNeighborX="4839" custLinFactNeighborY="-2953">
        <dgm:presLayoutVars>
          <dgm:bulletEnabled val="1"/>
        </dgm:presLayoutVars>
      </dgm:prSet>
      <dgm:spPr/>
    </dgm:pt>
    <dgm:pt modelId="{9F0EE564-1A71-402C-B726-2F5DEC57BF53}" type="pres">
      <dgm:prSet presAssocID="{41783B95-9984-4729-8683-5357496E128F}" presName="sibTrans" presStyleLbl="sibTrans2D1" presStyleIdx="0" presStyleCnt="2"/>
      <dgm:spPr/>
    </dgm:pt>
    <dgm:pt modelId="{9CC98568-B56A-4BF7-8A20-169FDE20A654}" type="pres">
      <dgm:prSet presAssocID="{41783B95-9984-4729-8683-5357496E128F}" presName="connectorText" presStyleLbl="sibTrans2D1" presStyleIdx="0" presStyleCnt="2"/>
      <dgm:spPr/>
    </dgm:pt>
    <dgm:pt modelId="{E4F68222-0511-491F-B7E5-67E5847C748E}" type="pres">
      <dgm:prSet presAssocID="{33BA6173-A10A-48BD-A5D4-126EFF974892}" presName="node" presStyleLbl="node1" presStyleIdx="1" presStyleCnt="3">
        <dgm:presLayoutVars>
          <dgm:bulletEnabled val="1"/>
        </dgm:presLayoutVars>
      </dgm:prSet>
      <dgm:spPr/>
    </dgm:pt>
    <dgm:pt modelId="{B1BAEE88-BCAF-4C4C-8E0D-D7981DBADDFF}" type="pres">
      <dgm:prSet presAssocID="{272D5642-F3D1-4015-98AF-B9DC6A544158}" presName="sibTrans" presStyleLbl="sibTrans2D1" presStyleIdx="1" presStyleCnt="2"/>
      <dgm:spPr/>
    </dgm:pt>
    <dgm:pt modelId="{43F9D891-12EE-4598-8442-B0E415A4619F}" type="pres">
      <dgm:prSet presAssocID="{272D5642-F3D1-4015-98AF-B9DC6A544158}" presName="connectorText" presStyleLbl="sibTrans2D1" presStyleIdx="1" presStyleCnt="2"/>
      <dgm:spPr/>
    </dgm:pt>
    <dgm:pt modelId="{17C23E54-895D-4E4D-A20A-41131118F1A0}" type="pres">
      <dgm:prSet presAssocID="{6963D350-7315-498B-8A5A-BBD0C7010063}" presName="node" presStyleLbl="node1" presStyleIdx="2" presStyleCnt="3">
        <dgm:presLayoutVars>
          <dgm:bulletEnabled val="1"/>
        </dgm:presLayoutVars>
      </dgm:prSet>
      <dgm:spPr/>
    </dgm:pt>
  </dgm:ptLst>
  <dgm:cxnLst>
    <dgm:cxn modelId="{C3C99C02-EEF7-4588-AF5C-0913421F89BE}" type="presOf" srcId="{41783B95-9984-4729-8683-5357496E128F}" destId="{9CC98568-B56A-4BF7-8A20-169FDE20A654}" srcOrd="1" destOrd="0" presId="urn:microsoft.com/office/officeart/2005/8/layout/process1"/>
    <dgm:cxn modelId="{0DA52012-FB8E-4FA1-BB73-3DED49F36D8C}" type="presOf" srcId="{26CBAF37-3495-46E5-BC61-38AA24733593}" destId="{DECA2171-E474-44D5-A08A-2E705E7E92C9}" srcOrd="0" destOrd="0" presId="urn:microsoft.com/office/officeart/2005/8/layout/process1"/>
    <dgm:cxn modelId="{97776C21-41B7-49D8-B3EB-0EA04F6BB0BD}" type="presOf" srcId="{41783B95-9984-4729-8683-5357496E128F}" destId="{9F0EE564-1A71-402C-B726-2F5DEC57BF53}" srcOrd="0" destOrd="0" presId="urn:microsoft.com/office/officeart/2005/8/layout/process1"/>
    <dgm:cxn modelId="{1042265F-AE5A-47F8-A4A3-7C6DEE6BADB6}" type="presOf" srcId="{272D5642-F3D1-4015-98AF-B9DC6A544158}" destId="{43F9D891-12EE-4598-8442-B0E415A4619F}" srcOrd="1" destOrd="0" presId="urn:microsoft.com/office/officeart/2005/8/layout/process1"/>
    <dgm:cxn modelId="{07158E4C-54FF-4481-8E92-A4DA374EA17E}" srcId="{B94A995D-4F3A-4DD8-B7CA-AC2079BC4AFD}" destId="{26CBAF37-3495-46E5-BC61-38AA24733593}" srcOrd="0" destOrd="0" parTransId="{AC4F09E7-C0D1-407A-A8DB-747C072929BC}" sibTransId="{41783B95-9984-4729-8683-5357496E128F}"/>
    <dgm:cxn modelId="{5739B4A3-D723-4CE8-BF58-4ECA0DF66C1C}" type="presOf" srcId="{33BA6173-A10A-48BD-A5D4-126EFF974892}" destId="{E4F68222-0511-491F-B7E5-67E5847C748E}" srcOrd="0" destOrd="0" presId="urn:microsoft.com/office/officeart/2005/8/layout/process1"/>
    <dgm:cxn modelId="{9B5EF8AE-1E81-45A7-80CA-2A627BC5189F}" type="presOf" srcId="{272D5642-F3D1-4015-98AF-B9DC6A544158}" destId="{B1BAEE88-BCAF-4C4C-8E0D-D7981DBADDFF}" srcOrd="0" destOrd="0" presId="urn:microsoft.com/office/officeart/2005/8/layout/process1"/>
    <dgm:cxn modelId="{B3B8D9B8-79DF-4554-BB58-417F850B5762}" type="presOf" srcId="{B94A995D-4F3A-4DD8-B7CA-AC2079BC4AFD}" destId="{109FE816-353B-445D-AB53-BCA24470B418}" srcOrd="0" destOrd="0" presId="urn:microsoft.com/office/officeart/2005/8/layout/process1"/>
    <dgm:cxn modelId="{DEB961E5-A065-40FA-9309-45093FDAF264}" type="presOf" srcId="{6963D350-7315-498B-8A5A-BBD0C7010063}" destId="{17C23E54-895D-4E4D-A20A-41131118F1A0}" srcOrd="0" destOrd="0" presId="urn:microsoft.com/office/officeart/2005/8/layout/process1"/>
    <dgm:cxn modelId="{18CFE9F2-EFA8-410F-A110-E9B2D894C44E}" srcId="{B94A995D-4F3A-4DD8-B7CA-AC2079BC4AFD}" destId="{6963D350-7315-498B-8A5A-BBD0C7010063}" srcOrd="2" destOrd="0" parTransId="{FA6A44A9-B865-4FB9-8EE8-442CA2DA9CD7}" sibTransId="{DE7217FA-DD79-4E24-A41F-919D89A9C4BA}"/>
    <dgm:cxn modelId="{FF1929FF-7631-4AC3-97D0-AEF84B028838}" srcId="{B94A995D-4F3A-4DD8-B7CA-AC2079BC4AFD}" destId="{33BA6173-A10A-48BD-A5D4-126EFF974892}" srcOrd="1" destOrd="0" parTransId="{089685AB-2ECC-444C-B8C7-0943D123FD94}" sibTransId="{272D5642-F3D1-4015-98AF-B9DC6A544158}"/>
    <dgm:cxn modelId="{E6B379E2-B8C6-4DC4-BBDE-74630CF0992E}" type="presParOf" srcId="{109FE816-353B-445D-AB53-BCA24470B418}" destId="{DECA2171-E474-44D5-A08A-2E705E7E92C9}" srcOrd="0" destOrd="0" presId="urn:microsoft.com/office/officeart/2005/8/layout/process1"/>
    <dgm:cxn modelId="{45CA5028-C9F3-4FDC-8AB5-B14929E8E6FD}" type="presParOf" srcId="{109FE816-353B-445D-AB53-BCA24470B418}" destId="{9F0EE564-1A71-402C-B726-2F5DEC57BF53}" srcOrd="1" destOrd="0" presId="urn:microsoft.com/office/officeart/2005/8/layout/process1"/>
    <dgm:cxn modelId="{B618C283-AF26-4F37-B66A-0C4444FB77D7}" type="presParOf" srcId="{9F0EE564-1A71-402C-B726-2F5DEC57BF53}" destId="{9CC98568-B56A-4BF7-8A20-169FDE20A654}" srcOrd="0" destOrd="0" presId="urn:microsoft.com/office/officeart/2005/8/layout/process1"/>
    <dgm:cxn modelId="{CE5CC14F-C687-4774-9EEA-4CA9A1C75A5C}" type="presParOf" srcId="{109FE816-353B-445D-AB53-BCA24470B418}" destId="{E4F68222-0511-491F-B7E5-67E5847C748E}" srcOrd="2" destOrd="0" presId="urn:microsoft.com/office/officeart/2005/8/layout/process1"/>
    <dgm:cxn modelId="{FF2681D0-DEDA-404A-A5E7-A5A18A5168B7}" type="presParOf" srcId="{109FE816-353B-445D-AB53-BCA24470B418}" destId="{B1BAEE88-BCAF-4C4C-8E0D-D7981DBADDFF}" srcOrd="3" destOrd="0" presId="urn:microsoft.com/office/officeart/2005/8/layout/process1"/>
    <dgm:cxn modelId="{F3A99565-E77F-48A7-AFC4-3B66155E899B}" type="presParOf" srcId="{B1BAEE88-BCAF-4C4C-8E0D-D7981DBADDFF}" destId="{43F9D891-12EE-4598-8442-B0E415A4619F}" srcOrd="0" destOrd="0" presId="urn:microsoft.com/office/officeart/2005/8/layout/process1"/>
    <dgm:cxn modelId="{11E2CE8B-23C3-4F20-BD40-7B2E15BD0506}" type="presParOf" srcId="{109FE816-353B-445D-AB53-BCA24470B418}" destId="{17C23E54-895D-4E4D-A20A-41131118F1A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A2171-E474-44D5-A08A-2E705E7E92C9}">
      <dsp:nvSpPr>
        <dsp:cNvPr id="0" name=""/>
        <dsp:cNvSpPr/>
      </dsp:nvSpPr>
      <dsp:spPr>
        <a:xfrm>
          <a:off x="42261" y="0"/>
          <a:ext cx="1861616" cy="1073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Sample from MCMC algorithm</a:t>
          </a:r>
        </a:p>
      </dsp:txBody>
      <dsp:txXfrm>
        <a:off x="73706" y="31445"/>
        <a:ext cx="1798726" cy="1010714"/>
      </dsp:txXfrm>
    </dsp:sp>
    <dsp:sp modelId="{9F0EE564-1A71-402C-B726-2F5DEC57BF53}">
      <dsp:nvSpPr>
        <dsp:cNvPr id="0" name=""/>
        <dsp:cNvSpPr/>
      </dsp:nvSpPr>
      <dsp:spPr>
        <a:xfrm>
          <a:off x="2081031" y="305961"/>
          <a:ext cx="375564" cy="461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81031" y="398297"/>
        <a:ext cx="262895" cy="277008"/>
      </dsp:txXfrm>
    </dsp:sp>
    <dsp:sp modelId="{E4F68222-0511-491F-B7E5-67E5847C748E}">
      <dsp:nvSpPr>
        <dsp:cNvPr id="0" name=""/>
        <dsp:cNvSpPr/>
      </dsp:nvSpPr>
      <dsp:spPr>
        <a:xfrm>
          <a:off x="2612491" y="0"/>
          <a:ext cx="1861616" cy="1073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Fit KDE to MCMC samples</a:t>
          </a:r>
        </a:p>
      </dsp:txBody>
      <dsp:txXfrm>
        <a:off x="2643936" y="31445"/>
        <a:ext cx="1798726" cy="1010714"/>
      </dsp:txXfrm>
    </dsp:sp>
    <dsp:sp modelId="{B1BAEE88-BCAF-4C4C-8E0D-D7981DBADDFF}">
      <dsp:nvSpPr>
        <dsp:cNvPr id="0" name=""/>
        <dsp:cNvSpPr/>
      </dsp:nvSpPr>
      <dsp:spPr>
        <a:xfrm>
          <a:off x="4660269" y="305961"/>
          <a:ext cx="394662" cy="461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660269" y="398297"/>
        <a:ext cx="276263" cy="277008"/>
      </dsp:txXfrm>
    </dsp:sp>
    <dsp:sp modelId="{17C23E54-895D-4E4D-A20A-41131118F1A0}">
      <dsp:nvSpPr>
        <dsp:cNvPr id="0" name=""/>
        <dsp:cNvSpPr/>
      </dsp:nvSpPr>
      <dsp:spPr>
        <a:xfrm>
          <a:off x="5218754" y="0"/>
          <a:ext cx="1861616" cy="1073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Regenerate samples from the fitted KDE</a:t>
          </a:r>
        </a:p>
      </dsp:txBody>
      <dsp:txXfrm>
        <a:off x="5250199" y="31445"/>
        <a:ext cx="1798726" cy="1010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B2D3F-E57C-43A1-A4FE-B7D7F45C71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B616D-61BE-4747-9430-5160CA78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MCMC involves generating new samples from a proposal distribution and accepting or rejecting them based on a ratio of the proposed sample’s probability to that of the previous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616D-61BE-4747-9430-5160CA786E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relative error measures the percentage difference between the estimated value and the true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616D-61BE-4747-9430-5160CA786E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decision-making, especially in resilience planning, understanding PoE is paramount. It helps us anticipate the probabilities of different levels of damage – minor, moderate, or extensive – given specific scenarios. This knowledge empowers us to make informed decisions. For instance, if we know there's a high PoE for extensive damage under certain conditions, we can strategically allocate resources and design interventions to mitigate that risk.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616D-61BE-4747-9430-5160CA786E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6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2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E9DA84-8EE2-4D0D-B63D-990AB5F4239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9CFCE7-D25C-4BFC-9E1D-CF63FF05E2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3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CF07-1D18-79A2-DD0D-8735B6B7E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047" y="1469571"/>
            <a:ext cx="10255159" cy="2373848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Uncertainty in Resilience Planning: A Comparative Analysis of Hazard Scenario Generation Methods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1630F-7C02-1883-2C60-AEE304F76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Zeinab Farahmandfar and Kenneth Harrison</a:t>
            </a:r>
          </a:p>
          <a:p>
            <a:pPr algn="ctr"/>
            <a:r>
              <a:rPr lang="en-US" dirty="0"/>
              <a:t>October 2023</a:t>
            </a:r>
          </a:p>
        </p:txBody>
      </p:sp>
    </p:spTree>
    <p:extLst>
      <p:ext uri="{BB962C8B-B14F-4D97-AF65-F5344CB8AC3E}">
        <p14:creationId xmlns:p14="http://schemas.microsoft.com/office/powerpoint/2010/main" val="260398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Markov Chain Monte Carlo Importance Sampling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A6231C4-DD1E-44E7-7407-892E8EB40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12" y="2595090"/>
            <a:ext cx="4494837" cy="2315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4D66D-BAD5-D262-9C5A-435485E78589}"/>
                  </a:ext>
                </a:extLst>
              </p:cNvPr>
              <p:cNvSpPr txBox="1"/>
              <p:nvPr/>
            </p:nvSpPr>
            <p:spPr>
              <a:xfrm>
                <a:off x="2250829" y="5076033"/>
                <a:ext cx="1756763" cy="56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4D66D-BAD5-D262-9C5A-435485E7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29" y="5076033"/>
                <a:ext cx="1756763" cy="567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D01A2C99-D987-B458-CF28-EB9FED360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15" y="4107596"/>
            <a:ext cx="4058467" cy="209599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94D2C9B9-89EE-A29B-6981-8E41D717D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15" y="1962358"/>
            <a:ext cx="3960496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6D40281-7C9F-A5FB-F3B7-6C9D72ED5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06" y="1906968"/>
            <a:ext cx="4805347" cy="2486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B2506-FB11-5132-1D0D-EED39EDF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970" y="4662759"/>
            <a:ext cx="6438060" cy="1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3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Scenario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90B9-55D7-074F-047D-50B5C0F3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Three tailored resilience actions addressing specific vulnerabilities</a:t>
            </a:r>
            <a:br>
              <a:rPr lang="en-US" dirty="0"/>
            </a:b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74A95-E4E7-1979-61B0-B47CCCC0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35" y="3274080"/>
            <a:ext cx="5495788" cy="106546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1ACB01C-D11C-BFAD-C12C-03FD4F348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77" y="2763611"/>
            <a:ext cx="4745211" cy="24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9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60233-B022-E390-4AE4-0FFAD99D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PoE of Damage States</a:t>
            </a:r>
          </a:p>
        </p:txBody>
      </p:sp>
      <p:pic>
        <p:nvPicPr>
          <p:cNvPr id="14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FC08F124-C4AF-74F4-9FA6-1AD4B7F98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27" y="-189542"/>
            <a:ext cx="5127171" cy="640896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94863-9721-DC40-2086-2229F0088FA2}"/>
              </a:ext>
            </a:extLst>
          </p:cNvPr>
          <p:cNvSpPr txBox="1"/>
          <p:nvPr/>
        </p:nvSpPr>
        <p:spPr>
          <a:xfrm>
            <a:off x="6411684" y="2442754"/>
            <a:ext cx="5127172" cy="34263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Cost thresholds:</a:t>
            </a: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$2 million for minor damage</a:t>
            </a: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$5 million for moderate damage</a:t>
            </a: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$8 million for extensive damage.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18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60233-B022-E390-4AE4-0FFAD99D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Cost-Benefit 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1956A5-2222-1B95-9837-EA5AFA51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97" y="1918735"/>
            <a:ext cx="9246975" cy="19880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79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90B9-55D7-074F-047D-50B5C0F3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36576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Impact of Sampling Method: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analysis highlighted the significant impact of the chosen sampling method on the accuracy of hazard scenario representation, directly shaping community resilience strategies.</a:t>
            </a:r>
          </a:p>
          <a:p>
            <a:pPr marL="365760" indent="-36576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Limitations of Crude MC: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Crude MC approach, although widely used, exhibited limitations in capturing the complexities of intricate hazards, revealing challenges in real-world applications.</a:t>
            </a:r>
          </a:p>
          <a:p>
            <a:pPr marL="365760" indent="-36576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Remarkable Accuracy of IS Method: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contrast, the IS method, especially the MCMC-IS technique, demonstrated exceptional accuracy in representing intricate risk factors. This precision is crucial for confident decision-making in resilience actions.</a:t>
            </a:r>
          </a:p>
          <a:p>
            <a:pPr marL="365760" indent="-36576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Recommendations for Future Research: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recommend future research to focus on refining methods for selecting representative hazard scenarios. This refinement should consider diverse and dynamic factors like climate change, population growth, and technological advancements.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841248" lvl="2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841248" lvl="2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841248" lvl="2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6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858" y="2347658"/>
            <a:ext cx="5315767" cy="216268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18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A2D2F-688A-C795-C60F-8099CDC5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Layout</a:t>
            </a:r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37AEC4FC-F9E2-1710-6751-8D3BB58B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14" r="26836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551D-9F8F-4E2E-9430-0EFCE377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0" indent="73152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</a:p>
          <a:p>
            <a:pPr marL="0" indent="73152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pPr marL="0" indent="73152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indent="73152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Sampling</a:t>
            </a:r>
          </a:p>
          <a:p>
            <a:pPr marL="0" indent="73152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Illustrative Example</a:t>
            </a:r>
          </a:p>
          <a:p>
            <a:pPr marL="0" indent="73152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 Scenario Selection</a:t>
            </a:r>
          </a:p>
          <a:p>
            <a:pPr marL="0" indent="73152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731520"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4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90B9-55D7-074F-047D-50B5C0F3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3657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Establishing more resilient communities is crucial in response to the alarming increase in natural disasters and unprecedented climate-related events.</a:t>
            </a:r>
          </a:p>
          <a:p>
            <a:pPr marL="841248" lvl="2" indent="-3657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Hurricane Ian caused $112.9 billion in damages</a:t>
            </a:r>
          </a:p>
          <a:p>
            <a:pPr marL="841248" lvl="2" indent="-3657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Western and Central drought/heat waves, resulted in $22.1 billion in economic losses</a:t>
            </a:r>
          </a:p>
          <a:p>
            <a:pPr marL="841248" lvl="2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841248" lvl="2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841248" lvl="2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841248" lvl="2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F0E91E83-2D26-6EFA-C175-39AB1D230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14" y="3800720"/>
            <a:ext cx="3423479" cy="2278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312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90B9-55D7-074F-047D-50B5C0F3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Assessing community resilience involves complex factors: infrastructure, social dynamics, environment, and economy.</a:t>
            </a:r>
          </a:p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Uncertainty arises from multiple sources, including the nature of hazards, influencing hazard scenario selection.</a:t>
            </a:r>
          </a:p>
          <a:p>
            <a:pPr marL="841248" lvl="2" indent="-3657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Worst-case scenarios not always optimal, can lead to excessive costs.</a:t>
            </a:r>
          </a:p>
          <a:p>
            <a:pPr marL="841248" lvl="2" indent="-3657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Complexity in determining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true worst-case scenario, especially for multifaceted hazards.</a:t>
            </a:r>
          </a:p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Simulation methods like Monte Carlo (MC) and Importance Sampling (IS) are commonly used but face challenges with rare high-impact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90B9-55D7-074F-047D-50B5C0F3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3657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Comparative analysis of MC and IS for hazard scenario generation in the context of community resilience.</a:t>
            </a:r>
          </a:p>
          <a:p>
            <a:pPr marL="365760" indent="-3657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Visualize results through an illustrative example.</a:t>
            </a:r>
          </a:p>
          <a:p>
            <a:pPr marL="365760" indent="-3657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Demonstrate the important role of creating scenarios when planning for resilience.</a:t>
            </a:r>
          </a:p>
        </p:txBody>
      </p:sp>
    </p:spTree>
    <p:extLst>
      <p:ext uri="{BB962C8B-B14F-4D97-AF65-F5344CB8AC3E}">
        <p14:creationId xmlns:p14="http://schemas.microsoft.com/office/powerpoint/2010/main" val="257017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990B9-55D7-074F-047D-50B5C0F38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222195"/>
                <a:ext cx="10058400" cy="174589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37415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37415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dirty="0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dirty="0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37415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rgbClr val="37415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374151"/>
                  </a:solidFill>
                  <a:latin typeface="Söhne"/>
                </a:endParaRPr>
              </a:p>
              <a:p>
                <a:pPr lvl="1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374151"/>
                    </a:solidFill>
                    <a:latin typeface="Söhne"/>
                  </a:rPr>
                  <a:t>Monte Carlo </a:t>
                </a:r>
                <a:r>
                  <a:rPr lang="en-US" dirty="0">
                    <a:solidFill>
                      <a:srgbClr val="37415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>
                  <a:solidFill>
                    <a:srgbClr val="374151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374151"/>
                    </a:solidFill>
                    <a:latin typeface="Söhne"/>
                  </a:rPr>
                  <a:t>Importance Sampling </a:t>
                </a:r>
                <a:r>
                  <a:rPr lang="en-US" dirty="0">
                    <a:solidFill>
                      <a:srgbClr val="37415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37415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&amp;  </m:t>
                    </m:r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dirty="0">
                  <a:solidFill>
                    <a:srgbClr val="374151"/>
                  </a:solidFill>
                  <a:latin typeface="Söhne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990B9-55D7-074F-047D-50B5C0F38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222195"/>
                <a:ext cx="10058400" cy="1745898"/>
              </a:xfrm>
              <a:blipFill>
                <a:blip r:embed="rId2"/>
                <a:stretch>
                  <a:fillRect b="-24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62BDAD-F5A8-6D7E-1A28-DA14DA511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72" y="1822330"/>
            <a:ext cx="4720456" cy="23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90B9-55D7-074F-047D-50B5C0F3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Conventional Importance Sampling</a:t>
            </a:r>
          </a:p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65760" indent="-36576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Markov Chain Monte Carlo Importance Sampling</a:t>
            </a:r>
          </a:p>
          <a:p>
            <a:pPr marL="365760" indent="-36576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FDE5F602-7083-D6B7-5512-B672760A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97" y="2319357"/>
            <a:ext cx="5295218" cy="1765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5F714-117A-A3FC-905A-E1148DFCFCD9}"/>
              </a:ext>
            </a:extLst>
          </p:cNvPr>
          <p:cNvSpPr txBox="1"/>
          <p:nvPr/>
        </p:nvSpPr>
        <p:spPr>
          <a:xfrm>
            <a:off x="2633662" y="4047691"/>
            <a:ext cx="58816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374151"/>
                </a:solidFill>
                <a:latin typeface="Söhne"/>
              </a:rPr>
              <a:t>(a) mean translation (MT), (b) variance scaling (VS), and (c) their combined application in one dimension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0D4F44-CE3A-15E7-A940-620297BBF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896001"/>
              </p:ext>
            </p:extLst>
          </p:nvPr>
        </p:nvGraphicFramePr>
        <p:xfrm>
          <a:off x="2432957" y="4892537"/>
          <a:ext cx="7086600" cy="1073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840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Illustrative Example - MC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455ED92-F34B-5577-8C39-352F7E35A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24" y="1423353"/>
            <a:ext cx="3623098" cy="19202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E1D0A23-908C-A8D0-0086-1E79A663D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3" y="1423353"/>
            <a:ext cx="3710610" cy="19202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BB2E682-CF3F-0BAF-FDEE-BCDAAA5BD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61" y="1423353"/>
            <a:ext cx="3675102" cy="192024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486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27584-27C7-2D07-AB0F-D53EAC0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Illustrative Example - IS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FB18785-2152-2577-34D3-5F4EFC1E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61" y="1349086"/>
            <a:ext cx="5131653" cy="26043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3FCA0E-D476-B69A-075B-7A5011265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7" y="1383792"/>
            <a:ext cx="5118182" cy="262306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364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614</TotalTime>
  <Words>611</Words>
  <Application>Microsoft Office PowerPoint</Application>
  <PresentationFormat>Widescreen</PresentationFormat>
  <Paragraphs>70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Söhne</vt:lpstr>
      <vt:lpstr>Times New Roman</vt:lpstr>
      <vt:lpstr>Wingdings</vt:lpstr>
      <vt:lpstr>Retrospect</vt:lpstr>
      <vt:lpstr>Navigating Uncertainty in Resilience Planning: A Comparative Analysis of Hazard Scenario Generation Methods</vt:lpstr>
      <vt:lpstr>Layout</vt:lpstr>
      <vt:lpstr>Introduction</vt:lpstr>
      <vt:lpstr>Background</vt:lpstr>
      <vt:lpstr>Research Objectives</vt:lpstr>
      <vt:lpstr>Methodology</vt:lpstr>
      <vt:lpstr>Importance Sampling</vt:lpstr>
      <vt:lpstr>Illustrative Example - MC</vt:lpstr>
      <vt:lpstr>Illustrative Example - IS</vt:lpstr>
      <vt:lpstr>Markov Chain Monte Carlo Importance Sampling</vt:lpstr>
      <vt:lpstr>Comparative Results</vt:lpstr>
      <vt:lpstr>Hazard Scenario Selection</vt:lpstr>
      <vt:lpstr>PoE of Damage States</vt:lpstr>
      <vt:lpstr>Cost-Benefit Analysis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Uncertainty in Resilience Planning: A Comparative Analysis of Hazard Scenario Generation Methods</dc:title>
  <dc:creator>Farahmandfar, Zeinab (Assoc)</dc:creator>
  <cp:lastModifiedBy>Farahmandfar, Zeinab (Assoc)</cp:lastModifiedBy>
  <cp:revision>3</cp:revision>
  <dcterms:created xsi:type="dcterms:W3CDTF">2023-10-30T14:56:59Z</dcterms:created>
  <dcterms:modified xsi:type="dcterms:W3CDTF">2023-10-31T01:11:02Z</dcterms:modified>
</cp:coreProperties>
</file>